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3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>
        <p:scale>
          <a:sx n="81" d="100"/>
          <a:sy n="81" d="100"/>
        </p:scale>
        <p:origin x="-1554" y="-7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Maria </a:t>
            </a:r>
            <a:r>
              <a:rPr lang="en-GB" sz="900" b="1" dirty="0" err="1" smtClean="0">
                <a:solidFill>
                  <a:schemeClr val="bg2"/>
                </a:solidFill>
              </a:rPr>
              <a:t>Hempel</a:t>
            </a:r>
            <a:r>
              <a:rPr lang="en-GB" sz="900" b="1" dirty="0" smtClean="0">
                <a:solidFill>
                  <a:schemeClr val="bg2"/>
                </a:solidFill>
              </a:rPr>
              <a:t> </a:t>
            </a:r>
            <a:r>
              <a:rPr lang="en-GB" sz="900" dirty="0" smtClean="0">
                <a:solidFill>
                  <a:schemeClr val="bg2"/>
                </a:solidFill>
              </a:rPr>
              <a:t>|  CMS/</a:t>
            </a:r>
            <a:r>
              <a:rPr lang="en-GB" sz="900" dirty="0" err="1" smtClean="0">
                <a:solidFill>
                  <a:schemeClr val="bg2"/>
                </a:solidFill>
              </a:rPr>
              <a:t>Fcal</a:t>
            </a:r>
            <a:r>
              <a:rPr lang="en-GB" sz="900" dirty="0" smtClean="0">
                <a:solidFill>
                  <a:schemeClr val="bg2"/>
                </a:solidFill>
              </a:rPr>
              <a:t> Meeting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08.05.2013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Possible</a:t>
            </a:r>
            <a:r>
              <a:rPr lang="de-DE" dirty="0" smtClean="0"/>
              <a:t> Diamond </a:t>
            </a:r>
            <a:r>
              <a:rPr lang="de-DE" dirty="0" err="1" smtClean="0"/>
              <a:t>Measurements</a:t>
            </a:r>
            <a:endParaRPr lang="de-DE" dirty="0"/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r>
              <a:rPr lang="de-DE" dirty="0" smtClean="0"/>
              <a:t>CMS/</a:t>
            </a:r>
            <a:r>
              <a:rPr lang="de-DE" dirty="0" err="1" smtClean="0"/>
              <a:t>Fcal</a:t>
            </a:r>
            <a:r>
              <a:rPr lang="de-DE" dirty="0" smtClean="0"/>
              <a:t> Meeting</a:t>
            </a:r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Maria Hempel	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de-DE" dirty="0" err="1" smtClean="0"/>
              <a:t>Possible</a:t>
            </a:r>
            <a:r>
              <a:rPr lang="de-DE" dirty="0" smtClean="0"/>
              <a:t> Diamond </a:t>
            </a:r>
            <a:r>
              <a:rPr lang="de-DE" dirty="0" err="1" smtClean="0"/>
              <a:t>Measurements</a:t>
            </a:r>
            <a:endParaRPr lang="de-DE" dirty="0"/>
          </a:p>
          <a:p>
            <a:r>
              <a:rPr lang="de-DE" dirty="0" smtClean="0"/>
              <a:t>Zeuthen, 08.05.2013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Outlook</a:t>
            </a:r>
            <a:endParaRPr lang="de-DE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Transient Current Technique - TCT</a:t>
            </a:r>
          </a:p>
          <a:p>
            <a:r>
              <a:rPr lang="en-US" dirty="0" smtClean="0"/>
              <a:t>CCE </a:t>
            </a:r>
            <a:r>
              <a:rPr lang="en-US" dirty="0" err="1" smtClean="0"/>
              <a:t>vs</a:t>
            </a:r>
            <a:r>
              <a:rPr lang="en-US" dirty="0" smtClean="0"/>
              <a:t> HV Measurements</a:t>
            </a:r>
          </a:p>
          <a:p>
            <a:r>
              <a:rPr lang="en-US" dirty="0" smtClean="0"/>
              <a:t>CCE </a:t>
            </a:r>
            <a:r>
              <a:rPr lang="en-US" dirty="0" err="1" smtClean="0"/>
              <a:t>vs</a:t>
            </a:r>
            <a:r>
              <a:rPr lang="en-US" dirty="0" smtClean="0"/>
              <a:t> Time Measurements</a:t>
            </a:r>
          </a:p>
          <a:p>
            <a:r>
              <a:rPr lang="en-US" dirty="0" smtClean="0"/>
              <a:t>IV- Measurements</a:t>
            </a:r>
          </a:p>
          <a:p>
            <a:r>
              <a:rPr lang="en-US" dirty="0" smtClean="0"/>
              <a:t>I-t Measurements</a:t>
            </a:r>
          </a:p>
          <a:p>
            <a:r>
              <a:rPr lang="en-US" dirty="0" smtClean="0"/>
              <a:t>Thermally Stimulated Current - TSC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Current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electrical field in diamond</a:t>
            </a:r>
          </a:p>
          <a:p>
            <a:pPr lvl="1"/>
            <a:r>
              <a:rPr lang="en-US" dirty="0" smtClean="0"/>
              <a:t>Polarization effect visible</a:t>
            </a:r>
          </a:p>
          <a:p>
            <a:r>
              <a:rPr lang="en-US" dirty="0" smtClean="0"/>
              <a:t>Equipment:</a:t>
            </a:r>
          </a:p>
          <a:p>
            <a:pPr lvl="1"/>
            <a:r>
              <a:rPr lang="en-US" dirty="0" smtClean="0"/>
              <a:t>Amplifier 		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</a:t>
            </a:r>
            <a:endParaRPr lang="en-US" b="1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Scope  		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</a:t>
            </a:r>
            <a:endParaRPr lang="en-US" b="1" dirty="0" smtClean="0">
              <a:solidFill>
                <a:srgbClr val="C00000"/>
              </a:solidFill>
            </a:endParaRPr>
          </a:p>
          <a:p>
            <a:pPr lvl="1"/>
            <a:r>
              <a:rPr lang="el-GR" dirty="0"/>
              <a:t>α</a:t>
            </a:r>
            <a:r>
              <a:rPr lang="en-US" dirty="0" smtClean="0"/>
              <a:t>- source</a:t>
            </a:r>
            <a:r>
              <a:rPr lang="en-US" dirty="0" smtClean="0">
                <a:latin typeface="Wingdings" pitchFamily="2" charset="2"/>
              </a:rPr>
              <a:t> 		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Konstantin is working on the setup</a:t>
            </a:r>
          </a:p>
          <a:p>
            <a:pPr lvl="1"/>
            <a:r>
              <a:rPr lang="en-US" dirty="0" smtClean="0"/>
              <a:t>Sensitive amplifier</a:t>
            </a:r>
          </a:p>
          <a:p>
            <a:pPr lvl="1"/>
            <a:r>
              <a:rPr lang="en-US" dirty="0" smtClean="0"/>
              <a:t>Many noise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8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CCE </a:t>
            </a:r>
            <a:r>
              <a:rPr lang="en-US" dirty="0" err="1" smtClean="0"/>
              <a:t>vs</a:t>
            </a:r>
            <a:r>
              <a:rPr lang="en-US" dirty="0" smtClean="0"/>
              <a:t> HV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saturation and noise</a:t>
            </a:r>
          </a:p>
          <a:p>
            <a:r>
              <a:rPr lang="en-US" dirty="0" smtClean="0"/>
              <a:t>Equipment:</a:t>
            </a:r>
          </a:p>
          <a:p>
            <a:pPr lvl="1"/>
            <a:r>
              <a:rPr lang="en-US" dirty="0" smtClean="0"/>
              <a:t>Old box of </a:t>
            </a:r>
            <a:r>
              <a:rPr lang="en-US" dirty="0" err="1" smtClean="0"/>
              <a:t>Sergej</a:t>
            </a:r>
            <a:r>
              <a:rPr lang="en-US" dirty="0" smtClean="0"/>
              <a:t>: </a:t>
            </a:r>
            <a:r>
              <a:rPr lang="en-US" dirty="0" smtClean="0">
                <a:sym typeface="Wingdings" pitchFamily="2" charset="2"/>
              </a:rPr>
              <a:t>diamond in frame, contact with wires 	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 </a:t>
            </a:r>
            <a:endParaRPr lang="en-US" dirty="0" smtClean="0"/>
          </a:p>
          <a:p>
            <a:pPr lvl="1"/>
            <a:r>
              <a:rPr lang="en-US" dirty="0" smtClean="0"/>
              <a:t>New box of </a:t>
            </a:r>
            <a:r>
              <a:rPr lang="en-US" dirty="0" err="1" smtClean="0"/>
              <a:t>Sergej</a:t>
            </a:r>
            <a:r>
              <a:rPr lang="en-US" dirty="0" smtClean="0"/>
              <a:t>:</a:t>
            </a:r>
            <a:r>
              <a:rPr lang="en-US" dirty="0" smtClean="0">
                <a:sym typeface="Wingdings" pitchFamily="2" charset="2"/>
              </a:rPr>
              <a:t> metalized diamond, contact with needle 	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 </a:t>
            </a:r>
            <a:r>
              <a:rPr lang="en-US" dirty="0" smtClean="0">
                <a:sym typeface="Wingdings" pitchFamily="2" charset="2"/>
              </a:rPr>
              <a:t>	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Power supply </a:t>
            </a:r>
            <a:r>
              <a:rPr lang="en-US" dirty="0" smtClean="0">
                <a:sym typeface="Wingdings" pitchFamily="2" charset="2"/>
              </a:rPr>
              <a:t>					  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</a:t>
            </a:r>
          </a:p>
          <a:p>
            <a:pPr lvl="1"/>
            <a:r>
              <a:rPr lang="el-GR" dirty="0"/>
              <a:t>β </a:t>
            </a:r>
            <a:r>
              <a:rPr lang="en-US" dirty="0"/>
              <a:t>-source </a:t>
            </a:r>
            <a:r>
              <a:rPr lang="en-US" dirty="0" smtClean="0"/>
              <a:t>						</a:t>
            </a:r>
            <a:r>
              <a:rPr lang="en-US" sz="1200" b="1" dirty="0">
                <a:solidFill>
                  <a:srgbClr val="C00000"/>
                </a:solidFill>
                <a:latin typeface="Wingdings" pitchFamily="2" charset="2"/>
              </a:rPr>
              <a:t> ü </a:t>
            </a:r>
            <a:r>
              <a:rPr lang="en-US" sz="1200" dirty="0"/>
              <a:t>	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PC							   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ü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Software to readout </a:t>
            </a:r>
            <a:r>
              <a:rPr lang="en-US" dirty="0" smtClean="0">
                <a:sym typeface="Wingdings" pitchFamily="2" charset="2"/>
              </a:rPr>
              <a:t>ADC				   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ü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Software for </a:t>
            </a:r>
            <a:r>
              <a:rPr lang="en-US" dirty="0" smtClean="0">
                <a:sym typeface="Wingdings" pitchFamily="2" charset="2"/>
              </a:rPr>
              <a:t>automated readout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has to be installed </a:t>
            </a:r>
          </a:p>
          <a:p>
            <a:r>
              <a:rPr lang="en-US" dirty="0" smtClean="0"/>
              <a:t>Constant HV measurements </a:t>
            </a:r>
            <a:r>
              <a:rPr lang="en-US" dirty="0" smtClean="0">
                <a:sym typeface="Wingdings" pitchFamily="2" charset="2"/>
              </a:rPr>
              <a:t> polarization effect</a:t>
            </a:r>
            <a:endParaRPr lang="en-US" dirty="0" smtClean="0"/>
          </a:p>
          <a:p>
            <a:r>
              <a:rPr lang="en-US" dirty="0" smtClean="0"/>
              <a:t>Alternating HV measurements </a:t>
            </a:r>
            <a:r>
              <a:rPr lang="en-US" dirty="0" smtClean="0">
                <a:sym typeface="Wingdings" pitchFamily="2" charset="2"/>
              </a:rPr>
              <a:t> no polarization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4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CCE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ime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polarization effect</a:t>
            </a:r>
          </a:p>
          <a:p>
            <a:r>
              <a:rPr lang="en-US" dirty="0" smtClean="0"/>
              <a:t>Equipment:</a:t>
            </a:r>
          </a:p>
          <a:p>
            <a:pPr lvl="1"/>
            <a:r>
              <a:rPr lang="en-US" dirty="0" smtClean="0"/>
              <a:t>New box: metalized diamond, contacting with needle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Power supply	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PC			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Software for ADC readout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Wingdings" pitchFamily="2" charset="2"/>
              </a:rPr>
              <a:t>ü</a:t>
            </a:r>
          </a:p>
          <a:p>
            <a:pPr lvl="1"/>
            <a:r>
              <a:rPr lang="el-GR" dirty="0"/>
              <a:t>β </a:t>
            </a:r>
            <a:r>
              <a:rPr lang="en-US" dirty="0" smtClean="0">
                <a:latin typeface="+mj-lt"/>
              </a:rPr>
              <a:t>-source 		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 </a:t>
            </a:r>
            <a:r>
              <a:rPr lang="en-US" dirty="0" smtClean="0">
                <a:latin typeface="+mj-lt"/>
              </a:rPr>
              <a:t>	</a:t>
            </a:r>
            <a:r>
              <a:rPr lang="el-GR" dirty="0"/>
              <a:t> 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/>
              <a:t>Software for </a:t>
            </a:r>
            <a:r>
              <a:rPr lang="en-US" dirty="0" smtClean="0"/>
              <a:t>automated </a:t>
            </a:r>
            <a:r>
              <a:rPr lang="en-US" smtClean="0"/>
              <a:t>readout process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 to be checked</a:t>
            </a:r>
            <a:r>
              <a:rPr lang="en-US" dirty="0" smtClean="0">
                <a:sym typeface="Wingdings" pitchFamily="2" charset="2"/>
              </a:rPr>
              <a:t>		</a:t>
            </a:r>
          </a:p>
          <a:p>
            <a:r>
              <a:rPr lang="en-US" dirty="0" smtClean="0">
                <a:sym typeface="Wingdings" pitchFamily="2" charset="2"/>
              </a:rPr>
              <a:t>Constant HV: with pumping the polarization effect is visible over time</a:t>
            </a:r>
          </a:p>
          <a:p>
            <a:r>
              <a:rPr lang="en-US" dirty="0" smtClean="0">
                <a:sym typeface="Wingdings" pitchFamily="2" charset="2"/>
              </a:rPr>
              <a:t>Alternating HV: with pumping an increase of the CCE over tim</a:t>
            </a:r>
            <a:r>
              <a:rPr lang="en-US" dirty="0">
                <a:sym typeface="Wingdings" pitchFamily="2" charset="2"/>
              </a:rPr>
              <a:t>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53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IV-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leakage current</a:t>
            </a:r>
          </a:p>
          <a:p>
            <a:r>
              <a:rPr lang="en-US" dirty="0" smtClean="0"/>
              <a:t>Equipment:</a:t>
            </a:r>
          </a:p>
          <a:p>
            <a:pPr lvl="1"/>
            <a:r>
              <a:rPr lang="en-US" dirty="0" smtClean="0"/>
              <a:t>Probe station of Matthias: metalized diamond, contact with needle 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Probe station of Wolfgang: metallized diamond, contact with needle 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ox of Konstantin: diamond in frame, contact with frame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PC					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Software for readout			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r>
              <a:rPr lang="en-US" dirty="0" smtClean="0"/>
              <a:t>Can we put the small probe station in the lab?			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884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I-t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erratic current</a:t>
            </a:r>
          </a:p>
          <a:p>
            <a:r>
              <a:rPr lang="en-US" dirty="0" smtClean="0"/>
              <a:t>Equipment:</a:t>
            </a:r>
          </a:p>
          <a:p>
            <a:pPr lvl="1"/>
            <a:r>
              <a:rPr lang="en-US" dirty="0" smtClean="0"/>
              <a:t>One box in the lab: diamond in frame, contact with wires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Probe station of Wolfgang: metalized diamond, contact with needle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n-US" dirty="0" smtClean="0"/>
              <a:t>Software has to be set up</a:t>
            </a:r>
          </a:p>
          <a:p>
            <a:pPr lvl="1"/>
            <a:r>
              <a:rPr lang="en-US" dirty="0" smtClean="0"/>
              <a:t>Probe station software is already installed in the lab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pPr lvl="1"/>
            <a:r>
              <a:rPr lang="el-GR" dirty="0"/>
              <a:t>β</a:t>
            </a:r>
            <a:r>
              <a:rPr lang="en-US" dirty="0" smtClean="0"/>
              <a:t>-source is needed for pumping					</a:t>
            </a:r>
            <a:r>
              <a:rPr lang="en-US" b="1" dirty="0">
                <a:solidFill>
                  <a:srgbClr val="C00000"/>
                </a:solidFill>
                <a:latin typeface="Wingdings" pitchFamily="2" charset="2"/>
              </a:rPr>
              <a:t> ü</a:t>
            </a:r>
            <a:endParaRPr lang="en-US" dirty="0" smtClean="0"/>
          </a:p>
          <a:p>
            <a:r>
              <a:rPr lang="en-US" dirty="0" smtClean="0"/>
              <a:t>Best solution: </a:t>
            </a:r>
          </a:p>
          <a:p>
            <a:pPr lvl="1"/>
            <a:r>
              <a:rPr lang="en-US" dirty="0" smtClean="0"/>
              <a:t>probe station in the lab</a:t>
            </a:r>
          </a:p>
          <a:p>
            <a:pPr lvl="1"/>
            <a:r>
              <a:rPr lang="en-US" dirty="0" smtClean="0"/>
              <a:t>Using a </a:t>
            </a:r>
            <a:r>
              <a:rPr lang="el-GR" dirty="0" smtClean="0"/>
              <a:t>β</a:t>
            </a:r>
            <a:r>
              <a:rPr lang="de-DE" dirty="0" smtClean="0"/>
              <a:t>-</a:t>
            </a:r>
            <a:r>
              <a:rPr lang="de-DE" dirty="0" err="1" smtClean="0"/>
              <a:t>source</a:t>
            </a:r>
            <a:endParaRPr lang="de-DE" dirty="0" smtClean="0"/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frames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91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Thermally Simulated Current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traps in diamond</a:t>
            </a:r>
          </a:p>
          <a:p>
            <a:r>
              <a:rPr lang="en-US" dirty="0" smtClean="0"/>
              <a:t>we have an old setup from Martin</a:t>
            </a:r>
          </a:p>
          <a:p>
            <a:r>
              <a:rPr lang="en-US" dirty="0" err="1" smtClean="0"/>
              <a:t>Jannis</a:t>
            </a:r>
            <a:r>
              <a:rPr lang="en-US" dirty="0" smtClean="0"/>
              <a:t> will set it up again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840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Are we making the measurements only without frame?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es: we need the probe station in the lab</a:t>
            </a:r>
          </a:p>
          <a:p>
            <a:pPr lvl="1"/>
            <a:r>
              <a:rPr lang="en-US" dirty="0" smtClean="0"/>
              <a:t>No: we have to make first the measurements with the needle and then bond the diamonds and start the measurements that require the wires</a:t>
            </a:r>
          </a:p>
          <a:p>
            <a:r>
              <a:rPr lang="en-US" dirty="0" smtClean="0"/>
              <a:t>Can we set up the probe station in the lab?</a:t>
            </a:r>
          </a:p>
          <a:p>
            <a:pPr lvl="1"/>
            <a:r>
              <a:rPr lang="en-US" dirty="0" smtClean="0"/>
              <a:t>Yes: Who can help me?</a:t>
            </a:r>
          </a:p>
          <a:p>
            <a:pPr lvl="1"/>
            <a:r>
              <a:rPr lang="en-US" dirty="0" smtClean="0"/>
              <a:t>No: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smtClean="0"/>
              <a:t>we </a:t>
            </a:r>
            <a:r>
              <a:rPr lang="en-US" dirty="0" smtClean="0"/>
              <a:t>will order the </a:t>
            </a:r>
            <a:r>
              <a:rPr lang="en-US" dirty="0" smtClean="0"/>
              <a:t>laser diode </a:t>
            </a:r>
            <a:r>
              <a:rPr lang="en-US" dirty="0" smtClean="0"/>
              <a:t>for making tests of </a:t>
            </a:r>
            <a:r>
              <a:rPr lang="en-US" dirty="0" smtClean="0"/>
              <a:t>CCE</a:t>
            </a:r>
          </a:p>
          <a:p>
            <a:pPr lvl="1"/>
            <a:r>
              <a:rPr lang="en-US" dirty="0" smtClean="0"/>
              <a:t>Found something on THORLABS</a:t>
            </a:r>
          </a:p>
          <a:p>
            <a:pPr lvl="1"/>
            <a:r>
              <a:rPr lang="en-US" dirty="0" smtClean="0"/>
              <a:t>Order a 850nm VCSL laser diode (26€) and 650nm laser diode</a:t>
            </a:r>
            <a:r>
              <a:rPr lang="en-US" dirty="0"/>
              <a:t> </a:t>
            </a:r>
            <a:r>
              <a:rPr lang="en-US" dirty="0" smtClean="0"/>
              <a:t>(11€)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2025760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251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PPT-Vorlage_en</vt:lpstr>
      <vt:lpstr>Possible Diamond Measurements</vt:lpstr>
      <vt:lpstr>Outlook</vt:lpstr>
      <vt:lpstr>Transient Current Technique</vt:lpstr>
      <vt:lpstr>CCE vs HV Measurements</vt:lpstr>
      <vt:lpstr>CCE vs Time Measurements</vt:lpstr>
      <vt:lpstr>IV- Measurements</vt:lpstr>
      <vt:lpstr>I-t Measurements</vt:lpstr>
      <vt:lpstr>Thermally Simulated Current Measurements</vt:lpstr>
      <vt:lpstr>Summary</vt:lpstr>
    </vt:vector>
  </TitlesOfParts>
  <Company>DESY Zeuthen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DESY Mitarbeiter</dc:creator>
  <cp:lastModifiedBy>DESY Mitarbeiter</cp:lastModifiedBy>
  <cp:revision>18</cp:revision>
  <dcterms:created xsi:type="dcterms:W3CDTF">2013-02-01T13:40:53Z</dcterms:created>
  <dcterms:modified xsi:type="dcterms:W3CDTF">2013-05-08T11:46:34Z</dcterms:modified>
</cp:coreProperties>
</file>