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1"/>
  </p:sldMasterIdLst>
  <p:notesMasterIdLst>
    <p:notesMasterId r:id="rId20"/>
  </p:notesMasterIdLst>
  <p:sldIdLst>
    <p:sldId id="346" r:id="rId2"/>
    <p:sldId id="351" r:id="rId3"/>
    <p:sldId id="349" r:id="rId4"/>
    <p:sldId id="347" r:id="rId5"/>
    <p:sldId id="348" r:id="rId6"/>
    <p:sldId id="350" r:id="rId7"/>
    <p:sldId id="365" r:id="rId8"/>
    <p:sldId id="352" r:id="rId9"/>
    <p:sldId id="355" r:id="rId10"/>
    <p:sldId id="356" r:id="rId11"/>
    <p:sldId id="353" r:id="rId12"/>
    <p:sldId id="357" r:id="rId13"/>
    <p:sldId id="358" r:id="rId14"/>
    <p:sldId id="359" r:id="rId15"/>
    <p:sldId id="362" r:id="rId16"/>
    <p:sldId id="363" r:id="rId17"/>
    <p:sldId id="364" r:id="rId18"/>
    <p:sldId id="354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B6BBEF7-9717-4733-A929-535518E6EBF6}">
          <p14:sldIdLst>
            <p14:sldId id="346"/>
            <p14:sldId id="351"/>
            <p14:sldId id="349"/>
            <p14:sldId id="347"/>
            <p14:sldId id="348"/>
            <p14:sldId id="350"/>
            <p14:sldId id="365"/>
            <p14:sldId id="352"/>
            <p14:sldId id="355"/>
            <p14:sldId id="356"/>
            <p14:sldId id="353"/>
            <p14:sldId id="357"/>
            <p14:sldId id="358"/>
            <p14:sldId id="359"/>
            <p14:sldId id="362"/>
            <p14:sldId id="363"/>
            <p14:sldId id="364"/>
            <p14:sldId id="35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A9CD"/>
    <a:srgbClr val="86B925"/>
    <a:srgbClr val="575EA2"/>
    <a:srgbClr val="F29400"/>
    <a:srgbClr val="F29527"/>
    <a:srgbClr val="9A9AC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4" autoAdjust="0"/>
    <p:restoredTop sz="96875" autoAdjust="0"/>
  </p:normalViewPr>
  <p:slideViewPr>
    <p:cSldViewPr>
      <p:cViewPr>
        <p:scale>
          <a:sx n="100" d="100"/>
          <a:sy n="100" d="100"/>
        </p:scale>
        <p:origin x="-786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r-FR" sz="1200"/>
            </a:lvl1pPr>
          </a:lstStyle>
          <a:p>
            <a:fld id="{00F830A1-3891-4B82-A120-081866556DA0}" type="datetimeFigureOut">
              <a:rPr lang="en-GB"/>
              <a:pPr/>
              <a:t>02/11/2013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r-FR" sz="1200"/>
            </a:lvl1pPr>
          </a:lstStyle>
          <a:p>
            <a:fld id="{58CC9574-A819-4FE4-99A7-1E27AD09ADC2}" type="slidenum">
              <a:rPr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732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ppeclog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498600"/>
            <a:ext cx="14859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047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" name="Straight Connector 8"/>
          <p:cNvCxnSpPr/>
          <p:nvPr/>
        </p:nvCxnSpPr>
        <p:spPr>
          <a:xfrm>
            <a:off x="3265488" y="3432175"/>
            <a:ext cx="4392612" cy="1588"/>
          </a:xfrm>
          <a:prstGeom prst="line">
            <a:avLst/>
          </a:prstGeom>
          <a:ln w="3175" cmpd="sng">
            <a:solidFill>
              <a:srgbClr val="0AA8C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9"/>
          <p:cNvSpPr txBox="1"/>
          <p:nvPr/>
        </p:nvSpPr>
        <p:spPr>
          <a:xfrm>
            <a:off x="4572000" y="3378200"/>
            <a:ext cx="5861050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CH" sz="1800" dirty="0" err="1" smtClean="0">
                <a:solidFill>
                  <a:srgbClr val="0AA8C8"/>
                </a:solidFill>
                <a:latin typeface="Helvetica Neue UltraLight" charset="0"/>
                <a:cs typeface="Helvetica Neue UltraLight" charset="0"/>
              </a:rPr>
              <a:t>Astroparticle</a:t>
            </a:r>
            <a:r>
              <a:rPr lang="fr-CH" sz="1800" dirty="0" smtClean="0">
                <a:solidFill>
                  <a:srgbClr val="0AA8C8"/>
                </a:solidFill>
                <a:latin typeface="Helvetica Neue UltraLight" charset="0"/>
                <a:cs typeface="Helvetica Neue UltraLight" charset="0"/>
              </a:rPr>
              <a:t> </a:t>
            </a:r>
            <a:r>
              <a:rPr lang="fr-CH" sz="1800" dirty="0" err="1" smtClean="0">
                <a:solidFill>
                  <a:srgbClr val="0AA8C8"/>
                </a:solidFill>
                <a:latin typeface="Helvetica Neue UltraLight" charset="0"/>
                <a:cs typeface="Helvetica Neue UltraLight" charset="0"/>
              </a:rPr>
              <a:t>Physics</a:t>
            </a:r>
            <a:r>
              <a:rPr lang="fr-CH" sz="1800" dirty="0" smtClean="0">
                <a:solidFill>
                  <a:srgbClr val="0AA8C8"/>
                </a:solidFill>
                <a:latin typeface="Helvetica Neue UltraLight" charset="0"/>
                <a:cs typeface="Helvetica Neue UltraLight" charset="0"/>
              </a:rPr>
              <a:t> for Europe</a:t>
            </a:r>
            <a:endParaRPr lang="en-US" sz="1800" dirty="0" smtClean="0">
              <a:solidFill>
                <a:srgbClr val="0AA8C8"/>
              </a:solidFill>
              <a:latin typeface="Helvetica Neue UltraLight" charset="0"/>
              <a:cs typeface="Helvetica Neue UltraLight" charset="0"/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F934E2-BBB6-4D34-BB01-078E9AA25260}" type="datetimeFigureOut">
              <a:rPr kumimoji="0" lang="en-GB" smtClean="0"/>
              <a:pPr/>
              <a:t>02/11/2013</a:t>
            </a:fld>
            <a:endParaRPr kumimoji="0" lang="fr-FR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fr-FR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3820FCD-5F4C-4989-BE05-0A8208BCBC21}" type="slidenum">
              <a:rPr kumimoji="0" lang="fr-FR" smtClean="0"/>
              <a:pPr/>
              <a:t>‹Nr.›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2450028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86037"/>
            <a:ext cx="8229600" cy="11525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32250"/>
            <a:ext cx="8229600" cy="10541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89BA17"/>
                </a:solidFill>
                <a:latin typeface="Helvetica Neue UltraLight"/>
                <a:cs typeface="Helvetica Neue Ultra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 b="0" i="0">
                <a:solidFill>
                  <a:srgbClr val="0AA8C8"/>
                </a:solidFill>
                <a:latin typeface="Helvetica Neue UltraLight"/>
                <a:cs typeface="Helvetica Neue UltraLight"/>
              </a:defRPr>
            </a:lvl1pPr>
          </a:lstStyle>
          <a:p>
            <a:fld id="{A258050E-B668-4FA7-85AD-C750C80A6E9B}" type="datetimeFigureOut">
              <a:rPr kumimoji="0" lang="en-GB" smtClean="0"/>
              <a:pPr/>
              <a:t>02/11/2013</a:t>
            </a:fld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0" i="0">
                <a:solidFill>
                  <a:srgbClr val="0AA8C8"/>
                </a:solidFill>
                <a:latin typeface="Helvetica Neue UltraLight"/>
                <a:cs typeface="Helvetica Neue UltraLight"/>
              </a:defRPr>
            </a:lvl1pPr>
          </a:lstStyle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AA8C8"/>
                </a:solidFill>
              </a:defRPr>
            </a:lvl1pPr>
          </a:lstStyle>
          <a:p>
            <a:fld id="{240D5ECE-8B49-45CD-BE81-EF81920D1969}" type="slidenum">
              <a:rPr kumimoji="0" lang="fr-FR" smtClean="0"/>
              <a:pPr/>
              <a:t>‹Nr.›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374395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89517"/>
            <a:ext cx="8229600" cy="1179458"/>
          </a:xfrm>
          <a:prstGeom prst="rect">
            <a:avLst/>
          </a:prstGeom>
        </p:spPr>
        <p:txBody>
          <a:bodyPr anchor="t"/>
          <a:lstStyle>
            <a:lvl1pPr algn="ctr">
              <a:defRPr sz="4000" b="1" strike="noStrike" cap="none"/>
            </a:lvl1pPr>
          </a:lstStyle>
          <a:p>
            <a:r>
              <a:rPr lang="en-GB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82295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2952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D5ECE-8B49-45CD-BE81-EF81920D1969}" type="slidenum">
              <a:rPr kumimoji="0" lang="fr-FR" smtClean="0"/>
              <a:pPr/>
              <a:t>‹Nr.›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262492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5034"/>
            <a:ext cx="3008313" cy="119993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05034"/>
            <a:ext cx="5111750" cy="48211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37793"/>
            <a:ext cx="3008313" cy="3288370"/>
          </a:xfrm>
        </p:spPr>
        <p:txBody>
          <a:bodyPr/>
          <a:lstStyle>
            <a:lvl1pPr marL="0" indent="0">
              <a:buNone/>
              <a:defRPr sz="1400">
                <a:solidFill>
                  <a:srgbClr val="F2952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58050E-B668-4FA7-85AD-C750C80A6E9B}" type="datetimeFigureOut">
              <a:rPr kumimoji="0" lang="en-GB" smtClean="0"/>
              <a:pPr/>
              <a:t>02/11/2013</a:t>
            </a:fld>
            <a:endParaRPr kumimoji="0"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D5ECE-8B49-45CD-BE81-EF81920D1969}" type="slidenum">
              <a:rPr kumimoji="0" lang="fr-FR" smtClean="0"/>
              <a:pPr/>
              <a:t>‹Nr.›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15443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58050E-B668-4FA7-85AD-C750C80A6E9B}" type="datetimeFigureOut">
              <a:rPr kumimoji="0" lang="en-GB" smtClean="0"/>
              <a:pPr/>
              <a:t>02/11/2013</a:t>
            </a:fld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D5ECE-8B49-45CD-BE81-EF81920D1969}" type="slidenum">
              <a:rPr kumimoji="0" lang="fr-FR" smtClean="0"/>
              <a:pPr/>
              <a:t>‹Nr.›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382642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58050E-B668-4FA7-85AD-C750C80A6E9B}" type="datetimeFigureOut">
              <a:rPr kumimoji="0" lang="en-GB" smtClean="0"/>
              <a:pPr/>
              <a:t>02/11/2013</a:t>
            </a:fld>
            <a:endParaRPr kumimoji="0"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D5ECE-8B49-45CD-BE81-EF81920D1969}" type="slidenum">
              <a:rPr kumimoji="0" lang="fr-FR" smtClean="0"/>
              <a:pPr/>
              <a:t>‹Nr.›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14939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58050E-B668-4FA7-85AD-C750C80A6E9B}" type="datetimeFigureOut">
              <a:rPr kumimoji="0" lang="en-GB" smtClean="0"/>
              <a:pPr/>
              <a:t>02/11/2013</a:t>
            </a:fld>
            <a:endParaRPr kumimoji="0"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D5ECE-8B49-45CD-BE81-EF81920D1969}" type="slidenum">
              <a:rPr kumimoji="0" lang="fr-FR" smtClean="0"/>
              <a:pPr/>
              <a:t>‹Nr.›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258697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18118"/>
            <a:ext cx="8229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31309"/>
            <a:ext cx="8229600" cy="33962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Faire glisser l'image vers l'espace réservé ou cliquer sur l'icône pour l'ajouter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2896"/>
            <a:ext cx="8229600" cy="6893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58050E-B668-4FA7-85AD-C750C80A6E9B}" type="datetimeFigureOut">
              <a:rPr kumimoji="0" lang="en-GB" smtClean="0"/>
              <a:pPr/>
              <a:t>02/11/2013</a:t>
            </a:fld>
            <a:endParaRPr kumimoji="0"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D5ECE-8B49-45CD-BE81-EF81920D1969}" type="slidenum">
              <a:rPr kumimoji="0" lang="fr-FR" smtClean="0"/>
              <a:pPr/>
              <a:t>‹Nr.›</a:t>
            </a:fld>
            <a:endParaRPr kumimoji="0" lang="fr-FR"/>
          </a:p>
        </p:txBody>
      </p:sp>
    </p:spTree>
    <p:extLst>
      <p:ext uri="{BB962C8B-B14F-4D97-AF65-F5344CB8AC3E}">
        <p14:creationId xmlns:p14="http://schemas.microsoft.com/office/powerpoint/2010/main" val="50696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0AA8C8"/>
                </a:solidFill>
                <a:latin typeface="Helvetica Neue UltraLight"/>
                <a:ea typeface="+mn-ea"/>
                <a:cs typeface="Helvetica Neue UltraLight"/>
              </a:defRPr>
            </a:lvl1pPr>
          </a:lstStyle>
          <a:p>
            <a:fld id="{A258050E-B668-4FA7-85AD-C750C80A6E9B}" type="datetimeFigureOut">
              <a:rPr kumimoji="0" lang="en-GB" smtClean="0"/>
              <a:pPr/>
              <a:t>02/11/2013</a:t>
            </a:fld>
            <a:endParaRPr kumimoji="0"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5B5C5E"/>
                </a:solidFill>
                <a:latin typeface="Helvetica Neue UltraLight"/>
                <a:ea typeface="+mn-ea"/>
                <a:cs typeface="Helvetica Neue UltraLight"/>
              </a:defRPr>
            </a:lvl1pPr>
          </a:lstStyle>
          <a:p>
            <a:endParaRPr kumimoji="0"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BA17"/>
                </a:solidFill>
                <a:latin typeface="Helvetica Neue UltraLight" charset="0"/>
                <a:cs typeface="Helvetica Neue UltraLight" charset="0"/>
              </a:defRPr>
            </a:lvl1pPr>
          </a:lstStyle>
          <a:p>
            <a:fld id="{240D5ECE-8B49-45CD-BE81-EF81920D1969}" type="slidenum">
              <a:rPr kumimoji="0" lang="fr-FR" smtClean="0"/>
              <a:pPr/>
              <a:t>‹Nr.›</a:t>
            </a:fld>
            <a:endParaRPr kumimoji="0" lang="fr-FR"/>
          </a:p>
        </p:txBody>
      </p:sp>
      <p:pic>
        <p:nvPicPr>
          <p:cNvPr id="1030" name="Picture 6" descr="header2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p:txStyles>
    <p:titleStyle>
      <a:lvl1pPr algn="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AA8C8"/>
          </a:solidFill>
          <a:latin typeface="Helvetica Neue UltraLight"/>
          <a:ea typeface="ＭＳ Ｐゴシック" charset="-128"/>
          <a:cs typeface="Helvetica Neue UltraLight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AA8C8"/>
          </a:solidFill>
          <a:latin typeface="Helvetica Neue UltraLight" charset="0"/>
          <a:ea typeface="ＭＳ Ｐゴシック" charset="-128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AA8C8"/>
          </a:solidFill>
          <a:latin typeface="Helvetica Neue UltraLight" charset="0"/>
          <a:ea typeface="ＭＳ Ｐゴシック" charset="-128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AA8C8"/>
          </a:solidFill>
          <a:latin typeface="Helvetica Neue UltraLight" charset="0"/>
          <a:ea typeface="ＭＳ Ｐゴシック" charset="-128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AA8C8"/>
          </a:solidFill>
          <a:latin typeface="Helvetica Neue UltraLight" charset="0"/>
          <a:ea typeface="ＭＳ Ｐゴシック" charset="-128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AA8C8"/>
          </a:solidFill>
          <a:latin typeface="Helvetica Neue UltraLight" charset="0"/>
          <a:ea typeface="ＭＳ Ｐゴシック" charset="-128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AA8C8"/>
          </a:solidFill>
          <a:latin typeface="Helvetica Neue UltraLight" charset="0"/>
          <a:ea typeface="ＭＳ Ｐゴシック" charset="-128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AA8C8"/>
          </a:solidFill>
          <a:latin typeface="Helvetica Neue UltraLight" charset="0"/>
          <a:ea typeface="ＭＳ Ｐゴシック" charset="-128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AA8C8"/>
          </a:solidFill>
          <a:latin typeface="Helvetica Neue UltraLight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89BA17"/>
          </a:solidFill>
          <a:latin typeface="Helvetica Neue Light"/>
          <a:ea typeface="ＭＳ Ｐゴシック" charset="-128"/>
          <a:cs typeface="Helvetica Neue Light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AA8C8"/>
          </a:solidFill>
          <a:latin typeface="Helvetica Neue Light"/>
          <a:ea typeface="ＭＳ Ｐゴシック" charset="-128"/>
          <a:cs typeface="Helvetica Neue Light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29527"/>
          </a:solidFill>
          <a:latin typeface="Helvetica Neue Light"/>
          <a:ea typeface="ＭＳ Ｐゴシック" charset="-128"/>
          <a:cs typeface="Helvetica Neue Light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560A4"/>
          </a:solidFill>
          <a:latin typeface="Helvetica Neue Light"/>
          <a:ea typeface="ＭＳ Ｐゴシック" charset="-128"/>
          <a:cs typeface="Helvetica Neue Light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 Neue Light"/>
          <a:ea typeface="ＭＳ Ｐゴシック" charset="-128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64406"/>
            <a:ext cx="7600950" cy="42633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2412" y="5301208"/>
            <a:ext cx="7638020" cy="149584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de-DE" sz="3600" b="1" dirty="0" err="1" smtClean="0">
                <a:solidFill>
                  <a:srgbClr val="002060"/>
                </a:solidFill>
              </a:rPr>
              <a:t>Introduction</a:t>
            </a:r>
            <a:r>
              <a:rPr lang="de-DE" sz="3600" b="1" dirty="0">
                <a:solidFill>
                  <a:srgbClr val="002060"/>
                </a:solidFill>
              </a:rPr>
              <a:t/>
            </a:r>
            <a:br>
              <a:rPr lang="de-DE" sz="3600" b="1" dirty="0">
                <a:solidFill>
                  <a:srgbClr val="002060"/>
                </a:solidFill>
              </a:rPr>
            </a:br>
            <a:r>
              <a:rPr lang="de-DE" sz="2400" dirty="0" smtClean="0">
                <a:solidFill>
                  <a:srgbClr val="002060"/>
                </a:solidFill>
              </a:rPr>
              <a:t>Thomas Berghöfer  </a:t>
            </a:r>
            <a:r>
              <a:rPr lang="de-DE" sz="2400" dirty="0" smtClean="0">
                <a:solidFill>
                  <a:srgbClr val="002060"/>
                </a:solidFill>
                <a:sym typeface="Symbol"/>
              </a:rPr>
              <a:t>  </a:t>
            </a:r>
            <a:r>
              <a:rPr lang="de-DE" sz="2400" dirty="0" smtClean="0">
                <a:solidFill>
                  <a:srgbClr val="002060"/>
                </a:solidFill>
              </a:rPr>
              <a:t>APPEC General </a:t>
            </a:r>
            <a:r>
              <a:rPr lang="de-DE" sz="2400" dirty="0" err="1" smtClean="0">
                <a:solidFill>
                  <a:srgbClr val="002060"/>
                </a:solidFill>
              </a:rPr>
              <a:t>Secretary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5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/>
        </p:nvCxnSpPr>
        <p:spPr>
          <a:xfrm>
            <a:off x="1925588" y="4269810"/>
            <a:ext cx="5257800" cy="1588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25"/>
          <p:cNvGrpSpPr/>
          <p:nvPr/>
        </p:nvGrpSpPr>
        <p:grpSpPr>
          <a:xfrm>
            <a:off x="782588" y="2890457"/>
            <a:ext cx="2057400" cy="2708434"/>
            <a:chOff x="762000" y="1557456"/>
            <a:chExt cx="2057400" cy="2708434"/>
          </a:xfrm>
        </p:grpSpPr>
        <p:sp>
          <p:nvSpPr>
            <p:cNvPr id="6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solidFill>
              <a:srgbClr val="F29400"/>
            </a:soli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mtClean="0"/>
                <a:t>             </a:t>
              </a:r>
              <a:endParaRPr lang="en-GB"/>
            </a:p>
          </p:txBody>
        </p:sp>
        <p:sp>
          <p:nvSpPr>
            <p:cNvPr id="7" name="TextBox 13"/>
            <p:cNvSpPr txBox="1"/>
            <p:nvPr/>
          </p:nvSpPr>
          <p:spPr>
            <a:xfrm>
              <a:off x="1121392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7000" b="1" dirty="0" smtClean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1</a:t>
              </a:r>
              <a:endParaRPr lang="en-GB" sz="17000" b="1" dirty="0">
                <a:solidFill>
                  <a:srgbClr val="F26200">
                    <a:alpha val="40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8" name="TextBox 12"/>
            <p:cNvSpPr txBox="1"/>
            <p:nvPr/>
          </p:nvSpPr>
          <p:spPr>
            <a:xfrm>
              <a:off x="823416" y="2348880"/>
              <a:ext cx="1931160" cy="10012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GB" b="1" dirty="0" smtClean="0">
                  <a:solidFill>
                    <a:schemeClr val="bg1"/>
                  </a:solidFill>
                </a:rPr>
                <a:t>EXCELLENT</a:t>
              </a:r>
            </a:p>
            <a:p>
              <a:pPr algn="ctr">
                <a:lnSpc>
                  <a:spcPct val="130000"/>
                </a:lnSpc>
              </a:pPr>
              <a:r>
                <a:rPr lang="en-GB" b="1" dirty="0" smtClean="0">
                  <a:solidFill>
                    <a:schemeClr val="bg1"/>
                  </a:solidFill>
                </a:rPr>
                <a:t>SCIENCE</a:t>
              </a:r>
            </a:p>
            <a:p>
              <a:pPr algn="ctr">
                <a:lnSpc>
                  <a:spcPct val="130000"/>
                </a:lnSpc>
              </a:pPr>
              <a:r>
                <a:rPr lang="en-GB" b="1" dirty="0" smtClean="0">
                  <a:solidFill>
                    <a:schemeClr val="bg1"/>
                  </a:solidFill>
                </a:rPr>
                <a:t>22,27 </a:t>
              </a:r>
              <a:r>
                <a:rPr lang="en-GB" b="1" dirty="0" smtClean="0">
                  <a:solidFill>
                    <a:schemeClr val="bg1"/>
                  </a:solidFill>
                </a:rPr>
                <a:t>B€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22"/>
          <p:cNvGrpSpPr/>
          <p:nvPr/>
        </p:nvGrpSpPr>
        <p:grpSpPr>
          <a:xfrm>
            <a:off x="3563888" y="2924944"/>
            <a:ext cx="2057400" cy="2708434"/>
            <a:chOff x="3543300" y="1591943"/>
            <a:chExt cx="2057400" cy="2708434"/>
          </a:xfrm>
        </p:grpSpPr>
        <p:sp>
          <p:nvSpPr>
            <p:cNvPr id="10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solidFill>
              <a:srgbClr val="575EA2"/>
            </a:soli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mtClean="0"/>
                <a:t>             </a:t>
              </a:r>
              <a:endParaRPr lang="en-GB"/>
            </a:p>
          </p:txBody>
        </p:sp>
        <p:sp>
          <p:nvSpPr>
            <p:cNvPr id="11" name="TextBox 14"/>
            <p:cNvSpPr txBox="1"/>
            <p:nvPr/>
          </p:nvSpPr>
          <p:spPr>
            <a:xfrm>
              <a:off x="393396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7000" b="1" dirty="0" smtClean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2</a:t>
              </a:r>
              <a:endParaRPr lang="en-GB" sz="17000" b="1" dirty="0">
                <a:solidFill>
                  <a:srgbClr val="2A7A9E">
                    <a:alpha val="40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2" name="TextBox 15"/>
            <p:cNvSpPr txBox="1"/>
            <p:nvPr/>
          </p:nvSpPr>
          <p:spPr>
            <a:xfrm>
              <a:off x="3635896" y="2348880"/>
              <a:ext cx="1931160" cy="12342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GB" b="1" dirty="0" smtClean="0">
                  <a:solidFill>
                    <a:srgbClr val="FFFFFF"/>
                  </a:solidFill>
                </a:rPr>
                <a:t>INDUSTRIAL LEADERSHIP</a:t>
              </a:r>
            </a:p>
            <a:p>
              <a:pPr algn="ctr">
                <a:lnSpc>
                  <a:spcPct val="120000"/>
                </a:lnSpc>
              </a:pPr>
              <a:r>
                <a:rPr lang="en-GB" b="1" dirty="0" smtClean="0">
                  <a:solidFill>
                    <a:srgbClr val="FFFFFF"/>
                  </a:solidFill>
                </a:rPr>
                <a:t>15,51 </a:t>
              </a:r>
              <a:r>
                <a:rPr lang="en-GB" b="1" dirty="0" smtClean="0">
                  <a:solidFill>
                    <a:srgbClr val="FFFFFF"/>
                  </a:solidFill>
                </a:rPr>
                <a:t>B€</a:t>
              </a:r>
              <a:endParaRPr lang="en-GB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Group 23"/>
          <p:cNvGrpSpPr/>
          <p:nvPr/>
        </p:nvGrpSpPr>
        <p:grpSpPr>
          <a:xfrm>
            <a:off x="6345188" y="2920512"/>
            <a:ext cx="2057400" cy="2708434"/>
            <a:chOff x="6324600" y="1587511"/>
            <a:chExt cx="2057400" cy="2708434"/>
          </a:xfrm>
        </p:grpSpPr>
        <p:sp>
          <p:nvSpPr>
            <p:cNvPr id="14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solidFill>
              <a:srgbClr val="86B925"/>
            </a:soli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mtClean="0"/>
                <a:t>             </a:t>
              </a:r>
              <a:endParaRPr lang="en-GB"/>
            </a:p>
          </p:txBody>
        </p:sp>
        <p:sp>
          <p:nvSpPr>
            <p:cNvPr id="15" name="TextBox 16"/>
            <p:cNvSpPr txBox="1"/>
            <p:nvPr/>
          </p:nvSpPr>
          <p:spPr>
            <a:xfrm>
              <a:off x="6721604" y="1587511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7000" b="1" smtClean="0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itchFamily="34" charset="0"/>
                </a:rPr>
                <a:t>3</a:t>
              </a:r>
              <a:endParaRPr lang="en-GB" sz="17000" b="1">
                <a:solidFill>
                  <a:srgbClr val="65B131">
                    <a:alpha val="64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6" name="TextBox 17"/>
            <p:cNvSpPr txBox="1"/>
            <p:nvPr/>
          </p:nvSpPr>
          <p:spPr>
            <a:xfrm>
              <a:off x="6444208" y="2276872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GB" sz="20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SOCIETAL CHALLENGES</a:t>
              </a:r>
            </a:p>
            <a:p>
              <a:pPr algn="ctr">
                <a:lnSpc>
                  <a:spcPct val="120000"/>
                </a:lnSpc>
              </a:pPr>
              <a:r>
                <a:rPr lang="en-GB" sz="20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27,05 </a:t>
              </a:r>
              <a:r>
                <a:rPr lang="en-GB" sz="20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B€</a:t>
              </a:r>
              <a:endParaRPr lang="en-GB" sz="2000" b="1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</p:grpSp>
      <p:sp>
        <p:nvSpPr>
          <p:cNvPr id="17" name="Titre 2"/>
          <p:cNvSpPr txBox="1">
            <a:spLocks/>
          </p:cNvSpPr>
          <p:nvPr/>
        </p:nvSpPr>
        <p:spPr>
          <a:xfrm>
            <a:off x="467544" y="1124745"/>
            <a:ext cx="7920880" cy="1440160"/>
          </a:xfrm>
          <a:prstGeom prst="rect">
            <a:avLst/>
          </a:prstGeom>
        </p:spPr>
        <p:txBody>
          <a:bodyPr anchor="t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strike="noStrike" kern="1200" cap="none">
                <a:solidFill>
                  <a:srgbClr val="0AA8C8"/>
                </a:solidFill>
                <a:latin typeface="Helvetica Neue UltraLight"/>
                <a:ea typeface="ＭＳ Ｐゴシック" charset="-128"/>
                <a:cs typeface="Helvetica Neue UltraLight"/>
              </a:defRPr>
            </a:lvl1pPr>
            <a:lvl2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AA8C8"/>
                </a:solidFill>
                <a:latin typeface="Helvetica Neue UltraLight" charset="0"/>
                <a:ea typeface="ＭＳ Ｐゴシック" charset="-128"/>
              </a:defRPr>
            </a:lvl2pPr>
            <a:lvl3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AA8C8"/>
                </a:solidFill>
                <a:latin typeface="Helvetica Neue UltraLight" charset="0"/>
                <a:ea typeface="ＭＳ Ｐゴシック" charset="-128"/>
              </a:defRPr>
            </a:lvl3pPr>
            <a:lvl4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AA8C8"/>
                </a:solidFill>
                <a:latin typeface="Helvetica Neue UltraLight" charset="0"/>
                <a:ea typeface="ＭＳ Ｐゴシック" charset="-128"/>
              </a:defRPr>
            </a:lvl4pPr>
            <a:lvl5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AA8C8"/>
                </a:solidFill>
                <a:latin typeface="Helvetica Neue UltraLight" charset="0"/>
                <a:ea typeface="ＭＳ Ｐゴシック" charset="-128"/>
              </a:defRPr>
            </a:lvl5pPr>
            <a:lvl6pPr marL="457200"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AA8C8"/>
                </a:solidFill>
                <a:latin typeface="Helvetica Neue UltraLight" charset="0"/>
                <a:ea typeface="ＭＳ Ｐゴシック" charset="-128"/>
              </a:defRPr>
            </a:lvl6pPr>
            <a:lvl7pPr marL="914400"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AA8C8"/>
                </a:solidFill>
                <a:latin typeface="Helvetica Neue UltraLight" charset="0"/>
                <a:ea typeface="ＭＳ Ｐゴシック" charset="-128"/>
              </a:defRPr>
            </a:lvl7pPr>
            <a:lvl8pPr marL="1371600"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AA8C8"/>
                </a:solidFill>
                <a:latin typeface="Helvetica Neue UltraLight" charset="0"/>
                <a:ea typeface="ＭＳ Ｐゴシック" charset="-128"/>
              </a:defRPr>
            </a:lvl8pPr>
            <a:lvl9pPr marL="1828800"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AA8C8"/>
                </a:solidFill>
                <a:latin typeface="Helvetica Neue UltraLight" charset="0"/>
                <a:ea typeface="ＭＳ Ｐゴシック" charset="-128"/>
              </a:defRPr>
            </a:lvl9pPr>
          </a:lstStyle>
          <a:p>
            <a:r>
              <a:rPr lang="en-GB" dirty="0" smtClean="0">
                <a:solidFill>
                  <a:srgbClr val="575EA2"/>
                </a:solidFill>
              </a:rPr>
              <a:t>Horizon 2020:</a:t>
            </a:r>
          </a:p>
          <a:p>
            <a:r>
              <a:rPr lang="en-GB" sz="3200" dirty="0" smtClean="0">
                <a:solidFill>
                  <a:srgbClr val="575EA2"/>
                </a:solidFill>
              </a:rPr>
              <a:t>Research and Innovation in three pillars</a:t>
            </a:r>
            <a:endParaRPr lang="en-GB" sz="3200" dirty="0">
              <a:solidFill>
                <a:srgbClr val="575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6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3212977"/>
            <a:ext cx="8229600" cy="8640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err="1">
                <a:solidFill>
                  <a:schemeClr val="tx2">
                    <a:lumMod val="75000"/>
                  </a:schemeClr>
                </a:solidFill>
              </a:rPr>
              <a:t>What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 do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</a:rPr>
              <a:t>we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do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here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</a:rPr>
              <a:t>together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 smtClean="0">
                <a:solidFill>
                  <a:srgbClr val="F29400"/>
                </a:solidFill>
              </a:rPr>
              <a:t>	</a:t>
            </a:r>
            <a:r>
              <a:rPr lang="de-DE" sz="2400" dirty="0" smtClean="0">
                <a:solidFill>
                  <a:srgbClr val="F29400"/>
                </a:solidFill>
              </a:rPr>
              <a:t>… a </a:t>
            </a:r>
            <a:r>
              <a:rPr lang="de-DE" sz="2400" dirty="0" err="1">
                <a:solidFill>
                  <a:srgbClr val="F29400"/>
                </a:solidFill>
              </a:rPr>
              <a:t>short</a:t>
            </a:r>
            <a:r>
              <a:rPr lang="de-DE" sz="2400" dirty="0">
                <a:solidFill>
                  <a:srgbClr val="F29400"/>
                </a:solidFill>
              </a:rPr>
              <a:t> tour </a:t>
            </a:r>
            <a:r>
              <a:rPr lang="de-DE" sz="2400" dirty="0" err="1">
                <a:solidFill>
                  <a:srgbClr val="F29400"/>
                </a:solidFill>
              </a:rPr>
              <a:t>through</a:t>
            </a:r>
            <a:r>
              <a:rPr lang="de-DE" sz="2400" dirty="0">
                <a:solidFill>
                  <a:srgbClr val="F29400"/>
                </a:solidFill>
              </a:rPr>
              <a:t> </a:t>
            </a:r>
            <a:r>
              <a:rPr lang="de-DE" sz="2400" dirty="0" err="1">
                <a:solidFill>
                  <a:srgbClr val="F29400"/>
                </a:solidFill>
              </a:rPr>
              <a:t>the</a:t>
            </a:r>
            <a:r>
              <a:rPr lang="de-DE" sz="2400" dirty="0">
                <a:solidFill>
                  <a:srgbClr val="F29400"/>
                </a:solidFill>
              </a:rPr>
              <a:t> </a:t>
            </a:r>
            <a:r>
              <a:rPr lang="de-DE" sz="2400" dirty="0" err="1">
                <a:solidFill>
                  <a:srgbClr val="F29400"/>
                </a:solidFill>
              </a:rPr>
              <a:t>workshop</a:t>
            </a:r>
            <a:r>
              <a:rPr lang="de-DE" sz="2400" dirty="0">
                <a:solidFill>
                  <a:srgbClr val="F29400"/>
                </a:solidFill>
              </a:rPr>
              <a:t> </a:t>
            </a:r>
            <a:r>
              <a:rPr lang="de-DE" sz="2400" dirty="0" err="1" smtClean="0">
                <a:solidFill>
                  <a:srgbClr val="F29400"/>
                </a:solidFill>
              </a:rPr>
              <a:t>programme</a:t>
            </a:r>
            <a:endParaRPr lang="en-US" sz="2400" dirty="0">
              <a:solidFill>
                <a:srgbClr val="F29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8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22"/>
          <a:stretch/>
        </p:blipFill>
        <p:spPr>
          <a:xfrm>
            <a:off x="179511" y="981224"/>
            <a:ext cx="8805221" cy="4752032"/>
          </a:xfrm>
          <a:prstGeom prst="rect">
            <a:avLst/>
          </a:prstGeom>
        </p:spPr>
      </p:pic>
      <p:sp>
        <p:nvSpPr>
          <p:cNvPr id="12" name="Legende mit Pfeil nach unten 11"/>
          <p:cNvSpPr/>
          <p:nvPr/>
        </p:nvSpPr>
        <p:spPr>
          <a:xfrm>
            <a:off x="827584" y="4221088"/>
            <a:ext cx="3168352" cy="1296144"/>
          </a:xfrm>
          <a:prstGeom prst="downArrowCallout">
            <a:avLst/>
          </a:prstGeom>
          <a:ln w="1270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DISCUSsION</a:t>
            </a:r>
            <a:r>
              <a:rPr lang="de-D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&amp; PREPARATION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Legende mit Pfeil nach unten 12"/>
          <p:cNvSpPr/>
          <p:nvPr/>
        </p:nvSpPr>
        <p:spPr>
          <a:xfrm>
            <a:off x="827584" y="2708920"/>
            <a:ext cx="3168352" cy="1296144"/>
          </a:xfrm>
          <a:prstGeom prst="downArrowCallout">
            <a:avLst/>
          </a:prstGeom>
          <a:ln w="1270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iNFORMATION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Legende mit Pfeil nach unten 13"/>
          <p:cNvSpPr/>
          <p:nvPr/>
        </p:nvSpPr>
        <p:spPr>
          <a:xfrm>
            <a:off x="5364088" y="1700808"/>
            <a:ext cx="3168352" cy="1296144"/>
          </a:xfrm>
          <a:prstGeom prst="downArrowCallout">
            <a:avLst/>
          </a:prstGeom>
          <a:ln w="1270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paRALLEL</a:t>
            </a:r>
            <a:r>
              <a:rPr lang="de-D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SESSIONS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Legende mit Pfeil nach unten 14"/>
          <p:cNvSpPr/>
          <p:nvPr/>
        </p:nvSpPr>
        <p:spPr>
          <a:xfrm>
            <a:off x="5364088" y="3501008"/>
            <a:ext cx="3168352" cy="1296144"/>
          </a:xfrm>
          <a:prstGeom prst="downArrowCallout">
            <a:avLst/>
          </a:prstGeom>
          <a:ln w="1270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Compilation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99" name="Freihandform 3098"/>
          <p:cNvSpPr/>
          <p:nvPr/>
        </p:nvSpPr>
        <p:spPr>
          <a:xfrm>
            <a:off x="2401294" y="1484784"/>
            <a:ext cx="4474962" cy="4320480"/>
          </a:xfrm>
          <a:custGeom>
            <a:avLst/>
            <a:gdLst>
              <a:gd name="connsiteX0" fmla="*/ 0 w 4524292"/>
              <a:gd name="connsiteY0" fmla="*/ 4222143 h 4428877"/>
              <a:gd name="connsiteX1" fmla="*/ 0 w 4524292"/>
              <a:gd name="connsiteY1" fmla="*/ 4428877 h 4428877"/>
              <a:gd name="connsiteX2" fmla="*/ 2194560 w 4524292"/>
              <a:gd name="connsiteY2" fmla="*/ 4428877 h 4428877"/>
              <a:gd name="connsiteX3" fmla="*/ 2194560 w 4524292"/>
              <a:gd name="connsiteY3" fmla="*/ 0 h 4428877"/>
              <a:gd name="connsiteX4" fmla="*/ 4524292 w 4524292"/>
              <a:gd name="connsiteY4" fmla="*/ 0 h 4428877"/>
              <a:gd name="connsiteX5" fmla="*/ 4524292 w 4524292"/>
              <a:gd name="connsiteY5" fmla="*/ 103367 h 442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24292" h="4428877">
                <a:moveTo>
                  <a:pt x="0" y="4222143"/>
                </a:moveTo>
                <a:lnTo>
                  <a:pt x="0" y="4428877"/>
                </a:lnTo>
                <a:lnTo>
                  <a:pt x="2194560" y="4428877"/>
                </a:lnTo>
                <a:lnTo>
                  <a:pt x="2194560" y="0"/>
                </a:lnTo>
                <a:lnTo>
                  <a:pt x="4524292" y="0"/>
                </a:lnTo>
                <a:lnTo>
                  <a:pt x="4524292" y="103367"/>
                </a:lnTo>
              </a:path>
            </a:pathLst>
          </a:custGeom>
          <a:noFill/>
          <a:ln w="190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egende mit Pfeil nach unten 60"/>
          <p:cNvSpPr/>
          <p:nvPr/>
        </p:nvSpPr>
        <p:spPr>
          <a:xfrm>
            <a:off x="5364088" y="4869160"/>
            <a:ext cx="3168352" cy="1296144"/>
          </a:xfrm>
          <a:prstGeom prst="downArrowCallout">
            <a:avLst/>
          </a:prstGeom>
          <a:ln w="1270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Next </a:t>
            </a:r>
            <a:r>
              <a:rPr lang="de-DE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steps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038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3099" grpId="0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 smtClean="0">
                <a:solidFill>
                  <a:srgbClr val="575EA2"/>
                </a:solidFill>
              </a:rPr>
              <a:t>INFORMATION</a:t>
            </a:r>
          </a:p>
          <a:p>
            <a:pPr marL="0" indent="0">
              <a:buNone/>
            </a:pPr>
            <a:endParaRPr lang="en-US" sz="1600" dirty="0" smtClean="0">
              <a:solidFill>
                <a:srgbClr val="F2940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F29400"/>
                </a:solidFill>
              </a:rPr>
              <a:t>14:00 - 15:00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575EA2"/>
                </a:solidFill>
              </a:rPr>
              <a:t>European </a:t>
            </a:r>
            <a:r>
              <a:rPr lang="en-US" sz="1600" b="1" dirty="0">
                <a:solidFill>
                  <a:srgbClr val="575EA2"/>
                </a:solidFill>
              </a:rPr>
              <a:t>Research Council (ERC) Grants in Horizon 2020 </a:t>
            </a:r>
            <a:r>
              <a:rPr lang="en-US" sz="1600" dirty="0">
                <a:solidFill>
                  <a:srgbClr val="575EA2"/>
                </a:solidFill>
              </a:rPr>
              <a:t>	 </a:t>
            </a:r>
            <a:r>
              <a:rPr lang="en-US" sz="1600" dirty="0" smtClean="0">
                <a:solidFill>
                  <a:srgbClr val="575EA2"/>
                </a:solidFill>
              </a:rPr>
              <a:t>Nicole </a:t>
            </a:r>
            <a:r>
              <a:rPr lang="en-US" sz="1600" dirty="0" err="1">
                <a:solidFill>
                  <a:srgbClr val="575EA2"/>
                </a:solidFill>
              </a:rPr>
              <a:t>Schröder</a:t>
            </a:r>
            <a:r>
              <a:rPr lang="en-US" sz="1600" dirty="0">
                <a:solidFill>
                  <a:srgbClr val="575EA2"/>
                </a:solidFill>
              </a:rPr>
              <a:t> (DLR</a:t>
            </a:r>
            <a:r>
              <a:rPr lang="en-US" sz="1600" dirty="0" smtClean="0">
                <a:solidFill>
                  <a:srgbClr val="575EA2"/>
                </a:solidFill>
              </a:rPr>
              <a:t>)</a:t>
            </a:r>
          </a:p>
          <a:p>
            <a:pPr marL="0" indent="0">
              <a:buNone/>
            </a:pPr>
            <a:endParaRPr lang="en-US" sz="1600" dirty="0" smtClean="0">
              <a:solidFill>
                <a:srgbClr val="575EA2"/>
              </a:solidFill>
            </a:endParaRPr>
          </a:p>
          <a:p>
            <a:pPr marL="0" indent="0">
              <a:buNone/>
            </a:pPr>
            <a:r>
              <a:rPr lang="de-DE" sz="1600" dirty="0" smtClean="0">
                <a:solidFill>
                  <a:srgbClr val="F29400"/>
                </a:solidFill>
              </a:rPr>
              <a:t>15:00 - 16:00</a:t>
            </a:r>
            <a:endParaRPr lang="en-US" sz="1600" dirty="0">
              <a:solidFill>
                <a:srgbClr val="F29400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575EA2"/>
                </a:solidFill>
              </a:rPr>
              <a:t>Horizon </a:t>
            </a:r>
            <a:r>
              <a:rPr lang="en-US" sz="1600" b="1" dirty="0">
                <a:solidFill>
                  <a:srgbClr val="575EA2"/>
                </a:solidFill>
              </a:rPr>
              <a:t>2020 - Marie </a:t>
            </a:r>
            <a:r>
              <a:rPr lang="en-US" sz="1600" b="1" dirty="0" err="1">
                <a:solidFill>
                  <a:srgbClr val="575EA2"/>
                </a:solidFill>
              </a:rPr>
              <a:t>Sklodowska</a:t>
            </a:r>
            <a:r>
              <a:rPr lang="en-US" sz="1600" b="1" dirty="0">
                <a:solidFill>
                  <a:srgbClr val="575EA2"/>
                </a:solidFill>
              </a:rPr>
              <a:t>-Curie Actions</a:t>
            </a:r>
            <a:r>
              <a:rPr lang="en-US" sz="1600" dirty="0">
                <a:solidFill>
                  <a:srgbClr val="575EA2"/>
                </a:solidFill>
              </a:rPr>
              <a:t>	         </a:t>
            </a:r>
            <a:r>
              <a:rPr lang="en-US" sz="1600" dirty="0" smtClean="0">
                <a:solidFill>
                  <a:srgbClr val="575EA2"/>
                </a:solidFill>
              </a:rPr>
              <a:t>      Kristina </a:t>
            </a:r>
            <a:r>
              <a:rPr lang="en-US" sz="1600" dirty="0">
                <a:solidFill>
                  <a:srgbClr val="575EA2"/>
                </a:solidFill>
              </a:rPr>
              <a:t>Gebhardt (</a:t>
            </a:r>
            <a:r>
              <a:rPr lang="en-US" sz="1600" dirty="0" err="1">
                <a:solidFill>
                  <a:srgbClr val="575EA2"/>
                </a:solidFill>
              </a:rPr>
              <a:t>AvH</a:t>
            </a:r>
            <a:r>
              <a:rPr lang="en-US" sz="1600" dirty="0">
                <a:solidFill>
                  <a:srgbClr val="575EA2"/>
                </a:solidFill>
              </a:rPr>
              <a:t>)</a:t>
            </a:r>
            <a:endParaRPr lang="en-US" sz="1600" dirty="0" smtClean="0">
              <a:solidFill>
                <a:srgbClr val="575EA2"/>
              </a:solidFill>
            </a:endParaRPr>
          </a:p>
          <a:p>
            <a:pPr marL="0" indent="0">
              <a:buNone/>
            </a:pPr>
            <a:endParaRPr lang="de-DE" sz="1600" dirty="0" smtClean="0">
              <a:solidFill>
                <a:srgbClr val="575EA2"/>
              </a:solidFill>
            </a:endParaRPr>
          </a:p>
          <a:p>
            <a:pPr marL="0" indent="0">
              <a:buNone/>
            </a:pPr>
            <a:r>
              <a:rPr lang="de-DE" sz="1600" dirty="0" smtClean="0">
                <a:solidFill>
                  <a:srgbClr val="F29400"/>
                </a:solidFill>
              </a:rPr>
              <a:t>16:30 - 17:30</a:t>
            </a:r>
            <a:endParaRPr lang="en-US" sz="1600" dirty="0" smtClean="0">
              <a:solidFill>
                <a:srgbClr val="F29400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575EA2"/>
                </a:solidFill>
              </a:rPr>
              <a:t>The </a:t>
            </a:r>
            <a:r>
              <a:rPr lang="en-US" sz="1600" b="1" dirty="0">
                <a:solidFill>
                  <a:srgbClr val="575EA2"/>
                </a:solidFill>
              </a:rPr>
              <a:t>ESFRI Strategy and Horizon 2020</a:t>
            </a:r>
            <a:r>
              <a:rPr lang="en-US" sz="1600" dirty="0">
                <a:solidFill>
                  <a:srgbClr val="575EA2"/>
                </a:solidFill>
              </a:rPr>
              <a:t>		  		  </a:t>
            </a:r>
            <a:r>
              <a:rPr lang="en-US" sz="1600" dirty="0" smtClean="0">
                <a:solidFill>
                  <a:srgbClr val="575EA2"/>
                </a:solidFill>
              </a:rPr>
              <a:t>		   Giorgio </a:t>
            </a:r>
            <a:r>
              <a:rPr lang="en-US" sz="1600" dirty="0">
                <a:solidFill>
                  <a:srgbClr val="575EA2"/>
                </a:solidFill>
              </a:rPr>
              <a:t>Rossi (INFM</a:t>
            </a:r>
            <a:r>
              <a:rPr lang="en-US" sz="1600" dirty="0" smtClean="0">
                <a:solidFill>
                  <a:srgbClr val="575EA2"/>
                </a:solidFill>
              </a:rPr>
              <a:t>)</a:t>
            </a:r>
          </a:p>
          <a:p>
            <a:pPr marL="0" indent="0">
              <a:buNone/>
            </a:pPr>
            <a:endParaRPr lang="de-DE" sz="1600" dirty="0" smtClean="0">
              <a:solidFill>
                <a:srgbClr val="575EA2"/>
              </a:solidFill>
            </a:endParaRPr>
          </a:p>
          <a:p>
            <a:pPr marL="0" indent="0">
              <a:buNone/>
            </a:pPr>
            <a:r>
              <a:rPr lang="de-DE" sz="1600" dirty="0" smtClean="0">
                <a:solidFill>
                  <a:srgbClr val="F29400"/>
                </a:solidFill>
              </a:rPr>
              <a:t>17:30 - 18:30</a:t>
            </a:r>
            <a:endParaRPr lang="de-DE" sz="1600" dirty="0">
              <a:solidFill>
                <a:srgbClr val="F29400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575EA2"/>
                </a:solidFill>
              </a:rPr>
              <a:t>Future and Emerging Technologies</a:t>
            </a:r>
            <a:r>
              <a:rPr lang="en-US" sz="1600" dirty="0">
                <a:solidFill>
                  <a:srgbClr val="575EA2"/>
                </a:solidFill>
              </a:rPr>
              <a:t>						  </a:t>
            </a:r>
            <a:r>
              <a:rPr lang="en-US" sz="1600" dirty="0" smtClean="0">
                <a:solidFill>
                  <a:srgbClr val="575EA2"/>
                </a:solidFill>
              </a:rPr>
              <a:t>     David </a:t>
            </a:r>
            <a:r>
              <a:rPr lang="en-US" sz="1600" dirty="0" err="1">
                <a:solidFill>
                  <a:srgbClr val="575EA2"/>
                </a:solidFill>
              </a:rPr>
              <a:t>Itier</a:t>
            </a:r>
            <a:r>
              <a:rPr lang="en-US" sz="1600" dirty="0">
                <a:solidFill>
                  <a:srgbClr val="575EA2"/>
                </a:solidFill>
              </a:rPr>
              <a:t> (CNRS)</a:t>
            </a:r>
          </a:p>
        </p:txBody>
      </p:sp>
    </p:spTree>
    <p:extLst>
      <p:ext uri="{BB962C8B-B14F-4D97-AF65-F5344CB8AC3E}">
        <p14:creationId xmlns:p14="http://schemas.microsoft.com/office/powerpoint/2010/main" val="106778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48879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 smtClean="0">
                <a:solidFill>
                  <a:srgbClr val="575EA2"/>
                </a:solidFill>
              </a:rPr>
              <a:t>DISCUSSION </a:t>
            </a:r>
            <a:r>
              <a:rPr lang="de-DE" sz="2400" b="1" dirty="0">
                <a:solidFill>
                  <a:srgbClr val="575EA2"/>
                </a:solidFill>
              </a:rPr>
              <a:t>&amp; PREPARATION</a:t>
            </a:r>
          </a:p>
          <a:p>
            <a:pPr marL="0" indent="0">
              <a:buNone/>
            </a:pPr>
            <a:endParaRPr lang="en-US" sz="1600" dirty="0" smtClean="0">
              <a:solidFill>
                <a:srgbClr val="F2940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F29400"/>
                </a:solidFill>
              </a:rPr>
              <a:t>18:30 - 19:00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575EA2"/>
                </a:solidFill>
              </a:rPr>
              <a:t>Discussion &amp; Preparation of next day's parallel session	  </a:t>
            </a:r>
            <a:r>
              <a:rPr lang="en-US" sz="1600" b="1" dirty="0" smtClean="0">
                <a:solidFill>
                  <a:srgbClr val="575EA2"/>
                </a:solidFill>
              </a:rPr>
              <a:t>					 </a:t>
            </a:r>
            <a:r>
              <a:rPr lang="en-US" sz="1600" dirty="0" smtClean="0">
                <a:solidFill>
                  <a:srgbClr val="575EA2"/>
                </a:solidFill>
              </a:rPr>
              <a:t>all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575EA2"/>
                </a:solidFill>
              </a:rPr>
              <a:t>									     convener: Stavros </a:t>
            </a:r>
            <a:r>
              <a:rPr lang="en-US" sz="1600" dirty="0">
                <a:solidFill>
                  <a:srgbClr val="575EA2"/>
                </a:solidFill>
              </a:rPr>
              <a:t>Katsanevas (APPEC)</a:t>
            </a:r>
            <a:endParaRPr lang="en-US" sz="1600" dirty="0" smtClean="0">
              <a:solidFill>
                <a:srgbClr val="575EA2"/>
              </a:solidFill>
            </a:endParaRPr>
          </a:p>
          <a:p>
            <a:pPr marL="0" indent="0">
              <a:buNone/>
            </a:pPr>
            <a:endParaRPr lang="de-DE" sz="1600" dirty="0" smtClean="0">
              <a:solidFill>
                <a:srgbClr val="F29400"/>
              </a:solidFill>
            </a:endParaRPr>
          </a:p>
          <a:p>
            <a:pPr marL="0" indent="0">
              <a:buNone/>
            </a:pPr>
            <a:r>
              <a:rPr lang="de-DE" sz="1600" dirty="0" smtClean="0">
                <a:solidFill>
                  <a:srgbClr val="F29400"/>
                </a:solidFill>
              </a:rPr>
              <a:t>19:00 - 22:00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575EA2"/>
                </a:solidFill>
              </a:rPr>
              <a:t>„Market of Ideas“ get-together with </a:t>
            </a:r>
            <a:r>
              <a:rPr lang="en-US" sz="1600" b="1" dirty="0" smtClean="0">
                <a:solidFill>
                  <a:srgbClr val="575EA2"/>
                </a:solidFill>
              </a:rPr>
              <a:t>dinner		</a:t>
            </a:r>
            <a:r>
              <a:rPr lang="en-US" sz="1600" dirty="0" smtClean="0">
                <a:solidFill>
                  <a:srgbClr val="575EA2"/>
                </a:solidFill>
              </a:rPr>
              <a:t>	               					 all</a:t>
            </a:r>
            <a:endParaRPr lang="de-DE" sz="1600" dirty="0">
              <a:solidFill>
                <a:srgbClr val="575EA2"/>
              </a:solidFill>
            </a:endParaRPr>
          </a:p>
          <a:p>
            <a:pPr marL="0" indent="0">
              <a:buNone/>
            </a:pPr>
            <a:endParaRPr lang="de-DE" sz="1600" dirty="0" smtClean="0">
              <a:solidFill>
                <a:srgbClr val="575EA2"/>
              </a:solidFill>
            </a:endParaRPr>
          </a:p>
        </p:txBody>
      </p:sp>
      <p:pic>
        <p:nvPicPr>
          <p:cNvPr id="2050" name="Picture 2" descr="S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984562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27584" y="5939988"/>
            <a:ext cx="709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Zeuthen </a:t>
            </a:r>
            <a:r>
              <a:rPr lang="de-DE" dirty="0" err="1" smtClean="0"/>
              <a:t>to</a:t>
            </a:r>
            <a:r>
              <a:rPr lang="de-DE" dirty="0" smtClean="0"/>
              <a:t> Berlin </a:t>
            </a:r>
            <a:r>
              <a:rPr lang="de-DE" dirty="0" err="1" smtClean="0"/>
              <a:t>at</a:t>
            </a:r>
            <a:r>
              <a:rPr lang="de-DE" dirty="0" smtClean="0"/>
              <a:t>: …, 20:28, 20:48, 21:08, 21:28, 21:48, 22:08, 22:28,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5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 smtClean="0">
                <a:solidFill>
                  <a:srgbClr val="575EA2"/>
                </a:solidFill>
              </a:rPr>
              <a:t>PARALLEL SESSIONS</a:t>
            </a:r>
          </a:p>
          <a:p>
            <a:pPr marL="0" indent="0">
              <a:buNone/>
            </a:pPr>
            <a:endParaRPr lang="en-US" sz="1600" dirty="0" smtClean="0">
              <a:solidFill>
                <a:srgbClr val="F2940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F29400"/>
                </a:solidFill>
              </a:rPr>
              <a:t>9:00 - 10:30											convener</a:t>
            </a:r>
          </a:p>
          <a:p>
            <a:r>
              <a:rPr lang="en-US" sz="1600" b="1" dirty="0">
                <a:solidFill>
                  <a:srgbClr val="575EA2"/>
                </a:solidFill>
              </a:rPr>
              <a:t>Cosmic </a:t>
            </a:r>
            <a:r>
              <a:rPr lang="en-US" sz="1600" b="1" dirty="0" smtClean="0">
                <a:solidFill>
                  <a:srgbClr val="575EA2"/>
                </a:solidFill>
              </a:rPr>
              <a:t>Rays</a:t>
            </a:r>
            <a:r>
              <a:rPr lang="en-US" sz="1600" b="1" dirty="0">
                <a:solidFill>
                  <a:srgbClr val="575EA2"/>
                </a:solidFill>
              </a:rPr>
              <a:t>	</a:t>
            </a:r>
            <a:r>
              <a:rPr lang="en-US" sz="1600" b="1" dirty="0" smtClean="0">
                <a:solidFill>
                  <a:srgbClr val="575EA2"/>
                </a:solidFill>
              </a:rPr>
              <a:t>								</a:t>
            </a:r>
            <a:r>
              <a:rPr lang="en-US" sz="1600" dirty="0">
                <a:solidFill>
                  <a:srgbClr val="575EA2"/>
                </a:solidFill>
              </a:rPr>
              <a:t>	</a:t>
            </a:r>
            <a:r>
              <a:rPr lang="en-US" sz="1600" dirty="0" smtClean="0">
                <a:solidFill>
                  <a:srgbClr val="575EA2"/>
                </a:solidFill>
              </a:rPr>
              <a:t>Andreas Haungs</a:t>
            </a:r>
          </a:p>
          <a:p>
            <a:r>
              <a:rPr lang="en-US" sz="1600" b="1" dirty="0" smtClean="0">
                <a:solidFill>
                  <a:srgbClr val="575EA2"/>
                </a:solidFill>
              </a:rPr>
              <a:t>Gamma </a:t>
            </a:r>
            <a:r>
              <a:rPr lang="en-US" sz="1600" b="1" dirty="0">
                <a:solidFill>
                  <a:srgbClr val="575EA2"/>
                </a:solidFill>
              </a:rPr>
              <a:t>Rays								</a:t>
            </a:r>
            <a:r>
              <a:rPr lang="en-US" sz="1600" b="1" dirty="0" smtClean="0">
                <a:solidFill>
                  <a:srgbClr val="575EA2"/>
                </a:solidFill>
              </a:rPr>
              <a:t>	</a:t>
            </a:r>
            <a:r>
              <a:rPr lang="en-US" sz="1600" dirty="0">
                <a:solidFill>
                  <a:srgbClr val="575EA2"/>
                </a:solidFill>
              </a:rPr>
              <a:t>	</a:t>
            </a:r>
            <a:r>
              <a:rPr lang="en-US" sz="1600" dirty="0" smtClean="0">
                <a:solidFill>
                  <a:srgbClr val="575EA2"/>
                </a:solidFill>
              </a:rPr>
              <a:t>Johannes Knapp</a:t>
            </a:r>
          </a:p>
          <a:p>
            <a:r>
              <a:rPr lang="en-US" sz="1600" b="1" dirty="0" smtClean="0">
                <a:solidFill>
                  <a:srgbClr val="575EA2"/>
                </a:solidFill>
              </a:rPr>
              <a:t>Gravitational Waves</a:t>
            </a:r>
            <a:r>
              <a:rPr lang="en-US" sz="1600" b="1" dirty="0">
                <a:solidFill>
                  <a:srgbClr val="575EA2"/>
                </a:solidFill>
              </a:rPr>
              <a:t>								</a:t>
            </a:r>
            <a:r>
              <a:rPr lang="en-US" sz="1600" dirty="0">
                <a:solidFill>
                  <a:srgbClr val="575EA2"/>
                </a:solidFill>
              </a:rPr>
              <a:t>	</a:t>
            </a:r>
            <a:r>
              <a:rPr lang="en-US" sz="1600" dirty="0" smtClean="0">
                <a:solidFill>
                  <a:srgbClr val="575EA2"/>
                </a:solidFill>
              </a:rPr>
              <a:t>Michele Punturo</a:t>
            </a:r>
          </a:p>
          <a:p>
            <a:r>
              <a:rPr lang="en-US" sz="1600" b="1" dirty="0" smtClean="0">
                <a:solidFill>
                  <a:srgbClr val="575EA2"/>
                </a:solidFill>
              </a:rPr>
              <a:t>Underground Physics</a:t>
            </a:r>
            <a:r>
              <a:rPr lang="en-US" sz="1600" b="1" dirty="0">
                <a:solidFill>
                  <a:srgbClr val="575EA2"/>
                </a:solidFill>
              </a:rPr>
              <a:t>								</a:t>
            </a:r>
            <a:r>
              <a:rPr lang="en-US" sz="1600" dirty="0" smtClean="0">
                <a:solidFill>
                  <a:srgbClr val="575EA2"/>
                </a:solidFill>
              </a:rPr>
              <a:t>Laura Baudis</a:t>
            </a:r>
            <a:endParaRPr lang="en-US" sz="1600" dirty="0">
              <a:solidFill>
                <a:srgbClr val="575EA2"/>
              </a:solidFill>
            </a:endParaRPr>
          </a:p>
          <a:p>
            <a:r>
              <a:rPr lang="en-US" sz="1600" b="1" dirty="0" smtClean="0">
                <a:solidFill>
                  <a:srgbClr val="575EA2"/>
                </a:solidFill>
              </a:rPr>
              <a:t>Underwater Research</a:t>
            </a:r>
            <a:r>
              <a:rPr lang="en-US" sz="1600" b="1" dirty="0">
                <a:solidFill>
                  <a:srgbClr val="575EA2"/>
                </a:solidFill>
              </a:rPr>
              <a:t>								</a:t>
            </a:r>
            <a:r>
              <a:rPr lang="en-US" sz="1600" dirty="0" smtClean="0">
                <a:solidFill>
                  <a:srgbClr val="575EA2"/>
                </a:solidFill>
              </a:rPr>
              <a:t>Paschal Coyle</a:t>
            </a:r>
            <a:endParaRPr lang="en-US" sz="1600" dirty="0">
              <a:solidFill>
                <a:srgbClr val="575EA2"/>
              </a:solidFill>
            </a:endParaRPr>
          </a:p>
          <a:p>
            <a:pPr marL="0" indent="0">
              <a:buNone/>
            </a:pPr>
            <a:r>
              <a:rPr lang="de-DE" sz="1600" dirty="0" smtClean="0">
                <a:solidFill>
                  <a:srgbClr val="F29400"/>
                </a:solidFill>
              </a:rPr>
              <a:t>11:00 - 12:30</a:t>
            </a:r>
            <a:endParaRPr lang="en-US" sz="1600" dirty="0">
              <a:solidFill>
                <a:srgbClr val="F29400"/>
              </a:solidFill>
            </a:endParaRPr>
          </a:p>
          <a:p>
            <a:r>
              <a:rPr lang="en-US" sz="1600" b="1" dirty="0" smtClean="0">
                <a:solidFill>
                  <a:srgbClr val="575EA2"/>
                </a:solidFill>
              </a:rPr>
              <a:t>Neutrinos			</a:t>
            </a:r>
            <a:r>
              <a:rPr lang="en-US" sz="1600" b="1" dirty="0">
                <a:solidFill>
                  <a:srgbClr val="575EA2"/>
                </a:solidFill>
              </a:rPr>
              <a:t>								</a:t>
            </a:r>
            <a:r>
              <a:rPr lang="en-US" sz="1600" dirty="0" smtClean="0">
                <a:solidFill>
                  <a:srgbClr val="575EA2"/>
                </a:solidFill>
              </a:rPr>
              <a:t>Mauro </a:t>
            </a:r>
            <a:r>
              <a:rPr lang="en-US" sz="1600" dirty="0" err="1" smtClean="0">
                <a:solidFill>
                  <a:srgbClr val="575EA2"/>
                </a:solidFill>
              </a:rPr>
              <a:t>Mezzetto</a:t>
            </a:r>
            <a:endParaRPr lang="en-US" sz="1600" dirty="0" smtClean="0">
              <a:solidFill>
                <a:srgbClr val="575EA2"/>
              </a:solidFill>
            </a:endParaRPr>
          </a:p>
          <a:p>
            <a:r>
              <a:rPr lang="en-US" sz="1600" b="1" dirty="0" smtClean="0">
                <a:solidFill>
                  <a:srgbClr val="575EA2"/>
                </a:solidFill>
              </a:rPr>
              <a:t>Computing</a:t>
            </a:r>
            <a:r>
              <a:rPr lang="en-US" sz="1600" b="1" dirty="0">
                <a:solidFill>
                  <a:srgbClr val="575EA2"/>
                </a:solidFill>
              </a:rPr>
              <a:t>										</a:t>
            </a:r>
            <a:r>
              <a:rPr lang="en-US" sz="1600" dirty="0" smtClean="0">
                <a:solidFill>
                  <a:srgbClr val="575EA2"/>
                </a:solidFill>
              </a:rPr>
              <a:t>Giovanni Lamanna</a:t>
            </a:r>
          </a:p>
          <a:p>
            <a:r>
              <a:rPr lang="en-US" sz="1600" b="1" dirty="0" smtClean="0">
                <a:solidFill>
                  <a:srgbClr val="575EA2"/>
                </a:solidFill>
              </a:rPr>
              <a:t>Theory</a:t>
            </a:r>
            <a:r>
              <a:rPr lang="en-US" sz="1600" b="1" dirty="0">
                <a:solidFill>
                  <a:srgbClr val="575EA2"/>
                </a:solidFill>
              </a:rPr>
              <a:t>											</a:t>
            </a:r>
            <a:r>
              <a:rPr lang="en-US" sz="1600" dirty="0" smtClean="0">
                <a:solidFill>
                  <a:srgbClr val="575EA2"/>
                </a:solidFill>
              </a:rPr>
              <a:t>Antonio Masiero</a:t>
            </a:r>
          </a:p>
          <a:p>
            <a:r>
              <a:rPr lang="de-DE" sz="1600" b="1" i="1" dirty="0" smtClean="0">
                <a:solidFill>
                  <a:srgbClr val="575EA2"/>
                </a:solidFill>
              </a:rPr>
              <a:t>+ </a:t>
            </a:r>
            <a:r>
              <a:rPr lang="de-DE" sz="1600" b="1" i="1" dirty="0" err="1" smtClean="0">
                <a:solidFill>
                  <a:srgbClr val="575EA2"/>
                </a:solidFill>
              </a:rPr>
              <a:t>Any</a:t>
            </a:r>
            <a:r>
              <a:rPr lang="de-DE" sz="1600" b="1" i="1" dirty="0" smtClean="0">
                <a:solidFill>
                  <a:srgbClr val="575EA2"/>
                </a:solidFill>
              </a:rPr>
              <a:t> additional </a:t>
            </a:r>
            <a:r>
              <a:rPr lang="de-DE" sz="1600" b="1" i="1" dirty="0" err="1" smtClean="0">
                <a:solidFill>
                  <a:srgbClr val="575EA2"/>
                </a:solidFill>
              </a:rPr>
              <a:t>topic</a:t>
            </a:r>
            <a:r>
              <a:rPr lang="de-DE" sz="1600" b="1" i="1" dirty="0">
                <a:solidFill>
                  <a:srgbClr val="575EA2"/>
                </a:solidFill>
              </a:rPr>
              <a:t> </a:t>
            </a:r>
            <a:r>
              <a:rPr lang="de-DE" sz="1600" b="1" i="1" dirty="0" smtClean="0">
                <a:solidFill>
                  <a:srgbClr val="575EA2"/>
                </a:solidFill>
              </a:rPr>
              <a:t>(on </a:t>
            </a:r>
            <a:r>
              <a:rPr lang="de-DE" sz="1600" b="1" i="1" dirty="0" err="1" smtClean="0">
                <a:solidFill>
                  <a:srgbClr val="575EA2"/>
                </a:solidFill>
              </a:rPr>
              <a:t>request</a:t>
            </a:r>
            <a:r>
              <a:rPr lang="de-DE" sz="1600" b="1" i="1" dirty="0" smtClean="0">
                <a:solidFill>
                  <a:srgbClr val="575EA2"/>
                </a:solidFill>
              </a:rPr>
              <a:t>)</a:t>
            </a:r>
            <a:endParaRPr lang="en-US" sz="1600" b="1" i="1" dirty="0">
              <a:solidFill>
                <a:srgbClr val="575EA2"/>
              </a:solidFill>
            </a:endParaRPr>
          </a:p>
          <a:p>
            <a:endParaRPr lang="en-US" sz="1600" dirty="0">
              <a:solidFill>
                <a:srgbClr val="575EA2"/>
              </a:solidFill>
            </a:endParaRPr>
          </a:p>
          <a:p>
            <a:endParaRPr lang="en-US" sz="1600" dirty="0" smtClean="0">
              <a:solidFill>
                <a:srgbClr val="575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 smtClean="0">
                <a:solidFill>
                  <a:srgbClr val="575EA2"/>
                </a:solidFill>
              </a:rPr>
              <a:t>COMPILATION</a:t>
            </a:r>
            <a:br>
              <a:rPr lang="de-DE" sz="2400" b="1" dirty="0" smtClean="0">
                <a:solidFill>
                  <a:srgbClr val="575EA2"/>
                </a:solidFill>
              </a:rPr>
            </a:br>
            <a:r>
              <a:rPr lang="de-DE" sz="1400" b="1" dirty="0" smtClean="0">
                <a:solidFill>
                  <a:srgbClr val="86B925"/>
                </a:solidFill>
              </a:rPr>
              <a:t>(APPEC </a:t>
            </a:r>
            <a:r>
              <a:rPr lang="de-DE" sz="1400" b="1" dirty="0" err="1" smtClean="0">
                <a:solidFill>
                  <a:srgbClr val="86B925"/>
                </a:solidFill>
              </a:rPr>
              <a:t>funding</a:t>
            </a:r>
            <a:r>
              <a:rPr lang="de-DE" sz="1400" b="1" dirty="0" smtClean="0">
                <a:solidFill>
                  <a:srgbClr val="86B925"/>
                </a:solidFill>
              </a:rPr>
              <a:t> </a:t>
            </a:r>
            <a:r>
              <a:rPr lang="de-DE" sz="1400" b="1" dirty="0" err="1" smtClean="0">
                <a:solidFill>
                  <a:srgbClr val="86B925"/>
                </a:solidFill>
              </a:rPr>
              <a:t>agency</a:t>
            </a:r>
            <a:r>
              <a:rPr lang="de-DE" sz="1400" b="1" dirty="0" smtClean="0">
                <a:solidFill>
                  <a:srgbClr val="86B925"/>
                </a:solidFill>
              </a:rPr>
              <a:t> </a:t>
            </a:r>
            <a:r>
              <a:rPr lang="de-DE" sz="1400" b="1" dirty="0" err="1" smtClean="0">
                <a:solidFill>
                  <a:srgbClr val="86B925"/>
                </a:solidFill>
              </a:rPr>
              <a:t>representatives</a:t>
            </a:r>
            <a:r>
              <a:rPr lang="de-DE" sz="1400" b="1" dirty="0" smtClean="0">
                <a:solidFill>
                  <a:srgbClr val="86B925"/>
                </a:solidFill>
              </a:rPr>
              <a:t> </a:t>
            </a:r>
            <a:r>
              <a:rPr lang="de-DE" sz="1400" b="1" dirty="0" err="1" smtClean="0">
                <a:solidFill>
                  <a:srgbClr val="86B925"/>
                </a:solidFill>
              </a:rPr>
              <a:t>invited</a:t>
            </a:r>
            <a:r>
              <a:rPr lang="de-DE" sz="1400" b="1" dirty="0" smtClean="0">
                <a:solidFill>
                  <a:srgbClr val="86B925"/>
                </a:solidFill>
              </a:rPr>
              <a:t>)</a:t>
            </a:r>
          </a:p>
          <a:p>
            <a:pPr marL="0" indent="0">
              <a:buNone/>
            </a:pPr>
            <a:endParaRPr lang="en-US" sz="1600" dirty="0" smtClean="0">
              <a:solidFill>
                <a:srgbClr val="F2940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F29400"/>
                </a:solidFill>
              </a:rPr>
              <a:t>13:30 - 14:00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575EA2"/>
                </a:solidFill>
              </a:rPr>
              <a:t>Horizon 2020 : the new framework </a:t>
            </a:r>
            <a:r>
              <a:rPr lang="en-US" sz="1600" b="1" dirty="0" err="1">
                <a:solidFill>
                  <a:srgbClr val="575EA2"/>
                </a:solidFill>
              </a:rPr>
              <a:t>programme</a:t>
            </a:r>
            <a:r>
              <a:rPr lang="en-US" sz="1600" b="1" dirty="0">
                <a:solidFill>
                  <a:srgbClr val="575EA2"/>
                </a:solidFill>
              </a:rPr>
              <a:t>			</a:t>
            </a:r>
            <a:r>
              <a:rPr lang="en-US" sz="1600" b="1" dirty="0" smtClean="0">
                <a:solidFill>
                  <a:srgbClr val="575EA2"/>
                </a:solidFill>
              </a:rPr>
              <a:t>	 </a:t>
            </a:r>
            <a:r>
              <a:rPr lang="en-US" sz="1600" dirty="0" smtClean="0">
                <a:solidFill>
                  <a:srgbClr val="575EA2"/>
                </a:solidFill>
              </a:rPr>
              <a:t>Jean-Pierre </a:t>
            </a:r>
            <a:r>
              <a:rPr lang="en-US" sz="1600" dirty="0" err="1" smtClean="0">
                <a:solidFill>
                  <a:srgbClr val="575EA2"/>
                </a:solidFill>
              </a:rPr>
              <a:t>Caminade</a:t>
            </a:r>
            <a:endParaRPr lang="en-US" sz="1600" dirty="0" smtClean="0">
              <a:solidFill>
                <a:srgbClr val="575EA2"/>
              </a:solidFill>
            </a:endParaRPr>
          </a:p>
          <a:p>
            <a:pPr marL="0" indent="0">
              <a:buNone/>
            </a:pPr>
            <a:endParaRPr lang="de-DE" sz="1600" dirty="0" smtClean="0">
              <a:solidFill>
                <a:srgbClr val="575EA2"/>
              </a:solidFill>
            </a:endParaRPr>
          </a:p>
          <a:p>
            <a:pPr marL="0" indent="0">
              <a:buNone/>
            </a:pPr>
            <a:r>
              <a:rPr lang="de-DE" sz="1600" dirty="0">
                <a:solidFill>
                  <a:srgbClr val="F29400"/>
                </a:solidFill>
              </a:rPr>
              <a:t>14:00 - 16:00</a:t>
            </a:r>
            <a:endParaRPr lang="en-US" sz="1600" dirty="0">
              <a:solidFill>
                <a:srgbClr val="F29400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575EA2"/>
                </a:solidFill>
              </a:rPr>
              <a:t>Summary presentations from Parallel Sessions				</a:t>
            </a:r>
            <a:r>
              <a:rPr lang="en-US" sz="1600" b="1" dirty="0" smtClean="0">
                <a:solidFill>
                  <a:srgbClr val="575EA2"/>
                </a:solidFill>
              </a:rPr>
              <a:t>8 (9) </a:t>
            </a:r>
            <a:r>
              <a:rPr lang="en-US" sz="1600" b="1" dirty="0">
                <a:solidFill>
                  <a:srgbClr val="575EA2"/>
                </a:solidFill>
              </a:rPr>
              <a:t>Rapporteurs</a:t>
            </a:r>
          </a:p>
          <a:p>
            <a:r>
              <a:rPr lang="en-US" sz="1600" b="1" dirty="0" smtClean="0">
                <a:solidFill>
                  <a:srgbClr val="575EA2"/>
                </a:solidFill>
              </a:rPr>
              <a:t>Cosmic Rays</a:t>
            </a:r>
            <a:endParaRPr lang="en-US" sz="1600" dirty="0" smtClean="0">
              <a:solidFill>
                <a:srgbClr val="575EA2"/>
              </a:solidFill>
            </a:endParaRPr>
          </a:p>
          <a:p>
            <a:r>
              <a:rPr lang="en-US" sz="1600" b="1" dirty="0" smtClean="0">
                <a:solidFill>
                  <a:srgbClr val="575EA2"/>
                </a:solidFill>
              </a:rPr>
              <a:t>Gamma Rays</a:t>
            </a:r>
            <a:endParaRPr lang="en-US" sz="1600" dirty="0" smtClean="0">
              <a:solidFill>
                <a:srgbClr val="575EA2"/>
              </a:solidFill>
            </a:endParaRPr>
          </a:p>
          <a:p>
            <a:r>
              <a:rPr lang="en-US" sz="1600" b="1" dirty="0" smtClean="0">
                <a:solidFill>
                  <a:srgbClr val="575EA2"/>
                </a:solidFill>
              </a:rPr>
              <a:t>Gravitational Waves</a:t>
            </a:r>
            <a:endParaRPr lang="en-US" sz="1600" dirty="0" smtClean="0">
              <a:solidFill>
                <a:srgbClr val="575EA2"/>
              </a:solidFill>
            </a:endParaRPr>
          </a:p>
          <a:p>
            <a:r>
              <a:rPr lang="en-US" sz="1600" b="1" dirty="0" smtClean="0">
                <a:solidFill>
                  <a:srgbClr val="575EA2"/>
                </a:solidFill>
              </a:rPr>
              <a:t>Underground Physics</a:t>
            </a:r>
          </a:p>
          <a:p>
            <a:r>
              <a:rPr lang="en-US" sz="1600" b="1" dirty="0" smtClean="0">
                <a:solidFill>
                  <a:srgbClr val="575EA2"/>
                </a:solidFill>
              </a:rPr>
              <a:t>Underwater Research</a:t>
            </a:r>
            <a:endParaRPr lang="en-US" sz="1600" dirty="0">
              <a:solidFill>
                <a:srgbClr val="575EA2"/>
              </a:solidFill>
            </a:endParaRPr>
          </a:p>
          <a:p>
            <a:r>
              <a:rPr lang="en-US" sz="1600" b="1" dirty="0" smtClean="0">
                <a:solidFill>
                  <a:srgbClr val="575EA2"/>
                </a:solidFill>
              </a:rPr>
              <a:t>Neutrinos</a:t>
            </a:r>
            <a:endParaRPr lang="en-US" sz="1600" b="1" dirty="0">
              <a:solidFill>
                <a:srgbClr val="575EA2"/>
              </a:solidFill>
            </a:endParaRPr>
          </a:p>
          <a:p>
            <a:r>
              <a:rPr lang="en-US" sz="1600" b="1" dirty="0" smtClean="0">
                <a:solidFill>
                  <a:srgbClr val="575EA2"/>
                </a:solidFill>
              </a:rPr>
              <a:t>Computing</a:t>
            </a:r>
            <a:endParaRPr lang="en-US" sz="1600" dirty="0" smtClean="0">
              <a:solidFill>
                <a:srgbClr val="575EA2"/>
              </a:solidFill>
            </a:endParaRPr>
          </a:p>
          <a:p>
            <a:r>
              <a:rPr lang="en-US" sz="1600" b="1" dirty="0" smtClean="0">
                <a:solidFill>
                  <a:srgbClr val="575EA2"/>
                </a:solidFill>
              </a:rPr>
              <a:t>Theory</a:t>
            </a:r>
            <a:endParaRPr lang="en-US" sz="1600" dirty="0" smtClean="0">
              <a:solidFill>
                <a:srgbClr val="575EA2"/>
              </a:solidFill>
            </a:endParaRPr>
          </a:p>
          <a:p>
            <a:r>
              <a:rPr lang="de-DE" sz="1600" b="1" i="1" dirty="0" smtClean="0">
                <a:solidFill>
                  <a:srgbClr val="575EA2"/>
                </a:solidFill>
              </a:rPr>
              <a:t>+ </a:t>
            </a:r>
            <a:r>
              <a:rPr lang="de-DE" sz="1600" b="1" i="1" dirty="0" err="1" smtClean="0">
                <a:solidFill>
                  <a:srgbClr val="575EA2"/>
                </a:solidFill>
              </a:rPr>
              <a:t>Any</a:t>
            </a:r>
            <a:r>
              <a:rPr lang="de-DE" sz="1600" b="1" i="1" dirty="0" smtClean="0">
                <a:solidFill>
                  <a:srgbClr val="575EA2"/>
                </a:solidFill>
              </a:rPr>
              <a:t> additional </a:t>
            </a:r>
            <a:r>
              <a:rPr lang="de-DE" sz="1600" b="1" i="1" dirty="0" err="1" smtClean="0">
                <a:solidFill>
                  <a:srgbClr val="575EA2"/>
                </a:solidFill>
              </a:rPr>
              <a:t>topic</a:t>
            </a:r>
            <a:r>
              <a:rPr lang="de-DE" sz="1600" b="1" i="1" dirty="0">
                <a:solidFill>
                  <a:srgbClr val="575EA2"/>
                </a:solidFill>
              </a:rPr>
              <a:t> </a:t>
            </a:r>
            <a:r>
              <a:rPr lang="de-DE" sz="1600" b="1" i="1" dirty="0" smtClean="0">
                <a:solidFill>
                  <a:srgbClr val="575EA2"/>
                </a:solidFill>
              </a:rPr>
              <a:t>(on </a:t>
            </a:r>
            <a:r>
              <a:rPr lang="de-DE" sz="1600" b="1" i="1" dirty="0" err="1" smtClean="0">
                <a:solidFill>
                  <a:srgbClr val="575EA2"/>
                </a:solidFill>
              </a:rPr>
              <a:t>request</a:t>
            </a:r>
            <a:r>
              <a:rPr lang="de-DE" sz="1600" b="1" i="1" dirty="0" smtClean="0">
                <a:solidFill>
                  <a:srgbClr val="575EA2"/>
                </a:solidFill>
              </a:rPr>
              <a:t>)</a:t>
            </a:r>
            <a:endParaRPr lang="en-US" sz="1600" b="1" i="1" dirty="0">
              <a:solidFill>
                <a:srgbClr val="575EA2"/>
              </a:solidFill>
            </a:endParaRPr>
          </a:p>
          <a:p>
            <a:endParaRPr lang="en-US" sz="1600" dirty="0">
              <a:solidFill>
                <a:srgbClr val="575EA2"/>
              </a:solidFill>
            </a:endParaRPr>
          </a:p>
          <a:p>
            <a:endParaRPr lang="en-US" sz="1600" dirty="0" smtClean="0">
              <a:solidFill>
                <a:srgbClr val="575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575EA2"/>
                </a:solidFill>
              </a:rPr>
              <a:t>FINAL DISCUSSION and NEXT STEPS</a:t>
            </a:r>
          </a:p>
          <a:p>
            <a:pPr marL="0" indent="0">
              <a:buNone/>
            </a:pPr>
            <a:endParaRPr lang="en-US" sz="1600" dirty="0" smtClean="0">
              <a:solidFill>
                <a:srgbClr val="F2940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F29400"/>
                </a:solidFill>
              </a:rPr>
              <a:t>16:30 - 17:30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575EA2"/>
                </a:solidFill>
              </a:rPr>
              <a:t>Final Discussion										</a:t>
            </a:r>
            <a:r>
              <a:rPr lang="en-US" sz="1600" b="1" dirty="0">
                <a:solidFill>
                  <a:srgbClr val="575EA2"/>
                </a:solidFill>
              </a:rPr>
              <a:t>			</a:t>
            </a:r>
            <a:r>
              <a:rPr lang="en-US" sz="1600" b="1" dirty="0" smtClean="0">
                <a:solidFill>
                  <a:srgbClr val="575EA2"/>
                </a:solidFill>
              </a:rPr>
              <a:t>	 </a:t>
            </a:r>
            <a:r>
              <a:rPr lang="en-US" sz="1600" dirty="0" smtClean="0">
                <a:solidFill>
                  <a:srgbClr val="575EA2"/>
                </a:solidFill>
              </a:rPr>
              <a:t>all</a:t>
            </a:r>
          </a:p>
          <a:p>
            <a:pPr marL="0" indent="0">
              <a:buNone/>
            </a:pPr>
            <a:endParaRPr lang="de-DE" sz="1600" dirty="0" smtClean="0">
              <a:solidFill>
                <a:srgbClr val="575EA2"/>
              </a:solidFill>
            </a:endParaRPr>
          </a:p>
          <a:p>
            <a:pPr marL="0" indent="0">
              <a:buNone/>
            </a:pPr>
            <a:endParaRPr lang="de-DE" sz="1600" dirty="0" smtClean="0">
              <a:solidFill>
                <a:srgbClr val="575EA2"/>
              </a:solidFill>
            </a:endParaRPr>
          </a:p>
          <a:p>
            <a:pPr marL="0" indent="0">
              <a:buNone/>
            </a:pPr>
            <a:r>
              <a:rPr lang="de-DE" sz="2400" b="1" dirty="0" err="1">
                <a:solidFill>
                  <a:srgbClr val="575EA2"/>
                </a:solidFill>
              </a:rPr>
              <a:t>How</a:t>
            </a:r>
            <a:r>
              <a:rPr lang="de-DE" sz="2400" b="1" dirty="0">
                <a:solidFill>
                  <a:srgbClr val="575EA2"/>
                </a:solidFill>
              </a:rPr>
              <a:t> do </a:t>
            </a:r>
            <a:r>
              <a:rPr lang="de-DE" sz="2400" b="1" dirty="0" err="1">
                <a:solidFill>
                  <a:srgbClr val="575EA2"/>
                </a:solidFill>
              </a:rPr>
              <a:t>we</a:t>
            </a:r>
            <a:r>
              <a:rPr lang="de-DE" sz="2400" b="1" dirty="0">
                <a:solidFill>
                  <a:srgbClr val="575EA2"/>
                </a:solidFill>
              </a:rPr>
              <a:t> </a:t>
            </a:r>
            <a:r>
              <a:rPr lang="de-DE" sz="2400" b="1" dirty="0" err="1">
                <a:solidFill>
                  <a:srgbClr val="575EA2"/>
                </a:solidFill>
              </a:rPr>
              <a:t>continue</a:t>
            </a:r>
            <a:r>
              <a:rPr lang="de-DE" sz="2400" b="1" dirty="0">
                <a:solidFill>
                  <a:srgbClr val="575EA2"/>
                </a:solidFill>
              </a:rPr>
              <a:t> after </a:t>
            </a:r>
            <a:r>
              <a:rPr lang="de-DE" sz="2400" b="1" dirty="0" err="1">
                <a:solidFill>
                  <a:srgbClr val="575EA2"/>
                </a:solidFill>
              </a:rPr>
              <a:t>the</a:t>
            </a:r>
            <a:r>
              <a:rPr lang="de-DE" sz="2400" b="1" dirty="0">
                <a:solidFill>
                  <a:srgbClr val="575EA2"/>
                </a:solidFill>
              </a:rPr>
              <a:t> </a:t>
            </a:r>
            <a:r>
              <a:rPr lang="de-DE" sz="2400" b="1" dirty="0" err="1">
                <a:solidFill>
                  <a:srgbClr val="575EA2"/>
                </a:solidFill>
              </a:rPr>
              <a:t>workshop</a:t>
            </a:r>
            <a:r>
              <a:rPr lang="de-DE" sz="2400" b="1" dirty="0" smtClean="0">
                <a:solidFill>
                  <a:srgbClr val="575EA2"/>
                </a:solidFill>
              </a:rPr>
              <a:t>?</a:t>
            </a:r>
            <a:endParaRPr lang="en-US" sz="2400" b="1" dirty="0">
              <a:solidFill>
                <a:srgbClr val="575EA2"/>
              </a:solidFill>
            </a:endParaRPr>
          </a:p>
          <a:p>
            <a:r>
              <a:rPr lang="de-DE" sz="1600" dirty="0" smtClean="0">
                <a:solidFill>
                  <a:srgbClr val="575EA2"/>
                </a:solidFill>
              </a:rPr>
              <a:t>APPEC </a:t>
            </a:r>
            <a:r>
              <a:rPr lang="de-DE" sz="1600" dirty="0" err="1" smtClean="0">
                <a:solidFill>
                  <a:srgbClr val="575EA2"/>
                </a:solidFill>
              </a:rPr>
              <a:t>continues</a:t>
            </a:r>
            <a:r>
              <a:rPr lang="de-DE" sz="1600" dirty="0" smtClean="0">
                <a:solidFill>
                  <a:srgbClr val="575EA2"/>
                </a:solidFill>
              </a:rPr>
              <a:t> </a:t>
            </a:r>
            <a:r>
              <a:rPr lang="de-DE" sz="1600" dirty="0" err="1" smtClean="0">
                <a:solidFill>
                  <a:srgbClr val="575EA2"/>
                </a:solidFill>
              </a:rPr>
              <a:t>to</a:t>
            </a:r>
            <a:r>
              <a:rPr lang="de-DE" sz="1600" dirty="0" smtClean="0">
                <a:solidFill>
                  <a:srgbClr val="575EA2"/>
                </a:solidFill>
              </a:rPr>
              <a:t> </a:t>
            </a:r>
            <a:r>
              <a:rPr lang="de-DE" sz="1600" dirty="0" err="1" smtClean="0">
                <a:solidFill>
                  <a:srgbClr val="575EA2"/>
                </a:solidFill>
              </a:rPr>
              <a:t>prepare</a:t>
            </a:r>
            <a:r>
              <a:rPr lang="de-DE" sz="1600" dirty="0" smtClean="0">
                <a:solidFill>
                  <a:srgbClr val="575EA2"/>
                </a:solidFill>
              </a:rPr>
              <a:t> all </a:t>
            </a:r>
            <a:r>
              <a:rPr lang="de-DE" sz="1600" dirty="0" err="1" smtClean="0">
                <a:solidFill>
                  <a:srgbClr val="575EA2"/>
                </a:solidFill>
              </a:rPr>
              <a:t>available</a:t>
            </a:r>
            <a:r>
              <a:rPr lang="de-DE" sz="1600" dirty="0" smtClean="0">
                <a:solidFill>
                  <a:srgbClr val="575EA2"/>
                </a:solidFill>
              </a:rPr>
              <a:t> </a:t>
            </a:r>
            <a:r>
              <a:rPr lang="de-DE" sz="1600" dirty="0" err="1" smtClean="0">
                <a:solidFill>
                  <a:srgbClr val="575EA2"/>
                </a:solidFill>
              </a:rPr>
              <a:t>information</a:t>
            </a:r>
            <a:r>
              <a:rPr lang="de-DE" sz="1600" dirty="0" smtClean="0">
                <a:solidFill>
                  <a:srgbClr val="575EA2"/>
                </a:solidFill>
              </a:rPr>
              <a:t> (WPs, </a:t>
            </a:r>
            <a:r>
              <a:rPr lang="de-DE" sz="1600" dirty="0" err="1" smtClean="0">
                <a:solidFill>
                  <a:srgbClr val="575EA2"/>
                </a:solidFill>
              </a:rPr>
              <a:t>calls</a:t>
            </a:r>
            <a:r>
              <a:rPr lang="de-DE" sz="1600" dirty="0" smtClean="0">
                <a:solidFill>
                  <a:srgbClr val="575EA2"/>
                </a:solidFill>
              </a:rPr>
              <a:t>, …)</a:t>
            </a:r>
          </a:p>
          <a:p>
            <a:r>
              <a:rPr lang="de-DE" sz="1600" dirty="0" err="1" smtClean="0">
                <a:solidFill>
                  <a:srgbClr val="575EA2"/>
                </a:solidFill>
              </a:rPr>
              <a:t>Disseminate</a:t>
            </a:r>
            <a:r>
              <a:rPr lang="de-DE" sz="1600" dirty="0" smtClean="0">
                <a:solidFill>
                  <a:srgbClr val="575EA2"/>
                </a:solidFill>
              </a:rPr>
              <a:t> </a:t>
            </a:r>
            <a:r>
              <a:rPr lang="de-DE" sz="1600" dirty="0" err="1" smtClean="0">
                <a:solidFill>
                  <a:srgbClr val="575EA2"/>
                </a:solidFill>
              </a:rPr>
              <a:t>information</a:t>
            </a:r>
            <a:r>
              <a:rPr lang="de-DE" sz="1600" dirty="0" smtClean="0">
                <a:solidFill>
                  <a:srgbClr val="575EA2"/>
                </a:solidFill>
              </a:rPr>
              <a:t> </a:t>
            </a:r>
            <a:r>
              <a:rPr lang="de-DE" sz="1600" dirty="0" err="1" smtClean="0">
                <a:solidFill>
                  <a:srgbClr val="575EA2"/>
                </a:solidFill>
              </a:rPr>
              <a:t>to</a:t>
            </a:r>
            <a:r>
              <a:rPr lang="de-DE" sz="1600" dirty="0" smtClean="0">
                <a:solidFill>
                  <a:srgbClr val="575EA2"/>
                </a:solidFill>
              </a:rPr>
              <a:t> </a:t>
            </a:r>
            <a:r>
              <a:rPr lang="de-DE" sz="1600" dirty="0" err="1" smtClean="0">
                <a:solidFill>
                  <a:srgbClr val="575EA2"/>
                </a:solidFill>
              </a:rPr>
              <a:t>interested</a:t>
            </a:r>
            <a:r>
              <a:rPr lang="de-DE" sz="1600" dirty="0" smtClean="0">
                <a:solidFill>
                  <a:srgbClr val="575EA2"/>
                </a:solidFill>
              </a:rPr>
              <a:t> </a:t>
            </a:r>
            <a:r>
              <a:rPr lang="de-DE" sz="1600" dirty="0" err="1" smtClean="0">
                <a:solidFill>
                  <a:srgbClr val="575EA2"/>
                </a:solidFill>
              </a:rPr>
              <a:t>groups</a:t>
            </a:r>
            <a:endParaRPr lang="de-DE" sz="1600" dirty="0" smtClean="0">
              <a:solidFill>
                <a:srgbClr val="575EA2"/>
              </a:solidFill>
            </a:endParaRPr>
          </a:p>
          <a:p>
            <a:r>
              <a:rPr lang="de-DE" sz="1600" dirty="0" err="1" smtClean="0">
                <a:solidFill>
                  <a:srgbClr val="575EA2"/>
                </a:solidFill>
              </a:rPr>
              <a:t>Let‘s</a:t>
            </a:r>
            <a:r>
              <a:rPr lang="de-DE" sz="1600" dirty="0" smtClean="0">
                <a:solidFill>
                  <a:srgbClr val="575EA2"/>
                </a:solidFill>
              </a:rPr>
              <a:t> </a:t>
            </a:r>
            <a:r>
              <a:rPr lang="de-DE" sz="1600" dirty="0" err="1" smtClean="0">
                <a:solidFill>
                  <a:srgbClr val="575EA2"/>
                </a:solidFill>
              </a:rPr>
              <a:t>discuss</a:t>
            </a:r>
            <a:r>
              <a:rPr lang="de-DE" sz="1600" dirty="0" smtClean="0">
                <a:solidFill>
                  <a:srgbClr val="575EA2"/>
                </a:solidFill>
              </a:rPr>
              <a:t> </a:t>
            </a:r>
            <a:r>
              <a:rPr lang="de-DE" sz="1600" dirty="0" err="1" smtClean="0">
                <a:solidFill>
                  <a:srgbClr val="575EA2"/>
                </a:solidFill>
              </a:rPr>
              <a:t>what</a:t>
            </a:r>
            <a:r>
              <a:rPr lang="de-DE" sz="1600" dirty="0" smtClean="0">
                <a:solidFill>
                  <a:srgbClr val="575EA2"/>
                </a:solidFill>
              </a:rPr>
              <a:t> </a:t>
            </a:r>
            <a:r>
              <a:rPr lang="de-DE" sz="1600" dirty="0" err="1" smtClean="0">
                <a:solidFill>
                  <a:srgbClr val="575EA2"/>
                </a:solidFill>
              </a:rPr>
              <a:t>else</a:t>
            </a:r>
            <a:r>
              <a:rPr lang="de-DE" sz="1600" dirty="0" smtClean="0">
                <a:solidFill>
                  <a:srgbClr val="575EA2"/>
                </a:solidFill>
              </a:rPr>
              <a:t> APPEC </a:t>
            </a:r>
            <a:r>
              <a:rPr lang="de-DE" sz="1600" dirty="0" err="1" smtClean="0">
                <a:solidFill>
                  <a:srgbClr val="575EA2"/>
                </a:solidFill>
              </a:rPr>
              <a:t>can</a:t>
            </a:r>
            <a:r>
              <a:rPr lang="de-DE" sz="1600" dirty="0" smtClean="0">
                <a:solidFill>
                  <a:srgbClr val="575EA2"/>
                </a:solidFill>
              </a:rPr>
              <a:t> do for </a:t>
            </a:r>
            <a:r>
              <a:rPr lang="de-DE" sz="1600" dirty="0" err="1" smtClean="0">
                <a:solidFill>
                  <a:srgbClr val="575EA2"/>
                </a:solidFill>
              </a:rPr>
              <a:t>you</a:t>
            </a:r>
            <a:endParaRPr lang="de-DE" sz="1600" dirty="0" smtClean="0">
              <a:solidFill>
                <a:srgbClr val="575EA2"/>
              </a:solidFill>
            </a:endParaRPr>
          </a:p>
          <a:p>
            <a:r>
              <a:rPr lang="de-DE" sz="1600" dirty="0" smtClean="0">
                <a:solidFill>
                  <a:srgbClr val="575EA2"/>
                </a:solidFill>
              </a:rPr>
              <a:t>APPEC General </a:t>
            </a:r>
            <a:r>
              <a:rPr lang="de-DE" sz="1600" dirty="0" err="1" smtClean="0">
                <a:solidFill>
                  <a:srgbClr val="575EA2"/>
                </a:solidFill>
              </a:rPr>
              <a:t>Assembly</a:t>
            </a:r>
            <a:r>
              <a:rPr lang="de-DE" sz="1600" dirty="0" smtClean="0">
                <a:solidFill>
                  <a:srgbClr val="575EA2"/>
                </a:solidFill>
              </a:rPr>
              <a:t> </a:t>
            </a:r>
            <a:r>
              <a:rPr lang="de-DE" sz="1600" dirty="0" err="1" smtClean="0">
                <a:solidFill>
                  <a:srgbClr val="575EA2"/>
                </a:solidFill>
              </a:rPr>
              <a:t>meets</a:t>
            </a:r>
            <a:r>
              <a:rPr lang="de-DE" sz="1600" dirty="0" smtClean="0">
                <a:solidFill>
                  <a:srgbClr val="575EA2"/>
                </a:solidFill>
              </a:rPr>
              <a:t> </a:t>
            </a:r>
            <a:r>
              <a:rPr lang="de-DE" sz="1600" dirty="0" err="1" smtClean="0">
                <a:solidFill>
                  <a:srgbClr val="575EA2"/>
                </a:solidFill>
              </a:rPr>
              <a:t>tomorrow</a:t>
            </a:r>
            <a:r>
              <a:rPr lang="de-DE" sz="1600" dirty="0" smtClean="0">
                <a:solidFill>
                  <a:srgbClr val="575EA2"/>
                </a:solidFill>
              </a:rPr>
              <a:t> in Berlin </a:t>
            </a:r>
            <a:r>
              <a:rPr lang="de-DE" sz="1600" dirty="0" err="1" smtClean="0">
                <a:solidFill>
                  <a:srgbClr val="575EA2"/>
                </a:solidFill>
              </a:rPr>
              <a:t>to</a:t>
            </a:r>
            <a:r>
              <a:rPr lang="de-DE" sz="1600" dirty="0" smtClean="0">
                <a:solidFill>
                  <a:srgbClr val="575EA2"/>
                </a:solidFill>
              </a:rPr>
              <a:t> </a:t>
            </a:r>
            <a:r>
              <a:rPr lang="de-DE" sz="1600" dirty="0" err="1" smtClean="0">
                <a:solidFill>
                  <a:srgbClr val="575EA2"/>
                </a:solidFill>
              </a:rPr>
              <a:t>further</a:t>
            </a:r>
            <a:r>
              <a:rPr lang="de-DE" sz="1600" dirty="0" smtClean="0">
                <a:solidFill>
                  <a:srgbClr val="575EA2"/>
                </a:solidFill>
              </a:rPr>
              <a:t> </a:t>
            </a:r>
            <a:r>
              <a:rPr lang="de-DE" sz="1600" dirty="0" err="1" smtClean="0">
                <a:solidFill>
                  <a:srgbClr val="575EA2"/>
                </a:solidFill>
              </a:rPr>
              <a:t>discuss</a:t>
            </a:r>
            <a:r>
              <a:rPr lang="de-DE" sz="1600" dirty="0" smtClean="0">
                <a:solidFill>
                  <a:srgbClr val="575EA2"/>
                </a:solidFill>
              </a:rPr>
              <a:t>:</a:t>
            </a:r>
            <a:br>
              <a:rPr lang="de-DE" sz="1600" dirty="0" smtClean="0">
                <a:solidFill>
                  <a:srgbClr val="575EA2"/>
                </a:solidFill>
              </a:rPr>
            </a:br>
            <a:r>
              <a:rPr lang="de-DE" sz="1600" dirty="0" smtClean="0">
                <a:solidFill>
                  <a:srgbClr val="575EA2"/>
                </a:solidFill>
              </a:rPr>
              <a:t>link </a:t>
            </a:r>
            <a:r>
              <a:rPr lang="de-DE" sz="1600" dirty="0" err="1" smtClean="0">
                <a:solidFill>
                  <a:srgbClr val="575EA2"/>
                </a:solidFill>
              </a:rPr>
              <a:t>to</a:t>
            </a:r>
            <a:r>
              <a:rPr lang="de-DE" sz="1600" dirty="0" smtClean="0">
                <a:solidFill>
                  <a:srgbClr val="575EA2"/>
                </a:solidFill>
              </a:rPr>
              <a:t> ESFRI, </a:t>
            </a:r>
            <a:r>
              <a:rPr lang="de-DE" sz="1600" dirty="0" err="1">
                <a:solidFill>
                  <a:srgbClr val="575EA2"/>
                </a:solidFill>
              </a:rPr>
              <a:t>lobbying</a:t>
            </a:r>
            <a:r>
              <a:rPr lang="de-DE" sz="1600" dirty="0">
                <a:solidFill>
                  <a:srgbClr val="575EA2"/>
                </a:solidFill>
              </a:rPr>
              <a:t> </a:t>
            </a:r>
            <a:r>
              <a:rPr lang="de-DE" sz="1600" dirty="0" smtClean="0">
                <a:solidFill>
                  <a:srgbClr val="575EA2"/>
                </a:solidFill>
              </a:rPr>
              <a:t>in </a:t>
            </a:r>
            <a:r>
              <a:rPr lang="de-DE" sz="1600" dirty="0" err="1" smtClean="0">
                <a:solidFill>
                  <a:srgbClr val="575EA2"/>
                </a:solidFill>
              </a:rPr>
              <a:t>Brussels</a:t>
            </a:r>
            <a:r>
              <a:rPr lang="de-DE" sz="1600" dirty="0" smtClean="0">
                <a:solidFill>
                  <a:srgbClr val="575EA2"/>
                </a:solidFill>
              </a:rPr>
              <a:t>, </a:t>
            </a:r>
            <a:r>
              <a:rPr lang="de-DE" sz="1600" dirty="0" err="1" smtClean="0">
                <a:solidFill>
                  <a:srgbClr val="575EA2"/>
                </a:solidFill>
              </a:rPr>
              <a:t>support</a:t>
            </a:r>
            <a:r>
              <a:rPr lang="de-DE" sz="1600" dirty="0" smtClean="0">
                <a:solidFill>
                  <a:srgbClr val="575EA2"/>
                </a:solidFill>
              </a:rPr>
              <a:t> </a:t>
            </a:r>
            <a:r>
              <a:rPr lang="de-DE" sz="1600" dirty="0" err="1" smtClean="0">
                <a:solidFill>
                  <a:srgbClr val="575EA2"/>
                </a:solidFill>
              </a:rPr>
              <a:t>and</a:t>
            </a:r>
            <a:r>
              <a:rPr lang="de-DE" sz="1600" dirty="0" smtClean="0">
                <a:solidFill>
                  <a:srgbClr val="575EA2"/>
                </a:solidFill>
              </a:rPr>
              <a:t> </a:t>
            </a:r>
            <a:r>
              <a:rPr lang="de-DE" sz="1600" dirty="0" err="1" smtClean="0">
                <a:solidFill>
                  <a:srgbClr val="575EA2"/>
                </a:solidFill>
              </a:rPr>
              <a:t>quality</a:t>
            </a:r>
            <a:r>
              <a:rPr lang="de-DE" sz="1600" dirty="0" smtClean="0">
                <a:solidFill>
                  <a:srgbClr val="575EA2"/>
                </a:solidFill>
              </a:rPr>
              <a:t> check </a:t>
            </a:r>
            <a:r>
              <a:rPr lang="de-DE" sz="1600" dirty="0" err="1" smtClean="0">
                <a:solidFill>
                  <a:srgbClr val="575EA2"/>
                </a:solidFill>
              </a:rPr>
              <a:t>of</a:t>
            </a:r>
            <a:r>
              <a:rPr lang="de-DE" sz="1600" dirty="0" smtClean="0">
                <a:solidFill>
                  <a:srgbClr val="575EA2"/>
                </a:solidFill>
              </a:rPr>
              <a:t> </a:t>
            </a:r>
            <a:r>
              <a:rPr lang="de-DE" sz="1600" dirty="0" err="1" smtClean="0">
                <a:solidFill>
                  <a:srgbClr val="575EA2"/>
                </a:solidFill>
              </a:rPr>
              <a:t>collaborative</a:t>
            </a:r>
            <a:r>
              <a:rPr lang="de-DE" sz="1600" dirty="0" smtClean="0">
                <a:solidFill>
                  <a:srgbClr val="575EA2"/>
                </a:solidFill>
              </a:rPr>
              <a:t> </a:t>
            </a:r>
            <a:r>
              <a:rPr lang="de-DE" sz="1600" dirty="0" err="1" smtClean="0">
                <a:solidFill>
                  <a:srgbClr val="575EA2"/>
                </a:solidFill>
              </a:rPr>
              <a:t>proposals</a:t>
            </a:r>
            <a:r>
              <a:rPr lang="de-DE" sz="1600" dirty="0" smtClean="0">
                <a:solidFill>
                  <a:srgbClr val="575EA2"/>
                </a:solidFill>
              </a:rPr>
              <a:t>, …</a:t>
            </a:r>
          </a:p>
          <a:p>
            <a:endParaRPr lang="de-DE" sz="1600" dirty="0" smtClean="0">
              <a:solidFill>
                <a:srgbClr val="575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3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2099989"/>
            <a:ext cx="8229600" cy="442535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 err="1" smtClean="0">
                <a:solidFill>
                  <a:srgbClr val="575EA2"/>
                </a:solidFill>
              </a:rPr>
              <a:t>Thank</a:t>
            </a:r>
            <a:r>
              <a:rPr lang="de-DE" dirty="0" smtClean="0">
                <a:solidFill>
                  <a:srgbClr val="575EA2"/>
                </a:solidFill>
              </a:rPr>
              <a:t> </a:t>
            </a:r>
            <a:r>
              <a:rPr lang="de-DE" dirty="0" err="1" smtClean="0">
                <a:solidFill>
                  <a:srgbClr val="575EA2"/>
                </a:solidFill>
              </a:rPr>
              <a:t>you</a:t>
            </a:r>
            <a:r>
              <a:rPr lang="de-DE" dirty="0" smtClean="0">
                <a:solidFill>
                  <a:srgbClr val="575EA2"/>
                </a:solidFill>
              </a:rPr>
              <a:t> for </a:t>
            </a:r>
            <a:r>
              <a:rPr lang="de-DE" dirty="0" err="1" smtClean="0">
                <a:solidFill>
                  <a:srgbClr val="575EA2"/>
                </a:solidFill>
              </a:rPr>
              <a:t>your</a:t>
            </a:r>
            <a:r>
              <a:rPr lang="de-DE" dirty="0" smtClean="0">
                <a:solidFill>
                  <a:srgbClr val="575EA2"/>
                </a:solidFill>
              </a:rPr>
              <a:t> </a:t>
            </a:r>
            <a:r>
              <a:rPr lang="de-DE" dirty="0" err="1" smtClean="0">
                <a:solidFill>
                  <a:srgbClr val="575EA2"/>
                </a:solidFill>
              </a:rPr>
              <a:t>attention</a:t>
            </a:r>
            <a:r>
              <a:rPr lang="de-DE" dirty="0" smtClean="0">
                <a:solidFill>
                  <a:srgbClr val="575EA2"/>
                </a:solidFill>
              </a:rPr>
              <a:t>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 err="1" smtClean="0">
                <a:solidFill>
                  <a:srgbClr val="575EA2"/>
                </a:solidFill>
              </a:rPr>
              <a:t>Let‘s</a:t>
            </a:r>
            <a:r>
              <a:rPr lang="de-DE" dirty="0" smtClean="0">
                <a:solidFill>
                  <a:srgbClr val="575EA2"/>
                </a:solidFill>
              </a:rPr>
              <a:t> </a:t>
            </a:r>
            <a:r>
              <a:rPr lang="de-DE" dirty="0" err="1" smtClean="0">
                <a:solidFill>
                  <a:srgbClr val="575EA2"/>
                </a:solidFill>
              </a:rPr>
              <a:t>start</a:t>
            </a:r>
            <a:r>
              <a:rPr lang="de-DE" dirty="0" smtClean="0">
                <a:solidFill>
                  <a:srgbClr val="575EA2"/>
                </a:solidFill>
              </a:rPr>
              <a:t> </a:t>
            </a:r>
            <a:r>
              <a:rPr lang="de-DE" dirty="0" err="1" smtClean="0">
                <a:solidFill>
                  <a:srgbClr val="575EA2"/>
                </a:solidFill>
              </a:rPr>
              <a:t>with</a:t>
            </a:r>
            <a:r>
              <a:rPr lang="de-DE" dirty="0" smtClean="0">
                <a:solidFill>
                  <a:srgbClr val="575EA2"/>
                </a:solidFill>
              </a:rPr>
              <a:t> a </a:t>
            </a:r>
            <a:r>
              <a:rPr lang="de-DE" dirty="0" err="1" smtClean="0">
                <a:solidFill>
                  <a:srgbClr val="575EA2"/>
                </a:solidFill>
              </a:rPr>
              <a:t>successful</a:t>
            </a:r>
            <a:r>
              <a:rPr lang="de-DE" dirty="0" smtClean="0">
                <a:solidFill>
                  <a:srgbClr val="575EA2"/>
                </a:solidFill>
              </a:rPr>
              <a:t> </a:t>
            </a:r>
            <a:r>
              <a:rPr lang="de-DE" dirty="0" err="1" smtClean="0">
                <a:solidFill>
                  <a:srgbClr val="575EA2"/>
                </a:solidFill>
              </a:rPr>
              <a:t>meeting</a:t>
            </a:r>
            <a:r>
              <a:rPr lang="de-DE" dirty="0" smtClean="0">
                <a:solidFill>
                  <a:srgbClr val="575EA2"/>
                </a:solidFill>
              </a:rPr>
              <a:t>!</a:t>
            </a:r>
          </a:p>
          <a:p>
            <a:pPr marL="0" indent="0">
              <a:lnSpc>
                <a:spcPct val="150000"/>
              </a:lnSpc>
              <a:buNone/>
            </a:pPr>
            <a:endParaRPr lang="de-DE" dirty="0" smtClean="0">
              <a:solidFill>
                <a:srgbClr val="575EA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de-DE" dirty="0">
              <a:solidFill>
                <a:srgbClr val="575EA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2400" dirty="0" err="1" smtClean="0">
                <a:solidFill>
                  <a:srgbClr val="575EA2"/>
                </a:solidFill>
              </a:rPr>
              <a:t>Many</a:t>
            </a:r>
            <a:r>
              <a:rPr lang="de-DE" sz="2400" dirty="0" smtClean="0">
                <a:solidFill>
                  <a:srgbClr val="575EA2"/>
                </a:solidFill>
              </a:rPr>
              <a:t> </a:t>
            </a:r>
            <a:r>
              <a:rPr lang="de-DE" sz="2400" dirty="0" err="1" smtClean="0">
                <a:solidFill>
                  <a:srgbClr val="575EA2"/>
                </a:solidFill>
              </a:rPr>
              <a:t>many</a:t>
            </a:r>
            <a:r>
              <a:rPr lang="de-DE" sz="2400" dirty="0" smtClean="0">
                <a:solidFill>
                  <a:srgbClr val="575EA2"/>
                </a:solidFill>
              </a:rPr>
              <a:t> </a:t>
            </a:r>
            <a:r>
              <a:rPr lang="de-DE" sz="2400" dirty="0" err="1" smtClean="0">
                <a:solidFill>
                  <a:srgbClr val="575EA2"/>
                </a:solidFill>
              </a:rPr>
              <a:t>thanks</a:t>
            </a:r>
            <a:r>
              <a:rPr lang="de-DE" sz="2400" dirty="0" smtClean="0">
                <a:solidFill>
                  <a:srgbClr val="575EA2"/>
                </a:solidFill>
              </a:rPr>
              <a:t> </a:t>
            </a:r>
            <a:r>
              <a:rPr lang="de-DE" sz="2400" dirty="0" err="1">
                <a:solidFill>
                  <a:srgbClr val="575EA2"/>
                </a:solidFill>
              </a:rPr>
              <a:t>to</a:t>
            </a:r>
            <a:r>
              <a:rPr lang="de-DE" sz="2400" dirty="0">
                <a:solidFill>
                  <a:srgbClr val="575EA2"/>
                </a:solidFill>
              </a:rPr>
              <a:t> all </a:t>
            </a:r>
            <a:r>
              <a:rPr lang="de-DE" sz="2400" dirty="0" err="1" smtClean="0">
                <a:solidFill>
                  <a:srgbClr val="575EA2"/>
                </a:solidFill>
              </a:rPr>
              <a:t>who</a:t>
            </a:r>
            <a:r>
              <a:rPr lang="de-DE" sz="2400" dirty="0" smtClean="0">
                <a:solidFill>
                  <a:srgbClr val="575EA2"/>
                </a:solidFill>
              </a:rPr>
              <a:t> </a:t>
            </a:r>
            <a:r>
              <a:rPr lang="de-DE" sz="2400" dirty="0" err="1" smtClean="0">
                <a:solidFill>
                  <a:srgbClr val="575EA2"/>
                </a:solidFill>
              </a:rPr>
              <a:t>helped</a:t>
            </a:r>
            <a:r>
              <a:rPr lang="de-DE" sz="2400" dirty="0" smtClean="0">
                <a:solidFill>
                  <a:srgbClr val="575EA2"/>
                </a:solidFill>
              </a:rPr>
              <a:t> </a:t>
            </a:r>
            <a:r>
              <a:rPr lang="de-DE" sz="2400" dirty="0" err="1" smtClean="0">
                <a:solidFill>
                  <a:srgbClr val="575EA2"/>
                </a:solidFill>
              </a:rPr>
              <a:t>organising</a:t>
            </a:r>
            <a:r>
              <a:rPr lang="de-DE" sz="2400" dirty="0" smtClean="0">
                <a:solidFill>
                  <a:srgbClr val="575EA2"/>
                </a:solidFill>
              </a:rPr>
              <a:t> </a:t>
            </a:r>
            <a:r>
              <a:rPr lang="de-DE" sz="2400" dirty="0" err="1">
                <a:solidFill>
                  <a:srgbClr val="575EA2"/>
                </a:solidFill>
              </a:rPr>
              <a:t>this</a:t>
            </a:r>
            <a:r>
              <a:rPr lang="de-DE" sz="2400" dirty="0">
                <a:solidFill>
                  <a:srgbClr val="575EA2"/>
                </a:solidFill>
              </a:rPr>
              <a:t> </a:t>
            </a:r>
            <a:r>
              <a:rPr lang="de-DE" sz="2400" dirty="0" err="1" smtClean="0">
                <a:solidFill>
                  <a:srgbClr val="575EA2"/>
                </a:solidFill>
              </a:rPr>
              <a:t>meeting</a:t>
            </a:r>
            <a:r>
              <a:rPr lang="de-DE" sz="2400" dirty="0" smtClean="0">
                <a:solidFill>
                  <a:srgbClr val="575EA2"/>
                </a:solidFill>
              </a:rPr>
              <a:t> (Martina, Sandra, Christine, Ino, …)</a:t>
            </a:r>
            <a:endParaRPr lang="de-DE" sz="2400" dirty="0">
              <a:solidFill>
                <a:srgbClr val="575EA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rgbClr val="575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 err="1" smtClean="0">
                <a:solidFill>
                  <a:srgbClr val="575EA2"/>
                </a:solidFill>
              </a:rPr>
              <a:t>Introduction</a:t>
            </a:r>
            <a:endParaRPr lang="de-DE" dirty="0" smtClean="0">
              <a:solidFill>
                <a:srgbClr val="575EA2"/>
              </a:solidFill>
            </a:endParaRPr>
          </a:p>
          <a:p>
            <a:pPr>
              <a:lnSpc>
                <a:spcPct val="150000"/>
              </a:lnSpc>
            </a:pPr>
            <a:r>
              <a:rPr lang="de-DE" dirty="0" err="1" smtClean="0">
                <a:solidFill>
                  <a:srgbClr val="575EA2"/>
                </a:solidFill>
              </a:rPr>
              <a:t>What</a:t>
            </a:r>
            <a:r>
              <a:rPr lang="de-DE" dirty="0" smtClean="0">
                <a:solidFill>
                  <a:srgbClr val="575EA2"/>
                </a:solidFill>
              </a:rPr>
              <a:t> </a:t>
            </a:r>
            <a:r>
              <a:rPr lang="de-DE" dirty="0" err="1" smtClean="0">
                <a:solidFill>
                  <a:srgbClr val="575EA2"/>
                </a:solidFill>
              </a:rPr>
              <a:t>is</a:t>
            </a:r>
            <a:r>
              <a:rPr lang="de-DE" dirty="0" smtClean="0">
                <a:solidFill>
                  <a:srgbClr val="575EA2"/>
                </a:solidFill>
              </a:rPr>
              <a:t> APPEC?</a:t>
            </a:r>
          </a:p>
          <a:p>
            <a:pPr>
              <a:lnSpc>
                <a:spcPct val="150000"/>
              </a:lnSpc>
            </a:pPr>
            <a:r>
              <a:rPr lang="de-DE" dirty="0" err="1" smtClean="0">
                <a:solidFill>
                  <a:srgbClr val="575EA2"/>
                </a:solidFill>
              </a:rPr>
              <a:t>Why</a:t>
            </a:r>
            <a:r>
              <a:rPr lang="de-DE" dirty="0" smtClean="0">
                <a:solidFill>
                  <a:srgbClr val="575EA2"/>
                </a:solidFill>
              </a:rPr>
              <a:t> </a:t>
            </a:r>
            <a:r>
              <a:rPr lang="de-DE" dirty="0" err="1" smtClean="0">
                <a:solidFill>
                  <a:srgbClr val="575EA2"/>
                </a:solidFill>
              </a:rPr>
              <a:t>we</a:t>
            </a:r>
            <a:r>
              <a:rPr lang="de-DE" dirty="0" smtClean="0">
                <a:solidFill>
                  <a:srgbClr val="575EA2"/>
                </a:solidFill>
              </a:rPr>
              <a:t> </a:t>
            </a:r>
            <a:r>
              <a:rPr lang="de-DE" dirty="0" err="1" smtClean="0">
                <a:solidFill>
                  <a:srgbClr val="575EA2"/>
                </a:solidFill>
              </a:rPr>
              <a:t>are</a:t>
            </a:r>
            <a:r>
              <a:rPr lang="de-DE" dirty="0" smtClean="0">
                <a:solidFill>
                  <a:srgbClr val="575EA2"/>
                </a:solidFill>
              </a:rPr>
              <a:t> </a:t>
            </a:r>
            <a:r>
              <a:rPr lang="de-DE" dirty="0" err="1" smtClean="0">
                <a:solidFill>
                  <a:srgbClr val="575EA2"/>
                </a:solidFill>
              </a:rPr>
              <a:t>here</a:t>
            </a:r>
            <a:r>
              <a:rPr lang="de-DE" dirty="0" smtClean="0">
                <a:solidFill>
                  <a:srgbClr val="575EA2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de-DE" dirty="0" err="1" smtClean="0">
                <a:solidFill>
                  <a:srgbClr val="575EA2"/>
                </a:solidFill>
              </a:rPr>
              <a:t>What</a:t>
            </a:r>
            <a:r>
              <a:rPr lang="de-DE" dirty="0" smtClean="0">
                <a:solidFill>
                  <a:srgbClr val="575EA2"/>
                </a:solidFill>
              </a:rPr>
              <a:t> do </a:t>
            </a:r>
            <a:r>
              <a:rPr lang="de-DE" dirty="0" err="1" smtClean="0">
                <a:solidFill>
                  <a:srgbClr val="575EA2"/>
                </a:solidFill>
              </a:rPr>
              <a:t>we</a:t>
            </a:r>
            <a:r>
              <a:rPr lang="de-DE" dirty="0" smtClean="0">
                <a:solidFill>
                  <a:srgbClr val="575EA2"/>
                </a:solidFill>
              </a:rPr>
              <a:t> do </a:t>
            </a:r>
            <a:r>
              <a:rPr lang="de-DE" dirty="0" err="1" smtClean="0">
                <a:solidFill>
                  <a:srgbClr val="575EA2"/>
                </a:solidFill>
              </a:rPr>
              <a:t>here</a:t>
            </a:r>
            <a:r>
              <a:rPr lang="de-DE" dirty="0" smtClean="0">
                <a:solidFill>
                  <a:srgbClr val="575EA2"/>
                </a:solidFill>
              </a:rPr>
              <a:t> </a:t>
            </a:r>
            <a:r>
              <a:rPr lang="de-DE" dirty="0" err="1" smtClean="0">
                <a:solidFill>
                  <a:srgbClr val="575EA2"/>
                </a:solidFill>
              </a:rPr>
              <a:t>together</a:t>
            </a:r>
            <a:r>
              <a:rPr lang="de-DE" dirty="0" smtClean="0">
                <a:solidFill>
                  <a:srgbClr val="575EA2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de-DE" dirty="0" err="1" smtClean="0">
                <a:solidFill>
                  <a:srgbClr val="575EA2"/>
                </a:solidFill>
              </a:rPr>
              <a:t>How</a:t>
            </a:r>
            <a:r>
              <a:rPr lang="de-DE" dirty="0" smtClean="0">
                <a:solidFill>
                  <a:srgbClr val="575EA2"/>
                </a:solidFill>
              </a:rPr>
              <a:t> do </a:t>
            </a:r>
            <a:r>
              <a:rPr lang="de-DE" dirty="0" err="1" smtClean="0">
                <a:solidFill>
                  <a:srgbClr val="575EA2"/>
                </a:solidFill>
              </a:rPr>
              <a:t>we</a:t>
            </a:r>
            <a:r>
              <a:rPr lang="de-DE" dirty="0" smtClean="0">
                <a:solidFill>
                  <a:srgbClr val="575EA2"/>
                </a:solidFill>
              </a:rPr>
              <a:t> </a:t>
            </a:r>
            <a:r>
              <a:rPr lang="de-DE" dirty="0" err="1" smtClean="0">
                <a:solidFill>
                  <a:srgbClr val="575EA2"/>
                </a:solidFill>
              </a:rPr>
              <a:t>continue</a:t>
            </a:r>
            <a:r>
              <a:rPr lang="de-DE" dirty="0" smtClean="0">
                <a:solidFill>
                  <a:srgbClr val="575EA2"/>
                </a:solidFill>
              </a:rPr>
              <a:t> after </a:t>
            </a:r>
            <a:r>
              <a:rPr lang="de-DE" dirty="0" err="1" smtClean="0">
                <a:solidFill>
                  <a:srgbClr val="575EA2"/>
                </a:solidFill>
              </a:rPr>
              <a:t>the</a:t>
            </a:r>
            <a:r>
              <a:rPr lang="de-DE" dirty="0" smtClean="0">
                <a:solidFill>
                  <a:srgbClr val="575EA2"/>
                </a:solidFill>
              </a:rPr>
              <a:t> </a:t>
            </a:r>
            <a:r>
              <a:rPr lang="de-DE" dirty="0" err="1" smtClean="0">
                <a:solidFill>
                  <a:srgbClr val="575EA2"/>
                </a:solidFill>
              </a:rPr>
              <a:t>workshop</a:t>
            </a:r>
            <a:r>
              <a:rPr lang="de-DE" dirty="0" smtClean="0">
                <a:solidFill>
                  <a:srgbClr val="575EA2"/>
                </a:solidFill>
              </a:rPr>
              <a:t>?</a:t>
            </a:r>
            <a:endParaRPr lang="en-US" dirty="0">
              <a:solidFill>
                <a:srgbClr val="575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7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4440"/>
            <a:ext cx="9144000" cy="64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2736304"/>
          </a:xfrm>
        </p:spPr>
        <p:txBody>
          <a:bodyPr/>
          <a:lstStyle/>
          <a:p>
            <a:pPr algn="l">
              <a:lnSpc>
                <a:spcPts val="5200"/>
              </a:lnSpc>
            </a:pPr>
            <a:r>
              <a:rPr lang="de-DE" sz="2800" dirty="0" smtClean="0">
                <a:solidFill>
                  <a:srgbClr val="575EA2"/>
                </a:solidFill>
              </a:rPr>
              <a:t>… </a:t>
            </a:r>
            <a:r>
              <a:rPr lang="de-DE" sz="2800" dirty="0" err="1" smtClean="0">
                <a:solidFill>
                  <a:srgbClr val="575EA2"/>
                </a:solidFill>
              </a:rPr>
              <a:t>is</a:t>
            </a:r>
            <a:r>
              <a:rPr lang="de-DE" sz="2800" dirty="0" smtClean="0">
                <a:solidFill>
                  <a:srgbClr val="575EA2"/>
                </a:solidFill>
              </a:rPr>
              <a:t> </a:t>
            </a:r>
            <a:r>
              <a:rPr lang="de-DE" sz="2800" dirty="0" err="1" smtClean="0">
                <a:solidFill>
                  <a:srgbClr val="575EA2"/>
                </a:solidFill>
              </a:rPr>
              <a:t>the</a:t>
            </a:r>
            <a:r>
              <a:rPr lang="de-DE" sz="2800" dirty="0" smtClean="0">
                <a:solidFill>
                  <a:srgbClr val="575EA2"/>
                </a:solidFill>
              </a:rPr>
              <a:t> </a:t>
            </a:r>
            <a:r>
              <a:rPr lang="de-DE" sz="2800" dirty="0">
                <a:solidFill>
                  <a:srgbClr val="575EA2"/>
                </a:solidFill>
              </a:rPr>
              <a:t>European </a:t>
            </a:r>
            <a:r>
              <a:rPr lang="de-DE" sz="2800" dirty="0" err="1">
                <a:solidFill>
                  <a:srgbClr val="575EA2"/>
                </a:solidFill>
              </a:rPr>
              <a:t>consortium</a:t>
            </a:r>
            <a:r>
              <a:rPr lang="de-DE" sz="2800" dirty="0">
                <a:solidFill>
                  <a:srgbClr val="575EA2"/>
                </a:solidFill>
              </a:rPr>
              <a:t> </a:t>
            </a:r>
            <a:r>
              <a:rPr lang="de-DE" sz="2800" dirty="0" err="1" smtClean="0">
                <a:solidFill>
                  <a:srgbClr val="575EA2"/>
                </a:solidFill>
              </a:rPr>
              <a:t>of</a:t>
            </a:r>
            <a:r>
              <a:rPr lang="de-DE" sz="2800" dirty="0" smtClean="0">
                <a:solidFill>
                  <a:srgbClr val="575EA2"/>
                </a:solidFill>
              </a:rPr>
              <a:t/>
            </a:r>
            <a:br>
              <a:rPr lang="de-DE" sz="2800" dirty="0" smtClean="0">
                <a:solidFill>
                  <a:srgbClr val="575EA2"/>
                </a:solidFill>
              </a:rPr>
            </a:br>
            <a:r>
              <a:rPr lang="de-DE" sz="2800" dirty="0" smtClean="0">
                <a:solidFill>
                  <a:srgbClr val="575EA2"/>
                </a:solidFill>
              </a:rPr>
              <a:t> 		</a:t>
            </a:r>
            <a:r>
              <a:rPr lang="de-DE" sz="2800" dirty="0" err="1" smtClean="0">
                <a:solidFill>
                  <a:srgbClr val="575EA2"/>
                </a:solidFill>
              </a:rPr>
              <a:t>ministries</a:t>
            </a:r>
            <a:r>
              <a:rPr lang="de-DE" sz="2800" dirty="0">
                <a:solidFill>
                  <a:srgbClr val="575EA2"/>
                </a:solidFill>
              </a:rPr>
              <a:t>, </a:t>
            </a:r>
            <a:r>
              <a:rPr lang="de-DE" sz="2800" dirty="0" err="1">
                <a:solidFill>
                  <a:srgbClr val="575EA2"/>
                </a:solidFill>
              </a:rPr>
              <a:t>funding</a:t>
            </a:r>
            <a:r>
              <a:rPr lang="de-DE" sz="2800" dirty="0">
                <a:solidFill>
                  <a:srgbClr val="575EA2"/>
                </a:solidFill>
              </a:rPr>
              <a:t> </a:t>
            </a:r>
            <a:r>
              <a:rPr lang="de-DE" sz="2800" dirty="0" err="1">
                <a:solidFill>
                  <a:srgbClr val="575EA2"/>
                </a:solidFill>
              </a:rPr>
              <a:t>agencies</a:t>
            </a:r>
            <a:r>
              <a:rPr lang="de-DE" sz="2800" dirty="0">
                <a:solidFill>
                  <a:srgbClr val="575EA2"/>
                </a:solidFill>
              </a:rPr>
              <a:t>, </a:t>
            </a:r>
            <a:r>
              <a:rPr lang="de-DE" sz="2800" dirty="0" err="1" smtClean="0">
                <a:solidFill>
                  <a:srgbClr val="575EA2"/>
                </a:solidFill>
              </a:rPr>
              <a:t>or</a:t>
            </a:r>
            <a:r>
              <a:rPr lang="de-DE" sz="2800" dirty="0" smtClean="0">
                <a:solidFill>
                  <a:srgbClr val="575EA2"/>
                </a:solidFill>
              </a:rPr>
              <a:t> </a:t>
            </a:r>
            <a:r>
              <a:rPr lang="de-DE" sz="2800" dirty="0" err="1" smtClean="0">
                <a:solidFill>
                  <a:srgbClr val="575EA2"/>
                </a:solidFill>
              </a:rPr>
              <a:t>their</a:t>
            </a:r>
            <a:r>
              <a:rPr lang="de-DE" sz="2800" dirty="0" smtClean="0">
                <a:solidFill>
                  <a:srgbClr val="575EA2"/>
                </a:solidFill>
              </a:rPr>
              <a:t> 			</a:t>
            </a:r>
            <a:r>
              <a:rPr lang="de-DE" sz="2800" dirty="0" err="1" smtClean="0">
                <a:solidFill>
                  <a:srgbClr val="575EA2"/>
                </a:solidFill>
              </a:rPr>
              <a:t>designated</a:t>
            </a:r>
            <a:r>
              <a:rPr lang="de-DE" sz="2800" dirty="0" smtClean="0">
                <a:solidFill>
                  <a:srgbClr val="575EA2"/>
                </a:solidFill>
              </a:rPr>
              <a:t> </a:t>
            </a:r>
            <a:r>
              <a:rPr lang="de-DE" sz="2800" dirty="0">
                <a:solidFill>
                  <a:srgbClr val="575EA2"/>
                </a:solidFill>
              </a:rPr>
              <a:t>national </a:t>
            </a:r>
            <a:r>
              <a:rPr lang="de-DE" sz="2800" dirty="0" err="1">
                <a:solidFill>
                  <a:srgbClr val="575EA2"/>
                </a:solidFill>
              </a:rPr>
              <a:t>institutions</a:t>
            </a:r>
            <a:r>
              <a:rPr lang="de-DE" sz="2800" dirty="0">
                <a:solidFill>
                  <a:srgbClr val="575EA2"/>
                </a:solidFill>
              </a:rPr>
              <a:t> </a:t>
            </a:r>
            <a:r>
              <a:rPr lang="de-DE" sz="2800" dirty="0" smtClean="0">
                <a:solidFill>
                  <a:srgbClr val="575EA2"/>
                </a:solidFill>
              </a:rPr>
              <a:t/>
            </a:r>
            <a:br>
              <a:rPr lang="de-DE" sz="2800" dirty="0" smtClean="0">
                <a:solidFill>
                  <a:srgbClr val="575EA2"/>
                </a:solidFill>
              </a:rPr>
            </a:br>
            <a:r>
              <a:rPr lang="de-DE" sz="2800" dirty="0" err="1" smtClean="0">
                <a:solidFill>
                  <a:srgbClr val="575EA2"/>
                </a:solidFill>
              </a:rPr>
              <a:t>active</a:t>
            </a:r>
            <a:r>
              <a:rPr lang="de-DE" sz="2800" dirty="0" smtClean="0">
                <a:solidFill>
                  <a:srgbClr val="575EA2"/>
                </a:solidFill>
              </a:rPr>
              <a:t> </a:t>
            </a:r>
            <a:r>
              <a:rPr lang="de-DE" sz="2800" dirty="0">
                <a:solidFill>
                  <a:srgbClr val="575EA2"/>
                </a:solidFill>
              </a:rPr>
              <a:t>in </a:t>
            </a:r>
            <a:r>
              <a:rPr lang="de-DE" sz="2800" dirty="0" err="1">
                <a:solidFill>
                  <a:srgbClr val="575EA2"/>
                </a:solidFill>
              </a:rPr>
              <a:t>astroparticle</a:t>
            </a:r>
            <a:r>
              <a:rPr lang="de-DE" sz="2800" dirty="0">
                <a:solidFill>
                  <a:srgbClr val="575EA2"/>
                </a:solidFill>
              </a:rPr>
              <a:t> </a:t>
            </a:r>
            <a:r>
              <a:rPr lang="de-DE" sz="2800" dirty="0" err="1">
                <a:solidFill>
                  <a:srgbClr val="575EA2"/>
                </a:solidFill>
              </a:rPr>
              <a:t>physics</a:t>
            </a:r>
            <a:r>
              <a:rPr lang="de-DE" sz="2800" dirty="0">
                <a:solidFill>
                  <a:srgbClr val="575EA2"/>
                </a:solidFill>
              </a:rPr>
              <a:t/>
            </a:r>
            <a:br>
              <a:rPr lang="de-DE" sz="2800" dirty="0">
                <a:solidFill>
                  <a:srgbClr val="575EA2"/>
                </a:solidFill>
              </a:rPr>
            </a:br>
            <a:endParaRPr lang="en-US" sz="2800" dirty="0">
              <a:solidFill>
                <a:srgbClr val="575EA2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3861047"/>
            <a:ext cx="8363271" cy="2808313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de-DE" b="1" dirty="0" err="1" smtClean="0">
                <a:solidFill>
                  <a:srgbClr val="07A9CD"/>
                </a:solidFill>
              </a:rPr>
              <a:t>Based</a:t>
            </a:r>
            <a:r>
              <a:rPr lang="de-DE" b="1" dirty="0" smtClean="0">
                <a:solidFill>
                  <a:srgbClr val="07A9CD"/>
                </a:solidFill>
              </a:rPr>
              <a:t> on an </a:t>
            </a:r>
            <a:r>
              <a:rPr lang="de-DE" b="1" dirty="0" err="1" smtClean="0">
                <a:solidFill>
                  <a:srgbClr val="07A9CD"/>
                </a:solidFill>
              </a:rPr>
              <a:t>MoU</a:t>
            </a:r>
            <a:r>
              <a:rPr lang="de-DE" b="1" dirty="0" smtClean="0">
                <a:solidFill>
                  <a:srgbClr val="07A9CD"/>
                </a:solidFill>
              </a:rPr>
              <a:t> </a:t>
            </a:r>
            <a:r>
              <a:rPr lang="de-DE" b="1" dirty="0" err="1">
                <a:solidFill>
                  <a:srgbClr val="07A9CD"/>
                </a:solidFill>
              </a:rPr>
              <a:t>signed</a:t>
            </a:r>
            <a:r>
              <a:rPr lang="de-DE" b="1" dirty="0">
                <a:solidFill>
                  <a:srgbClr val="07A9CD"/>
                </a:solidFill>
              </a:rPr>
              <a:t> </a:t>
            </a:r>
            <a:r>
              <a:rPr lang="de-DE" b="1" dirty="0" err="1">
                <a:solidFill>
                  <a:srgbClr val="07A9CD"/>
                </a:solidFill>
              </a:rPr>
              <a:t>by</a:t>
            </a:r>
            <a:r>
              <a:rPr lang="de-DE" b="1" dirty="0">
                <a:solidFill>
                  <a:srgbClr val="07A9CD"/>
                </a:solidFill>
              </a:rPr>
              <a:t> </a:t>
            </a:r>
            <a:r>
              <a:rPr lang="de-DE" b="1" dirty="0" smtClean="0">
                <a:solidFill>
                  <a:srgbClr val="07A9CD"/>
                </a:solidFill>
              </a:rPr>
              <a:t>17 </a:t>
            </a:r>
            <a:r>
              <a:rPr lang="de-DE" b="1" dirty="0" err="1">
                <a:solidFill>
                  <a:srgbClr val="07A9CD"/>
                </a:solidFill>
              </a:rPr>
              <a:t>partners</a:t>
            </a:r>
            <a:r>
              <a:rPr lang="de-DE" b="1" dirty="0">
                <a:solidFill>
                  <a:srgbClr val="07A9CD"/>
                </a:solidFill>
              </a:rPr>
              <a:t> </a:t>
            </a:r>
            <a:r>
              <a:rPr lang="de-DE" b="1" dirty="0" smtClean="0">
                <a:solidFill>
                  <a:srgbClr val="07A9CD"/>
                </a:solidFill>
              </a:rPr>
              <a:t>(November 6, 2013):</a:t>
            </a:r>
            <a:r>
              <a:rPr lang="de-DE" dirty="0">
                <a:solidFill>
                  <a:srgbClr val="07A9CD"/>
                </a:solidFill>
              </a:rPr>
              <a:t/>
            </a:r>
            <a:br>
              <a:rPr lang="de-DE" dirty="0">
                <a:solidFill>
                  <a:srgbClr val="07A9CD"/>
                </a:solidFill>
              </a:rPr>
            </a:br>
            <a:r>
              <a:rPr lang="de-DE" dirty="0">
                <a:solidFill>
                  <a:srgbClr val="07A9CD"/>
                </a:solidFill>
              </a:rPr>
              <a:t>FRS-FNRS, FWO (</a:t>
            </a:r>
            <a:r>
              <a:rPr lang="de-DE" dirty="0" err="1">
                <a:solidFill>
                  <a:srgbClr val="07A9CD"/>
                </a:solidFill>
              </a:rPr>
              <a:t>Belgium</a:t>
            </a:r>
            <a:r>
              <a:rPr lang="de-DE" dirty="0">
                <a:solidFill>
                  <a:srgbClr val="07A9CD"/>
                </a:solidFill>
              </a:rPr>
              <a:t>); CSF (</a:t>
            </a:r>
            <a:r>
              <a:rPr lang="de-DE" dirty="0" err="1">
                <a:solidFill>
                  <a:srgbClr val="07A9CD"/>
                </a:solidFill>
              </a:rPr>
              <a:t>Croatia</a:t>
            </a:r>
            <a:r>
              <a:rPr lang="de-DE" dirty="0">
                <a:solidFill>
                  <a:srgbClr val="07A9CD"/>
                </a:solidFill>
              </a:rPr>
              <a:t>); </a:t>
            </a:r>
            <a:r>
              <a:rPr lang="de-DE" dirty="0" smtClean="0">
                <a:solidFill>
                  <a:srgbClr val="07A9CD"/>
                </a:solidFill>
              </a:rPr>
              <a:t>CEA</a:t>
            </a:r>
            <a:r>
              <a:rPr lang="de-DE" dirty="0">
                <a:solidFill>
                  <a:srgbClr val="07A9CD"/>
                </a:solidFill>
              </a:rPr>
              <a:t>, CNRS (France); </a:t>
            </a:r>
            <a:r>
              <a:rPr lang="de-DE" dirty="0" smtClean="0">
                <a:solidFill>
                  <a:srgbClr val="07A9CD"/>
                </a:solidFill>
              </a:rPr>
              <a:t>DESY [BMBF</a:t>
            </a:r>
            <a:r>
              <a:rPr lang="de-DE" dirty="0">
                <a:solidFill>
                  <a:srgbClr val="07A9CD"/>
                </a:solidFill>
              </a:rPr>
              <a:t>]</a:t>
            </a:r>
            <a:r>
              <a:rPr lang="de-DE" dirty="0" smtClean="0">
                <a:solidFill>
                  <a:srgbClr val="07A9CD"/>
                </a:solidFill>
              </a:rPr>
              <a:t>, KIT [</a:t>
            </a:r>
            <a:r>
              <a:rPr lang="de-DE" dirty="0" err="1" smtClean="0">
                <a:solidFill>
                  <a:srgbClr val="07A9CD"/>
                </a:solidFill>
              </a:rPr>
              <a:t>Helmholz</a:t>
            </a:r>
            <a:r>
              <a:rPr lang="de-DE" dirty="0">
                <a:solidFill>
                  <a:srgbClr val="07A9CD"/>
                </a:solidFill>
              </a:rPr>
              <a:t> </a:t>
            </a:r>
            <a:r>
              <a:rPr lang="de-DE" dirty="0" err="1" smtClean="0">
                <a:solidFill>
                  <a:srgbClr val="07A9CD"/>
                </a:solidFill>
              </a:rPr>
              <a:t>Association</a:t>
            </a:r>
            <a:r>
              <a:rPr lang="de-DE" dirty="0">
                <a:solidFill>
                  <a:srgbClr val="07A9CD"/>
                </a:solidFill>
              </a:rPr>
              <a:t>]</a:t>
            </a:r>
            <a:r>
              <a:rPr lang="de-DE" dirty="0" smtClean="0">
                <a:solidFill>
                  <a:srgbClr val="07A9CD"/>
                </a:solidFill>
              </a:rPr>
              <a:t> (Germany);</a:t>
            </a:r>
            <a:r>
              <a:rPr lang="de-DE" dirty="0">
                <a:solidFill>
                  <a:srgbClr val="07A9CD"/>
                </a:solidFill>
              </a:rPr>
              <a:t> RIA (</a:t>
            </a:r>
            <a:r>
              <a:rPr lang="de-DE" dirty="0" err="1">
                <a:solidFill>
                  <a:srgbClr val="07A9CD"/>
                </a:solidFill>
              </a:rPr>
              <a:t>Ireland</a:t>
            </a:r>
            <a:r>
              <a:rPr lang="de-DE" dirty="0">
                <a:solidFill>
                  <a:srgbClr val="07A9CD"/>
                </a:solidFill>
              </a:rPr>
              <a:t>);</a:t>
            </a:r>
            <a:r>
              <a:rPr lang="de-DE" dirty="0" smtClean="0">
                <a:solidFill>
                  <a:srgbClr val="07A9CD"/>
                </a:solidFill>
              </a:rPr>
              <a:t> </a:t>
            </a:r>
            <a:r>
              <a:rPr lang="de-DE" dirty="0">
                <a:solidFill>
                  <a:srgbClr val="07A9CD"/>
                </a:solidFill>
              </a:rPr>
              <a:t>INFN (</a:t>
            </a:r>
            <a:r>
              <a:rPr lang="de-DE" dirty="0" err="1">
                <a:solidFill>
                  <a:srgbClr val="07A9CD"/>
                </a:solidFill>
              </a:rPr>
              <a:t>Italy</a:t>
            </a:r>
            <a:r>
              <a:rPr lang="de-DE" dirty="0">
                <a:solidFill>
                  <a:srgbClr val="07A9CD"/>
                </a:solidFill>
              </a:rPr>
              <a:t>);</a:t>
            </a:r>
            <a:r>
              <a:rPr lang="de-DE" dirty="0" smtClean="0">
                <a:solidFill>
                  <a:srgbClr val="07A9CD"/>
                </a:solidFill>
              </a:rPr>
              <a:t> </a:t>
            </a:r>
            <a:r>
              <a:rPr lang="de-DE" dirty="0">
                <a:solidFill>
                  <a:srgbClr val="07A9CD"/>
                </a:solidFill>
              </a:rPr>
              <a:t>FOM (</a:t>
            </a:r>
            <a:r>
              <a:rPr lang="de-DE" dirty="0" err="1">
                <a:solidFill>
                  <a:srgbClr val="07A9CD"/>
                </a:solidFill>
              </a:rPr>
              <a:t>Netherlands</a:t>
            </a:r>
            <a:r>
              <a:rPr lang="de-DE" dirty="0" smtClean="0">
                <a:solidFill>
                  <a:srgbClr val="07A9CD"/>
                </a:solidFill>
              </a:rPr>
              <a:t>);</a:t>
            </a:r>
            <a:r>
              <a:rPr lang="de-DE" dirty="0">
                <a:solidFill>
                  <a:srgbClr val="07A9CD"/>
                </a:solidFill>
              </a:rPr>
              <a:t> NCN (</a:t>
            </a:r>
            <a:r>
              <a:rPr lang="de-DE" dirty="0" err="1">
                <a:solidFill>
                  <a:srgbClr val="07A9CD"/>
                </a:solidFill>
              </a:rPr>
              <a:t>Poland</a:t>
            </a:r>
            <a:r>
              <a:rPr lang="de-DE" dirty="0">
                <a:solidFill>
                  <a:srgbClr val="07A9CD"/>
                </a:solidFill>
              </a:rPr>
              <a:t>);</a:t>
            </a:r>
            <a:r>
              <a:rPr lang="de-DE" dirty="0" smtClean="0">
                <a:solidFill>
                  <a:srgbClr val="07A9CD"/>
                </a:solidFill>
              </a:rPr>
              <a:t> IFIN-HH </a:t>
            </a:r>
            <a:r>
              <a:rPr lang="de-DE" dirty="0">
                <a:solidFill>
                  <a:srgbClr val="07A9CD"/>
                </a:solidFill>
              </a:rPr>
              <a:t>(Romania</a:t>
            </a:r>
            <a:r>
              <a:rPr lang="de-DE" dirty="0" smtClean="0">
                <a:solidFill>
                  <a:srgbClr val="07A9CD"/>
                </a:solidFill>
              </a:rPr>
              <a:t>); LSC </a:t>
            </a:r>
            <a:r>
              <a:rPr lang="de-DE" dirty="0">
                <a:solidFill>
                  <a:srgbClr val="07A9CD"/>
                </a:solidFill>
              </a:rPr>
              <a:t>[MINECO] (Spain</a:t>
            </a:r>
            <a:r>
              <a:rPr lang="de-DE" dirty="0" smtClean="0">
                <a:solidFill>
                  <a:srgbClr val="07A9CD"/>
                </a:solidFill>
              </a:rPr>
              <a:t>); </a:t>
            </a:r>
            <a:r>
              <a:rPr lang="de-DE" dirty="0">
                <a:solidFill>
                  <a:srgbClr val="07A9CD"/>
                </a:solidFill>
              </a:rPr>
              <a:t>SNSF (</a:t>
            </a:r>
            <a:r>
              <a:rPr lang="de-DE" dirty="0" err="1">
                <a:solidFill>
                  <a:srgbClr val="07A9CD"/>
                </a:solidFill>
              </a:rPr>
              <a:t>Switzerland</a:t>
            </a:r>
            <a:r>
              <a:rPr lang="de-DE" dirty="0" smtClean="0">
                <a:solidFill>
                  <a:srgbClr val="07A9CD"/>
                </a:solidFill>
              </a:rPr>
              <a:t>); STFC </a:t>
            </a:r>
            <a:r>
              <a:rPr lang="de-DE" dirty="0">
                <a:solidFill>
                  <a:srgbClr val="07A9CD"/>
                </a:solidFill>
              </a:rPr>
              <a:t>(UK); </a:t>
            </a:r>
            <a:r>
              <a:rPr lang="de-DE" dirty="0" smtClean="0">
                <a:solidFill>
                  <a:srgbClr val="07A9CD"/>
                </a:solidFill>
              </a:rPr>
              <a:t>VR (</a:t>
            </a:r>
            <a:r>
              <a:rPr lang="de-DE" dirty="0" err="1" smtClean="0">
                <a:solidFill>
                  <a:srgbClr val="07A9CD"/>
                </a:solidFill>
              </a:rPr>
              <a:t>Sweden</a:t>
            </a:r>
            <a:r>
              <a:rPr lang="de-DE" dirty="0" smtClean="0">
                <a:solidFill>
                  <a:srgbClr val="07A9CD"/>
                </a:solidFill>
              </a:rPr>
              <a:t>); JINR (</a:t>
            </a:r>
            <a:r>
              <a:rPr lang="de-DE" dirty="0" err="1" smtClean="0">
                <a:solidFill>
                  <a:srgbClr val="07A9CD"/>
                </a:solidFill>
              </a:rPr>
              <a:t>Dubna</a:t>
            </a:r>
            <a:r>
              <a:rPr lang="de-DE" dirty="0" smtClean="0">
                <a:solidFill>
                  <a:srgbClr val="07A9CD"/>
                </a:solidFill>
              </a:rPr>
              <a:t>);</a:t>
            </a:r>
          </a:p>
          <a:p>
            <a:pPr>
              <a:lnSpc>
                <a:spcPts val="3000"/>
              </a:lnSpc>
            </a:pPr>
            <a:r>
              <a:rPr lang="de-DE" dirty="0" smtClean="0">
                <a:solidFill>
                  <a:srgbClr val="07A9CD"/>
                </a:solidFill>
              </a:rPr>
              <a:t>Observer: ESO</a:t>
            </a:r>
            <a:endParaRPr lang="de-DE" dirty="0">
              <a:solidFill>
                <a:srgbClr val="07A9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erghoef\ownCloud\Talks\Figures\appec_map_2013-1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72000"/>
            <a:ext cx="8413985" cy="60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51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erghoef\ownCloud\Talks\Figures\appec_map_fc_2013-1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972000"/>
            <a:ext cx="8411933" cy="602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467544" y="2276872"/>
            <a:ext cx="8298534" cy="4392488"/>
            <a:chOff x="467544" y="2276872"/>
            <a:chExt cx="8298534" cy="4392488"/>
          </a:xfrm>
        </p:grpSpPr>
        <p:sp>
          <p:nvSpPr>
            <p:cNvPr id="4" name="Abgerundete rechteckige Legende 3"/>
            <p:cNvSpPr/>
            <p:nvPr/>
          </p:nvSpPr>
          <p:spPr>
            <a:xfrm>
              <a:off x="5436096" y="2276872"/>
              <a:ext cx="2553685" cy="1008112"/>
            </a:xfrm>
            <a:prstGeom prst="wedgeRoundRectCallout">
              <a:avLst>
                <a:gd name="adj1" fmla="val -86942"/>
                <a:gd name="adj2" fmla="val 158201"/>
                <a:gd name="adj3" fmla="val 16667"/>
              </a:avLst>
            </a:prstGeom>
            <a:solidFill>
              <a:srgbClr val="F2952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/>
                <a:t>International </a:t>
              </a:r>
              <a:r>
                <a:rPr lang="en-US" b="1" dirty="0" smtClean="0"/>
                <a:t>Contact Computing</a:t>
              </a:r>
              <a:endParaRPr lang="en-US" b="1" dirty="0"/>
            </a:p>
            <a:p>
              <a:r>
                <a:rPr lang="en-US" b="1" dirty="0" smtClean="0"/>
                <a:t>Industrial </a:t>
              </a:r>
              <a:r>
                <a:rPr lang="en-US" b="1" dirty="0" smtClean="0"/>
                <a:t>Relations</a:t>
              </a:r>
              <a:endParaRPr lang="en-US" dirty="0"/>
            </a:p>
          </p:txBody>
        </p:sp>
        <p:sp>
          <p:nvSpPr>
            <p:cNvPr id="6" name="Abgerundete rechteckige Legende 5"/>
            <p:cNvSpPr/>
            <p:nvPr/>
          </p:nvSpPr>
          <p:spPr>
            <a:xfrm>
              <a:off x="6461822" y="5157192"/>
              <a:ext cx="2304256" cy="864096"/>
            </a:xfrm>
            <a:prstGeom prst="wedgeRoundRectCallout">
              <a:avLst>
                <a:gd name="adj1" fmla="val -119666"/>
                <a:gd name="adj2" fmla="val 51903"/>
                <a:gd name="adj3" fmla="val 16667"/>
              </a:avLst>
            </a:prstGeom>
            <a:solidFill>
              <a:srgbClr val="F2952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Networking</a:t>
              </a:r>
              <a:endParaRPr lang="en-US" b="1" dirty="0"/>
            </a:p>
            <a:p>
              <a:r>
                <a:rPr lang="en-US" b="1" dirty="0" smtClean="0"/>
                <a:t>Theory</a:t>
              </a:r>
            </a:p>
            <a:p>
              <a:r>
                <a:rPr lang="en-US" b="1" dirty="0" smtClean="0"/>
                <a:t>Education </a:t>
              </a:r>
              <a:r>
                <a:rPr lang="en-US" b="1" dirty="0" err="1"/>
                <a:t>centre</a:t>
              </a:r>
              <a:r>
                <a:rPr lang="en-US" b="1" dirty="0"/>
                <a:t> </a:t>
              </a:r>
              <a:endParaRPr lang="en-US" dirty="0"/>
            </a:p>
          </p:txBody>
        </p:sp>
        <p:sp>
          <p:nvSpPr>
            <p:cNvPr id="7" name="Abgerundete rechteckige Legende 6"/>
            <p:cNvSpPr/>
            <p:nvPr/>
          </p:nvSpPr>
          <p:spPr>
            <a:xfrm>
              <a:off x="1331640" y="4509120"/>
              <a:ext cx="1944216" cy="1008112"/>
            </a:xfrm>
            <a:prstGeom prst="wedgeRoundRectCallout">
              <a:avLst>
                <a:gd name="adj1" fmla="val 75263"/>
                <a:gd name="adj2" fmla="val 4518"/>
                <a:gd name="adj3" fmla="val 16667"/>
              </a:avLst>
            </a:prstGeom>
            <a:solidFill>
              <a:srgbClr val="F2952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Strategic </a:t>
              </a:r>
              <a:r>
                <a:rPr lang="en-US" b="1" dirty="0"/>
                <a:t>Actions, </a:t>
              </a:r>
              <a:r>
                <a:rPr lang="en-US" b="1" dirty="0" err="1" smtClean="0"/>
                <a:t>Interdisciplinarity</a:t>
              </a:r>
              <a:r>
                <a:rPr lang="en-US" b="1" dirty="0" smtClean="0"/>
                <a:t> Outreach </a:t>
              </a:r>
              <a:endParaRPr lang="en-US" dirty="0"/>
            </a:p>
          </p:txBody>
        </p:sp>
        <p:sp>
          <p:nvSpPr>
            <p:cNvPr id="8" name="Abgerundete rechteckige Legende 7"/>
            <p:cNvSpPr/>
            <p:nvPr/>
          </p:nvSpPr>
          <p:spPr>
            <a:xfrm>
              <a:off x="467544" y="5949280"/>
              <a:ext cx="1863824" cy="720080"/>
            </a:xfrm>
            <a:prstGeom prst="wedgeRoundRectCallout">
              <a:avLst>
                <a:gd name="adj1" fmla="val 106821"/>
                <a:gd name="adj2" fmla="val -53480"/>
                <a:gd name="adj3" fmla="val 16667"/>
              </a:avLst>
            </a:prstGeom>
            <a:solidFill>
              <a:srgbClr val="F2952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 smtClean="0"/>
                <a:t>Electronic Tools </a:t>
              </a:r>
              <a:r>
                <a:rPr lang="de-DE" dirty="0" smtClean="0"/>
                <a:t>Web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5656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berghoef\ownCloud\BMBF_ApPEC_Antrag\APPEC_organisational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pieren 4"/>
          <p:cNvGrpSpPr/>
          <p:nvPr/>
        </p:nvGrpSpPr>
        <p:grpSpPr>
          <a:xfrm>
            <a:off x="1697865" y="1115452"/>
            <a:ext cx="6114495" cy="1953508"/>
            <a:chOff x="1697865" y="1115452"/>
            <a:chExt cx="6114495" cy="1953508"/>
          </a:xfrm>
        </p:grpSpPr>
        <p:sp>
          <p:nvSpPr>
            <p:cNvPr id="4" name="Textfeld 3"/>
            <p:cNvSpPr txBox="1"/>
            <p:nvPr/>
          </p:nvSpPr>
          <p:spPr>
            <a:xfrm>
              <a:off x="3573152" y="1115452"/>
              <a:ext cx="2006960" cy="369332"/>
            </a:xfrm>
            <a:prstGeom prst="rect">
              <a:avLst/>
            </a:prstGeom>
            <a:solidFill>
              <a:srgbClr val="07A9CD"/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b="1" dirty="0" smtClean="0"/>
                <a:t>Stavros Katsanevas</a:t>
              </a:r>
              <a:endParaRPr lang="en-US" b="1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1697865" y="2699628"/>
              <a:ext cx="1938031" cy="369332"/>
            </a:xfrm>
            <a:prstGeom prst="rect">
              <a:avLst/>
            </a:prstGeom>
            <a:solidFill>
              <a:srgbClr val="07A9CD"/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b="1" dirty="0" smtClean="0"/>
                <a:t>Thomas Berghöfer</a:t>
              </a:r>
              <a:endParaRPr lang="en-US" b="1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6028667" y="1187460"/>
              <a:ext cx="1783693" cy="369332"/>
            </a:xfrm>
            <a:prstGeom prst="rect">
              <a:avLst/>
            </a:prstGeom>
            <a:solidFill>
              <a:srgbClr val="07A9CD"/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b="1" dirty="0" smtClean="0"/>
                <a:t>Antonio Masiero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4062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err="1" smtClean="0">
                <a:solidFill>
                  <a:srgbClr val="575EA2"/>
                </a:solidFill>
              </a:rPr>
              <a:t>Why</a:t>
            </a:r>
            <a:r>
              <a:rPr lang="de-DE" dirty="0" smtClean="0">
                <a:solidFill>
                  <a:srgbClr val="575EA2"/>
                </a:solidFill>
              </a:rPr>
              <a:t> </a:t>
            </a:r>
            <a:r>
              <a:rPr lang="de-DE" dirty="0" err="1" smtClean="0">
                <a:solidFill>
                  <a:srgbClr val="575EA2"/>
                </a:solidFill>
              </a:rPr>
              <a:t>we</a:t>
            </a:r>
            <a:r>
              <a:rPr lang="de-DE" dirty="0" smtClean="0">
                <a:solidFill>
                  <a:srgbClr val="575EA2"/>
                </a:solidFill>
              </a:rPr>
              <a:t> </a:t>
            </a:r>
            <a:r>
              <a:rPr lang="de-DE" dirty="0" err="1" smtClean="0">
                <a:solidFill>
                  <a:srgbClr val="575EA2"/>
                </a:solidFill>
              </a:rPr>
              <a:t>are</a:t>
            </a:r>
            <a:r>
              <a:rPr lang="de-DE" dirty="0" smtClean="0">
                <a:solidFill>
                  <a:srgbClr val="575EA2"/>
                </a:solidFill>
              </a:rPr>
              <a:t> </a:t>
            </a:r>
            <a:r>
              <a:rPr lang="de-DE" dirty="0" err="1" smtClean="0">
                <a:solidFill>
                  <a:srgbClr val="575EA2"/>
                </a:solidFill>
              </a:rPr>
              <a:t>here</a:t>
            </a:r>
            <a:r>
              <a:rPr lang="de-DE" dirty="0" smtClean="0">
                <a:solidFill>
                  <a:srgbClr val="575EA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163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c.europa.eu/research/horizon2020/images/h2020_image_2013-984-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09" y="989013"/>
            <a:ext cx="93726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9992" y="980728"/>
            <a:ext cx="4680520" cy="1440160"/>
          </a:xfrm>
        </p:spPr>
        <p:txBody>
          <a:bodyPr/>
          <a:lstStyle/>
          <a:p>
            <a:pPr algn="l"/>
            <a:r>
              <a:rPr lang="de-DE" sz="2800" dirty="0" err="1" smtClean="0">
                <a:solidFill>
                  <a:srgbClr val="F29400"/>
                </a:solidFill>
              </a:rPr>
              <a:t>Horizon</a:t>
            </a:r>
            <a:r>
              <a:rPr lang="de-DE" sz="2800" dirty="0" smtClean="0">
                <a:solidFill>
                  <a:srgbClr val="F29400"/>
                </a:solidFill>
              </a:rPr>
              <a:t> 2020 </a:t>
            </a:r>
            <a:br>
              <a:rPr lang="de-DE" sz="2800" dirty="0" smtClean="0">
                <a:solidFill>
                  <a:srgbClr val="F29400"/>
                </a:solidFill>
              </a:rPr>
            </a:br>
            <a:r>
              <a:rPr lang="en-US" sz="2000" dirty="0" smtClean="0">
                <a:solidFill>
                  <a:srgbClr val="F29400"/>
                </a:solidFill>
              </a:rPr>
              <a:t>The </a:t>
            </a:r>
            <a:r>
              <a:rPr lang="en-US" sz="2000" dirty="0">
                <a:solidFill>
                  <a:srgbClr val="F29400"/>
                </a:solidFill>
              </a:rPr>
              <a:t>EU Framework </a:t>
            </a:r>
            <a:r>
              <a:rPr lang="en-US" sz="2000" dirty="0" err="1">
                <a:solidFill>
                  <a:srgbClr val="F29400"/>
                </a:solidFill>
              </a:rPr>
              <a:t>Programme</a:t>
            </a:r>
            <a:r>
              <a:rPr lang="en-US" sz="2000" dirty="0">
                <a:solidFill>
                  <a:srgbClr val="F29400"/>
                </a:solidFill>
              </a:rPr>
              <a:t> for Research and </a:t>
            </a:r>
            <a:r>
              <a:rPr lang="en-US" sz="2000" dirty="0" smtClean="0">
                <a:solidFill>
                  <a:srgbClr val="F29400"/>
                </a:solidFill>
              </a:rPr>
              <a:t>Innovation</a:t>
            </a:r>
            <a:endParaRPr lang="en-US" sz="2800" dirty="0">
              <a:solidFill>
                <a:srgbClr val="F29400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3284984"/>
            <a:ext cx="8363271" cy="288032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575EA2"/>
                </a:solidFill>
              </a:rPr>
              <a:t>Start: 									</a:t>
            </a:r>
            <a:r>
              <a:rPr lang="de-DE" sz="2400" dirty="0" err="1" smtClean="0">
                <a:solidFill>
                  <a:srgbClr val="575EA2"/>
                </a:solidFill>
              </a:rPr>
              <a:t>January</a:t>
            </a:r>
            <a:r>
              <a:rPr lang="de-DE" sz="2400" dirty="0" smtClean="0">
                <a:solidFill>
                  <a:srgbClr val="575EA2"/>
                </a:solidFill>
              </a:rPr>
              <a:t> 1, 2014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75EA2"/>
                </a:solidFill>
              </a:rPr>
              <a:t>Adoption of work </a:t>
            </a:r>
            <a:r>
              <a:rPr lang="en-US" sz="2400" dirty="0" err="1">
                <a:solidFill>
                  <a:srgbClr val="575EA2"/>
                </a:solidFill>
              </a:rPr>
              <a:t>programme</a:t>
            </a:r>
            <a:r>
              <a:rPr lang="en-US" sz="2400" dirty="0">
                <a:solidFill>
                  <a:srgbClr val="575EA2"/>
                </a:solidFill>
              </a:rPr>
              <a:t> </a:t>
            </a:r>
            <a:r>
              <a:rPr lang="en-US" sz="2400" dirty="0" smtClean="0">
                <a:solidFill>
                  <a:srgbClr val="575EA2"/>
                </a:solidFill>
              </a:rPr>
              <a:t/>
            </a:r>
            <a:br>
              <a:rPr lang="en-US" sz="2400" dirty="0" smtClean="0">
                <a:solidFill>
                  <a:srgbClr val="575EA2"/>
                </a:solidFill>
              </a:rPr>
            </a:br>
            <a:r>
              <a:rPr lang="en-US" sz="2400" dirty="0" smtClean="0">
                <a:solidFill>
                  <a:srgbClr val="575EA2"/>
                </a:solidFill>
              </a:rPr>
              <a:t>and </a:t>
            </a:r>
            <a:r>
              <a:rPr lang="en-US" sz="2400" b="1" dirty="0">
                <a:solidFill>
                  <a:srgbClr val="575EA2"/>
                </a:solidFill>
              </a:rPr>
              <a:t>first </a:t>
            </a:r>
            <a:r>
              <a:rPr lang="en-US" sz="2400" b="1" dirty="0" smtClean="0">
                <a:solidFill>
                  <a:srgbClr val="575EA2"/>
                </a:solidFill>
              </a:rPr>
              <a:t>calls</a:t>
            </a:r>
            <a:r>
              <a:rPr lang="en-US" sz="2400" dirty="0" smtClean="0">
                <a:solidFill>
                  <a:srgbClr val="575EA2"/>
                </a:solidFill>
              </a:rPr>
              <a:t>: 						</a:t>
            </a:r>
            <a:r>
              <a:rPr lang="en-US" sz="2400" b="1" dirty="0" smtClean="0">
                <a:solidFill>
                  <a:srgbClr val="575EA2"/>
                </a:solidFill>
              </a:rPr>
              <a:t>December 11, 2013</a:t>
            </a:r>
            <a:r>
              <a:rPr lang="en-US" sz="2400" dirty="0" smtClean="0">
                <a:solidFill>
                  <a:srgbClr val="575EA2"/>
                </a:solidFill>
              </a:rPr>
              <a:t/>
            </a:r>
            <a:br>
              <a:rPr lang="en-US" sz="2400" dirty="0" smtClean="0">
                <a:solidFill>
                  <a:srgbClr val="575EA2"/>
                </a:solidFill>
              </a:rPr>
            </a:br>
            <a:endParaRPr lang="en-US" sz="2400" dirty="0" smtClean="0">
              <a:solidFill>
                <a:srgbClr val="575EA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575EA2"/>
                </a:solidFill>
              </a:rPr>
              <a:t>First </a:t>
            </a:r>
            <a:r>
              <a:rPr lang="de-DE" sz="2400" b="1" dirty="0" err="1" smtClean="0">
                <a:solidFill>
                  <a:srgbClr val="575EA2"/>
                </a:solidFill>
              </a:rPr>
              <a:t>deadlines</a:t>
            </a:r>
            <a:r>
              <a:rPr lang="de-DE" sz="2400" dirty="0">
                <a:solidFill>
                  <a:srgbClr val="575EA2"/>
                </a:solidFill>
              </a:rPr>
              <a:t>:</a:t>
            </a:r>
            <a:r>
              <a:rPr lang="de-DE" sz="2400" dirty="0" smtClean="0">
                <a:solidFill>
                  <a:srgbClr val="575EA2"/>
                </a:solidFill>
              </a:rPr>
              <a:t> 						</a:t>
            </a:r>
            <a:r>
              <a:rPr lang="de-DE" sz="2400" b="1" dirty="0" err="1" smtClean="0">
                <a:solidFill>
                  <a:srgbClr val="575EA2"/>
                </a:solidFill>
              </a:rPr>
              <a:t>mid</a:t>
            </a:r>
            <a:r>
              <a:rPr lang="de-DE" sz="2400" b="1" dirty="0" smtClean="0">
                <a:solidFill>
                  <a:srgbClr val="575EA2"/>
                </a:solidFill>
              </a:rPr>
              <a:t> </a:t>
            </a:r>
            <a:r>
              <a:rPr lang="de-DE" sz="2400" b="1" dirty="0" err="1" smtClean="0">
                <a:solidFill>
                  <a:srgbClr val="575EA2"/>
                </a:solidFill>
              </a:rPr>
              <a:t>of</a:t>
            </a:r>
            <a:r>
              <a:rPr lang="de-DE" sz="2400" b="1" dirty="0" smtClean="0">
                <a:solidFill>
                  <a:srgbClr val="575EA2"/>
                </a:solidFill>
              </a:rPr>
              <a:t> April, 2014</a:t>
            </a:r>
            <a:endParaRPr lang="de-DE" sz="2400" b="1" dirty="0">
              <a:solidFill>
                <a:srgbClr val="575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4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PPEC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222</Words>
  <Application>Microsoft Office PowerPoint</Application>
  <PresentationFormat>Bildschirmpräsentation (4:3)</PresentationFormat>
  <Paragraphs>113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APPEC</vt:lpstr>
      <vt:lpstr>Introduction Thomas Berghöfer    APPEC General Secretary</vt:lpstr>
      <vt:lpstr>PowerPoint-Präsentation</vt:lpstr>
      <vt:lpstr>PowerPoint-Präsentation</vt:lpstr>
      <vt:lpstr>… is the European consortium of    ministries, funding agencies, or their    designated national institutions  active in astroparticle physics </vt:lpstr>
      <vt:lpstr>PowerPoint-Präsentation</vt:lpstr>
      <vt:lpstr>PowerPoint-Präsentation</vt:lpstr>
      <vt:lpstr>PowerPoint-Präsentation</vt:lpstr>
      <vt:lpstr>PowerPoint-Präsentation</vt:lpstr>
      <vt:lpstr>Horizon 2020  The EU Framework Programme for Research and Innovation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2013-09-25T13:06:09Z</dcterms:created>
  <dcterms:modified xsi:type="dcterms:W3CDTF">2013-11-02T14:35:31Z</dcterms:modified>
</cp:coreProperties>
</file>