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25"/>
  </p:notesMasterIdLst>
  <p:sldIdLst>
    <p:sldId id="277" r:id="rId2"/>
    <p:sldId id="381" r:id="rId3"/>
    <p:sldId id="382" r:id="rId4"/>
    <p:sldId id="379" r:id="rId5"/>
    <p:sldId id="306" r:id="rId6"/>
    <p:sldId id="366" r:id="rId7"/>
    <p:sldId id="360" r:id="rId8"/>
    <p:sldId id="380" r:id="rId9"/>
    <p:sldId id="383" r:id="rId10"/>
    <p:sldId id="354" r:id="rId11"/>
    <p:sldId id="361" r:id="rId12"/>
    <p:sldId id="388" r:id="rId13"/>
    <p:sldId id="389" r:id="rId14"/>
    <p:sldId id="387" r:id="rId15"/>
    <p:sldId id="386" r:id="rId16"/>
    <p:sldId id="384" r:id="rId17"/>
    <p:sldId id="343" r:id="rId18"/>
    <p:sldId id="342" r:id="rId19"/>
    <p:sldId id="363" r:id="rId20"/>
    <p:sldId id="313" r:id="rId21"/>
    <p:sldId id="344" r:id="rId22"/>
    <p:sldId id="305" r:id="rId23"/>
    <p:sldId id="390" r:id="rId24"/>
  </p:sldIdLst>
  <p:sldSz cx="9144000" cy="6858000" type="screen4x3"/>
  <p:notesSz cx="6858000" cy="9144000"/>
  <p:defaultText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81"/>
          </p14:sldIdLst>
        </p14:section>
        <p14:section name="Pillar 1" id="{16378913-E5ED-4281-BAF5-F1F938CB0BED}">
          <p14:sldIdLst>
            <p14:sldId id="382"/>
            <p14:sldId id="379"/>
            <p14:sldId id="306"/>
            <p14:sldId id="366"/>
            <p14:sldId id="360"/>
            <p14:sldId id="380"/>
            <p14:sldId id="383"/>
            <p14:sldId id="354"/>
            <p14:sldId id="361"/>
            <p14:sldId id="388"/>
            <p14:sldId id="389"/>
            <p14:sldId id="387"/>
            <p14:sldId id="386"/>
            <p14:sldId id="384"/>
            <p14:sldId id="343"/>
            <p14:sldId id="342"/>
          </p14:sldIdLst>
        </p14:section>
        <p14:section name="Pillar 2" id="{E2D565D1-BA5E-44E6-A40E-50A644912248}">
          <p14:sldIdLst>
            <p14:sldId id="363"/>
            <p14:sldId id="313"/>
            <p14:sldId id="344"/>
          </p14:sldIdLst>
        </p14:section>
        <p14:section name="Effectuez votre présentation" id="{71D59651-8EFA-4415-9623-98B4C4A8699C}">
          <p14:sldIdLst>
            <p14:sldId id="305"/>
            <p14:sldId id="390"/>
          </p14:sldIdLst>
        </p14:section>
        <p14:section name="Ce n’est pas tout !" id="{2E16B512-814A-4DC1-A986-25475E10E0EF}">
          <p14:sldIdLst/>
        </p14:section>
        <p14:section name="Vision2020" id="{39312136-3D3B-4A41-8910-E08DBD5DCDC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527"/>
    <a:srgbClr val="9A9AC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4" autoAdjust="0"/>
    <p:restoredTop sz="96875" autoAdjust="0"/>
  </p:normalViewPr>
  <p:slideViewPr>
    <p:cSldViewPr>
      <p:cViewPr>
        <p:scale>
          <a:sx n="76" d="100"/>
          <a:sy n="76" d="100"/>
        </p:scale>
        <p:origin x="-1856" y="-24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1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fr-F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fr-FR" sz="1200"/>
            </a:lvl1pPr>
          </a:lstStyle>
          <a:p>
            <a:fld id="{00F830A1-3891-4B82-A120-081866556DA0}" type="datetimeFigureOut">
              <a:rPr lang="en-GB"/>
              <a:pPr/>
              <a:t>04/11/13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Niveau 2</a:t>
            </a:r>
          </a:p>
          <a:p>
            <a:pPr lvl="2"/>
            <a:r>
              <a:rPr lang="fr-FR"/>
              <a:t>Niveau 3</a:t>
            </a:r>
          </a:p>
          <a:p>
            <a:pPr lvl="3"/>
            <a:r>
              <a:rPr lang="fr-FR"/>
              <a:t>Niveau 4</a:t>
            </a:r>
          </a:p>
          <a:p>
            <a:pPr lvl="4"/>
            <a:r>
              <a:rPr lang="fr-FR"/>
              <a:t>Niveau 5</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fr-F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fr-FR" sz="1200"/>
            </a:lvl1pPr>
          </a:lstStyle>
          <a:p>
            <a:fld id="{58CC9574-A819-4FE4-99A7-1E27AD09ADC2}" type="slidenum">
              <a:rPr/>
              <a:pPr/>
              <a:t>‹#›</a:t>
            </a:fld>
            <a:endParaRPr lang="fr-FR"/>
          </a:p>
        </p:txBody>
      </p:sp>
    </p:spTree>
    <p:extLst>
      <p:ext uri="{BB962C8B-B14F-4D97-AF65-F5344CB8AC3E}">
        <p14:creationId xmlns:p14="http://schemas.microsoft.com/office/powerpoint/2010/main" val="3449732368"/>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Cette présentation illustre les nouvelles fonctionnalités de PowerPoint, qui sont optimisées pour un affichage sous forme de diaporama. Ces diapositives visent à vous donner des idées pour créer des présentations captivantes dans PowerPoint 2011.</a:t>
            </a:r>
          </a:p>
          <a:p>
            <a:endParaRPr lang="fr-FR" dirty="0" smtClean="0"/>
          </a:p>
          <a:p>
            <a:pPr>
              <a:spcBef>
                <a:spcPct val="0"/>
              </a:spcBef>
            </a:pPr>
            <a:r>
              <a:rPr lang="fr-FR" dirty="0" smtClean="0"/>
              <a:t>Pour obtenir d’autres exemples de modèles, cliquez sur le menu Fichier, puis sur Nouveau à partir d'un modèle. Sous Modèles, cliquez sur Présentations.</a:t>
            </a:r>
          </a:p>
        </p:txBody>
      </p:sp>
      <p:sp>
        <p:nvSpPr>
          <p:cNvPr id="4" name="Slide Number Placeholder 3"/>
          <p:cNvSpPr>
            <a:spLocks noGrp="1"/>
          </p:cNvSpPr>
          <p:nvPr>
            <p:ph type="sldNum" sz="quarter" idx="10"/>
          </p:nvPr>
        </p:nvSpPr>
        <p:spPr/>
        <p:txBody>
          <a:bodyPr/>
          <a:lstStyle/>
          <a:p>
            <a:fld id="{58CC9574-A819-4FE4-99A7-1E27AD09ADC2}"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20</a:t>
            </a:fld>
            <a:endParaRPr lang="fr-F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21</a:t>
            </a:fld>
            <a:endParaRPr lang="fr-FR"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5</a:t>
            </a:fld>
            <a:endParaRPr lang="fr-FR"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6</a:t>
            </a:fld>
            <a:endParaRPr lang="fr-FR"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8</a:t>
            </a:fld>
            <a:endParaRPr lang="fr-FR"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11</a:t>
            </a:fld>
            <a:endParaRPr lang="fr-FR"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16</a:t>
            </a:fld>
            <a:endParaRPr lang="fr-FR"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17</a:t>
            </a:fld>
            <a:endParaRPr lang="fr-FR"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2B891980-0BF3-461C-95D4-87E094E9751C}" type="slidenum">
              <a:rPr lang="fr-FR" smtClean="0">
                <a:solidFill>
                  <a:prstClr val="black"/>
                </a:solidFill>
              </a:rPr>
              <a:pPr/>
              <a:t>18</a:t>
            </a:fld>
            <a:endParaRPr lang="fr-FR"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pic>
        <p:nvPicPr>
          <p:cNvPr id="2" name="Picture 6" descr="appec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1498600"/>
            <a:ext cx="14859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9144000" cy="1047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8"/>
          <p:cNvCxnSpPr/>
          <p:nvPr/>
        </p:nvCxnSpPr>
        <p:spPr>
          <a:xfrm>
            <a:off x="3265488" y="3432175"/>
            <a:ext cx="4392612" cy="1588"/>
          </a:xfrm>
          <a:prstGeom prst="line">
            <a:avLst/>
          </a:prstGeom>
          <a:ln w="3175" cmpd="sng">
            <a:solidFill>
              <a:srgbClr val="0AA8C8"/>
            </a:solidFill>
          </a:ln>
          <a:effectLst/>
        </p:spPr>
        <p:style>
          <a:lnRef idx="2">
            <a:schemeClr val="accent1"/>
          </a:lnRef>
          <a:fillRef idx="0">
            <a:schemeClr val="accent1"/>
          </a:fillRef>
          <a:effectRef idx="1">
            <a:schemeClr val="accent1"/>
          </a:effectRef>
          <a:fontRef idx="minor">
            <a:schemeClr val="tx1"/>
          </a:fontRef>
        </p:style>
      </p:cxnSp>
      <p:sp>
        <p:nvSpPr>
          <p:cNvPr id="5" name="TextBox 9"/>
          <p:cNvSpPr txBox="1"/>
          <p:nvPr/>
        </p:nvSpPr>
        <p:spPr>
          <a:xfrm>
            <a:off x="4572000" y="3378200"/>
            <a:ext cx="5861050" cy="368300"/>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fr-CH" sz="1800" smtClean="0">
                <a:solidFill>
                  <a:srgbClr val="0AA8C8"/>
                </a:solidFill>
                <a:latin typeface="Helvetica Neue UltraLight" charset="0"/>
                <a:cs typeface="Helvetica Neue UltraLight" charset="0"/>
              </a:rPr>
              <a:t>Astroparticle Physics for Europe</a:t>
            </a:r>
            <a:endParaRPr lang="en-US" sz="1800" smtClean="0">
              <a:solidFill>
                <a:srgbClr val="0AA8C8"/>
              </a:solidFill>
              <a:latin typeface="Helvetica Neue UltraLight" charset="0"/>
              <a:cs typeface="Helvetica Neue UltraLight" charset="0"/>
            </a:endParaRPr>
          </a:p>
        </p:txBody>
      </p:sp>
      <p:sp>
        <p:nvSpPr>
          <p:cNvPr id="6" name="Date Placeholder 1"/>
          <p:cNvSpPr>
            <a:spLocks noGrp="1"/>
          </p:cNvSpPr>
          <p:nvPr>
            <p:ph type="dt" sz="half" idx="10"/>
          </p:nvPr>
        </p:nvSpPr>
        <p:spPr/>
        <p:txBody>
          <a:bodyPr/>
          <a:lstStyle>
            <a:lvl1pPr>
              <a:defRPr/>
            </a:lvl1pPr>
          </a:lstStyle>
          <a:p>
            <a:fld id="{2FF934E2-BBB6-4D34-BB01-078E9AA25260}" type="datetimeFigureOut">
              <a:rPr kumimoji="0" lang="en-GB" smtClean="0"/>
              <a:pPr/>
              <a:t>04/11/13</a:t>
            </a:fld>
            <a:endParaRPr kumimoji="0" lang="fr-FR"/>
          </a:p>
        </p:txBody>
      </p:sp>
      <p:sp>
        <p:nvSpPr>
          <p:cNvPr id="7" name="Footer Placeholder 2"/>
          <p:cNvSpPr>
            <a:spLocks noGrp="1"/>
          </p:cNvSpPr>
          <p:nvPr>
            <p:ph type="ftr" sz="quarter" idx="11"/>
          </p:nvPr>
        </p:nvSpPr>
        <p:spPr/>
        <p:txBody>
          <a:bodyPr/>
          <a:lstStyle>
            <a:lvl1pPr>
              <a:defRPr/>
            </a:lvl1pPr>
          </a:lstStyle>
          <a:p>
            <a:endParaRPr kumimoji="0" lang="fr-FR"/>
          </a:p>
        </p:txBody>
      </p:sp>
      <p:sp>
        <p:nvSpPr>
          <p:cNvPr id="8" name="Slide Number Placeholder 3"/>
          <p:cNvSpPr>
            <a:spLocks noGrp="1"/>
          </p:cNvSpPr>
          <p:nvPr>
            <p:ph type="sldNum" sz="quarter" idx="12"/>
          </p:nvPr>
        </p:nvSpPr>
        <p:spPr/>
        <p:txBody>
          <a:bodyPr/>
          <a:lstStyle>
            <a:lvl1pPr>
              <a:defRPr smtClean="0"/>
            </a:lvl1pPr>
          </a:lstStyle>
          <a:p>
            <a:fld id="{73820FCD-5F4C-4989-BE05-0A8208BCBC21}" type="slidenum">
              <a:rPr kumimoji="0" lang="fr-FR" smtClean="0"/>
              <a:pPr/>
              <a:t>‹#›</a:t>
            </a:fld>
            <a:endParaRPr kumimoji="0" lang="fr-FR"/>
          </a:p>
        </p:txBody>
      </p:sp>
    </p:spTree>
    <p:extLst>
      <p:ext uri="{BB962C8B-B14F-4D97-AF65-F5344CB8AC3E}">
        <p14:creationId xmlns:p14="http://schemas.microsoft.com/office/powerpoint/2010/main" val="245002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contenu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pPr eaLnBrk="1" latinLnBrk="0" hangingPunct="1"/>
            <a:endParaRPr/>
          </a:p>
        </p:txBody>
      </p:sp>
      <p:sp>
        <p:nvSpPr>
          <p:cNvPr id="3" name="Date Placeholder 2"/>
          <p:cNvSpPr>
            <a:spLocks noGrp="1"/>
          </p:cNvSpPr>
          <p:nvPr>
            <p:ph type="dt" sz="half" idx="10"/>
          </p:nvPr>
        </p:nvSpPr>
        <p:spPr/>
        <p:txBody>
          <a:bodyPr/>
          <a:lstStyle>
            <a:lvl1pPr eaLnBrk="1" latinLnBrk="0" hangingPunct="1">
              <a:defRPr kumimoji="0" lang="fr-FR">
                <a:solidFill>
                  <a:schemeClr val="tx1">
                    <a:lumMod val="85000"/>
                    <a:lumOff val="15000"/>
                  </a:schemeClr>
                </a:solidFill>
              </a:defRPr>
            </a:lvl1pPr>
          </a:lstStyle>
          <a:p>
            <a:fld id="{A258050E-B668-4FA7-85AD-C750C80A6E9B}" type="datetimeFigureOut">
              <a:rPr kumimoji="0" lang="en-GB"/>
              <a:pPr/>
              <a:t>04/11/13</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tx1">
                    <a:lumMod val="85000"/>
                    <a:lumOff val="15000"/>
                  </a:schemeClr>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tx1">
                    <a:lumMod val="85000"/>
                    <a:lumOff val="15000"/>
                  </a:schemeClr>
                </a:solidFill>
              </a:defRPr>
            </a:lvl1pPr>
          </a:lstStyle>
          <a:p>
            <a:fld id="{240D5ECE-8B49-45CD-BE81-EF81920D1969}" type="slidenum">
              <a:rPr kumimoji="0"/>
              <a:pPr/>
              <a:t>‹#›</a:t>
            </a:fld>
            <a:endParaRPr kumimoji="0" lang="fr-F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fr-FR">
                <a:solidFill>
                  <a:schemeClr val="tx1">
                    <a:lumMod val="85000"/>
                    <a:lumOff val="15000"/>
                  </a:schemeClr>
                </a:solidFill>
              </a:defRPr>
            </a:lvl1pPr>
            <a:lvl2pPr eaLnBrk="1" latinLnBrk="0" hangingPunct="1">
              <a:defRPr kumimoji="0" lang="fr-FR">
                <a:solidFill>
                  <a:schemeClr val="tx1">
                    <a:lumMod val="85000"/>
                    <a:lumOff val="15000"/>
                  </a:schemeClr>
                </a:solidFill>
              </a:defRPr>
            </a:lvl2pPr>
            <a:lvl3pPr eaLnBrk="1" latinLnBrk="0" hangingPunct="1">
              <a:defRPr kumimoji="0" lang="fr-FR">
                <a:solidFill>
                  <a:schemeClr val="tx1">
                    <a:lumMod val="85000"/>
                    <a:lumOff val="15000"/>
                  </a:schemeClr>
                </a:solidFill>
              </a:defRPr>
            </a:lvl3pPr>
            <a:lvl4pPr eaLnBrk="1" latinLnBrk="0" hangingPunct="1">
              <a:defRPr kumimoji="0" lang="fr-FR">
                <a:solidFill>
                  <a:schemeClr val="tx1">
                    <a:lumMod val="85000"/>
                    <a:lumOff val="15000"/>
                  </a:schemeClr>
                </a:solidFill>
              </a:defRPr>
            </a:lvl4pPr>
            <a:lvl5pPr eaLnBrk="1" latinLnBrk="0" hangingPunct="1">
              <a:defRPr kumimoji="0" lang="fr-FR">
                <a:solidFill>
                  <a:schemeClr val="tx1">
                    <a:lumMod val="85000"/>
                    <a:lumOff val="15000"/>
                  </a:schemeClr>
                </a:solidFill>
              </a:defRPr>
            </a:lvl5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re seul : accentua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kumimoji="0" lang="en-GB"/>
              <a:pPr/>
              <a:t>04/11/13</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240D5ECE-8B49-45CD-BE81-EF81920D1969}" type="slidenum">
              <a:rPr kumimoji="0"/>
              <a:pPr/>
              <a:t>‹#›</a:t>
            </a:fld>
            <a:endParaRPr kumimoji="0" lang="fr-FR"/>
          </a:p>
        </p:txBody>
      </p:sp>
      <p:sp>
        <p:nvSpPr>
          <p:cNvPr id="6" name="Title 1"/>
          <p:cNvSpPr>
            <a:spLocks noGrp="1"/>
          </p:cNvSpPr>
          <p:nvPr>
            <p:ph type="title" hasCustomPrompt="1"/>
          </p:nvPr>
        </p:nvSpPr>
        <p:spPr>
          <a:xfrm>
            <a:off x="290400" y="3081000"/>
            <a:ext cx="8686800" cy="1095600"/>
          </a:xfrm>
          <a:prstGeom prst="rect">
            <a:avLst/>
          </a:prstGeom>
        </p:spPr>
        <p:txBody>
          <a:bodyPr>
            <a:normAutofit/>
          </a:bodyPr>
          <a:lstStyle>
            <a:lvl1pPr algn="ctr" eaLnBrk="1" latinLnBrk="0" hangingPunct="1">
              <a:defRPr kumimoji="0" lang="fr-F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fr-FR"/>
              <a:t>Modifiez le style du titre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fr-FR" sz="2800" kern="1200">
                <a:solidFill>
                  <a:srgbClr val="2E507A">
                    <a:alpha val="81000"/>
                  </a:srgbClr>
                </a:solidFill>
                <a:latin typeface="+mn-lt"/>
                <a:ea typeface="+mn-ea"/>
                <a:cs typeface="+mn-cs"/>
              </a:defRPr>
            </a:lvl1pPr>
            <a:lvl2pPr marL="457200" indent="0" eaLnBrk="1" latinLnBrk="0" hangingPunct="1">
              <a:buNone/>
              <a:defRPr kumimoji="0" lang="fr-FR" sz="2000" b="1"/>
            </a:lvl2pPr>
            <a:lvl3pPr marL="914400" indent="0" eaLnBrk="1" latinLnBrk="0" hangingPunct="1">
              <a:buNone/>
              <a:defRPr kumimoji="0" lang="fr-FR" sz="1800" b="1"/>
            </a:lvl3pPr>
            <a:lvl4pPr marL="1371600" indent="0" eaLnBrk="1" latinLnBrk="0" hangingPunct="1">
              <a:buNone/>
              <a:defRPr kumimoji="0" lang="fr-FR" sz="1600" b="1"/>
            </a:lvl4pPr>
            <a:lvl5pPr marL="1828800" indent="0" eaLnBrk="1" latinLnBrk="0" hangingPunct="1">
              <a:buNone/>
              <a:defRPr kumimoji="0" lang="fr-FR" sz="1600" b="1"/>
            </a:lvl5pPr>
            <a:lvl6pPr marL="2286000" indent="0" eaLnBrk="1" latinLnBrk="0" hangingPunct="1">
              <a:buNone/>
              <a:defRPr kumimoji="0" lang="fr-FR" sz="1600" b="1"/>
            </a:lvl6pPr>
            <a:lvl7pPr marL="2743200" indent="0" eaLnBrk="1" latinLnBrk="0" hangingPunct="1">
              <a:buNone/>
              <a:defRPr kumimoji="0" lang="fr-FR" sz="1600" b="1"/>
            </a:lvl7pPr>
            <a:lvl8pPr marL="3200400" indent="0" eaLnBrk="1" latinLnBrk="0" hangingPunct="1">
              <a:buNone/>
              <a:defRPr kumimoji="0" lang="fr-FR" sz="1600" b="1"/>
            </a:lvl8pPr>
            <a:lvl9pPr marL="3657600" indent="0" eaLnBrk="1" latinLnBrk="0" hangingPunct="1">
              <a:buNone/>
              <a:defRPr kumimoji="0" lang="fr-FR" sz="1600" b="1"/>
            </a:lvl9pPr>
          </a:lstStyle>
          <a:p>
            <a:pPr lvl="0" eaLnBrk="1" latinLnBrk="0" hangingPunct="1"/>
            <a:endParaRP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xmlns:mv="urn:schemas-microsoft-com:mac:vml">
      <p:transition spd="slow">
        <p:push dir="u"/>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avec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kumimoji="0" lang="en-GB"/>
              <a:pPr/>
              <a:t>04/11/13</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p>
        </p:txBody>
      </p:sp>
      <p:sp>
        <p:nvSpPr>
          <p:cNvPr id="9" name="Title 1"/>
          <p:cNvSpPr>
            <a:spLocks noGrp="1"/>
          </p:cNvSpPr>
          <p:nvPr>
            <p:ph type="title"/>
          </p:nvPr>
        </p:nvSpPr>
        <p:spPr>
          <a:xfrm>
            <a:off x="414867" y="3200400"/>
            <a:ext cx="7010400" cy="1676400"/>
          </a:xfrm>
          <a:prstGeom prst="rect">
            <a:avLst/>
          </a:prstGeom>
        </p:spPr>
        <p:txBody>
          <a:bodyPr>
            <a:normAutofit/>
          </a:bodyPr>
          <a:lstStyle>
            <a:lvl1pPr marL="0" algn="l" defTabSz="914400" rtl="0" eaLnBrk="1" latinLnBrk="0" hangingPunct="1">
              <a:defRPr kumimoji="0" lang="fr-FR" sz="4000" kern="1200">
                <a:solidFill>
                  <a:schemeClr val="bg1"/>
                </a:solidFill>
                <a:latin typeface="+mn-lt"/>
                <a:ea typeface="+mn-ea"/>
                <a:cs typeface="+mn-cs"/>
              </a:defRPr>
            </a:lvl1pPr>
          </a:lstStyle>
          <a:p>
            <a:pPr eaLnBrk="1" latinLnBrk="0" hangingPunct="1"/>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fr-FR" sz="1800" b="1" kern="1200">
                <a:solidFill>
                  <a:schemeClr val="bg1">
                    <a:lumMod val="65000"/>
                  </a:schemeClr>
                </a:solidFill>
                <a:latin typeface="Calibri" pitchFamily="34" charset="0"/>
                <a:ea typeface="+mn-ea"/>
                <a:cs typeface="+mn-cs"/>
              </a:defRPr>
            </a:lvl1pPr>
          </a:lstStyle>
          <a:p>
            <a:pPr lvl="0"/>
            <a:r>
              <a:rPr kumimoji="0" lang="fr-FR"/>
              <a:t>Modifiez le style des sous-titres du masque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xmlns:mv="urn:schemas-microsoft-com:mac:vml">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édia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kumimoji="0" lang="en-GB"/>
              <a:pPr/>
              <a:t>04/11/13</a:t>
            </a:fld>
            <a:endParaRPr kumimoji="0" lang="fr-FR"/>
          </a:p>
        </p:txBody>
      </p:sp>
      <p:sp>
        <p:nvSpPr>
          <p:cNvPr id="4" name="Footer Placeholder 3"/>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5" name="Slide Number Placeholder 4"/>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b="1">
              <a:latin typeface="Georgia" pitchFamily="18" charset="0"/>
            </a:endParaRPr>
          </a:p>
        </p:txBody>
      </p:sp>
      <p:sp>
        <p:nvSpPr>
          <p:cNvPr id="7" name="Title 1"/>
          <p:cNvSpPr>
            <a:spLocks noGrp="1"/>
          </p:cNvSpPr>
          <p:nvPr>
            <p:ph type="title"/>
          </p:nvPr>
        </p:nvSpPr>
        <p:spPr>
          <a:xfrm>
            <a:off x="606552" y="4800600"/>
            <a:ext cx="4809244" cy="566738"/>
          </a:xfrm>
          <a:prstGeom prst="rect">
            <a:avLst/>
          </a:prstGeom>
        </p:spPr>
        <p:txBody>
          <a:bodyPr anchor="b">
            <a:normAutofit/>
          </a:bodyPr>
          <a:lstStyle>
            <a:lvl1pPr algn="ctr" eaLnBrk="1" latinLnBrk="0" hangingPunct="1">
              <a:defRPr kumimoji="0" lang="fr-FR" sz="1800" b="0" i="1">
                <a:solidFill>
                  <a:schemeClr val="bg1">
                    <a:lumMod val="85000"/>
                  </a:schemeClr>
                </a:solidFill>
                <a:latin typeface="Georgia" pitchFamily="18" charset="0"/>
              </a:defRPr>
            </a:lvl1pPr>
          </a:lstStyle>
          <a:p>
            <a:pPr eaLnBrk="1" latinLnBrk="0" hangingPunct="1"/>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fr-FR"/>
            </a:lvl1pPr>
          </a:lstStyle>
          <a:p>
            <a:pPr eaLnBrk="1" latinLnBrk="0" hangingPunct="1"/>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fr-FR" sz="2400">
                <a:solidFill>
                  <a:schemeClr val="bg1"/>
                </a:solidFill>
              </a:defRPr>
            </a:lvl1pPr>
          </a:lstStyle>
          <a:p>
            <a:pPr lvl="0" eaLnBrk="1" latinLnBrk="0" hangingPunct="1"/>
            <a:endParaRP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xmlns:mv="urn:schemas-microsoft-com:mac:vml">
      <p:transition spd="slow">
        <p:wip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re et texte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a:p>
        </p:txBody>
      </p:sp>
      <p:sp>
        <p:nvSpPr>
          <p:cNvPr id="4" name="Date Placeholder 3"/>
          <p:cNvSpPr>
            <a:spLocks noGrp="1"/>
          </p:cNvSpPr>
          <p:nvPr>
            <p:ph type="dt" sz="half" idx="10"/>
          </p:nvPr>
        </p:nvSpPr>
        <p:spPr/>
        <p:txBody>
          <a:bodyPr/>
          <a:lstStyle/>
          <a:p>
            <a:fld id="{A258050E-B668-4FA7-85AD-C750C80A6E9B}" type="datetimeFigureOut">
              <a:rPr kumimoji="0" lang="en-GB"/>
              <a:pPr/>
              <a:t>04/11/13</a:t>
            </a:fld>
            <a:endParaRPr kumimoji="0" lang="fr-FR"/>
          </a:p>
        </p:txBody>
      </p:sp>
      <p:sp>
        <p:nvSpPr>
          <p:cNvPr id="5" name="Footer Placeholder 4"/>
          <p:cNvSpPr>
            <a:spLocks noGrp="1"/>
          </p:cNvSpPr>
          <p:nvPr>
            <p:ph type="ftr" sz="quarter" idx="11"/>
          </p:nvPr>
        </p:nvSpPr>
        <p:spPr/>
        <p:txBody>
          <a:bodyPr/>
          <a:lstStyle/>
          <a:p>
            <a:endParaRPr kumimoji="0" lang="fr-FR"/>
          </a:p>
        </p:txBody>
      </p:sp>
      <p:sp>
        <p:nvSpPr>
          <p:cNvPr id="6" name="Slide Number Placeholder 5"/>
          <p:cNvSpPr>
            <a:spLocks noGrp="1"/>
          </p:cNvSpPr>
          <p:nvPr>
            <p:ph type="sldNum" sz="quarter" idx="12"/>
          </p:nvPr>
        </p:nvSpPr>
        <p:spPr/>
        <p:txBody>
          <a:bodyPr/>
          <a:lstStyle/>
          <a:p>
            <a:fld id="{240D5ECE-8B49-45CD-BE81-EF81920D1969}" type="slidenum">
              <a:rPr kumimoji="0"/>
              <a:pPr/>
              <a:t>‹#›</a:t>
            </a:fld>
            <a:endParaRPr kumimoji="0" lang="fr-FR"/>
          </a:p>
        </p:txBody>
      </p:sp>
      <p:sp>
        <p:nvSpPr>
          <p:cNvPr id="14" name="Title 1"/>
          <p:cNvSpPr>
            <a:spLocks noGrp="1"/>
          </p:cNvSpPr>
          <p:nvPr>
            <p:ph type="title" hasCustomPrompt="1"/>
          </p:nvPr>
        </p:nvSpPr>
        <p:spPr>
          <a:xfrm>
            <a:off x="0" y="414867"/>
            <a:ext cx="5029200" cy="457200"/>
          </a:xfrm>
          <a:prstGeom prst="rect">
            <a:avLst/>
          </a:prstGeom>
          <a:solidFill>
            <a:schemeClr val="tx1">
              <a:lumMod val="50000"/>
              <a:lumOff val="50000"/>
            </a:schemeClr>
          </a:solidFill>
        </p:spPr>
        <p:txBody>
          <a:bodyPr>
            <a:normAutofit/>
          </a:bodyPr>
          <a:lstStyle>
            <a:lvl1pPr algn="l" eaLnBrk="1" latinLnBrk="0" hangingPunct="1">
              <a:defRPr kumimoji="0" lang="fr-FR" sz="2800" b="1" kern="1200" baseline="0">
                <a:solidFill>
                  <a:schemeClr val="bg1"/>
                </a:solidFill>
                <a:latin typeface="+mn-lt"/>
                <a:ea typeface="+mn-ea"/>
                <a:cs typeface="+mn-cs"/>
              </a:defRPr>
            </a:lvl1pPr>
          </a:lstStyle>
          <a:p>
            <a:r>
              <a:rPr kumimoji="0" lang="fr-FR"/>
              <a:t>    Modifiez le style du titre</a:t>
            </a:r>
          </a:p>
        </p:txBody>
      </p:sp>
    </p:spTree>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Vide">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kumimoji="0" lang="en-GB"/>
              <a:pPr/>
              <a:t>04/11/13</a:t>
            </a:fld>
            <a:endParaRPr kumimoji="0" lang="fr-FR"/>
          </a:p>
        </p:txBody>
      </p:sp>
      <p:sp>
        <p:nvSpPr>
          <p:cNvPr id="3" name="Footer Placeholder 2"/>
          <p:cNvSpPr>
            <a:spLocks noGrp="1"/>
          </p:cNvSpPr>
          <p:nvPr>
            <p:ph type="ftr" sz="quarter" idx="11"/>
          </p:nvPr>
        </p:nvSpPr>
        <p:spPr/>
        <p:txBody>
          <a:bodyPr/>
          <a:lstStyle/>
          <a:p>
            <a:endParaRPr kumimoji="0" lang="fr-FR"/>
          </a:p>
        </p:txBody>
      </p:sp>
      <p:sp>
        <p:nvSpPr>
          <p:cNvPr id="4" name="Slide Number Placeholder 3"/>
          <p:cNvSpPr>
            <a:spLocks noGrp="1"/>
          </p:cNvSpPr>
          <p:nvPr>
            <p:ph type="sldNum" sz="quarter" idx="12"/>
          </p:nvPr>
        </p:nvSpPr>
        <p:spPr/>
        <p:txBody>
          <a:bodyPr/>
          <a:lstStyle/>
          <a:p>
            <a:fld id="{73820FCD-5F4C-4989-BE05-0A8208BCBC21}" type="slidenum">
              <a:rPr kumimoji="0"/>
              <a:pPr/>
              <a:t>‹#›</a:t>
            </a:fld>
            <a:endParaRPr kumimoji="0" lang="fr-F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et modifiez le titre</a:t>
            </a:r>
            <a:endParaRPr lang="en-GB"/>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4" name="Espace réservé de la date 3"/>
          <p:cNvSpPr>
            <a:spLocks noGrp="1"/>
          </p:cNvSpPr>
          <p:nvPr>
            <p:ph type="dt" sz="half" idx="10"/>
          </p:nvPr>
        </p:nvSpPr>
        <p:spPr/>
        <p:txBody>
          <a:bodyPr/>
          <a:lstStyle/>
          <a:p>
            <a:fld id="{99CB7163-B339-2941-9746-BF9840900E42}" type="datetimeFigureOut">
              <a:rPr lang="fr-FR" smtClean="0"/>
              <a:t>04/11/13</a:t>
            </a:fld>
            <a:endParaRPr lang="en-GB"/>
          </a:p>
        </p:txBody>
      </p:sp>
      <p:sp>
        <p:nvSpPr>
          <p:cNvPr id="5" name="Espace réservé du pied de page 4"/>
          <p:cNvSpPr>
            <a:spLocks noGrp="1"/>
          </p:cNvSpPr>
          <p:nvPr>
            <p:ph type="ftr" sz="quarter" idx="11"/>
          </p:nvPr>
        </p:nvSpPr>
        <p:spPr/>
        <p:txBody>
          <a:bodyPr/>
          <a:lstStyle/>
          <a:p>
            <a:endParaRPr lang="en-GB"/>
          </a:p>
        </p:txBody>
      </p:sp>
      <p:sp>
        <p:nvSpPr>
          <p:cNvPr id="6" name="Espace réservé du numéro de diapositive 5"/>
          <p:cNvSpPr>
            <a:spLocks noGrp="1"/>
          </p:cNvSpPr>
          <p:nvPr>
            <p:ph type="sldNum" sz="quarter" idx="12"/>
          </p:nvPr>
        </p:nvSpPr>
        <p:spPr/>
        <p:txBody>
          <a:bodyPr/>
          <a:lstStyle/>
          <a:p>
            <a:fld id="{30081151-CE28-6E46-9C2E-24E81881A5CC}" type="slidenum">
              <a:rPr lang="en-GB" smtClean="0"/>
              <a:t>‹#›</a:t>
            </a:fld>
            <a:endParaRPr lang="en-GB"/>
          </a:p>
        </p:txBody>
      </p:sp>
    </p:spTree>
    <p:extLst>
      <p:ext uri="{BB962C8B-B14F-4D97-AF65-F5344CB8AC3E}">
        <p14:creationId xmlns:p14="http://schemas.microsoft.com/office/powerpoint/2010/main" val="4071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586037"/>
            <a:ext cx="8229600" cy="1152525"/>
          </a:xfrm>
          <a:prstGeom prst="rect">
            <a:avLst/>
          </a:prstGeom>
        </p:spPr>
        <p:txBody>
          <a:bodyPr/>
          <a:lstStyle/>
          <a:p>
            <a:r>
              <a:rPr lang="en-GB" smtClean="0"/>
              <a:t>Cliquez et modifiez le titre</a:t>
            </a:r>
            <a:endParaRPr lang="en-US" dirty="0"/>
          </a:p>
        </p:txBody>
      </p:sp>
      <p:sp>
        <p:nvSpPr>
          <p:cNvPr id="3" name="Subtitle 2"/>
          <p:cNvSpPr>
            <a:spLocks noGrp="1"/>
          </p:cNvSpPr>
          <p:nvPr>
            <p:ph type="subTitle" idx="1"/>
          </p:nvPr>
        </p:nvSpPr>
        <p:spPr>
          <a:xfrm>
            <a:off x="457200" y="4032250"/>
            <a:ext cx="8229600" cy="1054100"/>
          </a:xfrm>
        </p:spPr>
        <p:txBody>
          <a:bodyPr/>
          <a:lstStyle>
            <a:lvl1pPr marL="0" indent="0" algn="ctr">
              <a:buNone/>
              <a:defRPr b="0" i="0">
                <a:solidFill>
                  <a:srgbClr val="89BA17"/>
                </a:solidFill>
                <a:latin typeface="Helvetica Neue UltraLight"/>
                <a:cs typeface="Helvetica Neue Ultra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Cliquez pour modifier le style des sous-titres du masque</a:t>
            </a:r>
            <a:endParaRPr lang="en-US" dirty="0"/>
          </a:p>
        </p:txBody>
      </p:sp>
      <p:sp>
        <p:nvSpPr>
          <p:cNvPr id="4" name="Date Placeholder 3"/>
          <p:cNvSpPr>
            <a:spLocks noGrp="1"/>
          </p:cNvSpPr>
          <p:nvPr>
            <p:ph type="dt" sz="half" idx="10"/>
          </p:nvPr>
        </p:nvSpPr>
        <p:spPr/>
        <p:txBody>
          <a:bodyPr/>
          <a:lstStyle>
            <a:lvl1pPr algn="l">
              <a:defRPr sz="1200" b="0" i="0">
                <a:solidFill>
                  <a:srgbClr val="0AA8C8"/>
                </a:solidFill>
                <a:latin typeface="Helvetica Neue UltraLight"/>
                <a:cs typeface="Helvetica Neue UltraLight"/>
              </a:defRPr>
            </a:lvl1pPr>
          </a:lstStyle>
          <a:p>
            <a:fld id="{A258050E-B668-4FA7-85AD-C750C80A6E9B}" type="datetimeFigureOut">
              <a:rPr kumimoji="0" lang="en-GB" smtClean="0"/>
              <a:pPr/>
              <a:t>04/11/13</a:t>
            </a:fld>
            <a:endParaRPr kumimoji="0" lang="fr-FR"/>
          </a:p>
        </p:txBody>
      </p:sp>
      <p:sp>
        <p:nvSpPr>
          <p:cNvPr id="5" name="Footer Placeholder 4"/>
          <p:cNvSpPr>
            <a:spLocks noGrp="1"/>
          </p:cNvSpPr>
          <p:nvPr>
            <p:ph type="ftr" sz="quarter" idx="11"/>
          </p:nvPr>
        </p:nvSpPr>
        <p:spPr/>
        <p:txBody>
          <a:bodyPr/>
          <a:lstStyle>
            <a:lvl1pPr algn="ctr">
              <a:defRPr sz="1200" b="0" i="0">
                <a:solidFill>
                  <a:srgbClr val="0AA8C8"/>
                </a:solidFill>
                <a:latin typeface="Helvetica Neue UltraLight"/>
                <a:cs typeface="Helvetica Neue UltraLight"/>
              </a:defRPr>
            </a:lvl1pPr>
          </a:lstStyle>
          <a:p>
            <a:endParaRPr kumimoji="0" lang="fr-FR"/>
          </a:p>
        </p:txBody>
      </p:sp>
      <p:sp>
        <p:nvSpPr>
          <p:cNvPr id="6" name="Slide Number Placeholder 5"/>
          <p:cNvSpPr>
            <a:spLocks noGrp="1"/>
          </p:cNvSpPr>
          <p:nvPr>
            <p:ph type="sldNum" sz="quarter" idx="12"/>
          </p:nvPr>
        </p:nvSpPr>
        <p:spPr/>
        <p:txBody>
          <a:bodyPr/>
          <a:lstStyle>
            <a:lvl1pPr>
              <a:defRPr smtClean="0">
                <a:solidFill>
                  <a:srgbClr val="0AA8C8"/>
                </a:solidFill>
              </a:defRPr>
            </a:lvl1pPr>
          </a:lstStyle>
          <a:p>
            <a:fld id="{240D5ECE-8B49-45CD-BE81-EF81920D1969}" type="slidenum">
              <a:rPr kumimoji="0" lang="fr-FR" smtClean="0"/>
              <a:pPr/>
              <a:t>‹#›</a:t>
            </a:fld>
            <a:endParaRPr kumimoji="0" lang="fr-FR"/>
          </a:p>
        </p:txBody>
      </p:sp>
    </p:spTree>
    <p:extLst>
      <p:ext uri="{BB962C8B-B14F-4D97-AF65-F5344CB8AC3E}">
        <p14:creationId xmlns:p14="http://schemas.microsoft.com/office/powerpoint/2010/main" val="3743958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89517"/>
            <a:ext cx="8229600" cy="1179458"/>
          </a:xfrm>
          <a:prstGeom prst="rect">
            <a:avLst/>
          </a:prstGeom>
        </p:spPr>
        <p:txBody>
          <a:bodyPr anchor="t"/>
          <a:lstStyle>
            <a:lvl1pPr algn="ctr">
              <a:defRPr sz="4000" b="1" strike="noStrike" cap="none"/>
            </a:lvl1pPr>
          </a:lstStyle>
          <a:p>
            <a:r>
              <a:rPr lang="en-GB" smtClean="0"/>
              <a:t>Cliquez et modifiez le titre</a:t>
            </a:r>
            <a:endParaRPr lang="en-US" dirty="0"/>
          </a:p>
        </p:txBody>
      </p:sp>
      <p:sp>
        <p:nvSpPr>
          <p:cNvPr id="3" name="Text Placeholder 2"/>
          <p:cNvSpPr>
            <a:spLocks noGrp="1"/>
          </p:cNvSpPr>
          <p:nvPr>
            <p:ph type="body" idx="1"/>
          </p:nvPr>
        </p:nvSpPr>
        <p:spPr>
          <a:xfrm>
            <a:off x="457200" y="2906713"/>
            <a:ext cx="8229599" cy="1500187"/>
          </a:xfrm>
        </p:spPr>
        <p:txBody>
          <a:bodyPr anchor="b"/>
          <a:lstStyle>
            <a:lvl1pPr marL="0" indent="0">
              <a:buNone/>
              <a:defRPr sz="2000">
                <a:solidFill>
                  <a:srgbClr val="F2952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Cliquez pour modifier les styles du texte du masque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endParaRPr kumimoji="0" lang="fr-FR"/>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kumimoji="0" lang="fr-FR" smtClean="0"/>
              <a:pPr/>
              <a:t>‹#›</a:t>
            </a:fld>
            <a:endParaRPr kumimoji="0" lang="fr-FR"/>
          </a:p>
        </p:txBody>
      </p:sp>
    </p:spTree>
    <p:extLst>
      <p:ext uri="{BB962C8B-B14F-4D97-AF65-F5344CB8AC3E}">
        <p14:creationId xmlns:p14="http://schemas.microsoft.com/office/powerpoint/2010/main" val="262492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1305034"/>
            <a:ext cx="3008313" cy="1199932"/>
          </a:xfrm>
          <a:prstGeom prst="rect">
            <a:avLst/>
          </a:prstGeom>
        </p:spPr>
        <p:txBody>
          <a:bodyPr anchor="b"/>
          <a:lstStyle>
            <a:lvl1pPr algn="l">
              <a:defRPr sz="2000" b="1"/>
            </a:lvl1pPr>
          </a:lstStyle>
          <a:p>
            <a:r>
              <a:rPr lang="en-GB" smtClean="0"/>
              <a:t>Cliquez et modifiez le titre</a:t>
            </a:r>
            <a:endParaRPr lang="en-US" dirty="0"/>
          </a:p>
        </p:txBody>
      </p:sp>
      <p:sp>
        <p:nvSpPr>
          <p:cNvPr id="3" name="Content Placeholder 2"/>
          <p:cNvSpPr>
            <a:spLocks noGrp="1"/>
          </p:cNvSpPr>
          <p:nvPr>
            <p:ph idx="1"/>
          </p:nvPr>
        </p:nvSpPr>
        <p:spPr>
          <a:xfrm>
            <a:off x="3575050" y="1305034"/>
            <a:ext cx="5111750" cy="482112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endParaRPr lang="en-US" dirty="0"/>
          </a:p>
        </p:txBody>
      </p:sp>
      <p:sp>
        <p:nvSpPr>
          <p:cNvPr id="4" name="Text Placeholder 3"/>
          <p:cNvSpPr>
            <a:spLocks noGrp="1"/>
          </p:cNvSpPr>
          <p:nvPr>
            <p:ph type="body" sz="half" idx="2"/>
          </p:nvPr>
        </p:nvSpPr>
        <p:spPr>
          <a:xfrm>
            <a:off x="457200" y="2837793"/>
            <a:ext cx="3008313" cy="3288370"/>
          </a:xfrm>
        </p:spPr>
        <p:txBody>
          <a:bodyPr/>
          <a:lstStyle>
            <a:lvl1pPr marL="0" indent="0">
              <a:buNone/>
              <a:defRPr sz="1400">
                <a:solidFill>
                  <a:srgbClr val="F2952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A258050E-B668-4FA7-85AD-C750C80A6E9B}" type="datetimeFigureOut">
              <a:rPr kumimoji="0" lang="en-GB" smtClean="0"/>
              <a:pPr/>
              <a:t>04/11/13</a:t>
            </a:fld>
            <a:endParaRPr kumimoji="0" lang="fr-FR"/>
          </a:p>
        </p:txBody>
      </p:sp>
      <p:sp>
        <p:nvSpPr>
          <p:cNvPr id="6" name="Footer Placeholder 4"/>
          <p:cNvSpPr>
            <a:spLocks noGrp="1"/>
          </p:cNvSpPr>
          <p:nvPr>
            <p:ph type="ftr" sz="quarter" idx="11"/>
          </p:nvPr>
        </p:nvSpPr>
        <p:spPr/>
        <p:txBody>
          <a:bodyPr/>
          <a:lstStyle>
            <a:lvl1pPr>
              <a:defRPr/>
            </a:lvl1pPr>
          </a:lstStyle>
          <a:p>
            <a:endParaRPr kumimoji="0" lang="fr-FR"/>
          </a:p>
        </p:txBody>
      </p:sp>
      <p:sp>
        <p:nvSpPr>
          <p:cNvPr id="7" name="Slide Number Placeholder 5"/>
          <p:cNvSpPr>
            <a:spLocks noGrp="1"/>
          </p:cNvSpPr>
          <p:nvPr>
            <p:ph type="sldNum" sz="quarter" idx="12"/>
          </p:nvPr>
        </p:nvSpPr>
        <p:spPr/>
        <p:txBody>
          <a:bodyPr/>
          <a:lstStyle>
            <a:lvl1pPr>
              <a:defRPr/>
            </a:lvl1pPr>
          </a:lstStyle>
          <a:p>
            <a:fld id="{240D5ECE-8B49-45CD-BE81-EF81920D1969}" type="slidenum">
              <a:rPr kumimoji="0" lang="fr-FR" smtClean="0"/>
              <a:pPr/>
              <a:t>‹#›</a:t>
            </a:fld>
            <a:endParaRPr kumimoji="0" lang="fr-FR"/>
          </a:p>
        </p:txBody>
      </p:sp>
    </p:spTree>
    <p:extLst>
      <p:ext uri="{BB962C8B-B14F-4D97-AF65-F5344CB8AC3E}">
        <p14:creationId xmlns:p14="http://schemas.microsoft.com/office/powerpoint/2010/main" val="154436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endParaRPr lang="en-US"/>
          </a:p>
        </p:txBody>
      </p:sp>
      <p:sp>
        <p:nvSpPr>
          <p:cNvPr id="4" name="Date Placeholder 3"/>
          <p:cNvSpPr>
            <a:spLocks noGrp="1"/>
          </p:cNvSpPr>
          <p:nvPr>
            <p:ph type="dt" sz="half" idx="10"/>
          </p:nvPr>
        </p:nvSpPr>
        <p:spPr/>
        <p:txBody>
          <a:bodyPr/>
          <a:lstStyle>
            <a:lvl1pPr>
              <a:defRPr/>
            </a:lvl1pPr>
          </a:lstStyle>
          <a:p>
            <a:fld id="{A258050E-B668-4FA7-85AD-C750C80A6E9B}" type="datetimeFigureOut">
              <a:rPr kumimoji="0" lang="en-GB" smtClean="0"/>
              <a:pPr/>
              <a:t>04/11/13</a:t>
            </a:fld>
            <a:endParaRPr kumimoji="0" lang="fr-FR"/>
          </a:p>
        </p:txBody>
      </p:sp>
      <p:sp>
        <p:nvSpPr>
          <p:cNvPr id="5" name="Footer Placeholder 4"/>
          <p:cNvSpPr>
            <a:spLocks noGrp="1"/>
          </p:cNvSpPr>
          <p:nvPr>
            <p:ph type="ftr" sz="quarter" idx="11"/>
          </p:nvPr>
        </p:nvSpPr>
        <p:spPr/>
        <p:txBody>
          <a:bodyPr/>
          <a:lstStyle>
            <a:lvl1pPr>
              <a:defRPr/>
            </a:lvl1pPr>
          </a:lstStyle>
          <a:p>
            <a:endParaRPr kumimoji="0" lang="fr-FR"/>
          </a:p>
        </p:txBody>
      </p:sp>
      <p:sp>
        <p:nvSpPr>
          <p:cNvPr id="6" name="Slide Number Placeholder 5"/>
          <p:cNvSpPr>
            <a:spLocks noGrp="1"/>
          </p:cNvSpPr>
          <p:nvPr>
            <p:ph type="sldNum" sz="quarter" idx="12"/>
          </p:nvPr>
        </p:nvSpPr>
        <p:spPr/>
        <p:txBody>
          <a:bodyPr/>
          <a:lstStyle>
            <a:lvl1pPr>
              <a:defRPr/>
            </a:lvl1pPr>
          </a:lstStyle>
          <a:p>
            <a:fld id="{240D5ECE-8B49-45CD-BE81-EF81920D1969}" type="slidenum">
              <a:rPr kumimoji="0" lang="fr-FR" smtClean="0"/>
              <a:pPr/>
              <a:t>‹#›</a:t>
            </a:fld>
            <a:endParaRPr kumimoji="0" lang="fr-FR"/>
          </a:p>
        </p:txBody>
      </p:sp>
    </p:spTree>
    <p:extLst>
      <p:ext uri="{BB962C8B-B14F-4D97-AF65-F5344CB8AC3E}">
        <p14:creationId xmlns:p14="http://schemas.microsoft.com/office/powerpoint/2010/main" val="382642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endParaRPr lang="en-US"/>
          </a:p>
        </p:txBody>
      </p:sp>
      <p:sp>
        <p:nvSpPr>
          <p:cNvPr id="5" name="Date Placeholder 3"/>
          <p:cNvSpPr>
            <a:spLocks noGrp="1"/>
          </p:cNvSpPr>
          <p:nvPr>
            <p:ph type="dt" sz="half" idx="10"/>
          </p:nvPr>
        </p:nvSpPr>
        <p:spPr/>
        <p:txBody>
          <a:bodyPr/>
          <a:lstStyle>
            <a:lvl1pPr>
              <a:defRPr/>
            </a:lvl1pPr>
          </a:lstStyle>
          <a:p>
            <a:fld id="{A258050E-B668-4FA7-85AD-C750C80A6E9B}" type="datetimeFigureOut">
              <a:rPr kumimoji="0" lang="en-GB" smtClean="0"/>
              <a:pPr/>
              <a:t>04/11/13</a:t>
            </a:fld>
            <a:endParaRPr kumimoji="0" lang="fr-FR"/>
          </a:p>
        </p:txBody>
      </p:sp>
      <p:sp>
        <p:nvSpPr>
          <p:cNvPr id="6" name="Footer Placeholder 4"/>
          <p:cNvSpPr>
            <a:spLocks noGrp="1"/>
          </p:cNvSpPr>
          <p:nvPr>
            <p:ph type="ftr" sz="quarter" idx="11"/>
          </p:nvPr>
        </p:nvSpPr>
        <p:spPr/>
        <p:txBody>
          <a:bodyPr/>
          <a:lstStyle>
            <a:lvl1pPr>
              <a:defRPr/>
            </a:lvl1pPr>
          </a:lstStyle>
          <a:p>
            <a:endParaRPr kumimoji="0" lang="fr-FR"/>
          </a:p>
        </p:txBody>
      </p:sp>
      <p:sp>
        <p:nvSpPr>
          <p:cNvPr id="7" name="Slide Number Placeholder 5"/>
          <p:cNvSpPr>
            <a:spLocks noGrp="1"/>
          </p:cNvSpPr>
          <p:nvPr>
            <p:ph type="sldNum" sz="quarter" idx="12"/>
          </p:nvPr>
        </p:nvSpPr>
        <p:spPr/>
        <p:txBody>
          <a:bodyPr/>
          <a:lstStyle>
            <a:lvl1pPr>
              <a:defRPr/>
            </a:lvl1pPr>
          </a:lstStyle>
          <a:p>
            <a:fld id="{240D5ECE-8B49-45CD-BE81-EF81920D1969}" type="slidenum">
              <a:rPr kumimoji="0" lang="fr-FR" smtClean="0"/>
              <a:pPr/>
              <a:t>‹#›</a:t>
            </a:fld>
            <a:endParaRPr kumimoji="0" lang="fr-FR"/>
          </a:p>
        </p:txBody>
      </p:sp>
    </p:spTree>
    <p:extLst>
      <p:ext uri="{BB962C8B-B14F-4D97-AF65-F5344CB8AC3E}">
        <p14:creationId xmlns:p14="http://schemas.microsoft.com/office/powerpoint/2010/main" val="149399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endParaRPr lang="en-US"/>
          </a:p>
        </p:txBody>
      </p:sp>
      <p:sp>
        <p:nvSpPr>
          <p:cNvPr id="7" name="Date Placeholder 3"/>
          <p:cNvSpPr>
            <a:spLocks noGrp="1"/>
          </p:cNvSpPr>
          <p:nvPr>
            <p:ph type="dt" sz="half" idx="10"/>
          </p:nvPr>
        </p:nvSpPr>
        <p:spPr/>
        <p:txBody>
          <a:bodyPr/>
          <a:lstStyle>
            <a:lvl1pPr>
              <a:defRPr/>
            </a:lvl1pPr>
          </a:lstStyle>
          <a:p>
            <a:fld id="{A258050E-B668-4FA7-85AD-C750C80A6E9B}" type="datetimeFigureOut">
              <a:rPr kumimoji="0" lang="en-GB" smtClean="0"/>
              <a:pPr/>
              <a:t>04/11/13</a:t>
            </a:fld>
            <a:endParaRPr kumimoji="0" lang="fr-FR"/>
          </a:p>
        </p:txBody>
      </p:sp>
      <p:sp>
        <p:nvSpPr>
          <p:cNvPr id="8" name="Footer Placeholder 4"/>
          <p:cNvSpPr>
            <a:spLocks noGrp="1"/>
          </p:cNvSpPr>
          <p:nvPr>
            <p:ph type="ftr" sz="quarter" idx="11"/>
          </p:nvPr>
        </p:nvSpPr>
        <p:spPr/>
        <p:txBody>
          <a:bodyPr/>
          <a:lstStyle>
            <a:lvl1pPr>
              <a:defRPr/>
            </a:lvl1pPr>
          </a:lstStyle>
          <a:p>
            <a:endParaRPr kumimoji="0" lang="fr-FR"/>
          </a:p>
        </p:txBody>
      </p:sp>
      <p:sp>
        <p:nvSpPr>
          <p:cNvPr id="9" name="Slide Number Placeholder 5"/>
          <p:cNvSpPr>
            <a:spLocks noGrp="1"/>
          </p:cNvSpPr>
          <p:nvPr>
            <p:ph type="sldNum" sz="quarter" idx="12"/>
          </p:nvPr>
        </p:nvSpPr>
        <p:spPr/>
        <p:txBody>
          <a:bodyPr/>
          <a:lstStyle>
            <a:lvl1pPr>
              <a:defRPr/>
            </a:lvl1pPr>
          </a:lstStyle>
          <a:p>
            <a:fld id="{240D5ECE-8B49-45CD-BE81-EF81920D1969}" type="slidenum">
              <a:rPr kumimoji="0" lang="fr-FR" smtClean="0"/>
              <a:pPr/>
              <a:t>‹#›</a:t>
            </a:fld>
            <a:endParaRPr kumimoji="0" lang="fr-FR"/>
          </a:p>
        </p:txBody>
      </p:sp>
    </p:spTree>
    <p:extLst>
      <p:ext uri="{BB962C8B-B14F-4D97-AF65-F5344CB8AC3E}">
        <p14:creationId xmlns:p14="http://schemas.microsoft.com/office/powerpoint/2010/main" val="258697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118"/>
            <a:ext cx="8229600" cy="566738"/>
          </a:xfrm>
          <a:prstGeom prst="rect">
            <a:avLst/>
          </a:prstGeom>
        </p:spPr>
        <p:txBody>
          <a:bodyPr anchor="b"/>
          <a:lstStyle>
            <a:lvl1pPr algn="l">
              <a:defRPr sz="2000" b="1"/>
            </a:lvl1pPr>
          </a:lstStyle>
          <a:p>
            <a:r>
              <a:rPr lang="en-GB" smtClean="0"/>
              <a:t>Cliquez et modifiez le titre</a:t>
            </a:r>
            <a:endParaRPr lang="en-US" dirty="0"/>
          </a:p>
        </p:txBody>
      </p:sp>
      <p:sp>
        <p:nvSpPr>
          <p:cNvPr id="3" name="Picture Placeholder 2"/>
          <p:cNvSpPr>
            <a:spLocks noGrp="1"/>
          </p:cNvSpPr>
          <p:nvPr>
            <p:ph type="pic" idx="1"/>
          </p:nvPr>
        </p:nvSpPr>
        <p:spPr>
          <a:xfrm>
            <a:off x="457200" y="1331309"/>
            <a:ext cx="8229600" cy="33962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Faire glisser l'image vers l'espace réservé ou cliquer sur l'icône pour l'ajouter</a:t>
            </a:r>
            <a:endParaRPr lang="en-US" noProof="0" smtClean="0"/>
          </a:p>
        </p:txBody>
      </p:sp>
      <p:sp>
        <p:nvSpPr>
          <p:cNvPr id="4" name="Text Placeholder 3"/>
          <p:cNvSpPr>
            <a:spLocks noGrp="1"/>
          </p:cNvSpPr>
          <p:nvPr>
            <p:ph type="body" sz="half" idx="2"/>
          </p:nvPr>
        </p:nvSpPr>
        <p:spPr>
          <a:xfrm>
            <a:off x="457200" y="5482896"/>
            <a:ext cx="8229600" cy="6893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Cliquez pour modifier les styles du texte du masque</a:t>
            </a:r>
          </a:p>
        </p:txBody>
      </p:sp>
      <p:sp>
        <p:nvSpPr>
          <p:cNvPr id="5" name="Date Placeholder 3"/>
          <p:cNvSpPr>
            <a:spLocks noGrp="1"/>
          </p:cNvSpPr>
          <p:nvPr>
            <p:ph type="dt" sz="half" idx="10"/>
          </p:nvPr>
        </p:nvSpPr>
        <p:spPr/>
        <p:txBody>
          <a:bodyPr/>
          <a:lstStyle>
            <a:lvl1pPr>
              <a:defRPr/>
            </a:lvl1pPr>
          </a:lstStyle>
          <a:p>
            <a:fld id="{A258050E-B668-4FA7-85AD-C750C80A6E9B}" type="datetimeFigureOut">
              <a:rPr kumimoji="0" lang="en-GB" smtClean="0"/>
              <a:pPr/>
              <a:t>04/11/13</a:t>
            </a:fld>
            <a:endParaRPr kumimoji="0" lang="fr-FR"/>
          </a:p>
        </p:txBody>
      </p:sp>
      <p:sp>
        <p:nvSpPr>
          <p:cNvPr id="6" name="Footer Placeholder 4"/>
          <p:cNvSpPr>
            <a:spLocks noGrp="1"/>
          </p:cNvSpPr>
          <p:nvPr>
            <p:ph type="ftr" sz="quarter" idx="11"/>
          </p:nvPr>
        </p:nvSpPr>
        <p:spPr/>
        <p:txBody>
          <a:bodyPr/>
          <a:lstStyle>
            <a:lvl1pPr>
              <a:defRPr/>
            </a:lvl1pPr>
          </a:lstStyle>
          <a:p>
            <a:endParaRPr kumimoji="0" lang="fr-FR"/>
          </a:p>
        </p:txBody>
      </p:sp>
      <p:sp>
        <p:nvSpPr>
          <p:cNvPr id="7" name="Slide Number Placeholder 5"/>
          <p:cNvSpPr>
            <a:spLocks noGrp="1"/>
          </p:cNvSpPr>
          <p:nvPr>
            <p:ph type="sldNum" sz="quarter" idx="12"/>
          </p:nvPr>
        </p:nvSpPr>
        <p:spPr/>
        <p:txBody>
          <a:bodyPr/>
          <a:lstStyle>
            <a:lvl1pPr>
              <a:defRPr/>
            </a:lvl1pPr>
          </a:lstStyle>
          <a:p>
            <a:fld id="{240D5ECE-8B49-45CD-BE81-EF81920D1969}" type="slidenum">
              <a:rPr kumimoji="0" lang="fr-FR" smtClean="0"/>
              <a:pPr/>
              <a:t>‹#›</a:t>
            </a:fld>
            <a:endParaRPr kumimoji="0" lang="fr-FR"/>
          </a:p>
        </p:txBody>
      </p:sp>
    </p:spTree>
    <p:extLst>
      <p:ext uri="{BB962C8B-B14F-4D97-AF65-F5344CB8AC3E}">
        <p14:creationId xmlns:p14="http://schemas.microsoft.com/office/powerpoint/2010/main" val="506965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fr-FR">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fr-FR">
                <a:solidFill>
                  <a:schemeClr val="bg1"/>
                </a:solidFill>
              </a:defRPr>
            </a:lvl1pPr>
          </a:lstStyle>
          <a:p>
            <a:fld id="{A258050E-B668-4FA7-85AD-C750C80A6E9B}" type="datetimeFigureOut">
              <a:rPr kumimoji="0" lang="en-GB"/>
              <a:pPr/>
              <a:t>04/11/13</a:t>
            </a:fld>
            <a:endParaRPr kumimoji="0" lang="fr-FR"/>
          </a:p>
        </p:txBody>
      </p:sp>
      <p:sp>
        <p:nvSpPr>
          <p:cNvPr id="5" name="Footer Placeholder 4"/>
          <p:cNvSpPr>
            <a:spLocks noGrp="1"/>
          </p:cNvSpPr>
          <p:nvPr>
            <p:ph type="ftr" sz="quarter" idx="11"/>
          </p:nvPr>
        </p:nvSpPr>
        <p:spPr/>
        <p:txBody>
          <a:bodyPr/>
          <a:lstStyle>
            <a:lvl1pPr eaLnBrk="1" latinLnBrk="0" hangingPunct="1">
              <a:defRPr kumimoji="0" lang="fr-FR">
                <a:solidFill>
                  <a:schemeClr val="bg1"/>
                </a:solidFill>
              </a:defRPr>
            </a:lvl1pPr>
          </a:lstStyle>
          <a:p>
            <a:endParaRPr kumimoji="0" lang="fr-FR"/>
          </a:p>
        </p:txBody>
      </p:sp>
      <p:sp>
        <p:nvSpPr>
          <p:cNvPr id="6" name="Slide Number Placeholder 5"/>
          <p:cNvSpPr>
            <a:spLocks noGrp="1"/>
          </p:cNvSpPr>
          <p:nvPr>
            <p:ph type="sldNum" sz="quarter" idx="12"/>
          </p:nvPr>
        </p:nvSpPr>
        <p:spPr/>
        <p:txBody>
          <a:bodyPr/>
          <a:lstStyle>
            <a:lvl1pPr eaLnBrk="1" latinLnBrk="0" hangingPunct="1">
              <a:defRPr kumimoji="0" lang="fr-FR">
                <a:solidFill>
                  <a:schemeClr val="bg1"/>
                </a:solidFill>
              </a:defRPr>
            </a:lvl1pPr>
          </a:lstStyle>
          <a:p>
            <a:fld id="{240D5ECE-8B49-45CD-BE81-EF81920D1969}" type="slidenum">
              <a:rPr kumimoji="0"/>
              <a:pPr/>
              <a:t>‹#›</a:t>
            </a:fld>
            <a:endParaRPr kumimoji="0" lang="fr-F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fr-FR" sz="2200" kern="1200">
                <a:solidFill>
                  <a:schemeClr val="tx1">
                    <a:lumMod val="75000"/>
                    <a:lumOff val="25000"/>
                  </a:schemeClr>
                </a:solidFill>
                <a:latin typeface="Calibri" pitchFamily="34" charset="0"/>
                <a:ea typeface="+mn-ea"/>
                <a:cs typeface="+mn-cs"/>
              </a:defRPr>
            </a:lvl1pPr>
          </a:lstStyle>
          <a:p>
            <a:pPr lvl="0"/>
            <a:r>
              <a:rPr kumimoji="0" lang="fr-FR"/>
              <a:t>Modifiez le style des sous-titres du masque</a:t>
            </a:r>
          </a:p>
        </p:txBody>
      </p:sp>
      <p:sp>
        <p:nvSpPr>
          <p:cNvPr id="2" name="Title 1"/>
          <p:cNvSpPr>
            <a:spLocks noGrp="1"/>
          </p:cNvSpPr>
          <p:nvPr>
            <p:ph type="title"/>
          </p:nvPr>
        </p:nvSpPr>
        <p:spPr>
          <a:xfrm>
            <a:off x="106344" y="4114800"/>
            <a:ext cx="7315200" cy="914400"/>
          </a:xfrm>
          <a:prstGeom prst="rect">
            <a:avLst/>
          </a:prstGeom>
        </p:spPr>
        <p:txBody>
          <a:bodyPr anchor="b" anchorCtr="0">
            <a:normAutofit/>
          </a:bodyPr>
          <a:lstStyle>
            <a:lvl1pPr marL="0" indent="0" eaLnBrk="1" latinLnBrk="0" hangingPunct="1">
              <a:defRPr kumimoji="0" lang="fr-F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xmlns:p14="http://schemas.microsoft.com/office/powerpoint/2010/mai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i="0">
                <a:solidFill>
                  <a:srgbClr val="0AA8C8"/>
                </a:solidFill>
                <a:latin typeface="Helvetica Neue UltraLight"/>
                <a:ea typeface="+mn-ea"/>
                <a:cs typeface="Helvetica Neue UltraLight"/>
              </a:defRPr>
            </a:lvl1pPr>
          </a:lstStyle>
          <a:p>
            <a:fld id="{A258050E-B668-4FA7-85AD-C750C80A6E9B}" type="datetimeFigureOut">
              <a:rPr kumimoji="0" lang="en-GB" smtClean="0"/>
              <a:pPr/>
              <a:t>04/11/13</a:t>
            </a:fld>
            <a:endParaRPr kumimoji="0"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i="0">
                <a:solidFill>
                  <a:srgbClr val="5B5C5E"/>
                </a:solidFill>
                <a:latin typeface="Helvetica Neue UltraLight"/>
                <a:ea typeface="+mn-ea"/>
                <a:cs typeface="Helvetica Neue UltraLight"/>
              </a:defRPr>
            </a:lvl1pPr>
          </a:lstStyle>
          <a:p>
            <a:endParaRPr kumimoji="0"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BA17"/>
                </a:solidFill>
                <a:latin typeface="Helvetica Neue UltraLight" charset="0"/>
                <a:cs typeface="Helvetica Neue UltraLight" charset="0"/>
              </a:defRPr>
            </a:lvl1pPr>
          </a:lstStyle>
          <a:p>
            <a:fld id="{240D5ECE-8B49-45CD-BE81-EF81920D1969}" type="slidenum">
              <a:rPr kumimoji="0" lang="fr-FR" smtClean="0"/>
              <a:pPr/>
              <a:t>‹#›</a:t>
            </a:fld>
            <a:endParaRPr kumimoji="0" lang="fr-FR"/>
          </a:p>
        </p:txBody>
      </p:sp>
      <p:pic>
        <p:nvPicPr>
          <p:cNvPr id="1030" name="Picture 6" descr="header2.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649" r:id="rId9"/>
    <p:sldLayoutId id="2147483652" r:id="rId10"/>
    <p:sldLayoutId id="2147483656" r:id="rId11"/>
    <p:sldLayoutId id="2147483657" r:id="rId12"/>
    <p:sldLayoutId id="2147483659" r:id="rId13"/>
    <p:sldLayoutId id="2147483661" r:id="rId14"/>
    <p:sldLayoutId id="2147483663" r:id="rId15"/>
    <p:sldLayoutId id="2147483751" r:id="rId16"/>
  </p:sldLayoutIdLst>
  <p:txStyles>
    <p:titleStyle>
      <a:lvl1pPr algn="r" defTabSz="457200" rtl="0" eaLnBrk="1" fontAlgn="base" hangingPunct="1">
        <a:spcBef>
          <a:spcPct val="0"/>
        </a:spcBef>
        <a:spcAft>
          <a:spcPct val="0"/>
        </a:spcAft>
        <a:defRPr sz="3200" kern="1200">
          <a:solidFill>
            <a:srgbClr val="0AA8C8"/>
          </a:solidFill>
          <a:latin typeface="Helvetica Neue UltraLight"/>
          <a:ea typeface="ＭＳ Ｐゴシック" charset="-128"/>
          <a:cs typeface="Helvetica Neue UltraLight"/>
        </a:defRPr>
      </a:lvl1pPr>
      <a:lvl2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2pPr>
      <a:lvl3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3pPr>
      <a:lvl4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4pPr>
      <a:lvl5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5pPr>
      <a:lvl6pPr marL="4572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6pPr>
      <a:lvl7pPr marL="9144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7pPr>
      <a:lvl8pPr marL="13716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8pPr>
      <a:lvl9pPr marL="18288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89BA17"/>
          </a:solidFill>
          <a:latin typeface="Helvetica Neue Light"/>
          <a:ea typeface="ＭＳ Ｐゴシック" charset="-128"/>
          <a:cs typeface="Helvetica Neue Light"/>
        </a:defRPr>
      </a:lvl1pPr>
      <a:lvl2pPr marL="742950" indent="-285750" algn="l" defTabSz="457200" rtl="0" eaLnBrk="1" fontAlgn="base" hangingPunct="1">
        <a:spcBef>
          <a:spcPct val="20000"/>
        </a:spcBef>
        <a:spcAft>
          <a:spcPct val="0"/>
        </a:spcAft>
        <a:buFont typeface="Arial" charset="0"/>
        <a:buChar char="–"/>
        <a:defRPr sz="2800" kern="1200">
          <a:solidFill>
            <a:srgbClr val="0AA8C8"/>
          </a:solidFill>
          <a:latin typeface="Helvetica Neue Light"/>
          <a:ea typeface="ＭＳ Ｐゴシック" charset="-128"/>
          <a:cs typeface="Helvetica Neue Light"/>
        </a:defRPr>
      </a:lvl2pPr>
      <a:lvl3pPr marL="1143000" indent="-228600" algn="l" defTabSz="457200" rtl="0" eaLnBrk="1" fontAlgn="base" hangingPunct="1">
        <a:spcBef>
          <a:spcPct val="20000"/>
        </a:spcBef>
        <a:spcAft>
          <a:spcPct val="0"/>
        </a:spcAft>
        <a:buFont typeface="Arial" charset="0"/>
        <a:buChar char="•"/>
        <a:defRPr sz="2400" kern="1200">
          <a:solidFill>
            <a:srgbClr val="F29527"/>
          </a:solidFill>
          <a:latin typeface="Helvetica Neue Light"/>
          <a:ea typeface="ＭＳ Ｐゴシック" charset="-128"/>
          <a:cs typeface="Helvetica Neue Light"/>
        </a:defRPr>
      </a:lvl3pPr>
      <a:lvl4pPr marL="1600200" indent="-228600" algn="l" defTabSz="457200" rtl="0" eaLnBrk="1" fontAlgn="base" hangingPunct="1">
        <a:spcBef>
          <a:spcPct val="20000"/>
        </a:spcBef>
        <a:spcAft>
          <a:spcPct val="0"/>
        </a:spcAft>
        <a:buFont typeface="Arial" charset="0"/>
        <a:buChar char="–"/>
        <a:defRPr sz="2000" kern="1200">
          <a:solidFill>
            <a:srgbClr val="5560A4"/>
          </a:solidFill>
          <a:latin typeface="Helvetica Neue Light"/>
          <a:ea typeface="ＭＳ Ｐゴシック" charset="-128"/>
          <a:cs typeface="Helvetica Neue Ligh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Neue Light"/>
          <a:ea typeface="ＭＳ Ｐゴシック" charset="-128"/>
          <a:cs typeface="Helvetica Neu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6.jpeg"/><Relationship Id="rId1" Type="http://schemas.openxmlformats.org/officeDocument/2006/relationships/tags" Target="../tags/tag5.xml"/><Relationship Id="rId2"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6.jpe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tags" Target="../tags/tag6.x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6.jpe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hyperlink" Target="mailto:joerg.niehoff@ec.europa.eu" TargetMode="External"/><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6.jpe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7.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6.jpeg"/><Relationship Id="rId1" Type="http://schemas.openxmlformats.org/officeDocument/2006/relationships/tags" Target="../tags/tag9.xml"/><Relationship Id="rId2"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6.jpeg"/><Relationship Id="rId1" Type="http://schemas.openxmlformats.org/officeDocument/2006/relationships/tags" Target="../tags/tag10.xml"/><Relationship Id="rId2"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6.jpe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6.jpeg"/><Relationship Id="rId5" Type="http://schemas.openxmlformats.org/officeDocument/2006/relationships/hyperlink" Target="http://cascadefellows.eu/" TargetMode="External"/><Relationship Id="rId6" Type="http://schemas.openxmlformats.org/officeDocument/2006/relationships/hyperlink" Target="https://ert.cern.ch/web/COFUND.pdf" TargetMode="External"/><Relationship Id="rId1" Type="http://schemas.openxmlformats.org/officeDocument/2006/relationships/tags" Target="../tags/tag3.x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oleObject" Target="file:///\\localhost\Users\stravoskatsanevas\Dropbox\Public\Macintosh%20HD:Users:stravoskatsanevas:Desktop:ApP%20in%20Horizon2020v03.docx!OLE_LINK1" TargetMode="External"/><Relationship Id="rId5" Type="http://schemas.openxmlformats.org/officeDocument/2006/relationships/image" Target="../media/image17.png"/><Relationship Id="rId6" Type="http://schemas.openxmlformats.org/officeDocument/2006/relationships/image" Target="../media/image19.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6.jpeg"/><Relationship Id="rId1" Type="http://schemas.openxmlformats.org/officeDocument/2006/relationships/tags" Target="../tags/tag4.xml"/><Relationship Id="rId2"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179512" y="188640"/>
            <a:ext cx="3312368" cy="6264696"/>
          </a:xfrm>
          <a:prstGeom prst="rect">
            <a:avLst/>
          </a:prstGeom>
        </p:spPr>
        <p:txBody>
          <a:bodyPr>
            <a:normAutofit fontScale="90000"/>
          </a:bodyPr>
          <a:lstStyle/>
          <a:p>
            <a:pPr algn="l">
              <a:lnSpc>
                <a:spcPct val="120000"/>
              </a:lnSpc>
              <a:spcBef>
                <a:spcPts val="600"/>
              </a:spcBef>
            </a:pPr>
            <a:r>
              <a:rPr lang="fr-FR" sz="4400" b="1" dirty="0" smtClean="0">
                <a:solidFill>
                  <a:srgbClr val="9A9AC8"/>
                </a:solidFill>
              </a:rPr>
              <a:t/>
            </a:r>
            <a:br>
              <a:rPr lang="fr-FR" sz="4400" b="1" dirty="0" smtClean="0">
                <a:solidFill>
                  <a:srgbClr val="9A9AC8"/>
                </a:solidFill>
              </a:rPr>
            </a:br>
            <a:r>
              <a:rPr lang="en-GB" sz="4000" b="1" dirty="0" smtClean="0">
                <a:solidFill>
                  <a:srgbClr val="FF0000"/>
                </a:solidFill>
                <a:latin typeface="Cambria"/>
                <a:cs typeface="Cambria"/>
              </a:rPr>
              <a:t>APPEC</a:t>
            </a:r>
            <a:br>
              <a:rPr lang="en-GB" sz="4000" b="1" dirty="0" smtClean="0">
                <a:solidFill>
                  <a:srgbClr val="FF0000"/>
                </a:solidFill>
                <a:latin typeface="Cambria"/>
                <a:cs typeface="Cambria"/>
              </a:rPr>
            </a:br>
            <a:r>
              <a:rPr lang="en-GB" sz="4000" b="1" dirty="0" smtClean="0">
                <a:solidFill>
                  <a:srgbClr val="FF0000"/>
                </a:solidFill>
                <a:latin typeface="Cambria"/>
                <a:cs typeface="Cambria"/>
              </a:rPr>
              <a:t>and</a:t>
            </a:r>
            <a:br>
              <a:rPr lang="en-GB" sz="4000" b="1" dirty="0" smtClean="0">
                <a:solidFill>
                  <a:srgbClr val="FF0000"/>
                </a:solidFill>
                <a:latin typeface="Cambria"/>
                <a:cs typeface="Cambria"/>
              </a:rPr>
            </a:br>
            <a:r>
              <a:rPr lang="en-GB" sz="4000" b="1" dirty="0" smtClean="0">
                <a:solidFill>
                  <a:srgbClr val="FF0000"/>
                </a:solidFill>
                <a:latin typeface="Cambria"/>
                <a:cs typeface="Cambria"/>
              </a:rPr>
              <a:t>Horizon 2020</a:t>
            </a:r>
            <a:br>
              <a:rPr lang="en-GB" sz="4000" b="1" dirty="0" smtClean="0">
                <a:solidFill>
                  <a:srgbClr val="FF0000"/>
                </a:solidFill>
                <a:latin typeface="Cambria"/>
                <a:cs typeface="Cambria"/>
              </a:rPr>
            </a:br>
            <a:r>
              <a:rPr lang="en-GB" sz="4000" b="1" dirty="0" smtClean="0">
                <a:solidFill>
                  <a:srgbClr val="FF0000"/>
                </a:solidFill>
                <a:latin typeface="Cambria"/>
                <a:cs typeface="Cambria"/>
              </a:rPr>
              <a:t/>
            </a:r>
            <a:br>
              <a:rPr lang="en-GB" sz="4000" b="1" dirty="0" smtClean="0">
                <a:solidFill>
                  <a:srgbClr val="FF0000"/>
                </a:solidFill>
                <a:latin typeface="Cambria"/>
                <a:cs typeface="Cambria"/>
              </a:rPr>
            </a:br>
            <a:r>
              <a:rPr lang="en-GB" sz="4000" b="1" dirty="0" smtClean="0">
                <a:solidFill>
                  <a:srgbClr val="FF0000"/>
                </a:solidFill>
                <a:latin typeface="Cambria"/>
                <a:cs typeface="Cambria"/>
              </a:rPr>
              <a:t>Opportunities for discussion</a:t>
            </a:r>
            <a:endParaRPr lang="en-GB" sz="4000" b="1" dirty="0">
              <a:solidFill>
                <a:srgbClr val="FF0000"/>
              </a:solidFill>
              <a:latin typeface="Cambria"/>
              <a:cs typeface="Cambria"/>
            </a:endParaRPr>
          </a:p>
        </p:txBody>
      </p:sp>
      <p:sp>
        <p:nvSpPr>
          <p:cNvPr id="3" name="Text Placeholder 2"/>
          <p:cNvSpPr>
            <a:spLocks noGrp="1"/>
          </p:cNvSpPr>
          <p:nvPr>
            <p:ph type="subTitle" idx="4294967295"/>
          </p:nvPr>
        </p:nvSpPr>
        <p:spPr>
          <a:xfrm>
            <a:off x="-6350" y="6453708"/>
            <a:ext cx="9150350" cy="647700"/>
          </a:xfrm>
        </p:spPr>
        <p:txBody>
          <a:bodyPr>
            <a:noAutofit/>
          </a:bodyPr>
          <a:lstStyle/>
          <a:p>
            <a:pPr marL="0" indent="0">
              <a:buNone/>
            </a:pPr>
            <a:r>
              <a:rPr lang="fr-FR" sz="1800" dirty="0" smtClean="0"/>
              <a:t>		</a:t>
            </a:r>
            <a:endParaRPr lang="fr-FR" sz="1800" dirty="0"/>
          </a:p>
        </p:txBody>
      </p:sp>
      <p:pic>
        <p:nvPicPr>
          <p:cNvPr id="2" name="Image 1"/>
          <p:cNvPicPr>
            <a:picLocks noChangeAspect="1"/>
          </p:cNvPicPr>
          <p:nvPr/>
        </p:nvPicPr>
        <p:blipFill>
          <a:blip r:embed="rId3"/>
          <a:stretch>
            <a:fillRect/>
          </a:stretch>
        </p:blipFill>
        <p:spPr>
          <a:xfrm>
            <a:off x="3491880" y="3933056"/>
            <a:ext cx="4572000" cy="1981200"/>
          </a:xfrm>
          <a:prstGeom prst="rect">
            <a:avLst/>
          </a:prstGeom>
        </p:spPr>
      </p:pic>
      <p:sp>
        <p:nvSpPr>
          <p:cNvPr id="4" name="ZoneTexte 3"/>
          <p:cNvSpPr txBox="1"/>
          <p:nvPr/>
        </p:nvSpPr>
        <p:spPr>
          <a:xfrm>
            <a:off x="5770517" y="6300101"/>
            <a:ext cx="3373189" cy="523220"/>
          </a:xfrm>
          <a:prstGeom prst="rect">
            <a:avLst/>
          </a:prstGeom>
          <a:noFill/>
        </p:spPr>
        <p:txBody>
          <a:bodyPr wrap="none" rtlCol="0">
            <a:spAutoFit/>
          </a:bodyPr>
          <a:lstStyle/>
          <a:p>
            <a:r>
              <a:rPr lang="en-GB" sz="2800" dirty="0" smtClean="0">
                <a:solidFill>
                  <a:srgbClr val="FF0000"/>
                </a:solidFill>
                <a:latin typeface="Cambria"/>
                <a:cs typeface="Cambria"/>
              </a:rPr>
              <a:t>S. Katsanevas APPEC</a:t>
            </a:r>
            <a:endParaRPr lang="en-GB" sz="2800" dirty="0">
              <a:solidFill>
                <a:srgbClr val="FF0000"/>
              </a:solidFill>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772816"/>
            <a:ext cx="8445624" cy="4896544"/>
          </a:xfrm>
        </p:spPr>
        <p:txBody>
          <a:bodyPr/>
          <a:lstStyle/>
          <a:p>
            <a:r>
              <a:rPr lang="en-GB" sz="2000" dirty="0" smtClean="0">
                <a:latin typeface="Cambria"/>
                <a:cs typeface="Cambria"/>
              </a:rPr>
              <a:t>Physical Sciences - Starting Communities  </a:t>
            </a:r>
          </a:p>
          <a:p>
            <a:pPr lvl="1"/>
            <a:r>
              <a:rPr lang="en-GB" sz="2000" dirty="0" smtClean="0">
                <a:latin typeface="Cambria"/>
                <a:cs typeface="Cambria"/>
              </a:rPr>
              <a:t>European laboratory astrophysics. </a:t>
            </a:r>
          </a:p>
          <a:p>
            <a:pPr lvl="1"/>
            <a:r>
              <a:rPr lang="en-GB" sz="2000" dirty="0" smtClean="0">
                <a:latin typeface="Cambria"/>
                <a:cs typeface="Cambria"/>
              </a:rPr>
              <a:t>Research infrastructures for high-energy astrophysics. </a:t>
            </a:r>
          </a:p>
          <a:p>
            <a:pPr lvl="1"/>
            <a:r>
              <a:rPr lang="en-GB" sz="2000" dirty="0" smtClean="0">
                <a:latin typeface="Cambria"/>
                <a:cs typeface="Cambria"/>
              </a:rPr>
              <a:t>Science at deep-underground laboratories. </a:t>
            </a:r>
          </a:p>
          <a:p>
            <a:pPr lvl="1"/>
            <a:r>
              <a:rPr lang="en-GB" sz="2000" dirty="0" smtClean="0">
                <a:latin typeface="Cambria"/>
                <a:cs typeface="Cambria"/>
              </a:rPr>
              <a:t>Integrating gravitational wave research. </a:t>
            </a:r>
          </a:p>
          <a:p>
            <a:r>
              <a:rPr lang="en-GB" sz="2000" dirty="0" smtClean="0">
                <a:latin typeface="Cambria"/>
                <a:cs typeface="Cambria"/>
              </a:rPr>
              <a:t>Physical Sciences - Advanced Communities</a:t>
            </a:r>
          </a:p>
          <a:p>
            <a:pPr lvl="1"/>
            <a:r>
              <a:rPr lang="en-GB" sz="2000" dirty="0" smtClean="0">
                <a:latin typeface="Cambria"/>
                <a:cs typeface="Cambria"/>
              </a:rPr>
              <a:t>Detectors for future accelerators. </a:t>
            </a:r>
          </a:p>
          <a:p>
            <a:pPr lvl="1"/>
            <a:r>
              <a:rPr lang="en-GB" sz="2000" dirty="0" smtClean="0">
                <a:latin typeface="Cambria"/>
                <a:cs typeface="Cambria"/>
              </a:rPr>
              <a:t>Research infrastructures for nuclear physics. </a:t>
            </a:r>
          </a:p>
          <a:p>
            <a:pPr lvl="1"/>
            <a:r>
              <a:rPr lang="en-GB" sz="2000" dirty="0" smtClean="0">
                <a:latin typeface="Cambria"/>
                <a:cs typeface="Cambria"/>
              </a:rPr>
              <a:t>European planetary science. </a:t>
            </a:r>
          </a:p>
          <a:p>
            <a:pPr>
              <a:buFont typeface="Lucida Grande"/>
              <a:buChar char="→"/>
            </a:pPr>
            <a:r>
              <a:rPr lang="en-GB" sz="2000" dirty="0" smtClean="0">
                <a:solidFill>
                  <a:srgbClr val="FF0000"/>
                </a:solidFill>
                <a:latin typeface="Cambria"/>
                <a:cs typeface="Cambria"/>
              </a:rPr>
              <a:t>Starting communities ,  up to 5 ME,  September 2014</a:t>
            </a:r>
          </a:p>
          <a:p>
            <a:pPr>
              <a:buFont typeface="Lucida Grande"/>
              <a:buChar char="→"/>
            </a:pPr>
            <a:r>
              <a:rPr lang="en-GB" sz="2000" dirty="0" smtClean="0">
                <a:solidFill>
                  <a:srgbClr val="FF0000"/>
                </a:solidFill>
                <a:latin typeface="Cambria"/>
                <a:cs typeface="Cambria"/>
              </a:rPr>
              <a:t>Advanced Communities, up to 10 ME, September 2014 </a:t>
            </a:r>
          </a:p>
          <a:p>
            <a:pPr>
              <a:buFont typeface="Lucida Grande"/>
              <a:buChar char="→"/>
            </a:pPr>
            <a:r>
              <a:rPr lang="en-GB" sz="2000" dirty="0">
                <a:solidFill>
                  <a:srgbClr val="FF0000"/>
                </a:solidFill>
                <a:latin typeface="Cambria"/>
                <a:cs typeface="Cambria"/>
              </a:rPr>
              <a:t>R</a:t>
            </a:r>
            <a:r>
              <a:rPr lang="en-GB" sz="2000" dirty="0" smtClean="0">
                <a:solidFill>
                  <a:srgbClr val="FF0000"/>
                </a:solidFill>
                <a:latin typeface="Cambria"/>
                <a:cs typeface="Cambria"/>
              </a:rPr>
              <a:t>ate of success is 50%</a:t>
            </a:r>
          </a:p>
          <a:p>
            <a:pPr>
              <a:buFont typeface="Lucida Grande"/>
              <a:buChar char="→"/>
            </a:pPr>
            <a:r>
              <a:rPr lang="en-GB" sz="2000" dirty="0" smtClean="0">
                <a:solidFill>
                  <a:srgbClr val="FF0000"/>
                </a:solidFill>
                <a:latin typeface="Cambria"/>
                <a:cs typeface="Cambria"/>
              </a:rPr>
              <a:t>90 ME 2014, 50 ME 2015</a:t>
            </a:r>
          </a:p>
        </p:txBody>
      </p:sp>
      <p:sp>
        <p:nvSpPr>
          <p:cNvPr id="2" name="Titre 1"/>
          <p:cNvSpPr>
            <a:spLocks noGrp="1"/>
          </p:cNvSpPr>
          <p:nvPr>
            <p:ph type="title" idx="4294967295"/>
          </p:nvPr>
        </p:nvSpPr>
        <p:spPr>
          <a:xfrm>
            <a:off x="0" y="620688"/>
            <a:ext cx="9144000" cy="838200"/>
          </a:xfrm>
          <a:prstGeom prst="rect">
            <a:avLst/>
          </a:prstGeom>
        </p:spPr>
        <p:txBody>
          <a:bodyPr>
            <a:normAutofit fontScale="90000"/>
          </a:bodyPr>
          <a:lstStyle/>
          <a:p>
            <a:pPr lvl="2" algn="l"/>
            <a:r>
              <a:rPr lang="en-GB" sz="2000" b="1" dirty="0">
                <a:solidFill>
                  <a:srgbClr val="F29527"/>
                </a:solidFill>
                <a:latin typeface="Cambria"/>
                <a:cs typeface="Cambria"/>
              </a:rPr>
              <a:t/>
            </a:r>
            <a:br>
              <a:rPr lang="en-GB" sz="2000" b="1" dirty="0">
                <a:solidFill>
                  <a:srgbClr val="F29527"/>
                </a:solidFill>
                <a:latin typeface="Cambria"/>
                <a:cs typeface="Cambria"/>
              </a:rPr>
            </a:br>
            <a:r>
              <a:rPr lang="en-GB" sz="2400" b="1" dirty="0">
                <a:solidFill>
                  <a:srgbClr val="F29527"/>
                </a:solidFill>
                <a:latin typeface="Cambria"/>
                <a:cs typeface="Cambria"/>
              </a:rPr>
              <a:t>B2 Call 2 - INFRAIA 1-2014/2015: </a:t>
            </a:r>
            <a:r>
              <a:rPr lang="en-GB" sz="2400" b="1" dirty="0" smtClean="0">
                <a:solidFill>
                  <a:srgbClr val="F29527"/>
                </a:solidFill>
                <a:latin typeface="Cambria"/>
                <a:cs typeface="Cambria"/>
              </a:rPr>
              <a:t/>
            </a:r>
            <a:br>
              <a:rPr lang="en-GB" sz="2400" b="1" dirty="0" smtClean="0">
                <a:solidFill>
                  <a:srgbClr val="F29527"/>
                </a:solidFill>
                <a:latin typeface="Cambria"/>
                <a:cs typeface="Cambria"/>
              </a:rPr>
            </a:br>
            <a:r>
              <a:rPr lang="en-GB" sz="2400" b="1" dirty="0" smtClean="0">
                <a:solidFill>
                  <a:srgbClr val="F29527"/>
                </a:solidFill>
                <a:latin typeface="Cambria"/>
                <a:cs typeface="Cambria"/>
              </a:rPr>
              <a:t> </a:t>
            </a:r>
            <a:r>
              <a:rPr lang="en-GB" sz="2400" b="1" dirty="0">
                <a:solidFill>
                  <a:srgbClr val="F29527"/>
                </a:solidFill>
                <a:latin typeface="Cambria"/>
                <a:cs typeface="Cambria"/>
              </a:rPr>
              <a:t>I3 for research infrastructures of pan-European interest</a:t>
            </a:r>
            <a:r>
              <a:rPr lang="en-GB" sz="2400" dirty="0">
                <a:solidFill>
                  <a:srgbClr val="F29527"/>
                </a:solidFill>
                <a:latin typeface="Cambria"/>
                <a:cs typeface="Cambria"/>
              </a:rPr>
              <a:t>	</a:t>
            </a:r>
            <a:br>
              <a:rPr lang="en-GB" sz="2400" dirty="0">
                <a:solidFill>
                  <a:srgbClr val="F29527"/>
                </a:solidFill>
                <a:latin typeface="Cambria"/>
                <a:cs typeface="Cambria"/>
              </a:rPr>
            </a:br>
            <a:r>
              <a:rPr lang="fr-FR" sz="2000" dirty="0"/>
              <a:t/>
            </a:r>
            <a:br>
              <a:rPr lang="fr-FR" sz="2000" dirty="0"/>
            </a:br>
            <a:endParaRPr lang="en-GB" sz="2700" dirty="0"/>
          </a:p>
        </p:txBody>
      </p:sp>
      <p:sp>
        <p:nvSpPr>
          <p:cNvPr id="9" name="ZoneTexte 8"/>
          <p:cNvSpPr txBox="1"/>
          <p:nvPr/>
        </p:nvSpPr>
        <p:spPr>
          <a:xfrm>
            <a:off x="971600" y="6221066"/>
            <a:ext cx="2073830" cy="369332"/>
          </a:xfrm>
          <a:prstGeom prst="rect">
            <a:avLst/>
          </a:prstGeom>
          <a:noFill/>
        </p:spPr>
        <p:txBody>
          <a:bodyPr wrap="square" rtlCol="0">
            <a:spAutoFit/>
          </a:bodyPr>
          <a:lstStyle/>
          <a:p>
            <a:r>
              <a:rPr lang="fr-FR" b="1" dirty="0" smtClean="0">
                <a:solidFill>
                  <a:srgbClr val="7BCF27"/>
                </a:solidFill>
                <a:sym typeface="Wingdings"/>
              </a:rPr>
              <a:t> </a:t>
            </a:r>
            <a:endParaRPr lang="en-GB" b="1" dirty="0">
              <a:solidFill>
                <a:srgbClr val="7BCF27"/>
              </a:solidFill>
            </a:endParaRPr>
          </a:p>
        </p:txBody>
      </p:sp>
    </p:spTree>
    <p:extLst>
      <p:ext uri="{BB962C8B-B14F-4D97-AF65-F5344CB8AC3E}">
        <p14:creationId xmlns:p14="http://schemas.microsoft.com/office/powerpoint/2010/main" val="5129843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0" y="914400"/>
            <a:ext cx="9396536" cy="7200800"/>
          </a:xfrm>
          <a:prstGeom prst="rect">
            <a:avLst/>
          </a:prstGeom>
          <a:noFill/>
        </p:spPr>
        <p:txBody>
          <a:bodyPr wrap="square" rtlCol="0" anchor="ctr">
            <a:normAutofit/>
          </a:bodyPr>
          <a:lstStyle/>
          <a:p>
            <a:r>
              <a:rPr lang="en-GB" sz="1600" dirty="0" smtClean="0"/>
              <a:t>	 </a:t>
            </a:r>
            <a:endParaRPr lang="en-US" sz="1600" dirty="0" smtClean="0">
              <a:latin typeface="Cambria"/>
              <a:cs typeface="Cambria"/>
            </a:endParaRPr>
          </a:p>
        </p:txBody>
      </p:sp>
      <p:sp>
        <p:nvSpPr>
          <p:cNvPr id="2" name="Espace réservé du contenu 1"/>
          <p:cNvSpPr>
            <a:spLocks noGrp="1"/>
          </p:cNvSpPr>
          <p:nvPr>
            <p:ph idx="1"/>
          </p:nvPr>
        </p:nvSpPr>
        <p:spPr>
          <a:xfrm>
            <a:off x="0" y="1556792"/>
            <a:ext cx="9036496" cy="5157192"/>
          </a:xfrm>
        </p:spPr>
        <p:txBody>
          <a:bodyPr/>
          <a:lstStyle/>
          <a:p>
            <a:r>
              <a:rPr lang="en-GB" sz="2400" dirty="0" smtClean="0">
                <a:latin typeface="Cambria"/>
                <a:cs typeface="Cambria"/>
              </a:rPr>
              <a:t>B3 Call 3 - e-Infrastructures	</a:t>
            </a:r>
          </a:p>
          <a:p>
            <a:pPr lvl="1"/>
            <a:r>
              <a:rPr lang="en-GB" sz="2400" dirty="0" smtClean="0">
                <a:solidFill>
                  <a:srgbClr val="F29527"/>
                </a:solidFill>
                <a:latin typeface="Cambria"/>
                <a:cs typeface="Cambria"/>
              </a:rPr>
              <a:t>EINFRA 1-2014 – Managing, preserving and computing with big research data	</a:t>
            </a:r>
          </a:p>
          <a:p>
            <a:pPr lvl="2"/>
            <a:r>
              <a:rPr lang="en-GB" sz="2000" dirty="0" smtClean="0">
                <a:latin typeface="Cambria"/>
                <a:cs typeface="Cambria"/>
              </a:rPr>
              <a:t>September </a:t>
            </a:r>
            <a:r>
              <a:rPr lang="en-GB" sz="2000" dirty="0" smtClean="0">
                <a:solidFill>
                  <a:srgbClr val="F29527"/>
                </a:solidFill>
                <a:latin typeface="Cambria"/>
                <a:cs typeface="Cambria"/>
              </a:rPr>
              <a:t> 2014,  55 ME</a:t>
            </a:r>
          </a:p>
          <a:p>
            <a:pPr lvl="1"/>
            <a:r>
              <a:rPr lang="en-GB" sz="2400" dirty="0" smtClean="0">
                <a:solidFill>
                  <a:srgbClr val="F29527"/>
                </a:solidFill>
                <a:latin typeface="Cambria"/>
                <a:cs typeface="Cambria"/>
              </a:rPr>
              <a:t>EINFRA 9-2015 – e-Infrastructures for virtual research environments (VRE)</a:t>
            </a:r>
            <a:r>
              <a:rPr lang="en-GB" sz="2400" dirty="0" smtClean="0">
                <a:latin typeface="Cambria"/>
                <a:cs typeface="Cambria"/>
              </a:rPr>
              <a:t>	</a:t>
            </a:r>
          </a:p>
          <a:p>
            <a:pPr lvl="2"/>
            <a:r>
              <a:rPr lang="en-GB" sz="2000" dirty="0" smtClean="0">
                <a:latin typeface="Cambria"/>
                <a:cs typeface="Cambria"/>
              </a:rPr>
              <a:t>January  2015,  42ME</a:t>
            </a:r>
            <a:endParaRPr lang="en-GB" sz="2400" dirty="0">
              <a:latin typeface="Cambria"/>
              <a:cs typeface="Cambria"/>
            </a:endParaRPr>
          </a:p>
          <a:p>
            <a:pPr lvl="1"/>
            <a:endParaRPr lang="en-GB" sz="2400" dirty="0" smtClean="0">
              <a:latin typeface="Cambria"/>
              <a:cs typeface="Cambria"/>
            </a:endParaRPr>
          </a:p>
          <a:p>
            <a:pPr lvl="1"/>
            <a:endParaRPr lang="en-GB" sz="2400" dirty="0" smtClean="0">
              <a:latin typeface="Cambria"/>
              <a:cs typeface="Cambria"/>
            </a:endParaRPr>
          </a:p>
          <a:p>
            <a:pPr marL="0" indent="0">
              <a:buNone/>
            </a:pPr>
            <a:endParaRPr lang="fr-FR" sz="2000" dirty="0"/>
          </a:p>
        </p:txBody>
      </p:sp>
      <p:sp>
        <p:nvSpPr>
          <p:cNvPr id="9" name="Title 8"/>
          <p:cNvSpPr>
            <a:spLocks noGrp="1"/>
          </p:cNvSpPr>
          <p:nvPr>
            <p:ph type="title" idx="4294967295"/>
          </p:nvPr>
        </p:nvSpPr>
        <p:spPr>
          <a:xfrm>
            <a:off x="0" y="980729"/>
            <a:ext cx="9144000" cy="504056"/>
          </a:xfrm>
          <a:prstGeom prst="rect">
            <a:avLst/>
          </a:prstGeom>
        </p:spPr>
        <p:txBody>
          <a:bodyPr anchor="b">
            <a:normAutofit/>
          </a:bodyPr>
          <a:lstStyle/>
          <a:p>
            <a:pPr lvl="0" algn="l">
              <a:spcBef>
                <a:spcPts val="0"/>
              </a:spcBef>
            </a:pPr>
            <a:r>
              <a:rPr lang="fr-FR" sz="2700" b="1" dirty="0">
                <a:solidFill>
                  <a:srgbClr val="9A9AC8"/>
                </a:solidFill>
                <a:latin typeface="Cambria"/>
                <a:cs typeface="Cambria"/>
              </a:rPr>
              <a:t>EXCELLENT </a:t>
            </a:r>
            <a:r>
              <a:rPr lang="fr-FR" sz="2700" b="1" dirty="0" smtClean="0">
                <a:solidFill>
                  <a:srgbClr val="9A9AC8"/>
                </a:solidFill>
                <a:latin typeface="Cambria"/>
                <a:cs typeface="Cambria"/>
              </a:rPr>
              <a:t>SCIENCE: </a:t>
            </a:r>
            <a:r>
              <a:rPr lang="fr-FR" sz="2700" b="1" dirty="0">
                <a:solidFill>
                  <a:srgbClr val="9A9AC8"/>
                </a:solidFill>
                <a:latin typeface="Cambria"/>
                <a:cs typeface="Cambria"/>
              </a:rPr>
              <a:t> </a:t>
            </a:r>
            <a:r>
              <a:rPr lang="fr-FR" sz="2700" b="1" dirty="0" err="1" smtClean="0">
                <a:solidFill>
                  <a:srgbClr val="9A9AC8"/>
                </a:solidFill>
                <a:latin typeface="Cambria"/>
                <a:cs typeface="Cambria"/>
              </a:rPr>
              <a:t>Research</a:t>
            </a:r>
            <a:r>
              <a:rPr lang="fr-FR" sz="2700" b="1" dirty="0" smtClean="0">
                <a:solidFill>
                  <a:srgbClr val="9A9AC8"/>
                </a:solidFill>
                <a:latin typeface="Cambria"/>
                <a:cs typeface="Cambria"/>
              </a:rPr>
              <a:t> </a:t>
            </a:r>
            <a:r>
              <a:rPr lang="fr-FR" sz="2700" b="1" dirty="0">
                <a:solidFill>
                  <a:srgbClr val="9A9AC8"/>
                </a:solidFill>
                <a:latin typeface="Cambria"/>
                <a:cs typeface="Cambria"/>
              </a:rPr>
              <a:t>Infrastructures </a:t>
            </a:r>
            <a:endParaRPr lang="fr-FR" sz="2700" b="1" dirty="0">
              <a:latin typeface="Cambria"/>
              <a:cs typeface="Cambria"/>
            </a:endParaRPr>
          </a:p>
        </p:txBody>
      </p:sp>
      <p:sp>
        <p:nvSpPr>
          <p:cNvPr id="4" name="ZoneTexte 3"/>
          <p:cNvSpPr txBox="1"/>
          <p:nvPr/>
        </p:nvSpPr>
        <p:spPr>
          <a:xfrm>
            <a:off x="251520" y="6381328"/>
            <a:ext cx="2376264" cy="369332"/>
          </a:xfrm>
          <a:prstGeom prst="rect">
            <a:avLst/>
          </a:prstGeom>
          <a:noFill/>
        </p:spPr>
        <p:txBody>
          <a:bodyPr wrap="square" rtlCol="0">
            <a:spAutoFit/>
          </a:bodyPr>
          <a:lstStyle/>
          <a:p>
            <a:endParaRPr lang="en-GB" b="1" dirty="0">
              <a:solidFill>
                <a:srgbClr val="7BCF27"/>
              </a:solidFill>
            </a:endParaRPr>
          </a:p>
        </p:txBody>
      </p:sp>
    </p:spTree>
    <p:custDataLst>
      <p:tags r:id="rId1"/>
    </p:custDataLst>
    <p:extLst>
      <p:ext uri="{BB962C8B-B14F-4D97-AF65-F5344CB8AC3E}">
        <p14:creationId xmlns:p14="http://schemas.microsoft.com/office/powerpoint/2010/main" val="310207046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010244"/>
            <a:ext cx="9144000" cy="5816978"/>
          </a:xfrm>
          <a:prstGeom prst="rect">
            <a:avLst/>
          </a:prstGeom>
          <a:noFill/>
        </p:spPr>
        <p:txBody>
          <a:bodyPr wrap="square" rtlCol="0">
            <a:spAutoFit/>
          </a:bodyPr>
          <a:lstStyle/>
          <a:p>
            <a:pPr marL="0" lvl="3"/>
            <a:r>
              <a:rPr lang="en-GB" b="1" cap="all" dirty="0" smtClean="0">
                <a:solidFill>
                  <a:srgbClr val="FF6600"/>
                </a:solidFill>
              </a:rPr>
              <a:t>EINFRA </a:t>
            </a:r>
            <a:r>
              <a:rPr lang="en-GB" b="1" cap="all" dirty="0">
                <a:solidFill>
                  <a:srgbClr val="FF6600"/>
                </a:solidFill>
              </a:rPr>
              <a:t>1-2014 Managing, preserving and computing with big research data (50 M</a:t>
            </a:r>
            <a:r>
              <a:rPr lang="en-GB" b="1" cap="all" dirty="0" smtClean="0">
                <a:solidFill>
                  <a:srgbClr val="FF6600"/>
                </a:solidFill>
              </a:rPr>
              <a:t>)</a:t>
            </a:r>
          </a:p>
          <a:p>
            <a:pPr marL="0" lvl="3"/>
            <a:endParaRPr lang="fr-FR" b="1" cap="all" dirty="0">
              <a:solidFill>
                <a:srgbClr val="FF6600"/>
              </a:solidFill>
            </a:endParaRPr>
          </a:p>
          <a:p>
            <a:pPr marL="342900" indent="-342900" algn="just">
              <a:buFont typeface="+mj-lt"/>
              <a:buAutoNum type="arabicPeriod"/>
            </a:pPr>
            <a:r>
              <a:rPr lang="en-GB" sz="1600" b="1" dirty="0">
                <a:solidFill>
                  <a:srgbClr val="FF0000"/>
                </a:solidFill>
                <a:latin typeface="Cambria"/>
                <a:cs typeface="Cambria"/>
              </a:rPr>
              <a:t>Service-driven data e-infrastructures responding to general and specific requirements of researchers and research organisations for open access to and deposit of scientific </a:t>
            </a:r>
            <a:r>
              <a:rPr lang="en-GB" sz="1600" b="1" dirty="0" smtClean="0">
                <a:solidFill>
                  <a:srgbClr val="FF0000"/>
                </a:solidFill>
                <a:latin typeface="Cambria"/>
                <a:cs typeface="Cambria"/>
              </a:rPr>
              <a:t>information.</a:t>
            </a:r>
          </a:p>
          <a:p>
            <a:pPr marL="342900" indent="-342900" algn="just">
              <a:buFont typeface="+mj-lt"/>
              <a:buAutoNum type="arabicPeriod"/>
            </a:pPr>
            <a:r>
              <a:rPr lang="en-GB" sz="1600" b="1" dirty="0" smtClean="0">
                <a:solidFill>
                  <a:srgbClr val="FF0000"/>
                </a:solidFill>
                <a:latin typeface="Cambria"/>
                <a:cs typeface="Cambria"/>
              </a:rPr>
              <a:t>Services to ensure the quality and reliability of the e-infrastructure, </a:t>
            </a:r>
            <a:r>
              <a:rPr lang="en-GB" sz="1600" dirty="0" smtClean="0">
                <a:latin typeface="Cambria"/>
                <a:cs typeface="Cambria"/>
              </a:rPr>
              <a:t>including certification mechanisms for repositories and certification services to test and benchmark capabilities in terms of resilience and service continuity of e-infrastructures; </a:t>
            </a:r>
            <a:endParaRPr lang="en-GB" sz="1600" dirty="0">
              <a:latin typeface="Cambria"/>
              <a:cs typeface="Cambria"/>
            </a:endParaRPr>
          </a:p>
          <a:p>
            <a:pPr marL="342900" indent="-342900" algn="just">
              <a:buFont typeface="+mj-lt"/>
              <a:buAutoNum type="arabicPeriod"/>
            </a:pPr>
            <a:r>
              <a:rPr lang="en-GB" sz="1600" b="1" dirty="0" smtClean="0">
                <a:solidFill>
                  <a:srgbClr val="FF0000"/>
                </a:solidFill>
                <a:latin typeface="Cambria"/>
                <a:cs typeface="Cambria"/>
              </a:rPr>
              <a:t>Federating </a:t>
            </a:r>
            <a:r>
              <a:rPr lang="en-GB" sz="1600" b="1" dirty="0">
                <a:solidFill>
                  <a:srgbClr val="FF0000"/>
                </a:solidFill>
                <a:latin typeface="Cambria"/>
                <a:cs typeface="Cambria"/>
              </a:rPr>
              <a:t>institutional and, if possible, private data management and </a:t>
            </a:r>
            <a:r>
              <a:rPr lang="en-GB" sz="1600" b="1" dirty="0" err="1">
                <a:solidFill>
                  <a:srgbClr val="FF0000"/>
                </a:solidFill>
                <a:latin typeface="Cambria"/>
                <a:cs typeface="Cambria"/>
              </a:rPr>
              <a:t>curation</a:t>
            </a:r>
            <a:r>
              <a:rPr lang="en-GB" sz="1600" b="1" dirty="0">
                <a:solidFill>
                  <a:srgbClr val="FF0000"/>
                </a:solidFill>
                <a:latin typeface="Cambria"/>
                <a:cs typeface="Cambria"/>
              </a:rPr>
              <a:t> tools </a:t>
            </a:r>
            <a:r>
              <a:rPr lang="en-GB" sz="1600" b="1" dirty="0" smtClean="0">
                <a:solidFill>
                  <a:srgbClr val="FF0000"/>
                </a:solidFill>
                <a:latin typeface="Cambria"/>
                <a:cs typeface="Cambria"/>
              </a:rPr>
              <a:t>and services </a:t>
            </a:r>
            <a:r>
              <a:rPr lang="en-GB" sz="1600" b="1" dirty="0">
                <a:solidFill>
                  <a:srgbClr val="FF0000"/>
                </a:solidFill>
                <a:latin typeface="Cambria"/>
                <a:cs typeface="Cambria"/>
              </a:rPr>
              <a:t>used across or at some point of the full data lifecycle, </a:t>
            </a:r>
            <a:r>
              <a:rPr lang="en-GB" sz="1600" dirty="0">
                <a:latin typeface="Cambria"/>
                <a:cs typeface="Cambria"/>
              </a:rPr>
              <a:t>including approaches for identification of open data sources and data collected with sensitive or restricted access features. </a:t>
            </a:r>
          </a:p>
          <a:p>
            <a:pPr marL="342900" indent="-342900" algn="just">
              <a:buFont typeface="+mj-lt"/>
              <a:buAutoNum type="arabicPeriod"/>
            </a:pPr>
            <a:r>
              <a:rPr lang="en-GB" sz="1600" b="1" dirty="0" smtClean="0">
                <a:solidFill>
                  <a:srgbClr val="FF0000"/>
                </a:solidFill>
                <a:latin typeface="Cambria"/>
                <a:cs typeface="Cambria"/>
              </a:rPr>
              <a:t>Large </a:t>
            </a:r>
            <a:r>
              <a:rPr lang="en-GB" sz="1600" b="1" dirty="0">
                <a:solidFill>
                  <a:srgbClr val="FF0000"/>
                </a:solidFill>
                <a:latin typeface="Cambria"/>
                <a:cs typeface="Cambria"/>
              </a:rPr>
              <a:t>scale virtualisation of data/compute centre resources</a:t>
            </a:r>
            <a:r>
              <a:rPr lang="en-GB" sz="1600" dirty="0">
                <a:latin typeface="Cambria"/>
                <a:cs typeface="Cambria"/>
              </a:rPr>
              <a:t> to achieve on-demand compute capacities, improve flexibility for data analysis and avoid unnecessary costly large data </a:t>
            </a:r>
            <a:r>
              <a:rPr lang="en-GB" sz="1600" dirty="0" smtClean="0">
                <a:latin typeface="Cambria"/>
                <a:cs typeface="Cambria"/>
              </a:rPr>
              <a:t>transfers.</a:t>
            </a:r>
            <a:endParaRPr lang="fr-FR" sz="1600" dirty="0" smtClean="0">
              <a:latin typeface="Cambria"/>
              <a:cs typeface="Cambria"/>
            </a:endParaRPr>
          </a:p>
          <a:p>
            <a:pPr marL="342900" indent="-342900" algn="just">
              <a:buFont typeface="+mj-lt"/>
              <a:buAutoNum type="arabicPeriod"/>
            </a:pPr>
            <a:r>
              <a:rPr lang="en-GB" sz="1600" b="1" dirty="0" smtClean="0">
                <a:solidFill>
                  <a:srgbClr val="FF0000"/>
                </a:solidFill>
                <a:latin typeface="Cambria"/>
                <a:cs typeface="Cambria"/>
              </a:rPr>
              <a:t>Development </a:t>
            </a:r>
            <a:r>
              <a:rPr lang="en-GB" sz="1600" b="1" dirty="0">
                <a:solidFill>
                  <a:srgbClr val="FF0000"/>
                </a:solidFill>
                <a:latin typeface="Cambria"/>
                <a:cs typeface="Cambria"/>
              </a:rPr>
              <a:t>and adoption of a standards-based computing platform (with open software stack) that can be deployed on different hardware and e-infrastructures</a:t>
            </a:r>
            <a:r>
              <a:rPr lang="en-GB" sz="1600" dirty="0">
                <a:latin typeface="Cambria"/>
                <a:cs typeface="Cambria"/>
              </a:rPr>
              <a:t> (such as clouds providing infrastructure-as-a-service (</a:t>
            </a:r>
            <a:r>
              <a:rPr lang="en-GB" sz="1600" dirty="0" err="1">
                <a:latin typeface="Cambria"/>
                <a:cs typeface="Cambria"/>
              </a:rPr>
              <a:t>IaaS</a:t>
            </a:r>
            <a:r>
              <a:rPr lang="en-GB" sz="1600" dirty="0">
                <a:latin typeface="Cambria"/>
                <a:cs typeface="Cambria"/>
              </a:rPr>
              <a:t>), HPC, grid infrastructures…) to abstract application development and execution from available (possibly remote) computing systems. </a:t>
            </a:r>
          </a:p>
          <a:p>
            <a:pPr marL="342900" indent="-342900" algn="just">
              <a:buFont typeface="+mj-lt"/>
              <a:buAutoNum type="arabicPeriod"/>
            </a:pPr>
            <a:r>
              <a:rPr lang="en-GB" sz="1600" b="1" dirty="0" smtClean="0">
                <a:solidFill>
                  <a:srgbClr val="FF0000"/>
                </a:solidFill>
                <a:latin typeface="Cambria"/>
                <a:cs typeface="Cambria"/>
              </a:rPr>
              <a:t>Support </a:t>
            </a:r>
            <a:r>
              <a:rPr lang="en-GB" sz="1600" b="1" dirty="0">
                <a:solidFill>
                  <a:srgbClr val="FF0000"/>
                </a:solidFill>
                <a:latin typeface="Cambria"/>
                <a:cs typeface="Cambria"/>
              </a:rPr>
              <a:t>to the evolution of EGI (European Grid Infrastructure</a:t>
            </a:r>
            <a:r>
              <a:rPr lang="en-GB" sz="1600" b="1" dirty="0" smtClean="0">
                <a:solidFill>
                  <a:srgbClr val="FF0000"/>
                </a:solidFill>
                <a:latin typeface="Cambria"/>
                <a:cs typeface="Cambria"/>
              </a:rPr>
              <a:t>)</a:t>
            </a:r>
            <a:endParaRPr lang="fr-FR" sz="1600" dirty="0" smtClean="0">
              <a:latin typeface="Cambria"/>
              <a:cs typeface="Cambria"/>
            </a:endParaRPr>
          </a:p>
          <a:p>
            <a:pPr marL="342900" indent="-342900" algn="just">
              <a:buFont typeface="+mj-lt"/>
              <a:buAutoNum type="arabicPeriod"/>
            </a:pPr>
            <a:r>
              <a:rPr lang="en-GB" sz="1600" b="1" dirty="0" smtClean="0">
                <a:solidFill>
                  <a:srgbClr val="FF0000"/>
                </a:solidFill>
                <a:latin typeface="Cambria"/>
                <a:cs typeface="Cambria"/>
              </a:rPr>
              <a:t>Proof </a:t>
            </a:r>
            <a:r>
              <a:rPr lang="en-GB" sz="1600" b="1" dirty="0">
                <a:solidFill>
                  <a:srgbClr val="FF0000"/>
                </a:solidFill>
                <a:latin typeface="Cambria"/>
                <a:cs typeface="Cambria"/>
              </a:rPr>
              <a:t>of concept and prototypes of data infrastructure-enabling software (e.g. for databases and data mining) for extremely large or highly heterogeneous data sets scaling to </a:t>
            </a:r>
            <a:r>
              <a:rPr lang="en-GB" sz="1600" b="1" dirty="0" err="1">
                <a:solidFill>
                  <a:srgbClr val="FF0000"/>
                </a:solidFill>
                <a:latin typeface="Cambria"/>
                <a:cs typeface="Cambria"/>
              </a:rPr>
              <a:t>zetabytes</a:t>
            </a:r>
            <a:r>
              <a:rPr lang="en-GB" sz="1600" b="1" dirty="0">
                <a:solidFill>
                  <a:srgbClr val="FF0000"/>
                </a:solidFill>
                <a:latin typeface="Cambria"/>
                <a:cs typeface="Cambria"/>
              </a:rPr>
              <a:t> and trillion of objects.</a:t>
            </a:r>
            <a:r>
              <a:rPr lang="en-GB" sz="1600" dirty="0">
                <a:latin typeface="Cambria"/>
                <a:cs typeface="Cambria"/>
              </a:rPr>
              <a:t> </a:t>
            </a:r>
            <a:r>
              <a:rPr lang="en-GB" sz="1600" i="1" dirty="0">
                <a:solidFill>
                  <a:srgbClr val="008000"/>
                </a:solidFill>
                <a:latin typeface="Cambria"/>
                <a:cs typeface="Cambria"/>
              </a:rPr>
              <a:t>Clean slate approaches to data management targeting 2020+ 'data factory' requirements of research communities and large scale facilities (e.g. ESFRI projects) are encouraged</a:t>
            </a:r>
            <a:endParaRPr lang="en-GB" sz="1600" i="1" dirty="0" smtClean="0">
              <a:solidFill>
                <a:srgbClr val="008000"/>
              </a:solidFill>
              <a:latin typeface="Cambria"/>
              <a:cs typeface="Cambria"/>
            </a:endParaRPr>
          </a:p>
          <a:p>
            <a:pPr marL="342900" indent="-342900" algn="just">
              <a:buFont typeface="+mj-lt"/>
              <a:buAutoNum type="arabicPeriod"/>
            </a:pPr>
            <a:endParaRPr lang="fr-FR" sz="1600" dirty="0" smtClean="0">
              <a:latin typeface="Cambria"/>
              <a:cs typeface="Cambria"/>
            </a:endParaRPr>
          </a:p>
        </p:txBody>
      </p:sp>
    </p:spTree>
    <p:extLst>
      <p:ext uri="{BB962C8B-B14F-4D97-AF65-F5344CB8AC3E}">
        <p14:creationId xmlns:p14="http://schemas.microsoft.com/office/powerpoint/2010/main" val="4601611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51204" y="764704"/>
            <a:ext cx="8992796" cy="338554"/>
          </a:xfrm>
          <a:prstGeom prst="rect">
            <a:avLst/>
          </a:prstGeom>
          <a:noFill/>
        </p:spPr>
        <p:txBody>
          <a:bodyPr wrap="square" rtlCol="0">
            <a:spAutoFit/>
          </a:bodyPr>
          <a:lstStyle/>
          <a:p>
            <a:pPr marL="0" lvl="3"/>
            <a:endParaRPr lang="fr-FR" sz="1600" dirty="0" smtClean="0">
              <a:latin typeface="Cambria"/>
              <a:cs typeface="Cambria"/>
            </a:endParaRPr>
          </a:p>
        </p:txBody>
      </p:sp>
      <p:sp>
        <p:nvSpPr>
          <p:cNvPr id="2" name="Rectangle 1"/>
          <p:cNvSpPr/>
          <p:nvPr/>
        </p:nvSpPr>
        <p:spPr>
          <a:xfrm>
            <a:off x="35202" y="980728"/>
            <a:ext cx="9122427" cy="5447645"/>
          </a:xfrm>
          <a:prstGeom prst="rect">
            <a:avLst/>
          </a:prstGeom>
        </p:spPr>
        <p:txBody>
          <a:bodyPr wrap="square">
            <a:spAutoFit/>
          </a:bodyPr>
          <a:lstStyle/>
          <a:p>
            <a:pPr marL="0" lvl="3"/>
            <a:r>
              <a:rPr lang="en-GB" b="1" cap="all" dirty="0">
                <a:solidFill>
                  <a:srgbClr val="FF6600"/>
                </a:solidFill>
              </a:rPr>
              <a:t>EINFRA 9-2015 – e-Infrastructures for virtual research environments (VRE) (42 M)</a:t>
            </a:r>
            <a:endParaRPr lang="fr-FR" b="1" cap="all" dirty="0">
              <a:solidFill>
                <a:srgbClr val="FF6600"/>
              </a:solidFill>
            </a:endParaRPr>
          </a:p>
          <a:p>
            <a:endParaRPr lang="en-GB" u="sng" dirty="0" smtClean="0">
              <a:latin typeface="Cambria"/>
              <a:cs typeface="Cambria"/>
            </a:endParaRPr>
          </a:p>
          <a:p>
            <a:pPr algn="just"/>
            <a:r>
              <a:rPr lang="en-GB" sz="2400" u="sng" dirty="0" smtClean="0">
                <a:latin typeface="Cambria"/>
                <a:cs typeface="Cambria"/>
              </a:rPr>
              <a:t>Specific </a:t>
            </a:r>
            <a:r>
              <a:rPr lang="en-GB" sz="2400" u="sng" dirty="0">
                <a:latin typeface="Cambria"/>
                <a:cs typeface="Cambria"/>
              </a:rPr>
              <a:t>challenge</a:t>
            </a:r>
            <a:r>
              <a:rPr lang="en-GB" sz="2400" dirty="0">
                <a:latin typeface="Cambria"/>
                <a:cs typeface="Cambria"/>
              </a:rPr>
              <a:t>: There is yet considerable potential and room for development in the use of virtual research environments. The objective is to address this challenge by supporting capacity building in interdisciplinary research communities to empower researchers through development and deployment of service-driven digital research environments, services and tools tailored to their specific needs. These virtual research environments (VRE) should integrate resources across all layers of the e-infrastructure (networking, computing, data, software, user interfaces), should foster cross-disciplinary data interoperability and should provide functions allowing data citation and promoting data sharing and trust. </a:t>
            </a:r>
            <a:endParaRPr lang="fr-FR" sz="2400" dirty="0">
              <a:latin typeface="Cambria"/>
              <a:cs typeface="Cambria"/>
            </a:endParaRPr>
          </a:p>
          <a:p>
            <a:pPr algn="just"/>
            <a:endParaRPr lang="en-GB" sz="2400" u="sng" dirty="0" smtClean="0">
              <a:latin typeface="Cambria"/>
              <a:cs typeface="Cambria"/>
            </a:endParaRPr>
          </a:p>
          <a:p>
            <a:pPr algn="just"/>
            <a:r>
              <a:rPr lang="en-GB" sz="2400" dirty="0" smtClean="0">
                <a:latin typeface="Cambria"/>
                <a:cs typeface="Cambria"/>
              </a:rPr>
              <a:t>. </a:t>
            </a:r>
            <a:endParaRPr lang="fr-FR" sz="2400" dirty="0">
              <a:solidFill>
                <a:srgbClr val="FF6600"/>
              </a:solidFill>
              <a:latin typeface="Cambria"/>
              <a:cs typeface="Cambria"/>
            </a:endParaRPr>
          </a:p>
        </p:txBody>
      </p:sp>
    </p:spTree>
    <p:extLst>
      <p:ext uri="{BB962C8B-B14F-4D97-AF65-F5344CB8AC3E}">
        <p14:creationId xmlns:p14="http://schemas.microsoft.com/office/powerpoint/2010/main" val="287615426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0"/>
            <a:ext cx="9140720" cy="6858000"/>
          </a:xfrm>
          <a:prstGeom prst="rect">
            <a:avLst/>
          </a:prstGeom>
        </p:spPr>
      </p:pic>
    </p:spTree>
    <p:extLst>
      <p:ext uri="{BB962C8B-B14F-4D97-AF65-F5344CB8AC3E}">
        <p14:creationId xmlns:p14="http://schemas.microsoft.com/office/powerpoint/2010/main" val="13846593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0" y="0"/>
            <a:ext cx="9140720" cy="6858000"/>
          </a:xfrm>
          <a:prstGeom prst="rect">
            <a:avLst/>
          </a:prstGeom>
        </p:spPr>
      </p:pic>
      <p:sp>
        <p:nvSpPr>
          <p:cNvPr id="7" name="Rectangle 6"/>
          <p:cNvSpPr/>
          <p:nvPr/>
        </p:nvSpPr>
        <p:spPr>
          <a:xfrm>
            <a:off x="323528" y="2852936"/>
            <a:ext cx="1944216" cy="864096"/>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7020272" y="3861048"/>
            <a:ext cx="1944216" cy="864096"/>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179512" y="5805264"/>
            <a:ext cx="1872208" cy="864096"/>
          </a:xfrm>
          <a:prstGeom prst="rect">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ZoneTexte 11"/>
          <p:cNvSpPr txBox="1"/>
          <p:nvPr/>
        </p:nvSpPr>
        <p:spPr>
          <a:xfrm>
            <a:off x="323528" y="5949280"/>
            <a:ext cx="1584176" cy="646331"/>
          </a:xfrm>
          <a:prstGeom prst="rect">
            <a:avLst/>
          </a:prstGeom>
          <a:noFill/>
        </p:spPr>
        <p:txBody>
          <a:bodyPr wrap="square" rtlCol="0">
            <a:spAutoFit/>
          </a:bodyPr>
          <a:lstStyle/>
          <a:p>
            <a:r>
              <a:rPr lang="en-GB" dirty="0" smtClean="0"/>
              <a:t>In blue:</a:t>
            </a:r>
          </a:p>
          <a:p>
            <a:r>
              <a:rPr lang="en-GB" dirty="0" err="1" smtClean="0"/>
              <a:t>Appec</a:t>
            </a:r>
            <a:r>
              <a:rPr lang="en-GB" dirty="0" smtClean="0"/>
              <a:t> interest</a:t>
            </a:r>
            <a:endParaRPr lang="en-GB" dirty="0"/>
          </a:p>
        </p:txBody>
      </p:sp>
    </p:spTree>
    <p:extLst>
      <p:ext uri="{BB962C8B-B14F-4D97-AF65-F5344CB8AC3E}">
        <p14:creationId xmlns:p14="http://schemas.microsoft.com/office/powerpoint/2010/main" val="334237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0" y="914400"/>
            <a:ext cx="9396536" cy="7200800"/>
          </a:xfrm>
          <a:prstGeom prst="rect">
            <a:avLst/>
          </a:prstGeom>
          <a:noFill/>
        </p:spPr>
        <p:txBody>
          <a:bodyPr wrap="square" rtlCol="0" anchor="ctr">
            <a:normAutofit/>
          </a:bodyPr>
          <a:lstStyle/>
          <a:p>
            <a:r>
              <a:rPr lang="en-GB" sz="1600" dirty="0" smtClean="0"/>
              <a:t>	 </a:t>
            </a:r>
            <a:endParaRPr lang="en-US" sz="1600" dirty="0" smtClean="0">
              <a:latin typeface="Cambria"/>
              <a:cs typeface="Cambria"/>
            </a:endParaRPr>
          </a:p>
        </p:txBody>
      </p:sp>
      <p:sp>
        <p:nvSpPr>
          <p:cNvPr id="2" name="Espace réservé du contenu 1"/>
          <p:cNvSpPr>
            <a:spLocks noGrp="1"/>
          </p:cNvSpPr>
          <p:nvPr>
            <p:ph idx="1"/>
          </p:nvPr>
        </p:nvSpPr>
        <p:spPr>
          <a:xfrm>
            <a:off x="0" y="1556792"/>
            <a:ext cx="9036496" cy="5157192"/>
          </a:xfrm>
        </p:spPr>
        <p:txBody>
          <a:bodyPr/>
          <a:lstStyle/>
          <a:p>
            <a:r>
              <a:rPr lang="en-GB" sz="2400" dirty="0" smtClean="0">
                <a:latin typeface="Cambria"/>
                <a:cs typeface="Cambria"/>
              </a:rPr>
              <a:t>	B4 Call 4- </a:t>
            </a:r>
            <a:r>
              <a:rPr lang="en-GB" sz="2400" dirty="0" smtClean="0">
                <a:solidFill>
                  <a:srgbClr val="F29527"/>
                </a:solidFill>
                <a:latin typeface="Cambria"/>
                <a:cs typeface="Cambria"/>
              </a:rPr>
              <a:t>INFRASUPP 6-2014 – International cooperation for research infrastructures, September 2014,  7 ME</a:t>
            </a:r>
          </a:p>
          <a:p>
            <a:endParaRPr lang="fr-FR" sz="2000" dirty="0"/>
          </a:p>
        </p:txBody>
      </p:sp>
      <p:sp>
        <p:nvSpPr>
          <p:cNvPr id="9" name="Title 8"/>
          <p:cNvSpPr>
            <a:spLocks noGrp="1"/>
          </p:cNvSpPr>
          <p:nvPr>
            <p:ph type="title" idx="4294967295"/>
          </p:nvPr>
        </p:nvSpPr>
        <p:spPr>
          <a:xfrm>
            <a:off x="0" y="980729"/>
            <a:ext cx="9144000" cy="504056"/>
          </a:xfrm>
          <a:prstGeom prst="rect">
            <a:avLst/>
          </a:prstGeom>
        </p:spPr>
        <p:txBody>
          <a:bodyPr anchor="b">
            <a:normAutofit/>
          </a:bodyPr>
          <a:lstStyle/>
          <a:p>
            <a:pPr lvl="0" algn="l">
              <a:spcBef>
                <a:spcPts val="0"/>
              </a:spcBef>
            </a:pPr>
            <a:r>
              <a:rPr lang="fr-FR" sz="2700" b="1" dirty="0">
                <a:solidFill>
                  <a:srgbClr val="9A9AC8"/>
                </a:solidFill>
                <a:latin typeface="Cambria"/>
                <a:cs typeface="Cambria"/>
              </a:rPr>
              <a:t>EXCELLENT </a:t>
            </a:r>
            <a:r>
              <a:rPr lang="fr-FR" sz="2700" b="1" dirty="0" smtClean="0">
                <a:solidFill>
                  <a:srgbClr val="9A9AC8"/>
                </a:solidFill>
                <a:latin typeface="Cambria"/>
                <a:cs typeface="Cambria"/>
              </a:rPr>
              <a:t>SCIENCE: </a:t>
            </a:r>
            <a:r>
              <a:rPr lang="fr-FR" sz="2700" b="1" dirty="0">
                <a:solidFill>
                  <a:srgbClr val="9A9AC8"/>
                </a:solidFill>
                <a:latin typeface="Cambria"/>
                <a:cs typeface="Cambria"/>
              </a:rPr>
              <a:t> </a:t>
            </a:r>
            <a:r>
              <a:rPr lang="fr-FR" sz="2700" b="1" dirty="0" err="1" smtClean="0">
                <a:solidFill>
                  <a:srgbClr val="9A9AC8"/>
                </a:solidFill>
                <a:latin typeface="Cambria"/>
                <a:cs typeface="Cambria"/>
              </a:rPr>
              <a:t>Research</a:t>
            </a:r>
            <a:r>
              <a:rPr lang="fr-FR" sz="2700" b="1" dirty="0" smtClean="0">
                <a:solidFill>
                  <a:srgbClr val="9A9AC8"/>
                </a:solidFill>
                <a:latin typeface="Cambria"/>
                <a:cs typeface="Cambria"/>
              </a:rPr>
              <a:t> </a:t>
            </a:r>
            <a:r>
              <a:rPr lang="fr-FR" sz="2700" b="1" dirty="0">
                <a:solidFill>
                  <a:srgbClr val="9A9AC8"/>
                </a:solidFill>
                <a:latin typeface="Cambria"/>
                <a:cs typeface="Cambria"/>
              </a:rPr>
              <a:t>Infrastructures </a:t>
            </a:r>
            <a:endParaRPr lang="fr-FR" sz="2700" b="1" dirty="0">
              <a:latin typeface="Cambria"/>
              <a:cs typeface="Cambria"/>
            </a:endParaRPr>
          </a:p>
        </p:txBody>
      </p:sp>
      <p:sp>
        <p:nvSpPr>
          <p:cNvPr id="4" name="ZoneTexte 3"/>
          <p:cNvSpPr txBox="1"/>
          <p:nvPr/>
        </p:nvSpPr>
        <p:spPr>
          <a:xfrm>
            <a:off x="251520" y="6381328"/>
            <a:ext cx="2376264" cy="369332"/>
          </a:xfrm>
          <a:prstGeom prst="rect">
            <a:avLst/>
          </a:prstGeom>
          <a:noFill/>
        </p:spPr>
        <p:txBody>
          <a:bodyPr wrap="square" rtlCol="0">
            <a:spAutoFit/>
          </a:bodyPr>
          <a:lstStyle/>
          <a:p>
            <a:endParaRPr lang="en-GB" b="1" dirty="0">
              <a:solidFill>
                <a:srgbClr val="7BCF27"/>
              </a:solidFill>
            </a:endParaRPr>
          </a:p>
        </p:txBody>
      </p:sp>
      <p:pic>
        <p:nvPicPr>
          <p:cNvPr id="3" name="Image 2"/>
          <p:cNvPicPr>
            <a:picLocks noChangeAspect="1"/>
          </p:cNvPicPr>
          <p:nvPr/>
        </p:nvPicPr>
        <p:blipFill>
          <a:blip r:embed="rId5"/>
          <a:stretch>
            <a:fillRect/>
          </a:stretch>
        </p:blipFill>
        <p:spPr>
          <a:xfrm>
            <a:off x="23566" y="2420888"/>
            <a:ext cx="6564658" cy="2907952"/>
          </a:xfrm>
          <a:prstGeom prst="rect">
            <a:avLst/>
          </a:prstGeom>
        </p:spPr>
      </p:pic>
      <p:pic>
        <p:nvPicPr>
          <p:cNvPr id="5" name="Image 4"/>
          <p:cNvPicPr>
            <a:picLocks noChangeAspect="1"/>
          </p:cNvPicPr>
          <p:nvPr/>
        </p:nvPicPr>
        <p:blipFill>
          <a:blip r:embed="rId6"/>
          <a:stretch>
            <a:fillRect/>
          </a:stretch>
        </p:blipFill>
        <p:spPr>
          <a:xfrm>
            <a:off x="3275856" y="5229200"/>
            <a:ext cx="5679222" cy="1494532"/>
          </a:xfrm>
          <a:prstGeom prst="rect">
            <a:avLst/>
          </a:prstGeom>
        </p:spPr>
      </p:pic>
    </p:spTree>
    <p:custDataLst>
      <p:tags r:id="rId1"/>
    </p:custDataLst>
    <p:extLst>
      <p:ext uri="{BB962C8B-B14F-4D97-AF65-F5344CB8AC3E}">
        <p14:creationId xmlns:p14="http://schemas.microsoft.com/office/powerpoint/2010/main" val="726475917"/>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4" name="Espace réservé du contenu 3"/>
          <p:cNvPicPr>
            <a:picLocks noGrp="1" noChangeAspect="1"/>
          </p:cNvPicPr>
          <p:nvPr>
            <p:ph sz="half" idx="1"/>
          </p:nvPr>
        </p:nvPicPr>
        <p:blipFill rotWithShape="1">
          <a:blip r:embed="rId5"/>
          <a:srcRect l="293" t="-16858" r="-278" b="6325"/>
          <a:stretch/>
        </p:blipFill>
        <p:spPr>
          <a:xfrm>
            <a:off x="9650" y="3933057"/>
            <a:ext cx="6012160" cy="2924944"/>
          </a:xfrm>
        </p:spPr>
      </p:pic>
      <p:sp>
        <p:nvSpPr>
          <p:cNvPr id="3" name="Espace réservé du contenu 2"/>
          <p:cNvSpPr>
            <a:spLocks noGrp="1"/>
          </p:cNvSpPr>
          <p:nvPr>
            <p:ph sz="half" idx="2"/>
          </p:nvPr>
        </p:nvSpPr>
        <p:spPr>
          <a:xfrm>
            <a:off x="32324" y="1628800"/>
            <a:ext cx="9111676" cy="4525963"/>
          </a:xfrm>
        </p:spPr>
        <p:txBody>
          <a:bodyPr/>
          <a:lstStyle/>
          <a:p>
            <a:r>
              <a:rPr lang="en-GB" sz="2000" dirty="0" smtClean="0"/>
              <a:t>ERA-NET in Horizon2020: Top-up (33%) funding of individual joint calls for transnational research and innovation in selected areas. </a:t>
            </a:r>
            <a:endParaRPr lang="en-GB" sz="2000" dirty="0" smtClean="0"/>
          </a:p>
          <a:p>
            <a:r>
              <a:rPr lang="en-GB" sz="2000" dirty="0" smtClean="0"/>
              <a:t>Multiple </a:t>
            </a:r>
            <a:r>
              <a:rPr lang="en-GB" sz="2000" dirty="0" smtClean="0"/>
              <a:t>joints calls in an variable geometry with individual grant agreements for each call Large initiatives with major strategic research agendas might propose a series of call topics for which top-up funding could be provided.</a:t>
            </a:r>
          </a:p>
          <a:p>
            <a:r>
              <a:rPr lang="en-GB" sz="2000" dirty="0" smtClean="0"/>
              <a:t>Unresolved </a:t>
            </a:r>
            <a:r>
              <a:rPr lang="en-GB" sz="2000" dirty="0" smtClean="0"/>
              <a:t>question for APPEC, will there be ERANET+ in RI ? Up to now we know only ERANETs associated with the societal challenges (Pillar 3) </a:t>
            </a:r>
          </a:p>
          <a:p>
            <a:endParaRPr lang="en-GB" sz="2000" dirty="0" smtClean="0"/>
          </a:p>
          <a:p>
            <a:endParaRPr lang="en-GB" sz="2000" dirty="0" smtClean="0"/>
          </a:p>
          <a:p>
            <a:endParaRPr lang="en-GB" sz="1800" dirty="0"/>
          </a:p>
        </p:txBody>
      </p:sp>
      <p:sp>
        <p:nvSpPr>
          <p:cNvPr id="9" name="Title 8"/>
          <p:cNvSpPr>
            <a:spLocks noGrp="1"/>
          </p:cNvSpPr>
          <p:nvPr>
            <p:ph type="title" idx="4294967295"/>
          </p:nvPr>
        </p:nvSpPr>
        <p:spPr>
          <a:xfrm>
            <a:off x="0" y="692696"/>
            <a:ext cx="9252520" cy="735013"/>
          </a:xfrm>
          <a:prstGeom prst="rect">
            <a:avLst/>
          </a:prstGeom>
        </p:spPr>
        <p:txBody>
          <a:bodyPr anchor="b">
            <a:normAutofit fontScale="90000"/>
          </a:bodyPr>
          <a:lstStyle/>
          <a:p>
            <a:pPr lvl="0" algn="ctr">
              <a:spcBef>
                <a:spcPts val="0"/>
              </a:spcBef>
            </a:pPr>
            <a:r>
              <a:rPr lang="en-GB" smtClean="0"/>
              <a:t/>
            </a:r>
            <a:br>
              <a:rPr lang="en-GB" smtClean="0"/>
            </a:br>
            <a:r>
              <a:rPr lang="en-GB" smtClean="0"/>
              <a:t>A Research Infrastructures ERANET for APPEC?</a:t>
            </a:r>
            <a:endParaRPr lang="en-GB"/>
          </a:p>
        </p:txBody>
      </p:sp>
      <p:pic>
        <p:nvPicPr>
          <p:cNvPr id="5" name="Image 4"/>
          <p:cNvPicPr>
            <a:picLocks noChangeAspect="1"/>
          </p:cNvPicPr>
          <p:nvPr/>
        </p:nvPicPr>
        <p:blipFill>
          <a:blip r:embed="rId6"/>
          <a:srcRect t="71333" b="5033"/>
          <a:stretch>
            <a:fillRect/>
          </a:stretch>
        </p:blipFill>
        <p:spPr>
          <a:xfrm>
            <a:off x="5257" y="6400800"/>
            <a:ext cx="5790880" cy="457200"/>
          </a:xfrm>
          <a:prstGeom prst="rect">
            <a:avLst/>
          </a:prstGeom>
        </p:spPr>
      </p:pic>
      <p:sp>
        <p:nvSpPr>
          <p:cNvPr id="6" name="Ellipse 5"/>
          <p:cNvSpPr/>
          <p:nvPr/>
        </p:nvSpPr>
        <p:spPr>
          <a:xfrm>
            <a:off x="0" y="5301208"/>
            <a:ext cx="6012160" cy="576064"/>
          </a:xfrm>
          <a:prstGeom prst="ellipse">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6477000" y="4725144"/>
            <a:ext cx="2667000" cy="1800493"/>
          </a:xfrm>
          <a:prstGeom prst="rect">
            <a:avLst/>
          </a:prstGeom>
        </p:spPr>
        <p:txBody>
          <a:bodyPr wrap="square">
            <a:spAutoFit/>
          </a:bodyPr>
          <a:lstStyle/>
          <a:p>
            <a:pPr algn="ctr">
              <a:spcBef>
                <a:spcPct val="50000"/>
              </a:spcBef>
            </a:pPr>
            <a:r>
              <a:rPr lang="en-GB" sz="1600" smtClean="0">
                <a:solidFill>
                  <a:srgbClr val="0F5494"/>
                </a:solidFill>
              </a:rPr>
              <a:t>From report written by the members of the Joint Programming Unit </a:t>
            </a:r>
          </a:p>
          <a:p>
            <a:pPr algn="ctr">
              <a:spcBef>
                <a:spcPct val="50000"/>
              </a:spcBef>
            </a:pPr>
            <a:r>
              <a:rPr lang="en-GB" sz="1400" smtClean="0">
                <a:solidFill>
                  <a:srgbClr val="0F5494"/>
                </a:solidFill>
              </a:rPr>
              <a:t>Contact: Jörg Niehoff</a:t>
            </a:r>
            <a:br>
              <a:rPr lang="en-GB" sz="1400" smtClean="0">
                <a:solidFill>
                  <a:srgbClr val="0F5494"/>
                </a:solidFill>
              </a:rPr>
            </a:br>
            <a:r>
              <a:rPr lang="en-GB" sz="1400" smtClean="0">
                <a:solidFill>
                  <a:srgbClr val="0F5494"/>
                </a:solidFill>
                <a:hlinkClick r:id="rId7"/>
              </a:rPr>
              <a:t>joerg.niehoff@ec.europa.eu</a:t>
            </a:r>
            <a:r>
              <a:rPr lang="en-GB" sz="1400" smtClean="0">
                <a:solidFill>
                  <a:srgbClr val="0F5494"/>
                </a:solidFill>
              </a:rPr>
              <a:t> </a:t>
            </a:r>
            <a:br>
              <a:rPr lang="en-GB" sz="1400" smtClean="0">
                <a:solidFill>
                  <a:srgbClr val="0F5494"/>
                </a:solidFill>
              </a:rPr>
            </a:br>
            <a:r>
              <a:rPr lang="en-GB" sz="1400" smtClean="0">
                <a:solidFill>
                  <a:srgbClr val="0F5494"/>
                </a:solidFill>
              </a:rPr>
              <a:t>DG Research &amp; Innovation</a:t>
            </a:r>
            <a:br>
              <a:rPr lang="en-GB" sz="1400" smtClean="0">
                <a:solidFill>
                  <a:srgbClr val="0F5494"/>
                </a:solidFill>
              </a:rPr>
            </a:br>
            <a:r>
              <a:rPr lang="en-GB" sz="1400" smtClean="0">
                <a:solidFill>
                  <a:srgbClr val="0F5494"/>
                </a:solidFill>
              </a:rPr>
              <a:t>Unit B4 - Joint Programming</a:t>
            </a:r>
            <a:endParaRPr lang="en-GB" sz="1400">
              <a:solidFill>
                <a:srgbClr val="0F5494"/>
              </a:solidFill>
            </a:endParaRPr>
          </a:p>
        </p:txBody>
      </p:sp>
    </p:spTree>
    <p:custDataLst>
      <p:tags r:id="rId1"/>
    </p:custDataLst>
    <p:extLst>
      <p:ext uri="{BB962C8B-B14F-4D97-AF65-F5344CB8AC3E}">
        <p14:creationId xmlns:p14="http://schemas.microsoft.com/office/powerpoint/2010/main" val="287095347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855365"/>
            <a:ext cx="8147248" cy="4525963"/>
          </a:xfrm>
        </p:spPr>
        <p:txBody>
          <a:bodyPr/>
          <a:lstStyle/>
          <a:p>
            <a:r>
              <a:rPr lang="en-GB" sz="1600" dirty="0" smtClean="0"/>
              <a:t>Open: </a:t>
            </a:r>
          </a:p>
          <a:p>
            <a:pPr lvl="1"/>
            <a:r>
              <a:rPr lang="en-GB" sz="1400" dirty="0" smtClean="0"/>
              <a:t>Short programs funded on aggressive R&amp;D  with industrial application 80 ME/year</a:t>
            </a:r>
          </a:p>
          <a:p>
            <a:r>
              <a:rPr lang="en-GB" sz="1600" dirty="0" smtClean="0"/>
              <a:t>Proactive    9 themes 60-82 ME/year</a:t>
            </a:r>
          </a:p>
          <a:p>
            <a:pPr lvl="1"/>
            <a:r>
              <a:rPr lang="en-GB" sz="1400" dirty="0" smtClean="0"/>
              <a:t>Understanding time for new technologies 20 ME</a:t>
            </a:r>
          </a:p>
          <a:p>
            <a:pPr lvl="1"/>
            <a:r>
              <a:rPr lang="en-GB" sz="1400" dirty="0" smtClean="0"/>
              <a:t>Symbiosis between artificial and natural systems 25 ME</a:t>
            </a:r>
          </a:p>
          <a:p>
            <a:pPr lvl="1"/>
            <a:r>
              <a:rPr lang="en-GB" sz="1400" dirty="0" smtClean="0"/>
              <a:t>Adaptive bottom-up construction 35 ME</a:t>
            </a:r>
          </a:p>
          <a:p>
            <a:pPr lvl="1"/>
            <a:r>
              <a:rPr lang="en-GB" sz="1400" dirty="0" smtClean="0"/>
              <a:t>New possibilities at the </a:t>
            </a:r>
            <a:r>
              <a:rPr lang="en-GB" sz="1400" dirty="0" err="1" smtClean="0"/>
              <a:t>nano</a:t>
            </a:r>
            <a:r>
              <a:rPr lang="en-GB" sz="1400" dirty="0" smtClean="0"/>
              <a:t>-bio-</a:t>
            </a:r>
            <a:r>
              <a:rPr lang="en-GB" sz="1400" dirty="0" err="1" smtClean="0"/>
              <a:t>chem</a:t>
            </a:r>
            <a:r>
              <a:rPr lang="en-GB" sz="1400" dirty="0" smtClean="0"/>
              <a:t> interface 25 ME</a:t>
            </a:r>
          </a:p>
          <a:p>
            <a:pPr lvl="1"/>
            <a:r>
              <a:rPr lang="en-GB" sz="1400" dirty="0" smtClean="0"/>
              <a:t>Knowing, doing and being: Cognition beyond problem solving 35 ME</a:t>
            </a:r>
          </a:p>
          <a:p>
            <a:pPr lvl="1"/>
            <a:r>
              <a:rPr lang="en-GB" sz="1400" dirty="0" smtClean="0"/>
              <a:t>Ecological ubiquitous  technology 25 ME</a:t>
            </a:r>
          </a:p>
          <a:p>
            <a:pPr lvl="1"/>
            <a:r>
              <a:rPr lang="en-GB" sz="1400" dirty="0" smtClean="0"/>
              <a:t>Exploiting light-matter interaction 20 ME</a:t>
            </a:r>
          </a:p>
          <a:p>
            <a:pPr lvl="1"/>
            <a:r>
              <a:rPr lang="en-GB" sz="1400" dirty="0" smtClean="0"/>
              <a:t>Quantum simulation and networking 30 ME</a:t>
            </a:r>
          </a:p>
          <a:p>
            <a:pPr lvl="1"/>
            <a:r>
              <a:rPr lang="en-GB" sz="1400" dirty="0" smtClean="0"/>
              <a:t>Global Systems Science 20 ME</a:t>
            </a:r>
          </a:p>
          <a:p>
            <a:pPr lvl="1"/>
            <a:r>
              <a:rPr lang="en-GB" sz="1400" dirty="0" smtClean="0"/>
              <a:t>CSA 2,3 ME</a:t>
            </a:r>
          </a:p>
          <a:p>
            <a:r>
              <a:rPr lang="en-GB" sz="1600" dirty="0" smtClean="0"/>
              <a:t>Flagships</a:t>
            </a:r>
          </a:p>
          <a:p>
            <a:pPr lvl="1"/>
            <a:r>
              <a:rPr lang="en-GB" sz="1400" dirty="0" err="1" smtClean="0"/>
              <a:t>Graphène</a:t>
            </a:r>
            <a:endParaRPr lang="en-GB" sz="1400" dirty="0" smtClean="0"/>
          </a:p>
          <a:p>
            <a:pPr lvl="1"/>
            <a:r>
              <a:rPr lang="en-GB" sz="1400" dirty="0" err="1" smtClean="0"/>
              <a:t>Humain</a:t>
            </a:r>
            <a:r>
              <a:rPr lang="en-GB" sz="1400" dirty="0" smtClean="0"/>
              <a:t> Brain Project</a:t>
            </a:r>
          </a:p>
          <a:p>
            <a:r>
              <a:rPr lang="en-GB" sz="1600" dirty="0" smtClean="0"/>
              <a:t>Computer Science, towards </a:t>
            </a:r>
            <a:r>
              <a:rPr lang="en-GB" sz="1600" dirty="0" err="1" smtClean="0"/>
              <a:t>hexascale</a:t>
            </a:r>
            <a:endParaRPr lang="en-GB" sz="1600" dirty="0" smtClean="0"/>
          </a:p>
          <a:p>
            <a:pPr lvl="1"/>
            <a:r>
              <a:rPr lang="en-GB" sz="1400" dirty="0" smtClean="0"/>
              <a:t>HPC workloads 20 ME</a:t>
            </a:r>
            <a:endParaRPr lang="en-GB" sz="1400" dirty="0"/>
          </a:p>
        </p:txBody>
      </p:sp>
      <p:sp>
        <p:nvSpPr>
          <p:cNvPr id="5" name="Espace réservé du contenu 4"/>
          <p:cNvSpPr>
            <a:spLocks noGrp="1"/>
          </p:cNvSpPr>
          <p:nvPr>
            <p:ph sz="half" idx="2"/>
          </p:nvPr>
        </p:nvSpPr>
        <p:spPr>
          <a:xfrm>
            <a:off x="4427984" y="4077072"/>
            <a:ext cx="4687083" cy="2780928"/>
          </a:xfrm>
        </p:spPr>
        <p:txBody>
          <a:bodyPr/>
          <a:lstStyle/>
          <a:p>
            <a:pPr>
              <a:buFont typeface="Lucida Grande"/>
              <a:buChar char="→"/>
            </a:pPr>
            <a:r>
              <a:rPr lang="en-GB" sz="1600" b="1" dirty="0" smtClean="0">
                <a:solidFill>
                  <a:srgbClr val="FF0000"/>
                </a:solidFill>
              </a:rPr>
              <a:t>APPEC interests,  can we map them to FET ? </a:t>
            </a:r>
          </a:p>
          <a:p>
            <a:pPr lvl="1"/>
            <a:r>
              <a:rPr lang="en-GB" sz="1600" b="1" dirty="0" smtClean="0">
                <a:solidFill>
                  <a:srgbClr val="F29527"/>
                </a:solidFill>
              </a:rPr>
              <a:t>Sensor networks in hostile environments </a:t>
            </a:r>
          </a:p>
          <a:p>
            <a:pPr lvl="1"/>
            <a:r>
              <a:rPr lang="en-GB" sz="1600" b="1" dirty="0" smtClean="0">
                <a:solidFill>
                  <a:srgbClr val="F29527"/>
                </a:solidFill>
              </a:rPr>
              <a:t>Low radioactivity tracing</a:t>
            </a:r>
          </a:p>
          <a:p>
            <a:pPr lvl="1"/>
            <a:r>
              <a:rPr lang="en-GB" sz="1600" b="1" dirty="0" smtClean="0">
                <a:solidFill>
                  <a:srgbClr val="F29527"/>
                </a:solidFill>
              </a:rPr>
              <a:t>Photonics</a:t>
            </a:r>
          </a:p>
          <a:p>
            <a:pPr lvl="1"/>
            <a:r>
              <a:rPr lang="en-GB" sz="1600" b="1" dirty="0" err="1" smtClean="0">
                <a:solidFill>
                  <a:srgbClr val="F29527"/>
                </a:solidFill>
              </a:rPr>
              <a:t>Photodetectors</a:t>
            </a:r>
            <a:r>
              <a:rPr lang="en-GB" sz="1600" b="1" dirty="0" smtClean="0">
                <a:solidFill>
                  <a:srgbClr val="F29527"/>
                </a:solidFill>
              </a:rPr>
              <a:t> (large area, small pixels)</a:t>
            </a:r>
          </a:p>
          <a:p>
            <a:pPr lvl="1"/>
            <a:r>
              <a:rPr lang="en-GB" sz="1600" b="1" dirty="0" smtClean="0">
                <a:solidFill>
                  <a:srgbClr val="F29527"/>
                </a:solidFill>
              </a:rPr>
              <a:t>Extreme photonics (lasers/mirrors)</a:t>
            </a:r>
          </a:p>
          <a:p>
            <a:pPr lvl="1"/>
            <a:r>
              <a:rPr lang="en-GB" sz="1600" b="1" dirty="0" smtClean="0">
                <a:solidFill>
                  <a:srgbClr val="F29527"/>
                </a:solidFill>
              </a:rPr>
              <a:t>Cryogenic detectors (MKIDs, TES)</a:t>
            </a:r>
          </a:p>
          <a:p>
            <a:pPr lvl="1"/>
            <a:r>
              <a:rPr lang="en-GB" sz="1600" b="1" dirty="0" smtClean="0">
                <a:solidFill>
                  <a:srgbClr val="F29527"/>
                </a:solidFill>
              </a:rPr>
              <a:t>Materials of extreme </a:t>
            </a:r>
            <a:r>
              <a:rPr lang="en-GB" sz="1600" b="1" dirty="0" err="1" smtClean="0">
                <a:solidFill>
                  <a:srgbClr val="F29527"/>
                </a:solidFill>
              </a:rPr>
              <a:t>radiopurity</a:t>
            </a:r>
            <a:r>
              <a:rPr lang="en-GB" sz="1600" b="1" dirty="0" smtClean="0">
                <a:solidFill>
                  <a:srgbClr val="F29527"/>
                </a:solidFill>
              </a:rPr>
              <a:t>  </a:t>
            </a:r>
          </a:p>
          <a:p>
            <a:pPr lvl="1"/>
            <a:r>
              <a:rPr lang="en-GB" sz="1600" b="1" dirty="0" smtClean="0">
                <a:solidFill>
                  <a:srgbClr val="F29527"/>
                </a:solidFill>
              </a:rPr>
              <a:t>Space</a:t>
            </a:r>
            <a:endParaRPr lang="en-GB" sz="1600" b="1" dirty="0">
              <a:solidFill>
                <a:srgbClr val="F29527"/>
              </a:solidFill>
            </a:endParaRPr>
          </a:p>
        </p:txBody>
      </p:sp>
      <p:sp>
        <p:nvSpPr>
          <p:cNvPr id="7" name="Title 8"/>
          <p:cNvSpPr txBox="1">
            <a:spLocks/>
          </p:cNvSpPr>
          <p:nvPr/>
        </p:nvSpPr>
        <p:spPr>
          <a:xfrm>
            <a:off x="251520" y="1253827"/>
            <a:ext cx="8784976" cy="735013"/>
          </a:xfrm>
          <a:prstGeom prst="rect">
            <a:avLst/>
          </a:prstGeom>
        </p:spPr>
        <p:txBody>
          <a:bodyPr anchor="b">
            <a:noAutofit/>
          </a:bodyPr>
          <a:lstStyle>
            <a:lvl1pPr algn="r" defTabSz="457200" rtl="0" eaLnBrk="1" fontAlgn="base" hangingPunct="1">
              <a:spcBef>
                <a:spcPct val="0"/>
              </a:spcBef>
              <a:spcAft>
                <a:spcPct val="0"/>
              </a:spcAft>
              <a:defRPr sz="3200" kern="1200">
                <a:solidFill>
                  <a:srgbClr val="0AA8C8"/>
                </a:solidFill>
                <a:latin typeface="Helvetica Neue UltraLight"/>
                <a:ea typeface="ＭＳ Ｐゴシック" charset="-128"/>
                <a:cs typeface="Helvetica Neue UltraLight"/>
              </a:defRPr>
            </a:lvl1pPr>
            <a:lvl2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2pPr>
            <a:lvl3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3pPr>
            <a:lvl4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4pPr>
            <a:lvl5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5pPr>
            <a:lvl6pPr marL="4572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6pPr>
            <a:lvl7pPr marL="9144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7pPr>
            <a:lvl8pPr marL="13716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8pPr>
            <a:lvl9pPr marL="18288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9pPr>
          </a:lstStyle>
          <a:p>
            <a:pPr>
              <a:spcBef>
                <a:spcPts val="0"/>
              </a:spcBef>
            </a:pPr>
            <a:r>
              <a:rPr lang="fr-FR" b="1" dirty="0" smtClean="0">
                <a:solidFill>
                  <a:srgbClr val="9A9AC8"/>
                </a:solidFill>
                <a:ea typeface="+mn-ea"/>
                <a:cs typeface="+mn-cs"/>
              </a:rPr>
              <a:t>EXCELLENT SCIENCE: </a:t>
            </a:r>
            <a:br>
              <a:rPr lang="fr-FR" b="1" dirty="0" smtClean="0">
                <a:solidFill>
                  <a:srgbClr val="9A9AC8"/>
                </a:solidFill>
                <a:ea typeface="+mn-ea"/>
                <a:cs typeface="+mn-cs"/>
              </a:rPr>
            </a:br>
            <a:r>
              <a:rPr lang="fr-FR" b="1" dirty="0" smtClean="0">
                <a:solidFill>
                  <a:srgbClr val="9A9AC8"/>
                </a:solidFill>
                <a:ea typeface="+mn-ea"/>
                <a:cs typeface="+mn-cs"/>
              </a:rPr>
              <a:t>C. Future </a:t>
            </a:r>
            <a:r>
              <a:rPr lang="fr-FR" b="1" dirty="0" err="1" smtClean="0">
                <a:solidFill>
                  <a:srgbClr val="9A9AC8"/>
                </a:solidFill>
                <a:ea typeface="+mn-ea"/>
                <a:cs typeface="+mn-cs"/>
              </a:rPr>
              <a:t>Emerging</a:t>
            </a:r>
            <a:r>
              <a:rPr lang="fr-FR" b="1" dirty="0" smtClean="0">
                <a:solidFill>
                  <a:srgbClr val="9A9AC8"/>
                </a:solidFill>
                <a:ea typeface="+mn-ea"/>
                <a:cs typeface="+mn-cs"/>
              </a:rPr>
              <a:t> technologies (FET)</a:t>
            </a:r>
            <a:endParaRPr lang="fr-FR" dirty="0">
              <a:solidFill>
                <a:srgbClr val="9A9AC8"/>
              </a:solidFill>
            </a:endParaRPr>
          </a:p>
        </p:txBody>
      </p:sp>
    </p:spTree>
    <p:custDataLst>
      <p:tags r:id="rId1"/>
    </p:custDataLst>
    <p:extLst>
      <p:ext uri="{BB962C8B-B14F-4D97-AF65-F5344CB8AC3E}">
        <p14:creationId xmlns:p14="http://schemas.microsoft.com/office/powerpoint/2010/main" val="2548490041"/>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915816" y="2492896"/>
            <a:ext cx="5997352" cy="1179458"/>
          </a:xfrm>
        </p:spPr>
        <p:txBody>
          <a:bodyPr/>
          <a:lstStyle/>
          <a:p>
            <a:pPr algn="l"/>
            <a:r>
              <a:rPr lang="fr-FR" dirty="0" err="1"/>
              <a:t>Industrial</a:t>
            </a:r>
            <a:r>
              <a:rPr lang="fr-FR" dirty="0"/>
              <a:t> Leadership</a:t>
            </a:r>
            <a:br>
              <a:rPr lang="fr-FR" dirty="0"/>
            </a:br>
            <a:r>
              <a:rPr lang="fr-FR" dirty="0"/>
              <a:t>22,09% i.e. 15,51 B euros</a:t>
            </a:r>
            <a:br>
              <a:rPr lang="fr-FR" dirty="0"/>
            </a:br>
            <a:endParaRPr lang="fr-FR" dirty="0"/>
          </a:p>
        </p:txBody>
      </p:sp>
      <p:sp>
        <p:nvSpPr>
          <p:cNvPr id="5" name="Espace réservé du texte 4"/>
          <p:cNvSpPr>
            <a:spLocks noGrp="1"/>
          </p:cNvSpPr>
          <p:nvPr>
            <p:ph type="body" idx="1"/>
          </p:nvPr>
        </p:nvSpPr>
        <p:spPr>
          <a:xfrm>
            <a:off x="395536" y="4437112"/>
            <a:ext cx="8445623" cy="1860227"/>
          </a:xfrm>
        </p:spPr>
        <p:txBody>
          <a:bodyPr/>
          <a:lstStyle/>
          <a:p>
            <a:pPr marL="457200" indent="-457200">
              <a:buAutoNum type="alphaUcPeriod"/>
            </a:pPr>
            <a:r>
              <a:rPr lang="en-GB" b="1" dirty="0" smtClean="0">
                <a:solidFill>
                  <a:srgbClr val="9A9AC8"/>
                </a:solidFill>
                <a:latin typeface="Cambria"/>
                <a:cs typeface="Cambria"/>
              </a:rPr>
              <a:t>Leadership in enabling and industrial technologies:</a:t>
            </a:r>
          </a:p>
          <a:p>
            <a:r>
              <a:rPr lang="en-GB" b="1" dirty="0" smtClean="0">
                <a:solidFill>
                  <a:srgbClr val="FF0000"/>
                </a:solidFill>
                <a:latin typeface="Cambria"/>
                <a:cs typeface="Cambria"/>
              </a:rPr>
              <a:t>ICT</a:t>
            </a:r>
            <a:r>
              <a:rPr lang="en-GB" b="1" dirty="0" smtClean="0">
                <a:solidFill>
                  <a:srgbClr val="9A9AC8"/>
                </a:solidFill>
                <a:latin typeface="Cambria"/>
                <a:cs typeface="Cambria"/>
              </a:rPr>
              <a:t>; Nanotechnologies; Advanced Materials; Biotechnology; Advanced Manufacturing and Processing; and </a:t>
            </a:r>
            <a:r>
              <a:rPr lang="en-GB" b="1" dirty="0" smtClean="0">
                <a:solidFill>
                  <a:srgbClr val="FF0000"/>
                </a:solidFill>
                <a:latin typeface="Cambria"/>
                <a:cs typeface="Cambria"/>
              </a:rPr>
              <a:t>Space</a:t>
            </a:r>
          </a:p>
          <a:p>
            <a:r>
              <a:rPr lang="en-GB" b="1" dirty="0" smtClean="0">
                <a:solidFill>
                  <a:srgbClr val="9A9AC8"/>
                </a:solidFill>
                <a:latin typeface="Cambria"/>
                <a:cs typeface="Cambria"/>
              </a:rPr>
              <a:t>B. Access to risk finance</a:t>
            </a:r>
          </a:p>
          <a:p>
            <a:r>
              <a:rPr lang="en-GB" b="1" dirty="0" smtClean="0">
                <a:solidFill>
                  <a:srgbClr val="9A9AC8"/>
                </a:solidFill>
                <a:latin typeface="Cambria"/>
                <a:cs typeface="Cambria"/>
              </a:rPr>
              <a:t>C. Innovation in Small and Medium-Sized Enterprises (SMEs)</a:t>
            </a:r>
            <a:endParaRPr lang="en-GB" b="1" dirty="0">
              <a:solidFill>
                <a:srgbClr val="9A9AC8"/>
              </a:solidFill>
              <a:latin typeface="Cambria"/>
              <a:cs typeface="Cambria"/>
            </a:endParaRPr>
          </a:p>
        </p:txBody>
      </p:sp>
      <p:sp>
        <p:nvSpPr>
          <p:cNvPr id="7"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prstClr val="white"/>
                </a:solidFill>
              </a:rPr>
              <a:t>             </a:t>
            </a: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solidFill>
                  <a:prstClr val="white"/>
                </a:solidFill>
              </a:rPr>
              <a:t>       </a:t>
            </a:r>
          </a:p>
        </p:txBody>
      </p:sp>
      <p:sp>
        <p:nvSpPr>
          <p:cNvPr id="9" name="TextBox 16"/>
          <p:cNvSpPr txBox="1"/>
          <p:nvPr/>
        </p:nvSpPr>
        <p:spPr>
          <a:xfrm>
            <a:off x="1159728" y="1531434"/>
            <a:ext cx="1219200" cy="2708434"/>
          </a:xfrm>
          <a:prstGeom prst="rect">
            <a:avLst/>
          </a:prstGeom>
          <a:noFill/>
        </p:spPr>
        <p:txBody>
          <a:bodyPr wrap="square" rtlCol="0">
            <a:spAutoFit/>
          </a:bodyPr>
          <a:lstStyle/>
          <a:p>
            <a:r>
              <a:rPr lang="fr-FR" sz="17000" b="1" dirty="0">
                <a:solidFill>
                  <a:srgbClr val="2A7A9E">
                    <a:alpha val="40000"/>
                  </a:srgbClr>
                </a:solidFill>
                <a:cs typeface="Arial" pitchFamily="34" charset="0"/>
              </a:rPr>
              <a:t>2</a:t>
            </a:r>
          </a:p>
        </p:txBody>
      </p:sp>
      <p:sp>
        <p:nvSpPr>
          <p:cNvPr id="10" name="Title 8"/>
          <p:cNvSpPr txBox="1">
            <a:spLocks/>
          </p:cNvSpPr>
          <p:nvPr/>
        </p:nvSpPr>
        <p:spPr>
          <a:xfrm>
            <a:off x="457200" y="4589517"/>
            <a:ext cx="8229600" cy="1179458"/>
          </a:xfrm>
          <a:prstGeom prst="rect">
            <a:avLst/>
          </a:prstGeom>
        </p:spPr>
        <p:txBody>
          <a:bodyPr anchor="t">
            <a:noAutofit/>
          </a:bodyPr>
          <a:lstStyle>
            <a:lvl1pPr algn="ctr" defTabSz="457200" rtl="0" eaLnBrk="1" fontAlgn="base" hangingPunct="1">
              <a:spcBef>
                <a:spcPct val="0"/>
              </a:spcBef>
              <a:spcAft>
                <a:spcPct val="0"/>
              </a:spcAft>
              <a:defRPr sz="4000" b="1" strike="noStrike" kern="1200" cap="none">
                <a:solidFill>
                  <a:srgbClr val="0AA8C8"/>
                </a:solidFill>
                <a:latin typeface="Helvetica Neue UltraLight"/>
                <a:ea typeface="ＭＳ Ｐゴシック" charset="-128"/>
                <a:cs typeface="Helvetica Neue UltraLight"/>
              </a:defRPr>
            </a:lvl1pPr>
            <a:lvl2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2pPr>
            <a:lvl3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3pPr>
            <a:lvl4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4pPr>
            <a:lvl5pPr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5pPr>
            <a:lvl6pPr marL="4572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6pPr>
            <a:lvl7pPr marL="9144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7pPr>
            <a:lvl8pPr marL="13716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8pPr>
            <a:lvl9pPr marL="1828800" algn="r" defTabSz="457200" rtl="0" eaLnBrk="1" fontAlgn="base" hangingPunct="1">
              <a:spcBef>
                <a:spcPct val="0"/>
              </a:spcBef>
              <a:spcAft>
                <a:spcPct val="0"/>
              </a:spcAft>
              <a:defRPr sz="3200">
                <a:solidFill>
                  <a:srgbClr val="0AA8C8"/>
                </a:solidFill>
                <a:latin typeface="Helvetica Neue UltraLight" charset="0"/>
                <a:ea typeface="ＭＳ Ｐゴシック" charset="-128"/>
              </a:defRPr>
            </a:lvl9pPr>
          </a:lstStyle>
          <a:p>
            <a:pPr>
              <a:spcBef>
                <a:spcPts val="0"/>
              </a:spcBef>
            </a:pPr>
            <a:endParaRPr lang="fr-FR" b="0" dirty="0">
              <a:solidFill>
                <a:prstClr val="black">
                  <a:lumMod val="50000"/>
                  <a:lumOff val="50000"/>
                </a:prstClr>
              </a:solidFill>
              <a:ea typeface="+mn-ea"/>
              <a:cs typeface="+mn-cs"/>
            </a:endParaRPr>
          </a:p>
        </p:txBody>
      </p:sp>
    </p:spTree>
    <p:extLst>
      <p:ext uri="{BB962C8B-B14F-4D97-AF65-F5344CB8AC3E}">
        <p14:creationId xmlns:p14="http://schemas.microsoft.com/office/powerpoint/2010/main" val="481586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686800" y="5284486"/>
            <a:ext cx="457200" cy="96672"/>
          </a:xfrm>
          <a:prstGeom prst="rect">
            <a:avLst/>
          </a:prstGeom>
          <a:solidFill>
            <a:srgbClr val="F29527"/>
          </a:solidFill>
          <a:ln>
            <a:solidFill>
              <a:srgbClr val="F295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solidFill>
                  <a:srgbClr val="FF6600"/>
                </a:solidFill>
              </a:rPr>
              <a:t>           </a:t>
            </a:r>
            <a:endParaRPr lang="en-GB">
              <a:solidFill>
                <a:srgbClr val="FF6600"/>
              </a:solidFill>
            </a:endParaRPr>
          </a:p>
        </p:txBody>
      </p:sp>
      <p:grpSp>
        <p:nvGrpSpPr>
          <p:cNvPr id="26" name="Group 25"/>
          <p:cNvGrpSpPr/>
          <p:nvPr/>
        </p:nvGrpSpPr>
        <p:grpSpPr>
          <a:xfrm>
            <a:off x="762000" y="1946209"/>
            <a:ext cx="2057400" cy="2057400"/>
            <a:chOff x="762000" y="1946209"/>
            <a:chExt cx="2057400" cy="2057400"/>
          </a:xfrm>
          <a:solidFill>
            <a:srgbClr val="F29527"/>
          </a:solidFill>
        </p:grpSpPr>
        <p:sp>
          <p:nvSpPr>
            <p:cNvPr id="6" name="Oval 5"/>
            <p:cNvSpPr/>
            <p:nvPr/>
          </p:nvSpPr>
          <p:spPr>
            <a:xfrm>
              <a:off x="762000" y="1946209"/>
              <a:ext cx="2057400" cy="2057400"/>
            </a:xfrm>
            <a:prstGeom prst="ellipse">
              <a:avLst/>
            </a:prstGeom>
            <a:grp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             </a:t>
              </a:r>
              <a:endParaRPr lang="en-GB"/>
            </a:p>
          </p:txBody>
        </p:sp>
        <p:sp>
          <p:nvSpPr>
            <p:cNvPr id="13" name="TextBox 12"/>
            <p:cNvSpPr txBox="1"/>
            <p:nvPr/>
          </p:nvSpPr>
          <p:spPr>
            <a:xfrm>
              <a:off x="823416" y="2666898"/>
              <a:ext cx="1931160" cy="683264"/>
            </a:xfrm>
            <a:prstGeom prst="rect">
              <a:avLst/>
            </a:prstGeom>
            <a:grpFill/>
          </p:spPr>
          <p:txBody>
            <a:bodyPr wrap="square" rtlCol="0">
              <a:normAutofit fontScale="85000" lnSpcReduction="20000"/>
            </a:bodyPr>
            <a:lstStyle/>
            <a:p>
              <a:pPr algn="ctr">
                <a:lnSpc>
                  <a:spcPct val="80000"/>
                </a:lnSpc>
              </a:pPr>
              <a:r>
                <a:rPr lang="en-GB" sz="2400" b="1" spc="60" smtClean="0">
                  <a:solidFill>
                    <a:schemeClr val="bg1"/>
                  </a:solidFill>
                  <a:effectLst>
                    <a:outerShdw blurRad="50800" dist="25400" dir="5400000" algn="t" rotWithShape="0">
                      <a:prstClr val="black">
                        <a:alpha val="15000"/>
                      </a:prstClr>
                    </a:outerShdw>
                  </a:effectLst>
                </a:rPr>
                <a:t>I3 ILIAS</a:t>
              </a:r>
            </a:p>
            <a:p>
              <a:pPr algn="ctr">
                <a:lnSpc>
                  <a:spcPct val="80000"/>
                </a:lnSpc>
              </a:pPr>
              <a:endParaRPr lang="en-GB" sz="2400" b="1" spc="60" smtClean="0">
                <a:solidFill>
                  <a:schemeClr val="bg1"/>
                </a:solidFill>
                <a:effectLst>
                  <a:outerShdw blurRad="50800" dist="25400" dir="5400000" algn="t" rotWithShape="0">
                    <a:prstClr val="black">
                      <a:alpha val="15000"/>
                    </a:prstClr>
                  </a:outerShdw>
                </a:effectLst>
              </a:endParaRPr>
            </a:p>
            <a:p>
              <a:pPr algn="ctr">
                <a:lnSpc>
                  <a:spcPct val="80000"/>
                </a:lnSpc>
              </a:pPr>
              <a:r>
                <a:rPr lang="en-GB" sz="2400" b="1" spc="60" smtClean="0">
                  <a:solidFill>
                    <a:schemeClr val="bg1"/>
                  </a:solidFill>
                  <a:effectLst>
                    <a:outerShdw blurRad="50800" dist="25400" dir="5400000" algn="t" rotWithShape="0">
                      <a:prstClr val="black">
                        <a:alpha val="15000"/>
                      </a:prstClr>
                    </a:outerShdw>
                  </a:effectLst>
                </a:rPr>
                <a:t>ASPERA</a:t>
              </a:r>
              <a:endParaRPr lang="en-GB" sz="2400" b="1">
                <a:solidFill>
                  <a:schemeClr val="bg1"/>
                </a:solidFill>
                <a:effectLst>
                  <a:outerShdw blurRad="50800" dist="25400" dir="5400000" algn="t" rotWithShape="0">
                    <a:prstClr val="black">
                      <a:alpha val="15000"/>
                    </a:prstClr>
                  </a:outerShdw>
                </a:effectLst>
              </a:endParaRPr>
            </a:p>
          </p:txBody>
        </p:sp>
      </p:grpSp>
      <p:grpSp>
        <p:nvGrpSpPr>
          <p:cNvPr id="23" name="Group 22"/>
          <p:cNvGrpSpPr/>
          <p:nvPr/>
        </p:nvGrpSpPr>
        <p:grpSpPr>
          <a:xfrm>
            <a:off x="3543300" y="1946209"/>
            <a:ext cx="2252836" cy="2202870"/>
            <a:chOff x="3543300" y="1946209"/>
            <a:chExt cx="2057400" cy="2202870"/>
          </a:xfrm>
          <a:solidFill>
            <a:srgbClr val="F29527"/>
          </a:solidFill>
        </p:grpSpPr>
        <p:sp>
          <p:nvSpPr>
            <p:cNvPr id="4" name="Oval 3"/>
            <p:cNvSpPr/>
            <p:nvPr/>
          </p:nvSpPr>
          <p:spPr>
            <a:xfrm>
              <a:off x="3543300" y="1946209"/>
              <a:ext cx="2057400" cy="2057400"/>
            </a:xfrm>
            <a:prstGeom prst="ellipse">
              <a:avLst/>
            </a:prstGeom>
            <a:grp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             </a:t>
              </a:r>
              <a:endParaRPr lang="en-GB"/>
            </a:p>
          </p:txBody>
        </p:sp>
        <p:sp>
          <p:nvSpPr>
            <p:cNvPr id="16" name="TextBox 15"/>
            <p:cNvSpPr txBox="1"/>
            <p:nvPr/>
          </p:nvSpPr>
          <p:spPr>
            <a:xfrm>
              <a:off x="3627863" y="2204864"/>
              <a:ext cx="1931160" cy="1944215"/>
            </a:xfrm>
            <a:prstGeom prst="rect">
              <a:avLst/>
            </a:prstGeom>
            <a:noFill/>
          </p:spPr>
          <p:txBody>
            <a:bodyPr wrap="square" rtlCol="0">
              <a:normAutofit/>
            </a:bodyPr>
            <a:lstStyle/>
            <a:p>
              <a:pPr algn="ctr">
                <a:lnSpc>
                  <a:spcPct val="80000"/>
                </a:lnSpc>
              </a:pPr>
              <a:r>
                <a:rPr lang="en-GB" sz="2300" b="1" spc="60" smtClean="0">
                  <a:solidFill>
                    <a:schemeClr val="bg1"/>
                  </a:solidFill>
                  <a:effectLst>
                    <a:outerShdw blurRad="50800" dist="25400" dir="5400000" algn="t" rotWithShape="0">
                      <a:prstClr val="black">
                        <a:alpha val="15000"/>
                      </a:prstClr>
                    </a:outerShdw>
                  </a:effectLst>
                </a:rPr>
                <a:t>KM3-DS</a:t>
              </a:r>
            </a:p>
            <a:p>
              <a:pPr algn="ctr">
                <a:lnSpc>
                  <a:spcPct val="80000"/>
                </a:lnSpc>
              </a:pPr>
              <a:r>
                <a:rPr lang="en-GB" sz="2300" b="1" spc="60" smtClean="0">
                  <a:solidFill>
                    <a:schemeClr val="bg1"/>
                  </a:solidFill>
                  <a:effectLst>
                    <a:outerShdw blurRad="50800" dist="25400" dir="5400000" algn="t" rotWithShape="0">
                      <a:prstClr val="black">
                        <a:alpha val="15000"/>
                      </a:prstClr>
                    </a:outerShdw>
                  </a:effectLst>
                </a:rPr>
                <a:t>LAGUNA-DS</a:t>
              </a:r>
            </a:p>
            <a:p>
              <a:pPr algn="ctr">
                <a:lnSpc>
                  <a:spcPct val="80000"/>
                </a:lnSpc>
              </a:pPr>
              <a:r>
                <a:rPr lang="en-GB" sz="2300" b="1" spc="60" smtClean="0">
                  <a:solidFill>
                    <a:schemeClr val="bg1"/>
                  </a:solidFill>
                  <a:effectLst>
                    <a:outerShdw blurRad="50800" dist="25400" dir="5400000" algn="t" rotWithShape="0">
                      <a:prstClr val="black">
                        <a:alpha val="15000"/>
                      </a:prstClr>
                    </a:outerShdw>
                  </a:effectLst>
                </a:rPr>
                <a:t>LBNO-DS</a:t>
              </a:r>
            </a:p>
            <a:p>
              <a:pPr algn="ctr">
                <a:lnSpc>
                  <a:spcPct val="80000"/>
                </a:lnSpc>
              </a:pPr>
              <a:r>
                <a:rPr lang="en-GB" sz="2300" b="1" spc="60" smtClean="0">
                  <a:solidFill>
                    <a:schemeClr val="bg1"/>
                  </a:solidFill>
                  <a:effectLst>
                    <a:outerShdw blurRad="50800" dist="25400" dir="5400000" algn="t" rotWithShape="0">
                      <a:prstClr val="black">
                        <a:alpha val="15000"/>
                      </a:prstClr>
                    </a:outerShdw>
                  </a:effectLst>
                </a:rPr>
                <a:t>ET-DS</a:t>
              </a:r>
            </a:p>
            <a:p>
              <a:pPr algn="ctr">
                <a:lnSpc>
                  <a:spcPct val="80000"/>
                </a:lnSpc>
              </a:pPr>
              <a:r>
                <a:rPr lang="en-GB" sz="2300" b="1" spc="60" smtClean="0">
                  <a:solidFill>
                    <a:schemeClr val="bg1"/>
                  </a:solidFill>
                  <a:effectLst>
                    <a:outerShdw blurRad="50800" dist="25400" dir="5400000" algn="t" rotWithShape="0">
                      <a:prstClr val="black">
                        <a:alpha val="15000"/>
                      </a:prstClr>
                    </a:outerShdw>
                  </a:effectLst>
                </a:rPr>
                <a:t>KM3NET-PP</a:t>
              </a:r>
            </a:p>
            <a:p>
              <a:pPr algn="ctr">
                <a:lnSpc>
                  <a:spcPct val="80000"/>
                </a:lnSpc>
              </a:pPr>
              <a:r>
                <a:rPr lang="en-GB" sz="2300" b="1" spc="60" smtClean="0">
                  <a:solidFill>
                    <a:schemeClr val="bg1"/>
                  </a:solidFill>
                  <a:effectLst>
                    <a:outerShdw blurRad="50800" dist="25400" dir="5400000" algn="t" rotWithShape="0">
                      <a:prstClr val="black">
                        <a:alpha val="15000"/>
                      </a:prstClr>
                    </a:outerShdw>
                  </a:effectLst>
                </a:rPr>
                <a:t>CTA-PP</a:t>
              </a:r>
              <a:endParaRPr lang="en-GB" sz="2300" b="1">
                <a:solidFill>
                  <a:schemeClr val="bg1"/>
                </a:solidFill>
                <a:effectLst>
                  <a:outerShdw blurRad="50800" dist="25400" dir="5400000" algn="t" rotWithShape="0">
                    <a:prstClr val="black">
                      <a:alpha val="15000"/>
                    </a:prstClr>
                  </a:outerShdw>
                </a:effectLst>
              </a:endParaRPr>
            </a:p>
          </p:txBody>
        </p:sp>
      </p:grpSp>
      <p:grpSp>
        <p:nvGrpSpPr>
          <p:cNvPr id="24" name="Group 23"/>
          <p:cNvGrpSpPr/>
          <p:nvPr/>
        </p:nvGrpSpPr>
        <p:grpSpPr>
          <a:xfrm>
            <a:off x="5796136" y="1772816"/>
            <a:ext cx="3096344" cy="2201416"/>
            <a:chOff x="5796136" y="1772816"/>
            <a:chExt cx="3096344" cy="2201416"/>
          </a:xfrm>
          <a:solidFill>
            <a:srgbClr val="F29527"/>
          </a:solidFill>
        </p:grpSpPr>
        <p:sp>
          <p:nvSpPr>
            <p:cNvPr id="5" name="Oval 4"/>
            <p:cNvSpPr/>
            <p:nvPr/>
          </p:nvSpPr>
          <p:spPr>
            <a:xfrm>
              <a:off x="6372200" y="1916832"/>
              <a:ext cx="2057400" cy="2057400"/>
            </a:xfrm>
            <a:prstGeom prst="ellipse">
              <a:avLst/>
            </a:prstGeom>
            <a:grp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             </a:t>
              </a:r>
              <a:endParaRPr lang="en-GB"/>
            </a:p>
          </p:txBody>
        </p:sp>
        <p:sp>
          <p:nvSpPr>
            <p:cNvPr id="18" name="TextBox 17"/>
            <p:cNvSpPr txBox="1"/>
            <p:nvPr/>
          </p:nvSpPr>
          <p:spPr>
            <a:xfrm>
              <a:off x="5796136" y="1772816"/>
              <a:ext cx="3096344" cy="1584176"/>
            </a:xfrm>
            <a:prstGeom prst="rect">
              <a:avLst/>
            </a:prstGeom>
            <a:noFill/>
          </p:spPr>
          <p:txBody>
            <a:bodyPr wrap="square" rtlCol="0">
              <a:normAutofit lnSpcReduction="10000"/>
            </a:bodyPr>
            <a:lstStyle/>
            <a:p>
              <a:pPr algn="ctr">
                <a:lnSpc>
                  <a:spcPct val="80000"/>
                </a:lnSpc>
              </a:pPr>
              <a:endParaRPr lang="en-GB" sz="2300" b="1" smtClean="0">
                <a:solidFill>
                  <a:schemeClr val="bg1"/>
                </a:solidFill>
                <a:effectLst>
                  <a:outerShdw blurRad="50800" dist="25400" dir="5400000" algn="t" rotWithShape="0">
                    <a:prstClr val="black">
                      <a:alpha val="15000"/>
                    </a:prstClr>
                  </a:outerShdw>
                </a:effectLst>
              </a:endParaRPr>
            </a:p>
            <a:p>
              <a:pPr algn="ctr">
                <a:lnSpc>
                  <a:spcPct val="80000"/>
                </a:lnSpc>
              </a:pPr>
              <a:endParaRPr lang="en-GB" sz="2300" b="1" smtClean="0">
                <a:solidFill>
                  <a:schemeClr val="bg1"/>
                </a:solidFill>
                <a:effectLst>
                  <a:outerShdw blurRad="50800" dist="25400" dir="5400000" algn="t" rotWithShape="0">
                    <a:prstClr val="black">
                      <a:alpha val="15000"/>
                    </a:prstClr>
                  </a:outerShdw>
                </a:effectLst>
              </a:endParaRPr>
            </a:p>
            <a:p>
              <a:pPr algn="ctr">
                <a:lnSpc>
                  <a:spcPct val="80000"/>
                </a:lnSpc>
              </a:pPr>
              <a:r>
                <a:rPr lang="en-GB" sz="2300" b="1" smtClean="0">
                  <a:solidFill>
                    <a:schemeClr val="bg1"/>
                  </a:solidFill>
                  <a:effectLst>
                    <a:outerShdw blurRad="50800" dist="25400" dir="5400000" algn="t" rotWithShape="0">
                      <a:prstClr val="black">
                        <a:alpha val="15000"/>
                      </a:prstClr>
                    </a:outerShdw>
                  </a:effectLst>
                </a:rPr>
                <a:t>MSCA</a:t>
              </a:r>
            </a:p>
            <a:p>
              <a:pPr algn="ctr">
                <a:lnSpc>
                  <a:spcPct val="80000"/>
                </a:lnSpc>
              </a:pPr>
              <a:r>
                <a:rPr lang="en-GB" sz="2300" b="1" smtClean="0">
                  <a:solidFill>
                    <a:schemeClr val="bg1"/>
                  </a:solidFill>
                  <a:effectLst>
                    <a:outerShdw blurRad="50800" dist="25400" dir="5400000" algn="t" rotWithShape="0">
                      <a:prstClr val="black">
                        <a:alpha val="15000"/>
                      </a:prstClr>
                    </a:outerShdw>
                  </a:effectLst>
                </a:rPr>
                <a:t>THEORY</a:t>
              </a:r>
            </a:p>
            <a:p>
              <a:pPr algn="ctr">
                <a:lnSpc>
                  <a:spcPct val="80000"/>
                </a:lnSpc>
              </a:pPr>
              <a:r>
                <a:rPr lang="en-GB" sz="2300" b="1" smtClean="0">
                  <a:solidFill>
                    <a:schemeClr val="bg1"/>
                  </a:solidFill>
                  <a:effectLst>
                    <a:outerShdw blurRad="50800" dist="25400" dir="5400000" algn="t" rotWithShape="0">
                      <a:prstClr val="black">
                        <a:alpha val="15000"/>
                      </a:prstClr>
                    </a:outerShdw>
                  </a:effectLst>
                </a:rPr>
                <a:t>GW-ITN </a:t>
              </a:r>
            </a:p>
            <a:p>
              <a:pPr algn="ctr">
                <a:lnSpc>
                  <a:spcPct val="80000"/>
                </a:lnSpc>
              </a:pPr>
              <a:r>
                <a:rPr lang="en-GB" sz="2300" b="1" smtClean="0">
                  <a:solidFill>
                    <a:schemeClr val="bg1"/>
                  </a:solidFill>
                  <a:effectLst>
                    <a:outerShdw blurRad="50800" dist="25400" dir="5400000" algn="t" rotWithShape="0">
                      <a:prstClr val="black">
                        <a:alpha val="15000"/>
                      </a:prstClr>
                    </a:outerShdw>
                  </a:effectLst>
                </a:rPr>
                <a:t>(+industry)</a:t>
              </a:r>
            </a:p>
            <a:p>
              <a:pPr algn="ctr">
                <a:lnSpc>
                  <a:spcPct val="80000"/>
                </a:lnSpc>
              </a:pPr>
              <a:endParaRPr lang="en-GB" sz="2300" b="1">
                <a:solidFill>
                  <a:schemeClr val="bg1"/>
                </a:solidFill>
                <a:effectLst>
                  <a:outerShdw blurRad="50800" dist="25400" dir="5400000" algn="t" rotWithShape="0">
                    <a:prstClr val="black">
                      <a:alpha val="15000"/>
                    </a:prstClr>
                  </a:outerShdw>
                </a:effectLst>
              </a:endParaRPr>
            </a:p>
          </p:txBody>
        </p:sp>
      </p:grpSp>
      <p:sp>
        <p:nvSpPr>
          <p:cNvPr id="14" name="Espace réservé du texte 13"/>
          <p:cNvSpPr>
            <a:spLocks noGrp="1"/>
          </p:cNvSpPr>
          <p:nvPr>
            <p:ph type="body" idx="1"/>
          </p:nvPr>
        </p:nvSpPr>
        <p:spPr>
          <a:xfrm>
            <a:off x="611560" y="1124744"/>
            <a:ext cx="8003232" cy="639762"/>
          </a:xfrm>
        </p:spPr>
        <p:txBody>
          <a:bodyPr/>
          <a:lstStyle/>
          <a:p>
            <a:pPr algn="ctr"/>
            <a:r>
              <a:rPr lang="en-GB" sz="4000" dirty="0" smtClean="0">
                <a:solidFill>
                  <a:srgbClr val="9A9AC8"/>
                </a:solidFill>
              </a:rPr>
              <a:t>APPEC programs in FP6-FP7</a:t>
            </a:r>
            <a:endParaRPr lang="en-GB" sz="4000" dirty="0">
              <a:solidFill>
                <a:srgbClr val="9A9AC8"/>
              </a:solidFill>
            </a:endParaRPr>
          </a:p>
        </p:txBody>
      </p:sp>
      <p:sp>
        <p:nvSpPr>
          <p:cNvPr id="19" name="Espace réservé du contenu 2"/>
          <p:cNvSpPr>
            <a:spLocks noGrp="1"/>
          </p:cNvSpPr>
          <p:nvPr>
            <p:ph sz="half" idx="2"/>
          </p:nvPr>
        </p:nvSpPr>
        <p:spPr>
          <a:xfrm>
            <a:off x="611560" y="1916832"/>
            <a:ext cx="7571184" cy="3951288"/>
          </a:xfrm>
        </p:spPr>
        <p:txBody>
          <a:bodyPr/>
          <a:lstStyle/>
          <a:p>
            <a:pPr lvl="1"/>
            <a:endParaRPr lang="en-GB" smtClean="0"/>
          </a:p>
          <a:p>
            <a:pPr lvl="1"/>
            <a:endParaRPr lang="en-GB" smtClean="0"/>
          </a:p>
          <a:p>
            <a:pPr lvl="1"/>
            <a:endParaRPr lang="en-GB" smtClean="0"/>
          </a:p>
          <a:p>
            <a:pPr lvl="1"/>
            <a:endParaRPr lang="en-GB" smtClean="0"/>
          </a:p>
          <a:p>
            <a:pPr lvl="1"/>
            <a:endParaRPr lang="en-GB" smtClean="0"/>
          </a:p>
          <a:p>
            <a:pPr lvl="1"/>
            <a:endParaRPr lang="en-GB" smtClean="0"/>
          </a:p>
          <a:p>
            <a:pPr lvl="1"/>
            <a:endParaRPr lang="en-GB" smtClean="0"/>
          </a:p>
          <a:p>
            <a:pPr lvl="1"/>
            <a:endParaRPr lang="en-GB" smtClean="0"/>
          </a:p>
          <a:p>
            <a:pPr marL="457200" lvl="1" indent="0">
              <a:buNone/>
            </a:pPr>
            <a:endParaRPr lang="en-GB" smtClean="0"/>
          </a:p>
          <a:p>
            <a:pPr lvl="1"/>
            <a:r>
              <a:rPr lang="en-GB" smtClean="0"/>
              <a:t>Unsuccessful I3: ILIAS-next, HEAPNET 1-2-3</a:t>
            </a:r>
            <a:endParaRPr lang="en-GB"/>
          </a:p>
        </p:txBody>
      </p:sp>
    </p:spTree>
    <p:custDataLst>
      <p:tags r:id="rId1"/>
    </p:custDataLst>
    <p:extLst>
      <p:ext uri="{BB962C8B-B14F-4D97-AF65-F5344CB8AC3E}">
        <p14:creationId xmlns:p14="http://schemas.microsoft.com/office/powerpoint/2010/main" val="1923566642"/>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0" y="1628800"/>
            <a:ext cx="9144000" cy="4525963"/>
          </a:xfrm>
        </p:spPr>
        <p:txBody>
          <a:bodyPr/>
          <a:lstStyle/>
          <a:p>
            <a:r>
              <a:rPr lang="fr-FR" sz="1400" b="1" dirty="0" smtClean="0">
                <a:solidFill>
                  <a:srgbClr val="008000"/>
                </a:solidFill>
                <a:latin typeface="Cambria"/>
                <a:cs typeface="Cambria"/>
              </a:rPr>
              <a:t>1</a:t>
            </a:r>
            <a:r>
              <a:rPr lang="en-GB" sz="1400" b="1" dirty="0" smtClean="0">
                <a:solidFill>
                  <a:srgbClr val="008000"/>
                </a:solidFill>
                <a:latin typeface="Cambria"/>
                <a:cs typeface="Cambria"/>
              </a:rPr>
              <a:t>.A.1	ICT Challenge 1 – A new generation of components and systems</a:t>
            </a:r>
            <a:r>
              <a:rPr lang="en-GB" sz="1400" b="1" dirty="0" smtClean="0">
                <a:solidFill>
                  <a:srgbClr val="FF0000"/>
                </a:solidFill>
                <a:latin typeface="Cambria"/>
                <a:cs typeface="Cambria"/>
              </a:rPr>
              <a:t>	</a:t>
            </a:r>
          </a:p>
          <a:p>
            <a:pPr lvl="1"/>
            <a:r>
              <a:rPr lang="en-GB" sz="1400" b="1" dirty="0" smtClean="0">
                <a:solidFill>
                  <a:srgbClr val="FF0000"/>
                </a:solidFill>
                <a:latin typeface="Cambria"/>
                <a:cs typeface="Cambria"/>
              </a:rPr>
              <a:t>1.A.1.3	Advanced Thin, Organic and Large Area Electronics (TOLAE) technologies</a:t>
            </a:r>
          </a:p>
          <a:p>
            <a:r>
              <a:rPr lang="en-GB" sz="1400" b="1" dirty="0" smtClean="0">
                <a:solidFill>
                  <a:srgbClr val="008000"/>
                </a:solidFill>
                <a:latin typeface="Cambria"/>
                <a:cs typeface="Cambria"/>
              </a:rPr>
              <a:t>1.A.2	ICT Challenge 2 - Advanced Computing	</a:t>
            </a:r>
          </a:p>
          <a:p>
            <a:pPr lvl="1"/>
            <a:r>
              <a:rPr lang="en-GB" sz="1400" b="1" dirty="0" smtClean="0">
                <a:solidFill>
                  <a:srgbClr val="FF0000"/>
                </a:solidFill>
                <a:latin typeface="Cambria"/>
                <a:cs typeface="Cambria"/>
              </a:rPr>
              <a:t>1.A.2.1	Customised and low power computing	</a:t>
            </a:r>
          </a:p>
          <a:p>
            <a:r>
              <a:rPr lang="en-GB" sz="1400" b="1" dirty="0" smtClean="0">
                <a:solidFill>
                  <a:srgbClr val="008000"/>
                </a:solidFill>
                <a:latin typeface="Cambria"/>
                <a:cs typeface="Cambria"/>
              </a:rPr>
              <a:t>1.A.3	ICT Challenge 3 – Future Internet</a:t>
            </a:r>
            <a:r>
              <a:rPr lang="en-GB" sz="1400" b="1" dirty="0" smtClean="0">
                <a:solidFill>
                  <a:srgbClr val="FF0000"/>
                </a:solidFill>
                <a:latin typeface="Cambria"/>
                <a:cs typeface="Cambria"/>
              </a:rPr>
              <a:t>	</a:t>
            </a:r>
          </a:p>
          <a:p>
            <a:pPr lvl="1"/>
            <a:r>
              <a:rPr lang="en-GB" sz="1400" b="1" dirty="0" smtClean="0">
                <a:solidFill>
                  <a:srgbClr val="FF0000"/>
                </a:solidFill>
                <a:latin typeface="Cambria"/>
                <a:cs typeface="Cambria"/>
              </a:rPr>
              <a:t>1.A.3.1	Smart Networks and novel Internet Architectures	</a:t>
            </a:r>
          </a:p>
          <a:p>
            <a:pPr lvl="1"/>
            <a:r>
              <a:rPr lang="en-GB" sz="1400" b="1" dirty="0" smtClean="0">
                <a:solidFill>
                  <a:srgbClr val="FF0000"/>
                </a:solidFill>
                <a:latin typeface="Cambria"/>
                <a:cs typeface="Cambria"/>
              </a:rPr>
              <a:t>1.A.3.2	Smart optical and wireless network technologies	</a:t>
            </a:r>
          </a:p>
          <a:p>
            <a:pPr lvl="1"/>
            <a:r>
              <a:rPr lang="en-GB" sz="1400" b="1" dirty="0" smtClean="0">
                <a:solidFill>
                  <a:srgbClr val="FF0000"/>
                </a:solidFill>
                <a:latin typeface="Cambria"/>
                <a:cs typeface="Cambria"/>
              </a:rPr>
              <a:t>1.A.3.3	Advanced Cloud Infrastructures and Services	</a:t>
            </a:r>
          </a:p>
          <a:p>
            <a:pPr lvl="1"/>
            <a:r>
              <a:rPr lang="en-GB" sz="1400" b="1" dirty="0" smtClean="0">
                <a:solidFill>
                  <a:srgbClr val="FF0000"/>
                </a:solidFill>
                <a:latin typeface="Cambria"/>
                <a:cs typeface="Cambria"/>
              </a:rPr>
              <a:t>1.A.3.5	Tools and Methods for Software Development	</a:t>
            </a:r>
          </a:p>
          <a:p>
            <a:pPr lvl="1"/>
            <a:r>
              <a:rPr lang="en-GB" sz="1400" b="1" dirty="0" smtClean="0">
                <a:solidFill>
                  <a:srgbClr val="FF0000"/>
                </a:solidFill>
                <a:latin typeface="Cambria"/>
                <a:cs typeface="Cambria"/>
              </a:rPr>
              <a:t>1.A.3.7	FIRE+ (Future Internet Research &amp; Experimentation)	</a:t>
            </a:r>
          </a:p>
          <a:p>
            <a:r>
              <a:rPr lang="en-GB" sz="1400" b="1" dirty="0" smtClean="0">
                <a:solidFill>
                  <a:srgbClr val="008000"/>
                </a:solidFill>
                <a:latin typeface="Cambria"/>
                <a:cs typeface="Cambria"/>
              </a:rPr>
              <a:t>1.A.4	ICT Challenge 4 – Content technologies and information management</a:t>
            </a:r>
          </a:p>
          <a:p>
            <a:pPr lvl="1"/>
            <a:r>
              <a:rPr lang="en-GB" sz="1400" b="1" dirty="0" smtClean="0">
                <a:solidFill>
                  <a:srgbClr val="FF0000"/>
                </a:solidFill>
                <a:latin typeface="Cambria"/>
                <a:cs typeface="Cambria"/>
              </a:rPr>
              <a:t>1.A.4.1	Big Data Innovation and take-up	</a:t>
            </a:r>
          </a:p>
          <a:p>
            <a:pPr lvl="1"/>
            <a:r>
              <a:rPr lang="en-GB" sz="1400" b="1" dirty="0" smtClean="0">
                <a:solidFill>
                  <a:srgbClr val="FF0000"/>
                </a:solidFill>
                <a:latin typeface="Cambria"/>
                <a:cs typeface="Cambria"/>
              </a:rPr>
              <a:t>1.A.4.2	Big Data  - research	</a:t>
            </a:r>
          </a:p>
          <a:p>
            <a:r>
              <a:rPr lang="en-GB" sz="1400" b="1" dirty="0" smtClean="0">
                <a:solidFill>
                  <a:srgbClr val="008000"/>
                </a:solidFill>
                <a:latin typeface="Cambria"/>
                <a:cs typeface="Cambria"/>
              </a:rPr>
              <a:t>1.A.5	ICT Challenge 5 – Robotics</a:t>
            </a:r>
            <a:r>
              <a:rPr lang="en-GB" sz="1400" b="1" dirty="0" smtClean="0">
                <a:solidFill>
                  <a:srgbClr val="FF0000"/>
                </a:solidFill>
                <a:latin typeface="Cambria"/>
                <a:cs typeface="Cambria"/>
              </a:rPr>
              <a:t>	</a:t>
            </a:r>
          </a:p>
          <a:p>
            <a:pPr lvl="1"/>
            <a:r>
              <a:rPr lang="en-GB" sz="1400" b="1" dirty="0" smtClean="0">
                <a:solidFill>
                  <a:srgbClr val="FF0000"/>
                </a:solidFill>
                <a:latin typeface="Cambria"/>
                <a:cs typeface="Cambria"/>
              </a:rPr>
              <a:t>1.A.5.1	Roadmap-based R&amp;D&amp;I in Robotics	</a:t>
            </a:r>
          </a:p>
          <a:p>
            <a:r>
              <a:rPr lang="en-GB" sz="1400" b="1" dirty="0" smtClean="0">
                <a:solidFill>
                  <a:srgbClr val="008000"/>
                </a:solidFill>
                <a:latin typeface="Cambria"/>
                <a:cs typeface="Cambria"/>
              </a:rPr>
              <a:t>1.A.6	ICT Challenge 6 – Micro- and </a:t>
            </a:r>
            <a:r>
              <a:rPr lang="en-GB" sz="1400" b="1" dirty="0" err="1" smtClean="0">
                <a:solidFill>
                  <a:srgbClr val="008000"/>
                </a:solidFill>
                <a:latin typeface="Cambria"/>
                <a:cs typeface="Cambria"/>
              </a:rPr>
              <a:t>nano</a:t>
            </a:r>
            <a:r>
              <a:rPr lang="en-GB" sz="1400" b="1" dirty="0" smtClean="0">
                <a:solidFill>
                  <a:srgbClr val="008000"/>
                </a:solidFill>
                <a:latin typeface="Cambria"/>
                <a:cs typeface="Cambria"/>
              </a:rPr>
              <a:t>-electronic technologies, Photonics</a:t>
            </a:r>
          </a:p>
          <a:p>
            <a:pPr lvl="1"/>
            <a:r>
              <a:rPr lang="en-GB" sz="1400" b="1" dirty="0" smtClean="0">
                <a:solidFill>
                  <a:srgbClr val="FF0000"/>
                </a:solidFill>
                <a:latin typeface="Cambria"/>
                <a:cs typeface="Cambria"/>
              </a:rPr>
              <a:t>1.A.6.2	Photonics KET 2014	</a:t>
            </a:r>
          </a:p>
          <a:p>
            <a:pPr lvl="1"/>
            <a:r>
              <a:rPr lang="en-GB" sz="1400" b="1" dirty="0" smtClean="0">
                <a:solidFill>
                  <a:srgbClr val="FF0000"/>
                </a:solidFill>
                <a:latin typeface="Cambria"/>
                <a:cs typeface="Cambria"/>
              </a:rPr>
              <a:t>1.A.6.3	Photonics KET 2015	</a:t>
            </a:r>
          </a:p>
          <a:p>
            <a:r>
              <a:rPr lang="en-GB" sz="1400" b="1" dirty="0" smtClean="0">
                <a:solidFill>
                  <a:srgbClr val="008000"/>
                </a:solidFill>
                <a:latin typeface="Cambria"/>
                <a:cs typeface="Cambria"/>
              </a:rPr>
              <a:t>1.A.8	ICT Cross-Cutting and Horizontal Activities</a:t>
            </a:r>
            <a:r>
              <a:rPr lang="en-GB" sz="1400" b="1" dirty="0" smtClean="0">
                <a:solidFill>
                  <a:srgbClr val="FF0000"/>
                </a:solidFill>
                <a:latin typeface="Cambria"/>
                <a:cs typeface="Cambria"/>
              </a:rPr>
              <a:t>	</a:t>
            </a:r>
          </a:p>
          <a:p>
            <a:pPr lvl="1"/>
            <a:r>
              <a:rPr lang="en-GB" sz="1400" b="1" dirty="0" smtClean="0">
                <a:solidFill>
                  <a:srgbClr val="FF0000"/>
                </a:solidFill>
                <a:latin typeface="Cambria"/>
                <a:cs typeface="Cambria"/>
              </a:rPr>
              <a:t>1.A.8.1	Internet of Things and Platforms for Connected Smart Objects	</a:t>
            </a:r>
            <a:endParaRPr lang="en-GB" sz="1400" b="1" dirty="0">
              <a:solidFill>
                <a:srgbClr val="FF0000"/>
              </a:solidFill>
              <a:latin typeface="Cambria"/>
              <a:cs typeface="Cambria"/>
            </a:endParaRPr>
          </a:p>
        </p:txBody>
      </p:sp>
      <p:sp>
        <p:nvSpPr>
          <p:cNvPr id="9" name="Title 8"/>
          <p:cNvSpPr>
            <a:spLocks noGrp="1"/>
          </p:cNvSpPr>
          <p:nvPr>
            <p:ph type="title" idx="4294967295"/>
          </p:nvPr>
        </p:nvSpPr>
        <p:spPr>
          <a:xfrm>
            <a:off x="0" y="836712"/>
            <a:ext cx="9144000" cy="735013"/>
          </a:xfrm>
          <a:prstGeom prst="rect">
            <a:avLst/>
          </a:prstGeom>
        </p:spPr>
        <p:txBody>
          <a:bodyPr anchor="b">
            <a:normAutofit/>
          </a:bodyPr>
          <a:lstStyle/>
          <a:p>
            <a:pPr algn="l">
              <a:spcBef>
                <a:spcPts val="0"/>
              </a:spcBef>
            </a:pPr>
            <a:r>
              <a:rPr lang="fr-FR" sz="2800" dirty="0">
                <a:solidFill>
                  <a:srgbClr val="9A9AC8"/>
                </a:solidFill>
                <a:latin typeface="Cambria"/>
                <a:cs typeface="Cambria"/>
              </a:rPr>
              <a:t>INDUSTRIAL LEADERSHIP</a:t>
            </a:r>
            <a:r>
              <a:rPr lang="fr-FR" sz="2800" dirty="0" smtClean="0">
                <a:solidFill>
                  <a:srgbClr val="9A9AC8"/>
                </a:solidFill>
                <a:latin typeface="Cambria"/>
                <a:cs typeface="Cambria"/>
              </a:rPr>
              <a:t>: </a:t>
            </a:r>
            <a:r>
              <a:rPr lang="fr-FR" sz="2800" dirty="0">
                <a:solidFill>
                  <a:srgbClr val="9A9AC8"/>
                </a:solidFill>
                <a:latin typeface="Cambria"/>
                <a:cs typeface="Cambria"/>
              </a:rPr>
              <a:t> </a:t>
            </a:r>
            <a:r>
              <a:rPr lang="fr-FR" sz="2800" dirty="0" smtClean="0">
                <a:solidFill>
                  <a:srgbClr val="9A9AC8"/>
                </a:solidFill>
                <a:latin typeface="Cambria"/>
                <a:cs typeface="Cambria"/>
              </a:rPr>
              <a:t>LEIT </a:t>
            </a:r>
            <a:r>
              <a:rPr lang="fr-FR" sz="2800" dirty="0">
                <a:solidFill>
                  <a:srgbClr val="9A9AC8"/>
                </a:solidFill>
                <a:latin typeface="Cambria"/>
                <a:cs typeface="Cambria"/>
              </a:rPr>
              <a:t>ICT</a:t>
            </a:r>
          </a:p>
        </p:txBody>
      </p:sp>
    </p:spTree>
    <p:custDataLst>
      <p:tags r:id="rId1"/>
    </p:custDataLst>
    <p:extLst>
      <p:ext uri="{BB962C8B-B14F-4D97-AF65-F5344CB8AC3E}">
        <p14:creationId xmlns:p14="http://schemas.microsoft.com/office/powerpoint/2010/main" val="9071146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44824"/>
            <a:ext cx="8229600" cy="4680520"/>
          </a:xfrm>
        </p:spPr>
        <p:txBody>
          <a:bodyPr/>
          <a:lstStyle/>
          <a:p>
            <a:r>
              <a:rPr lang="en-GB" sz="2000" b="1" dirty="0" smtClean="0">
                <a:latin typeface="Cambria"/>
                <a:cs typeface="Cambria"/>
              </a:rPr>
              <a:t>2.1.7.A.2  Call “Earth Observation” </a:t>
            </a:r>
          </a:p>
          <a:p>
            <a:pPr lvl="1"/>
            <a:r>
              <a:rPr lang="en-GB" sz="2000" b="1" dirty="0" smtClean="0">
                <a:latin typeface="Cambria"/>
                <a:cs typeface="Cambria"/>
              </a:rPr>
              <a:t>Objective 1 – Space enabled Applications	</a:t>
            </a:r>
          </a:p>
          <a:p>
            <a:pPr lvl="2"/>
            <a:r>
              <a:rPr lang="en-GB" sz="2000" b="1" dirty="0" smtClean="0">
                <a:latin typeface="Cambria"/>
                <a:cs typeface="Cambria"/>
              </a:rPr>
              <a:t>Topic A – New ideas for Earth-relevant space applications</a:t>
            </a:r>
          </a:p>
          <a:p>
            <a:r>
              <a:rPr lang="en-GB" sz="2000" b="1" dirty="0" smtClean="0">
                <a:latin typeface="Cambria"/>
                <a:cs typeface="Cambria"/>
              </a:rPr>
              <a:t>2.1.7.A.3  Call “Competitiveness of the European Space Sector” </a:t>
            </a:r>
          </a:p>
          <a:p>
            <a:pPr lvl="1"/>
            <a:r>
              <a:rPr lang="en-GB" sz="2000" b="1" dirty="0" smtClean="0">
                <a:latin typeface="Cambria"/>
                <a:cs typeface="Cambria"/>
              </a:rPr>
              <a:t>Objective 1 - Protection of European Assets in and from Space</a:t>
            </a:r>
          </a:p>
          <a:p>
            <a:pPr lvl="2"/>
            <a:r>
              <a:rPr lang="en-GB" sz="2000" b="1" dirty="0" smtClean="0">
                <a:latin typeface="Cambria"/>
                <a:cs typeface="Cambria"/>
              </a:rPr>
              <a:t>Topic A – Space Weather	</a:t>
            </a:r>
          </a:p>
          <a:p>
            <a:pPr lvl="1"/>
            <a:r>
              <a:rPr lang="en-GB" sz="2000" b="1" dirty="0" smtClean="0">
                <a:latin typeface="Cambria"/>
                <a:cs typeface="Cambria"/>
              </a:rPr>
              <a:t>Objective 5 – Outreach and Communication</a:t>
            </a:r>
          </a:p>
          <a:p>
            <a:pPr lvl="2"/>
            <a:r>
              <a:rPr lang="en-GB" sz="2000" b="1" dirty="0" smtClean="0">
                <a:latin typeface="Cambria"/>
                <a:cs typeface="Cambria"/>
              </a:rPr>
              <a:t>Topic A – Global outreach through education	</a:t>
            </a:r>
          </a:p>
          <a:p>
            <a:pPr lvl="2"/>
            <a:r>
              <a:rPr lang="en-GB" sz="2000" b="1" dirty="0" smtClean="0">
                <a:latin typeface="Cambria"/>
                <a:cs typeface="Cambria"/>
              </a:rPr>
              <a:t>Topic B – European outreach through education	</a:t>
            </a:r>
          </a:p>
          <a:p>
            <a:r>
              <a:rPr lang="en-GB" sz="2000" b="1" dirty="0" smtClean="0">
                <a:latin typeface="Cambria"/>
                <a:cs typeface="Cambria"/>
              </a:rPr>
              <a:t>2.1.7.A.5  Call “Competitiveness of the European Space Sector” </a:t>
            </a:r>
          </a:p>
          <a:p>
            <a:pPr lvl="1"/>
            <a:r>
              <a:rPr lang="en-GB" sz="2000" b="1" dirty="0" smtClean="0">
                <a:latin typeface="Cambria"/>
                <a:cs typeface="Cambria"/>
              </a:rPr>
              <a:t>Objective 3 - Space Science	</a:t>
            </a:r>
          </a:p>
          <a:p>
            <a:pPr lvl="2"/>
            <a:r>
              <a:rPr lang="en-GB" sz="2000" b="1" dirty="0" smtClean="0">
                <a:latin typeface="Cambria"/>
                <a:cs typeface="Cambria"/>
              </a:rPr>
              <a:t>Topic A – Scientific exploitation of astrophysics data	</a:t>
            </a:r>
            <a:endParaRPr lang="en-GB" sz="2000" b="1" dirty="0">
              <a:latin typeface="Cambria"/>
              <a:cs typeface="Cambria"/>
            </a:endParaRPr>
          </a:p>
        </p:txBody>
      </p:sp>
      <p:sp>
        <p:nvSpPr>
          <p:cNvPr id="9" name="Title 8"/>
          <p:cNvSpPr>
            <a:spLocks noGrp="1"/>
          </p:cNvSpPr>
          <p:nvPr>
            <p:ph type="title" idx="4294967295"/>
          </p:nvPr>
        </p:nvSpPr>
        <p:spPr>
          <a:xfrm>
            <a:off x="0" y="908720"/>
            <a:ext cx="9144000" cy="735013"/>
          </a:xfrm>
          <a:prstGeom prst="rect">
            <a:avLst/>
          </a:prstGeom>
        </p:spPr>
        <p:txBody>
          <a:bodyPr anchor="b">
            <a:normAutofit/>
          </a:bodyPr>
          <a:lstStyle/>
          <a:p>
            <a:pPr algn="l">
              <a:spcBef>
                <a:spcPts val="0"/>
              </a:spcBef>
            </a:pPr>
            <a:r>
              <a:rPr lang="fr-FR" sz="2800" b="1" dirty="0">
                <a:solidFill>
                  <a:srgbClr val="9A9AC8"/>
                </a:solidFill>
                <a:latin typeface="Cambria"/>
                <a:cs typeface="Cambria"/>
              </a:rPr>
              <a:t>INDUSTRIAL LEADERSHIP</a:t>
            </a:r>
            <a:r>
              <a:rPr lang="fr-FR" sz="2800" b="1" dirty="0" smtClean="0">
                <a:solidFill>
                  <a:srgbClr val="9A9AC8"/>
                </a:solidFill>
                <a:latin typeface="Cambria"/>
                <a:cs typeface="Cambria"/>
              </a:rPr>
              <a:t>: A. LEIT </a:t>
            </a:r>
            <a:r>
              <a:rPr lang="fr-FR" sz="2800" b="1" dirty="0" err="1">
                <a:solidFill>
                  <a:srgbClr val="9A9AC8"/>
                </a:solidFill>
                <a:latin typeface="Cambria"/>
                <a:cs typeface="Cambria"/>
              </a:rPr>
              <a:t>Space</a:t>
            </a:r>
            <a:endParaRPr lang="fr-FR" sz="2800" b="1" dirty="0">
              <a:solidFill>
                <a:srgbClr val="9A9AC8"/>
              </a:solidFill>
              <a:latin typeface="Cambria"/>
              <a:cs typeface="Cambria"/>
            </a:endParaRPr>
          </a:p>
        </p:txBody>
      </p:sp>
    </p:spTree>
    <p:custDataLst>
      <p:tags r:id="rId1"/>
    </p:custDataLst>
    <p:extLst>
      <p:ext uri="{BB962C8B-B14F-4D97-AF65-F5344CB8AC3E}">
        <p14:creationId xmlns:p14="http://schemas.microsoft.com/office/powerpoint/2010/main" val="38164608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762000" y="1946209"/>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p>
        </p:txBody>
      </p:sp>
      <p:sp>
        <p:nvSpPr>
          <p:cNvPr id="6" name="Oval 5"/>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13" name="TextBox 12"/>
          <p:cNvSpPr txBox="1"/>
          <p:nvPr/>
        </p:nvSpPr>
        <p:spPr>
          <a:xfrm>
            <a:off x="1187624" y="1196752"/>
            <a:ext cx="1219200" cy="2708434"/>
          </a:xfrm>
          <a:prstGeom prst="rect">
            <a:avLst/>
          </a:prstGeom>
          <a:noFill/>
        </p:spPr>
        <p:txBody>
          <a:bodyPr wrap="square" rtlCol="0">
            <a:spAutoFit/>
          </a:bodyPr>
          <a:lstStyle/>
          <a:p>
            <a:r>
              <a:rPr lang="en-US" sz="17000" b="1" dirty="0" smtClean="0">
                <a:solidFill>
                  <a:srgbClr val="65B131">
                    <a:alpha val="64000"/>
                  </a:srgbClr>
                </a:solidFill>
                <a:cs typeface="Arial" pitchFamily="34" charset="0"/>
              </a:rPr>
              <a:t>3</a:t>
            </a:r>
            <a:endParaRPr lang="en-US" sz="17000" b="1" dirty="0">
              <a:solidFill>
                <a:srgbClr val="65B131">
                  <a:alpha val="64000"/>
                </a:srgbClr>
              </a:solidFill>
              <a:cs typeface="Arial" pitchFamily="34" charset="0"/>
            </a:endParaRPr>
          </a:p>
        </p:txBody>
      </p:sp>
      <p:sp>
        <p:nvSpPr>
          <p:cNvPr id="8" name="Title 7"/>
          <p:cNvSpPr>
            <a:spLocks noGrp="1"/>
          </p:cNvSpPr>
          <p:nvPr>
            <p:ph type="title"/>
          </p:nvPr>
        </p:nvSpPr>
        <p:spPr>
          <a:xfrm>
            <a:off x="2915816" y="2420888"/>
            <a:ext cx="6357392" cy="1179458"/>
          </a:xfrm>
        </p:spPr>
        <p:txBody>
          <a:bodyPr>
            <a:noAutofit/>
          </a:bodyPr>
          <a:lstStyle/>
          <a:p>
            <a:pPr lvl="0" algn="l">
              <a:spcBef>
                <a:spcPts val="0"/>
              </a:spcBef>
            </a:pPr>
            <a:r>
              <a:rPr lang="fr-FR" dirty="0" err="1"/>
              <a:t>Societal</a:t>
            </a:r>
            <a:r>
              <a:rPr lang="fr-FR" dirty="0"/>
              <a:t> Challenges </a:t>
            </a:r>
            <a:r>
              <a:rPr lang="fr-FR" dirty="0" smtClean="0"/>
              <a:t>    38,53</a:t>
            </a:r>
            <a:r>
              <a:rPr lang="fr-FR" dirty="0"/>
              <a:t>% i.e. 27,05B euros</a:t>
            </a:r>
            <a:endParaRPr dirty="0"/>
          </a:p>
        </p:txBody>
      </p:sp>
      <p:sp>
        <p:nvSpPr>
          <p:cNvPr id="4" name="Espace réservé du texte 3"/>
          <p:cNvSpPr>
            <a:spLocks noGrp="1"/>
          </p:cNvSpPr>
          <p:nvPr>
            <p:ph type="body" idx="1"/>
          </p:nvPr>
        </p:nvSpPr>
        <p:spPr>
          <a:xfrm>
            <a:off x="323528" y="4797152"/>
            <a:ext cx="8229599" cy="1500187"/>
          </a:xfrm>
        </p:spPr>
        <p:txBody>
          <a:bodyPr/>
          <a:lstStyle/>
          <a:p>
            <a:pPr marL="457200" indent="-457200">
              <a:buFont typeface="+mj-ea"/>
              <a:buAutoNum type="circleNumDbPlain"/>
            </a:pPr>
            <a:r>
              <a:rPr lang="fr-FR" sz="1400" dirty="0">
                <a:solidFill>
                  <a:srgbClr val="9A9AC8"/>
                </a:solidFill>
              </a:rPr>
              <a:t>HEALTH	</a:t>
            </a:r>
          </a:p>
          <a:p>
            <a:pPr marL="457200" indent="-457200">
              <a:buFont typeface="+mj-ea"/>
              <a:buAutoNum type="circleNumDbPlain"/>
            </a:pPr>
            <a:r>
              <a:rPr lang="fr-FR" sz="1400" dirty="0">
                <a:solidFill>
                  <a:srgbClr val="9A9AC8"/>
                </a:solidFill>
              </a:rPr>
              <a:t>FOOD SECURITY, SUSTAINABLE AGRICULTURE, MARINE AND MARITIME RESEARCH AND THE BIO-ECONOMY	</a:t>
            </a:r>
          </a:p>
          <a:p>
            <a:pPr marL="457200" indent="-457200">
              <a:buFont typeface="+mj-ea"/>
              <a:buAutoNum type="circleNumDbPlain"/>
            </a:pPr>
            <a:r>
              <a:rPr lang="fr-FR" sz="1400" dirty="0">
                <a:solidFill>
                  <a:srgbClr val="9A9AC8"/>
                </a:solidFill>
              </a:rPr>
              <a:t>ENERGY	</a:t>
            </a:r>
          </a:p>
          <a:p>
            <a:pPr marL="457200" indent="-457200">
              <a:buFont typeface="+mj-ea"/>
              <a:buAutoNum type="circleNumDbPlain"/>
            </a:pPr>
            <a:r>
              <a:rPr lang="fr-FR" sz="1400" dirty="0">
                <a:solidFill>
                  <a:srgbClr val="9A9AC8"/>
                </a:solidFill>
              </a:rPr>
              <a:t>TRANSPORT	</a:t>
            </a:r>
          </a:p>
          <a:p>
            <a:pPr marL="457200" indent="-457200">
              <a:buFont typeface="+mj-ea"/>
              <a:buAutoNum type="circleNumDbPlain"/>
            </a:pPr>
            <a:r>
              <a:rPr lang="fr-FR" sz="1400" dirty="0">
                <a:solidFill>
                  <a:srgbClr val="9A9AC8"/>
                </a:solidFill>
              </a:rPr>
              <a:t>CLIMATE ACTION, RESOURCE EFFICIENCY AND RAW MATERIALS	</a:t>
            </a:r>
          </a:p>
          <a:p>
            <a:pPr marL="457200" indent="-457200">
              <a:buFont typeface="+mj-ea"/>
              <a:buAutoNum type="circleNumDbPlain"/>
            </a:pPr>
            <a:r>
              <a:rPr lang="fr-FR" sz="1400" dirty="0">
                <a:solidFill>
                  <a:srgbClr val="9A9AC8"/>
                </a:solidFill>
              </a:rPr>
              <a:t>INCLUSIVE, INNOVATIVE AND REFLECTIVE SOCIETIES	</a:t>
            </a:r>
          </a:p>
          <a:p>
            <a:pPr marL="457200" indent="-457200">
              <a:buFont typeface="+mj-ea"/>
              <a:buAutoNum type="circleNumDbPlain"/>
            </a:pPr>
            <a:r>
              <a:rPr lang="fr-FR" sz="1400" dirty="0">
                <a:solidFill>
                  <a:srgbClr val="9A9AC8"/>
                </a:solidFill>
              </a:rPr>
              <a:t>SECURE SOCIETIES CHALLENGE	</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1412776"/>
            <a:ext cx="8496944" cy="4524315"/>
          </a:xfrm>
          <a:prstGeom prst="rect">
            <a:avLst/>
          </a:prstGeom>
          <a:noFill/>
        </p:spPr>
        <p:txBody>
          <a:bodyPr wrap="square" rtlCol="0">
            <a:spAutoFit/>
          </a:bodyPr>
          <a:lstStyle/>
          <a:p>
            <a:r>
              <a:rPr lang="en-GB" sz="2400" dirty="0" smtClean="0">
                <a:latin typeface="Cambria"/>
                <a:cs typeface="Cambria"/>
              </a:rPr>
              <a:t>Working group checklist</a:t>
            </a:r>
          </a:p>
          <a:p>
            <a:pPr marL="457200" indent="-457200">
              <a:buFont typeface="+mj-lt"/>
              <a:buAutoNum type="arabicPeriod"/>
            </a:pPr>
            <a:r>
              <a:rPr lang="en-GB" sz="2400" dirty="0" smtClean="0">
                <a:latin typeface="Cambria"/>
                <a:cs typeface="Cambria"/>
              </a:rPr>
              <a:t>Will we do a MSCA and of which type ? (ITN, COFUND,RISE) and which perimeter ? </a:t>
            </a:r>
          </a:p>
          <a:p>
            <a:pPr marL="457200" indent="-457200">
              <a:buFont typeface="+mj-lt"/>
              <a:buAutoNum type="arabicPeriod"/>
            </a:pPr>
            <a:r>
              <a:rPr lang="en-GB" sz="2400" dirty="0" smtClean="0">
                <a:latin typeface="Cambria"/>
                <a:cs typeface="Cambria"/>
              </a:rPr>
              <a:t>Can we propose a Design Study ?</a:t>
            </a:r>
          </a:p>
          <a:p>
            <a:pPr marL="457200" indent="-457200">
              <a:buFont typeface="+mj-lt"/>
              <a:buAutoNum type="arabicPeriod"/>
            </a:pPr>
            <a:r>
              <a:rPr lang="en-GB" sz="2400" dirty="0" smtClean="0">
                <a:latin typeface="Cambria"/>
                <a:cs typeface="Cambria"/>
              </a:rPr>
              <a:t>Is there a present/future ESFRI link ? PP?, Implementation ? </a:t>
            </a:r>
          </a:p>
          <a:p>
            <a:pPr marL="457200" indent="-457200">
              <a:buFont typeface="+mj-lt"/>
              <a:buAutoNum type="arabicPeriod"/>
            </a:pPr>
            <a:r>
              <a:rPr lang="en-GB" sz="2400" dirty="0" smtClean="0">
                <a:latin typeface="Cambria"/>
                <a:cs typeface="Cambria"/>
              </a:rPr>
              <a:t>Can we propose an I3 beyond GW, UL</a:t>
            </a:r>
          </a:p>
          <a:p>
            <a:pPr marL="457200" indent="-457200">
              <a:buFont typeface="+mj-lt"/>
              <a:buAutoNum type="arabicPeriod"/>
            </a:pPr>
            <a:r>
              <a:rPr lang="en-GB" sz="2400" dirty="0" smtClean="0">
                <a:latin typeface="Cambria"/>
                <a:cs typeface="Cambria"/>
              </a:rPr>
              <a:t>Can we participate in an RI cluster ? </a:t>
            </a:r>
          </a:p>
          <a:p>
            <a:pPr marL="457200" indent="-457200">
              <a:buFont typeface="+mj-lt"/>
              <a:buAutoNum type="arabicPeriod"/>
            </a:pPr>
            <a:r>
              <a:rPr lang="en-GB" sz="2400" dirty="0" smtClean="0">
                <a:latin typeface="Cambria"/>
                <a:cs typeface="Cambria"/>
              </a:rPr>
              <a:t>Can we bid to an e-</a:t>
            </a:r>
            <a:r>
              <a:rPr lang="en-GB" sz="2400" dirty="0" smtClean="0">
                <a:latin typeface="Cambria"/>
                <a:cs typeface="Cambria"/>
              </a:rPr>
              <a:t>infrastructure </a:t>
            </a:r>
            <a:r>
              <a:rPr lang="en-GB" sz="2400" dirty="0" smtClean="0">
                <a:latin typeface="Cambria"/>
                <a:cs typeface="Cambria"/>
              </a:rPr>
              <a:t>? (calls 1 and 9</a:t>
            </a:r>
            <a:r>
              <a:rPr lang="en-GB" sz="2400" dirty="0" smtClean="0">
                <a:latin typeface="Cambria"/>
                <a:cs typeface="Cambria"/>
              </a:rPr>
              <a:t>)</a:t>
            </a:r>
          </a:p>
          <a:p>
            <a:pPr marL="457200" indent="-457200">
              <a:buFont typeface="+mj-lt"/>
              <a:buAutoNum type="arabicPeriod"/>
            </a:pPr>
            <a:r>
              <a:rPr lang="en-GB" sz="2400" dirty="0" smtClean="0">
                <a:latin typeface="Cambria"/>
                <a:cs typeface="Cambria"/>
              </a:rPr>
              <a:t>Can we participate in a </a:t>
            </a:r>
            <a:r>
              <a:rPr lang="en-GB" sz="2400" smtClean="0">
                <a:latin typeface="Cambria"/>
                <a:cs typeface="Cambria"/>
              </a:rPr>
              <a:t>FET open ? </a:t>
            </a:r>
            <a:endParaRPr lang="en-GB" sz="2400" dirty="0" smtClean="0">
              <a:latin typeface="Cambria"/>
              <a:cs typeface="Cambria"/>
            </a:endParaRPr>
          </a:p>
          <a:p>
            <a:pPr marL="457200" indent="-457200">
              <a:buFont typeface="+mj-lt"/>
              <a:buAutoNum type="arabicPeriod"/>
            </a:pPr>
            <a:r>
              <a:rPr lang="en-GB" sz="2400" dirty="0" smtClean="0">
                <a:latin typeface="Cambria"/>
                <a:cs typeface="Cambria"/>
              </a:rPr>
              <a:t>What are the global aspects of our research ? </a:t>
            </a:r>
          </a:p>
          <a:p>
            <a:pPr marL="457200" indent="-457200">
              <a:buFont typeface="+mj-lt"/>
              <a:buAutoNum type="arabicPeriod"/>
            </a:pPr>
            <a:r>
              <a:rPr lang="en-GB" sz="2400" dirty="0" smtClean="0">
                <a:latin typeface="Cambria"/>
                <a:cs typeface="Cambria"/>
              </a:rPr>
              <a:t> What are the R&amp;D themes that an ERANET+ could support ? </a:t>
            </a:r>
          </a:p>
          <a:p>
            <a:pPr marL="457200" indent="-457200">
              <a:buFont typeface="+mj-lt"/>
              <a:buAutoNum type="arabicPeriod"/>
            </a:pPr>
            <a:r>
              <a:rPr lang="en-GB" sz="2400" dirty="0" smtClean="0">
                <a:latin typeface="Cambria"/>
                <a:cs typeface="Cambria"/>
              </a:rPr>
              <a:t> Can we apply for FET’s, LEITs, societal   challenge R&amp;D ?   </a:t>
            </a:r>
          </a:p>
        </p:txBody>
      </p:sp>
    </p:spTree>
    <p:extLst>
      <p:ext uri="{BB962C8B-B14F-4D97-AF65-F5344CB8AC3E}">
        <p14:creationId xmlns:p14="http://schemas.microsoft.com/office/powerpoint/2010/main" val="61837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5816" y="2321550"/>
            <a:ext cx="5925344" cy="1179458"/>
          </a:xfrm>
        </p:spPr>
        <p:txBody>
          <a:bodyPr/>
          <a:lstStyle/>
          <a:p>
            <a:pPr algn="l"/>
            <a:r>
              <a:rPr lang="en-GB" dirty="0" smtClean="0"/>
              <a:t>Excellent Science</a:t>
            </a:r>
            <a:br>
              <a:rPr lang="en-GB" dirty="0" smtClean="0"/>
            </a:br>
            <a:r>
              <a:rPr lang="en-GB" dirty="0" smtClean="0"/>
              <a:t>31,73% i.e. 22,27 B euros</a:t>
            </a:r>
            <a:endParaRPr lang="en-GB" dirty="0"/>
          </a:p>
        </p:txBody>
      </p:sp>
      <p:sp>
        <p:nvSpPr>
          <p:cNvPr id="3" name="Espace réservé du texte 2"/>
          <p:cNvSpPr>
            <a:spLocks noGrp="1"/>
          </p:cNvSpPr>
          <p:nvPr>
            <p:ph type="body" idx="1"/>
          </p:nvPr>
        </p:nvSpPr>
        <p:spPr>
          <a:xfrm>
            <a:off x="467544" y="4869160"/>
            <a:ext cx="8229599" cy="1500187"/>
          </a:xfrm>
        </p:spPr>
        <p:txBody>
          <a:bodyPr/>
          <a:lstStyle/>
          <a:p>
            <a:pPr marL="342900" indent="-342900">
              <a:buFont typeface="Arial"/>
              <a:buChar char="•"/>
            </a:pPr>
            <a:r>
              <a:rPr lang="en-GB" dirty="0" smtClean="0">
                <a:solidFill>
                  <a:srgbClr val="FF0000"/>
                </a:solidFill>
              </a:rPr>
              <a:t>A: </a:t>
            </a:r>
            <a:r>
              <a:rPr lang="en-GB" dirty="0" smtClean="0">
                <a:solidFill>
                  <a:srgbClr val="FF0000"/>
                </a:solidFill>
                <a:latin typeface="Cambria"/>
                <a:cs typeface="Cambria"/>
              </a:rPr>
              <a:t>Marie </a:t>
            </a:r>
            <a:r>
              <a:rPr lang="en-GB" dirty="0" err="1" smtClean="0">
                <a:solidFill>
                  <a:srgbClr val="FF0000"/>
                </a:solidFill>
                <a:latin typeface="Cambria"/>
                <a:cs typeface="Cambria"/>
              </a:rPr>
              <a:t>Skłodowska</a:t>
            </a:r>
            <a:r>
              <a:rPr lang="en-GB" dirty="0" smtClean="0">
                <a:solidFill>
                  <a:srgbClr val="FF0000"/>
                </a:solidFill>
                <a:latin typeface="Cambria"/>
                <a:cs typeface="Cambria"/>
              </a:rPr>
              <a:t> Curie Actions (MSCA)</a:t>
            </a:r>
          </a:p>
          <a:p>
            <a:pPr marL="342900" indent="-342900">
              <a:buFont typeface="Arial"/>
              <a:buChar char="•"/>
            </a:pPr>
            <a:r>
              <a:rPr lang="en-GB" dirty="0">
                <a:solidFill>
                  <a:srgbClr val="FF0000"/>
                </a:solidFill>
                <a:latin typeface="Cambria"/>
                <a:cs typeface="Cambria"/>
              </a:rPr>
              <a:t>B</a:t>
            </a:r>
            <a:r>
              <a:rPr lang="en-GB" dirty="0" smtClean="0">
                <a:solidFill>
                  <a:srgbClr val="FF0000"/>
                </a:solidFill>
                <a:latin typeface="Cambria"/>
                <a:cs typeface="Cambria"/>
              </a:rPr>
              <a:t>: Frontier research (ERC) </a:t>
            </a:r>
          </a:p>
          <a:p>
            <a:pPr marL="342900" indent="-342900">
              <a:buFont typeface="Arial"/>
              <a:buChar char="•"/>
            </a:pPr>
            <a:r>
              <a:rPr lang="en-GB" dirty="0">
                <a:solidFill>
                  <a:srgbClr val="FF0000"/>
                </a:solidFill>
                <a:latin typeface="Cambria"/>
                <a:cs typeface="Cambria"/>
              </a:rPr>
              <a:t>C</a:t>
            </a:r>
            <a:r>
              <a:rPr lang="en-GB" dirty="0" smtClean="0">
                <a:solidFill>
                  <a:srgbClr val="FF0000"/>
                </a:solidFill>
                <a:latin typeface="Cambria"/>
                <a:cs typeface="Cambria"/>
              </a:rPr>
              <a:t>: Research infrastructures  (RΙ)</a:t>
            </a:r>
          </a:p>
          <a:p>
            <a:pPr marL="342900" indent="-342900">
              <a:buFont typeface="Arial"/>
              <a:buChar char="•"/>
            </a:pPr>
            <a:r>
              <a:rPr lang="en-GB" dirty="0">
                <a:solidFill>
                  <a:srgbClr val="FF0000"/>
                </a:solidFill>
                <a:latin typeface="Cambria"/>
                <a:cs typeface="Cambria"/>
              </a:rPr>
              <a:t>D</a:t>
            </a:r>
            <a:r>
              <a:rPr lang="en-GB" dirty="0" smtClean="0">
                <a:solidFill>
                  <a:srgbClr val="FF0000"/>
                </a:solidFill>
                <a:latin typeface="Cambria"/>
                <a:cs typeface="Cambria"/>
              </a:rPr>
              <a:t>: Future and Emerging Technologies (FET)</a:t>
            </a:r>
            <a:endParaRPr lang="en-GB" dirty="0">
              <a:solidFill>
                <a:srgbClr val="FF0000"/>
              </a:solidFill>
              <a:latin typeface="Cambria"/>
              <a:cs typeface="Cambria"/>
            </a:endParaRPr>
          </a:p>
        </p:txBody>
      </p:sp>
      <p:grpSp>
        <p:nvGrpSpPr>
          <p:cNvPr id="4" name="Group 25"/>
          <p:cNvGrpSpPr/>
          <p:nvPr/>
        </p:nvGrpSpPr>
        <p:grpSpPr>
          <a:xfrm>
            <a:off x="539552" y="1556792"/>
            <a:ext cx="2057400" cy="2708434"/>
            <a:chOff x="762000" y="1557456"/>
            <a:chExt cx="2057400" cy="2708434"/>
          </a:xfrm>
        </p:grpSpPr>
        <p:sp>
          <p:nvSpPr>
            <p:cNvPr id="5"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mtClean="0"/>
                <a:t>             </a:t>
              </a:r>
              <a:endParaRPr lang="en-GB"/>
            </a:p>
          </p:txBody>
        </p:sp>
        <p:sp>
          <p:nvSpPr>
            <p:cNvPr id="6" name="TextBox 13"/>
            <p:cNvSpPr txBox="1"/>
            <p:nvPr/>
          </p:nvSpPr>
          <p:spPr>
            <a:xfrm>
              <a:off x="1121392" y="1557456"/>
              <a:ext cx="1219200" cy="2708434"/>
            </a:xfrm>
            <a:prstGeom prst="rect">
              <a:avLst/>
            </a:prstGeom>
            <a:noFill/>
          </p:spPr>
          <p:txBody>
            <a:bodyPr wrap="square" rtlCol="0">
              <a:spAutoFit/>
            </a:bodyPr>
            <a:lstStyle/>
            <a:p>
              <a:r>
                <a:rPr lang="en-GB" sz="17000" b="1" smtClean="0">
                  <a:solidFill>
                    <a:srgbClr val="F26200">
                      <a:alpha val="40000"/>
                    </a:srgbClr>
                  </a:solidFill>
                  <a:latin typeface="+mj-lt"/>
                  <a:cs typeface="Arial" pitchFamily="34" charset="0"/>
                </a:rPr>
                <a:t>1</a:t>
              </a:r>
              <a:endParaRPr lang="en-GB" sz="17000" b="1">
                <a:solidFill>
                  <a:srgbClr val="F26200">
                    <a:alpha val="40000"/>
                  </a:srgbClr>
                </a:solidFill>
                <a:latin typeface="+mj-lt"/>
                <a:cs typeface="Arial" pitchFamily="34" charset="0"/>
              </a:endParaRPr>
            </a:p>
          </p:txBody>
        </p:sp>
      </p:grpSp>
    </p:spTree>
    <p:extLst>
      <p:ext uri="{BB962C8B-B14F-4D97-AF65-F5344CB8AC3E}">
        <p14:creationId xmlns:p14="http://schemas.microsoft.com/office/powerpoint/2010/main" val="11839106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827584" y="1055577"/>
            <a:ext cx="7704856" cy="5780716"/>
          </a:xfrm>
          <a:prstGeom prst="rect">
            <a:avLst/>
          </a:prstGeom>
        </p:spPr>
      </p:pic>
      <p:sp>
        <p:nvSpPr>
          <p:cNvPr id="7" name="ZoneTexte 6"/>
          <p:cNvSpPr txBox="1"/>
          <p:nvPr/>
        </p:nvSpPr>
        <p:spPr>
          <a:xfrm>
            <a:off x="2339752" y="1124744"/>
            <a:ext cx="4104456" cy="369332"/>
          </a:xfrm>
          <a:prstGeom prst="rect">
            <a:avLst/>
          </a:prstGeom>
          <a:noFill/>
        </p:spPr>
        <p:txBody>
          <a:bodyPr wrap="square" rtlCol="0">
            <a:spAutoFit/>
          </a:bodyPr>
          <a:lstStyle/>
          <a:p>
            <a:r>
              <a:rPr lang="en-GB" b="1" dirty="0" smtClean="0">
                <a:solidFill>
                  <a:srgbClr val="FF0000"/>
                </a:solidFill>
              </a:rPr>
              <a:t>1</a:t>
            </a:r>
            <a:r>
              <a:rPr lang="en-GB" b="1" baseline="30000" dirty="0" smtClean="0">
                <a:solidFill>
                  <a:srgbClr val="FF0000"/>
                </a:solidFill>
              </a:rPr>
              <a:t>st</a:t>
            </a:r>
            <a:r>
              <a:rPr lang="en-GB" b="1" dirty="0" smtClean="0">
                <a:solidFill>
                  <a:srgbClr val="FF0000"/>
                </a:solidFill>
              </a:rPr>
              <a:t> pillar excellent science</a:t>
            </a:r>
            <a:endParaRPr lang="en-GB" b="1" dirty="0">
              <a:solidFill>
                <a:srgbClr val="FF0000"/>
              </a:solidFill>
            </a:endParaRPr>
          </a:p>
        </p:txBody>
      </p:sp>
    </p:spTree>
    <p:extLst>
      <p:ext uri="{BB962C8B-B14F-4D97-AF65-F5344CB8AC3E}">
        <p14:creationId xmlns:p14="http://schemas.microsoft.com/office/powerpoint/2010/main" val="250396911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5" name="Espace réservé du texte 4"/>
          <p:cNvSpPr>
            <a:spLocks noGrp="1"/>
          </p:cNvSpPr>
          <p:nvPr>
            <p:ph type="body" idx="1"/>
          </p:nvPr>
        </p:nvSpPr>
        <p:spPr>
          <a:xfrm>
            <a:off x="0" y="1196752"/>
            <a:ext cx="8892480" cy="639762"/>
          </a:xfrm>
        </p:spPr>
        <p:txBody>
          <a:bodyPr/>
          <a:lstStyle/>
          <a:p>
            <a:r>
              <a:rPr lang="en-GB" dirty="0" smtClean="0">
                <a:solidFill>
                  <a:srgbClr val="F29527"/>
                </a:solidFill>
                <a:latin typeface="Cambria"/>
                <a:cs typeface="Cambria"/>
              </a:rPr>
              <a:t>Network opportunities (community/international  networks)</a:t>
            </a:r>
            <a:endParaRPr lang="en-GB" dirty="0">
              <a:solidFill>
                <a:srgbClr val="F29527"/>
              </a:solidFill>
              <a:latin typeface="Cambria"/>
              <a:cs typeface="Cambria"/>
            </a:endParaRPr>
          </a:p>
        </p:txBody>
      </p:sp>
      <p:sp>
        <p:nvSpPr>
          <p:cNvPr id="4" name="Espace réservé du contenu 3"/>
          <p:cNvSpPr>
            <a:spLocks noGrp="1"/>
          </p:cNvSpPr>
          <p:nvPr>
            <p:ph sz="half" idx="2"/>
          </p:nvPr>
        </p:nvSpPr>
        <p:spPr>
          <a:xfrm>
            <a:off x="30338" y="1916832"/>
            <a:ext cx="8784976" cy="3198341"/>
          </a:xfrm>
        </p:spPr>
        <p:txBody>
          <a:bodyPr/>
          <a:lstStyle/>
          <a:p>
            <a:pPr marL="350838" indent="-350838">
              <a:buFont typeface="Arial"/>
              <a:buChar char="•"/>
            </a:pPr>
            <a:r>
              <a:rPr lang="en-GB" sz="2000" b="1" dirty="0" smtClean="0">
                <a:latin typeface="Cambria"/>
                <a:cs typeface="Cambria"/>
              </a:rPr>
              <a:t>MSCA Innovation Training Networks (ITN)</a:t>
            </a:r>
          </a:p>
          <a:p>
            <a:pPr marL="534988" lvl="1" indent="-184150">
              <a:buFont typeface="Arial"/>
              <a:buChar char="•"/>
            </a:pPr>
            <a:r>
              <a:rPr lang="en-GB" b="1" dirty="0" smtClean="0">
                <a:latin typeface="Cambria"/>
                <a:cs typeface="Cambria"/>
              </a:rPr>
              <a:t>3 year </a:t>
            </a:r>
            <a:r>
              <a:rPr lang="en-GB" b="1" dirty="0" smtClean="0">
                <a:latin typeface="Cambria"/>
                <a:cs typeface="Cambria"/>
              </a:rPr>
              <a:t>PHD, </a:t>
            </a:r>
            <a:r>
              <a:rPr lang="en-GB" b="1" dirty="0" smtClean="0">
                <a:latin typeface="Cambria"/>
                <a:cs typeface="Cambria"/>
              </a:rPr>
              <a:t>500 person-months  </a:t>
            </a:r>
          </a:p>
          <a:p>
            <a:pPr marL="534988" lvl="1" indent="-184150">
              <a:buFont typeface="Arial"/>
              <a:buChar char="•"/>
            </a:pPr>
            <a:r>
              <a:rPr lang="en-GB" b="1" dirty="0" smtClean="0">
                <a:latin typeface="Cambria"/>
                <a:cs typeface="Cambria"/>
              </a:rPr>
              <a:t>Deadline April 2014, Budget  350 ME, success 10%</a:t>
            </a:r>
          </a:p>
          <a:p>
            <a:pPr>
              <a:buFont typeface="Arial"/>
              <a:buChar char="•"/>
            </a:pPr>
            <a:r>
              <a:rPr lang="en-GB" sz="2000" b="1" dirty="0" smtClean="0">
                <a:latin typeface="Cambria"/>
                <a:cs typeface="Cambria"/>
              </a:rPr>
              <a:t>MSCA-COFUND, </a:t>
            </a:r>
            <a:r>
              <a:rPr lang="en-GB" sz="2000" b="1" dirty="0" err="1" smtClean="0">
                <a:latin typeface="Cambria"/>
                <a:cs typeface="Cambria"/>
              </a:rPr>
              <a:t>cofunding</a:t>
            </a:r>
            <a:r>
              <a:rPr lang="en-GB" sz="2000" b="1" dirty="0" smtClean="0">
                <a:latin typeface="Cambria"/>
                <a:cs typeface="Cambria"/>
              </a:rPr>
              <a:t> of training programs, 3-5 years</a:t>
            </a:r>
          </a:p>
          <a:p>
            <a:pPr marL="527050" lvl="1" indent="-176213">
              <a:buFont typeface="Arial"/>
              <a:buChar char="•"/>
            </a:pPr>
            <a:r>
              <a:rPr lang="en-GB" b="1" dirty="0" smtClean="0">
                <a:latin typeface="Cambria"/>
                <a:cs typeface="Cambria"/>
              </a:rPr>
              <a:t>National funds </a:t>
            </a:r>
            <a:r>
              <a:rPr lang="en-GB" b="1" dirty="0" smtClean="0">
                <a:latin typeface="Cambria"/>
                <a:cs typeface="Cambria"/>
              </a:rPr>
              <a:t>50</a:t>
            </a:r>
            <a:r>
              <a:rPr lang="en-GB" b="1" dirty="0" smtClean="0">
                <a:latin typeface="Cambria"/>
                <a:cs typeface="Cambria"/>
              </a:rPr>
              <a:t>% / EC </a:t>
            </a:r>
            <a:r>
              <a:rPr lang="en-GB" b="1" dirty="0" smtClean="0">
                <a:latin typeface="Cambria"/>
                <a:cs typeface="Cambria"/>
              </a:rPr>
              <a:t>50</a:t>
            </a:r>
            <a:r>
              <a:rPr lang="en-GB" b="1" dirty="0" smtClean="0">
                <a:latin typeface="Cambria"/>
                <a:cs typeface="Cambria"/>
              </a:rPr>
              <a:t>%</a:t>
            </a:r>
          </a:p>
          <a:p>
            <a:pPr marL="527050" lvl="1" indent="-176213">
              <a:buFont typeface="Arial"/>
              <a:buChar char="•"/>
            </a:pPr>
            <a:r>
              <a:rPr lang="en-GB" b="1" dirty="0" smtClean="0">
                <a:latin typeface="Cambria"/>
                <a:cs typeface="Cambria"/>
              </a:rPr>
              <a:t>Deadline November  2014, Budget 80 ME</a:t>
            </a:r>
            <a:endParaRPr lang="en-GB" b="1" dirty="0" smtClean="0">
              <a:solidFill>
                <a:srgbClr val="FF0000"/>
              </a:solidFill>
              <a:latin typeface="Cambria"/>
              <a:cs typeface="Cambria"/>
            </a:endParaRPr>
          </a:p>
          <a:p>
            <a:pPr>
              <a:buFont typeface="Arial"/>
              <a:buChar char="•"/>
            </a:pPr>
            <a:r>
              <a:rPr lang="en-GB" sz="2000" b="1" dirty="0" smtClean="0">
                <a:latin typeface="Cambria"/>
                <a:cs typeface="Cambria"/>
              </a:rPr>
              <a:t>MSCA-RISE, Global research and innovation staff exchange </a:t>
            </a:r>
          </a:p>
          <a:p>
            <a:pPr marL="534988" lvl="1" indent="-184150">
              <a:spcBef>
                <a:spcPts val="0"/>
              </a:spcBef>
              <a:buFont typeface="Arial"/>
              <a:buChar char="•"/>
            </a:pPr>
            <a:r>
              <a:rPr lang="en-GB" b="1" dirty="0" smtClean="0">
                <a:latin typeface="Cambria"/>
                <a:cs typeface="Cambria"/>
              </a:rPr>
              <a:t>Staff exchange with  European and non-European countries</a:t>
            </a:r>
          </a:p>
          <a:p>
            <a:pPr marL="534988" lvl="1" indent="-184150">
              <a:spcBef>
                <a:spcPts val="0"/>
              </a:spcBef>
              <a:buFont typeface="Arial"/>
              <a:buChar char="•"/>
            </a:pPr>
            <a:r>
              <a:rPr lang="en-GB" b="1" dirty="0" smtClean="0">
                <a:latin typeface="Cambria"/>
                <a:cs typeface="Cambria"/>
              </a:rPr>
              <a:t>Deadline Jan 2015, Budget 80 ME,  success 60</a:t>
            </a:r>
            <a:r>
              <a:rPr lang="en-GB" b="1" dirty="0">
                <a:latin typeface="Cambria"/>
                <a:cs typeface="Cambria"/>
              </a:rPr>
              <a:t>%</a:t>
            </a:r>
            <a:endParaRPr lang="en-GB" b="1" dirty="0" smtClean="0">
              <a:latin typeface="Cambria"/>
              <a:cs typeface="Cambria"/>
            </a:endParaRPr>
          </a:p>
        </p:txBody>
      </p:sp>
      <p:sp>
        <p:nvSpPr>
          <p:cNvPr id="7" name="Espace réservé du texte 6"/>
          <p:cNvSpPr>
            <a:spLocks noGrp="1"/>
          </p:cNvSpPr>
          <p:nvPr>
            <p:ph type="body" sz="quarter" idx="3"/>
          </p:nvPr>
        </p:nvSpPr>
        <p:spPr>
          <a:xfrm>
            <a:off x="323528" y="4941168"/>
            <a:ext cx="4896544" cy="639762"/>
          </a:xfrm>
        </p:spPr>
        <p:txBody>
          <a:bodyPr/>
          <a:lstStyle/>
          <a:p>
            <a:r>
              <a:rPr lang="en-GB" dirty="0" smtClean="0">
                <a:solidFill>
                  <a:srgbClr val="F29527"/>
                </a:solidFill>
                <a:latin typeface="Cambria"/>
                <a:cs typeface="Cambria"/>
              </a:rPr>
              <a:t>Individual opportunities</a:t>
            </a:r>
            <a:endParaRPr lang="en-GB" dirty="0">
              <a:solidFill>
                <a:srgbClr val="F29527"/>
              </a:solidFill>
              <a:latin typeface="Cambria"/>
              <a:cs typeface="Cambria"/>
            </a:endParaRPr>
          </a:p>
        </p:txBody>
      </p:sp>
      <p:sp>
        <p:nvSpPr>
          <p:cNvPr id="8" name="Espace réservé du contenu 7"/>
          <p:cNvSpPr>
            <a:spLocks noGrp="1"/>
          </p:cNvSpPr>
          <p:nvPr>
            <p:ph sz="quarter" idx="4"/>
          </p:nvPr>
        </p:nvSpPr>
        <p:spPr>
          <a:xfrm>
            <a:off x="0" y="5636286"/>
            <a:ext cx="8568952" cy="1224136"/>
          </a:xfrm>
        </p:spPr>
        <p:txBody>
          <a:bodyPr/>
          <a:lstStyle/>
          <a:p>
            <a:pPr>
              <a:buFont typeface="Arial"/>
              <a:buChar char="•"/>
            </a:pPr>
            <a:r>
              <a:rPr lang="en-GB" sz="2000" b="1" dirty="0" smtClean="0">
                <a:latin typeface="Cambria"/>
                <a:cs typeface="Cambria"/>
              </a:rPr>
              <a:t>MSCA Individual Fellowships (IF)</a:t>
            </a:r>
          </a:p>
          <a:p>
            <a:pPr marL="800100" lvl="1" indent="-342900">
              <a:buFont typeface="Arial"/>
              <a:buChar char="•"/>
            </a:pPr>
            <a:r>
              <a:rPr lang="en-GB" sz="1800" b="1" dirty="0" smtClean="0">
                <a:latin typeface="Cambria"/>
                <a:cs typeface="Cambria"/>
              </a:rPr>
              <a:t>Deadline April 2014, Budget 350 ME</a:t>
            </a:r>
          </a:p>
          <a:p>
            <a:pPr>
              <a:buFont typeface="Arial"/>
              <a:buChar char="•"/>
            </a:pPr>
            <a:r>
              <a:rPr lang="en-GB" sz="2000" b="1" dirty="0" smtClean="0">
                <a:solidFill>
                  <a:srgbClr val="FF0000"/>
                </a:solidFill>
                <a:latin typeface="Cambria"/>
                <a:cs typeface="Cambria"/>
              </a:rPr>
              <a:t>ERC, TOTAL BUDGET €13 billion (currently 15% success)</a:t>
            </a:r>
          </a:p>
          <a:p>
            <a:pPr marL="0" indent="0">
              <a:buNone/>
            </a:pPr>
            <a:endParaRPr lang="en-GB" dirty="0"/>
          </a:p>
        </p:txBody>
      </p:sp>
      <p:sp>
        <p:nvSpPr>
          <p:cNvPr id="9" name="Title 8"/>
          <p:cNvSpPr>
            <a:spLocks noGrp="1"/>
          </p:cNvSpPr>
          <p:nvPr>
            <p:ph type="title" idx="4294967295"/>
          </p:nvPr>
        </p:nvSpPr>
        <p:spPr>
          <a:xfrm>
            <a:off x="0" y="908051"/>
            <a:ext cx="9144000" cy="576734"/>
          </a:xfrm>
          <a:prstGeom prst="rect">
            <a:avLst/>
          </a:prstGeom>
        </p:spPr>
        <p:txBody>
          <a:bodyPr anchor="b">
            <a:normAutofit fontScale="90000"/>
          </a:bodyPr>
          <a:lstStyle/>
          <a:p>
            <a:pPr lvl="0" algn="l">
              <a:spcBef>
                <a:spcPts val="0"/>
              </a:spcBef>
            </a:pPr>
            <a:r>
              <a:rPr lang="en-GB" b="1" dirty="0" smtClean="0">
                <a:solidFill>
                  <a:srgbClr val="FF0000"/>
                </a:solidFill>
                <a:latin typeface="Cambria"/>
                <a:ea typeface="+mn-ea"/>
                <a:cs typeface="Cambria"/>
              </a:rPr>
              <a:t>Marie Curie Actions, ERC</a:t>
            </a:r>
            <a:endParaRPr lang="en-GB" b="1" dirty="0">
              <a:solidFill>
                <a:srgbClr val="FF0000"/>
              </a:solidFill>
              <a:latin typeface="Cambria"/>
              <a:cs typeface="Cambria"/>
            </a:endParaRPr>
          </a:p>
        </p:txBody>
      </p:sp>
    </p:spTree>
    <p:custDataLst>
      <p:tags r:id="rId1"/>
    </p:custDataLst>
    <p:extLst>
      <p:ext uri="{BB962C8B-B14F-4D97-AF65-F5344CB8AC3E}">
        <p14:creationId xmlns:p14="http://schemas.microsoft.com/office/powerpoint/2010/main" val="218957095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idx="4294967295"/>
          </p:nvPr>
        </p:nvSpPr>
        <p:spPr>
          <a:xfrm>
            <a:off x="395288" y="908050"/>
            <a:ext cx="8748712" cy="735013"/>
          </a:xfrm>
          <a:prstGeom prst="rect">
            <a:avLst/>
          </a:prstGeom>
        </p:spPr>
        <p:txBody>
          <a:bodyPr anchor="b">
            <a:normAutofit/>
          </a:bodyPr>
          <a:lstStyle/>
          <a:p>
            <a:pPr lvl="0" algn="l">
              <a:spcBef>
                <a:spcPts val="0"/>
              </a:spcBef>
            </a:pPr>
            <a:r>
              <a:rPr lang="en-GB" dirty="0" smtClean="0">
                <a:solidFill>
                  <a:srgbClr val="9A9AC8"/>
                </a:solidFill>
                <a:latin typeface="Cambria"/>
                <a:ea typeface="+mn-ea"/>
                <a:cs typeface="Cambria"/>
              </a:rPr>
              <a:t>A network  example:  COFUND</a:t>
            </a:r>
            <a:endParaRPr lang="en-GB" dirty="0">
              <a:solidFill>
                <a:srgbClr val="9A9AC8"/>
              </a:solidFill>
              <a:latin typeface="Cambria"/>
              <a:cs typeface="Cambria"/>
            </a:endParaRPr>
          </a:p>
        </p:txBody>
      </p:sp>
      <p:sp>
        <p:nvSpPr>
          <p:cNvPr id="2" name="ZoneTexte 1"/>
          <p:cNvSpPr txBox="1"/>
          <p:nvPr/>
        </p:nvSpPr>
        <p:spPr>
          <a:xfrm>
            <a:off x="395536" y="1988840"/>
            <a:ext cx="8136904" cy="3662541"/>
          </a:xfrm>
          <a:prstGeom prst="rect">
            <a:avLst/>
          </a:prstGeom>
          <a:noFill/>
        </p:spPr>
        <p:txBody>
          <a:bodyPr wrap="square" rtlCol="0">
            <a:spAutoFit/>
          </a:bodyPr>
          <a:lstStyle/>
          <a:p>
            <a:endParaRPr lang="en-US" sz="1600" dirty="0"/>
          </a:p>
          <a:p>
            <a:pPr algn="just"/>
            <a:r>
              <a:rPr lang="en-US" sz="2400" b="1" dirty="0" smtClean="0">
                <a:solidFill>
                  <a:srgbClr val="FF0000"/>
                </a:solidFill>
              </a:rPr>
              <a:t>An </a:t>
            </a:r>
            <a:r>
              <a:rPr lang="en-US" sz="2400" b="1" dirty="0">
                <a:solidFill>
                  <a:srgbClr val="FF0000"/>
                </a:solidFill>
              </a:rPr>
              <a:t>example of a </a:t>
            </a:r>
            <a:r>
              <a:rPr lang="en-US" sz="2400" b="1" dirty="0" smtClean="0">
                <a:solidFill>
                  <a:srgbClr val="FF0000"/>
                </a:solidFill>
              </a:rPr>
              <a:t>big </a:t>
            </a:r>
            <a:r>
              <a:rPr lang="en-US" sz="2400" b="1" dirty="0">
                <a:solidFill>
                  <a:srgbClr val="FF0000"/>
                </a:solidFill>
              </a:rPr>
              <a:t>(90 fellowships) project that has multiple host institutions is </a:t>
            </a:r>
            <a:r>
              <a:rPr lang="en-US" sz="2400" b="1" dirty="0" err="1">
                <a:solidFill>
                  <a:srgbClr val="FF0000"/>
                </a:solidFill>
              </a:rPr>
              <a:t>CASCADEfellows</a:t>
            </a:r>
            <a:r>
              <a:rPr lang="en-US" sz="2400" b="1" dirty="0">
                <a:solidFill>
                  <a:srgbClr val="FF0000"/>
                </a:solidFill>
              </a:rPr>
              <a:t>. The </a:t>
            </a:r>
            <a:r>
              <a:rPr lang="en-US" sz="2400" b="1" dirty="0" err="1">
                <a:solidFill>
                  <a:srgbClr val="FF0000"/>
                </a:solidFill>
              </a:rPr>
              <a:t>programme</a:t>
            </a:r>
            <a:r>
              <a:rPr lang="en-US" sz="2400" b="1" dirty="0">
                <a:solidFill>
                  <a:srgbClr val="FF0000"/>
                </a:solidFill>
              </a:rPr>
              <a:t> is coordinated by the University of Nottingham in the UK and currently involves over 25 international host </a:t>
            </a:r>
            <a:r>
              <a:rPr lang="en-US" sz="2400" b="1" dirty="0" err="1">
                <a:solidFill>
                  <a:srgbClr val="FF0000"/>
                </a:solidFill>
              </a:rPr>
              <a:t>organisations</a:t>
            </a:r>
            <a:r>
              <a:rPr lang="en-US" sz="2400" b="1" dirty="0">
                <a:solidFill>
                  <a:srgbClr val="FF0000"/>
                </a:solidFill>
              </a:rPr>
              <a:t>. Projects last between 12-24 months and fellows are recruited through three open Calls for proposals. </a:t>
            </a:r>
            <a:r>
              <a:rPr lang="en-US" sz="2400" b="1" dirty="0">
                <a:solidFill>
                  <a:srgbClr val="FF0000"/>
                </a:solidFill>
                <a:hlinkClick r:id="rId5"/>
              </a:rPr>
              <a:t>http://cascadefellows.eu/</a:t>
            </a:r>
            <a:r>
              <a:rPr lang="en-US" sz="2400" b="1" dirty="0">
                <a:solidFill>
                  <a:srgbClr val="FF0000"/>
                </a:solidFill>
              </a:rPr>
              <a:t> I think this is what we should be aiming for for </a:t>
            </a:r>
            <a:r>
              <a:rPr lang="en-US" sz="2400" b="1" dirty="0" smtClean="0">
                <a:solidFill>
                  <a:srgbClr val="FF0000"/>
                </a:solidFill>
              </a:rPr>
              <a:t>PACT.  </a:t>
            </a:r>
            <a:r>
              <a:rPr lang="en-US" sz="2400" b="1" dirty="0">
                <a:solidFill>
                  <a:srgbClr val="FF0000"/>
                </a:solidFill>
              </a:rPr>
              <a:t>F</a:t>
            </a:r>
            <a:r>
              <a:rPr lang="en-US" sz="2400" b="1" dirty="0" smtClean="0">
                <a:solidFill>
                  <a:srgbClr val="FF0000"/>
                </a:solidFill>
              </a:rPr>
              <a:t>inally</a:t>
            </a:r>
            <a:r>
              <a:rPr lang="en-US" sz="2400" b="1" dirty="0">
                <a:solidFill>
                  <a:srgbClr val="FF0000"/>
                </a:solidFill>
              </a:rPr>
              <a:t>, </a:t>
            </a:r>
            <a:r>
              <a:rPr lang="en-US" sz="2400" b="1" dirty="0" smtClean="0">
                <a:solidFill>
                  <a:srgbClr val="FF0000"/>
                </a:solidFill>
              </a:rPr>
              <a:t>there are a </a:t>
            </a:r>
            <a:r>
              <a:rPr lang="en-US" sz="2400" b="1" dirty="0">
                <a:solidFill>
                  <a:srgbClr val="FF0000"/>
                </a:solidFill>
              </a:rPr>
              <a:t>couple of links for the CERN </a:t>
            </a:r>
            <a:r>
              <a:rPr lang="en-US" sz="2400" b="1" dirty="0" smtClean="0">
                <a:solidFill>
                  <a:srgbClr val="FF0000"/>
                </a:solidFill>
              </a:rPr>
              <a:t>fellowships: </a:t>
            </a:r>
            <a:r>
              <a:rPr lang="en-US" sz="2400" b="1" dirty="0" smtClean="0">
                <a:solidFill>
                  <a:srgbClr val="FF0000"/>
                </a:solidFill>
                <a:hlinkClick r:id="rId6"/>
              </a:rPr>
              <a:t>https://ert.cern.ch/web/COFUND.pdf</a:t>
            </a:r>
            <a:endParaRPr lang="en-GB" sz="2400" b="1" dirty="0">
              <a:solidFill>
                <a:srgbClr val="FF0000"/>
              </a:solidFill>
            </a:endParaRPr>
          </a:p>
        </p:txBody>
      </p:sp>
    </p:spTree>
    <p:custDataLst>
      <p:tags r:id="rId1"/>
    </p:custDataLst>
    <p:extLst>
      <p:ext uri="{BB962C8B-B14F-4D97-AF65-F5344CB8AC3E}">
        <p14:creationId xmlns:p14="http://schemas.microsoft.com/office/powerpoint/2010/main" val="1983907349"/>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0" y="1249453"/>
            <a:ext cx="5812859" cy="3043643"/>
          </a:xfrm>
          <a:prstGeom prst="rect">
            <a:avLst/>
          </a:prstGeom>
        </p:spPr>
      </p:pic>
      <p:graphicFrame>
        <p:nvGraphicFramePr>
          <p:cNvPr id="7" name="Objet 6"/>
          <p:cNvGraphicFramePr>
            <a:graphicFrameLocks noChangeAspect="1"/>
          </p:cNvGraphicFramePr>
          <p:nvPr>
            <p:extLst>
              <p:ext uri="{D42A27DB-BD31-4B8C-83A1-F6EECF244321}">
                <p14:modId xmlns:p14="http://schemas.microsoft.com/office/powerpoint/2010/main" val="3661563262"/>
              </p:ext>
            </p:extLst>
          </p:nvPr>
        </p:nvGraphicFramePr>
        <p:xfrm>
          <a:off x="5505569" y="1816720"/>
          <a:ext cx="3638431" cy="4564608"/>
        </p:xfrm>
        <a:graphic>
          <a:graphicData uri="http://schemas.openxmlformats.org/presentationml/2006/ole">
            <mc:AlternateContent xmlns:mc="http://schemas.openxmlformats.org/markup-compatibility/2006">
              <mc:Choice xmlns:v="urn:schemas-microsoft-com:vml" Requires="v">
                <p:oleObj spid="_x0000_s1080" name="Document" r:id="rId4" imgW="5943381" imgH="6984743" progId="Word.Document.12">
                  <p:link updateAutomatic="1"/>
                </p:oleObj>
              </mc:Choice>
              <mc:Fallback>
                <p:oleObj name="Document" r:id="rId4" imgW="5943381" imgH="6984743" progId="Word.Document.12">
                  <p:link updateAutomatic="1"/>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569" y="1816720"/>
                        <a:ext cx="3638431" cy="4564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Image 7"/>
          <p:cNvPicPr>
            <a:picLocks noChangeAspect="1"/>
          </p:cNvPicPr>
          <p:nvPr/>
        </p:nvPicPr>
        <p:blipFill>
          <a:blip r:embed="rId6"/>
          <a:stretch>
            <a:fillRect/>
          </a:stretch>
        </p:blipFill>
        <p:spPr>
          <a:xfrm>
            <a:off x="251520" y="4005064"/>
            <a:ext cx="4536504" cy="2548233"/>
          </a:xfrm>
          <a:prstGeom prst="rect">
            <a:avLst/>
          </a:prstGeom>
        </p:spPr>
      </p:pic>
      <p:sp>
        <p:nvSpPr>
          <p:cNvPr id="5" name="Espace réservé du contenu 4"/>
          <p:cNvSpPr>
            <a:spLocks noGrp="1"/>
          </p:cNvSpPr>
          <p:nvPr>
            <p:ph sz="half" idx="2"/>
          </p:nvPr>
        </p:nvSpPr>
        <p:spPr>
          <a:xfrm>
            <a:off x="470429" y="6381328"/>
            <a:ext cx="8686800" cy="320899"/>
          </a:xfrm>
        </p:spPr>
        <p:txBody>
          <a:bodyPr/>
          <a:lstStyle/>
          <a:p>
            <a:pPr marL="0" indent="0">
              <a:buNone/>
            </a:pPr>
            <a:r>
              <a:rPr lang="en-GB" sz="2400" dirty="0" smtClean="0">
                <a:solidFill>
                  <a:srgbClr val="FF0000"/>
                </a:solidFill>
                <a:latin typeface="Cambria"/>
                <a:cs typeface="Cambria"/>
              </a:rPr>
              <a:t>Study by N. </a:t>
            </a:r>
            <a:r>
              <a:rPr lang="en-GB" sz="2400" dirty="0" err="1" smtClean="0">
                <a:solidFill>
                  <a:srgbClr val="FF0000"/>
                </a:solidFill>
                <a:latin typeface="Cambria"/>
                <a:cs typeface="Cambria"/>
              </a:rPr>
              <a:t>Augé</a:t>
            </a:r>
            <a:r>
              <a:rPr lang="en-GB" sz="2400" dirty="0" smtClean="0">
                <a:solidFill>
                  <a:srgbClr val="FF0000"/>
                </a:solidFill>
                <a:latin typeface="Cambria"/>
                <a:cs typeface="Cambria"/>
              </a:rPr>
              <a:t> and B. </a:t>
            </a:r>
            <a:r>
              <a:rPr lang="en-GB" sz="2400" dirty="0" err="1" smtClean="0">
                <a:solidFill>
                  <a:srgbClr val="FF0000"/>
                </a:solidFill>
                <a:latin typeface="Cambria"/>
                <a:cs typeface="Cambria"/>
              </a:rPr>
              <a:t>Saghai</a:t>
            </a:r>
            <a:r>
              <a:rPr lang="en-GB" sz="2400" dirty="0" smtClean="0">
                <a:solidFill>
                  <a:srgbClr val="FF0000"/>
                </a:solidFill>
                <a:latin typeface="Cambria"/>
                <a:cs typeface="Cambria"/>
              </a:rPr>
              <a:t> in next APPEC newsletter</a:t>
            </a:r>
          </a:p>
          <a:p>
            <a:endParaRPr lang="en-GB" dirty="0">
              <a:solidFill>
                <a:srgbClr val="FF0000"/>
              </a:solidFill>
            </a:endParaRPr>
          </a:p>
        </p:txBody>
      </p:sp>
      <p:sp>
        <p:nvSpPr>
          <p:cNvPr id="2" name="Titre 1"/>
          <p:cNvSpPr>
            <a:spLocks noGrp="1"/>
          </p:cNvSpPr>
          <p:nvPr>
            <p:ph type="title" idx="4294967295"/>
          </p:nvPr>
        </p:nvSpPr>
        <p:spPr>
          <a:xfrm>
            <a:off x="0" y="934616"/>
            <a:ext cx="9144000" cy="694184"/>
          </a:xfrm>
          <a:prstGeom prst="rect">
            <a:avLst/>
          </a:prstGeom>
        </p:spPr>
        <p:txBody>
          <a:bodyPr>
            <a:noAutofit/>
          </a:bodyPr>
          <a:lstStyle/>
          <a:p>
            <a:r>
              <a:rPr lang="en-GB" sz="2400" b="1" dirty="0" smtClean="0">
                <a:latin typeface="Cambria"/>
                <a:cs typeface="Cambria"/>
              </a:rPr>
              <a:t>An individual example: ERC  (202 P2I projects in first 10 calls</a:t>
            </a:r>
            <a:r>
              <a:rPr lang="en-GB" sz="2400" dirty="0" smtClean="0"/>
              <a:t>)</a:t>
            </a:r>
            <a:endParaRPr lang="en-GB" sz="2400" dirty="0"/>
          </a:p>
        </p:txBody>
      </p:sp>
    </p:spTree>
    <p:extLst>
      <p:ext uri="{BB962C8B-B14F-4D97-AF65-F5344CB8AC3E}">
        <p14:creationId xmlns:p14="http://schemas.microsoft.com/office/powerpoint/2010/main" val="24898503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7" name="TextBox 16"/>
          <p:cNvSpPr txBox="1"/>
          <p:nvPr/>
        </p:nvSpPr>
        <p:spPr>
          <a:xfrm>
            <a:off x="0" y="914400"/>
            <a:ext cx="9396536" cy="7200800"/>
          </a:xfrm>
          <a:prstGeom prst="rect">
            <a:avLst/>
          </a:prstGeom>
          <a:noFill/>
        </p:spPr>
        <p:txBody>
          <a:bodyPr wrap="square" rtlCol="0" anchor="ctr">
            <a:normAutofit/>
          </a:bodyPr>
          <a:lstStyle/>
          <a:p>
            <a:r>
              <a:rPr lang="en-GB" sz="1600" dirty="0" smtClean="0"/>
              <a:t>	 </a:t>
            </a:r>
            <a:endParaRPr lang="en-US" sz="1600" dirty="0" smtClean="0">
              <a:latin typeface="Cambria"/>
              <a:cs typeface="Cambria"/>
            </a:endParaRPr>
          </a:p>
        </p:txBody>
      </p:sp>
      <p:sp>
        <p:nvSpPr>
          <p:cNvPr id="2" name="Espace réservé du contenu 1"/>
          <p:cNvSpPr>
            <a:spLocks noGrp="1"/>
          </p:cNvSpPr>
          <p:nvPr>
            <p:ph idx="1"/>
          </p:nvPr>
        </p:nvSpPr>
        <p:spPr>
          <a:xfrm>
            <a:off x="-10638" y="1686715"/>
            <a:ext cx="9144000" cy="5157192"/>
          </a:xfrm>
        </p:spPr>
        <p:txBody>
          <a:bodyPr/>
          <a:lstStyle/>
          <a:p>
            <a:r>
              <a:rPr lang="en-GB" sz="2000" b="1" dirty="0" smtClean="0">
                <a:latin typeface="Cambria"/>
                <a:cs typeface="Cambria"/>
              </a:rPr>
              <a:t>B1 Call 1 - Developing new world-class research infrastructures	</a:t>
            </a:r>
          </a:p>
          <a:p>
            <a:pPr lvl="1"/>
            <a:r>
              <a:rPr lang="en-GB" sz="2000" b="1" dirty="0" smtClean="0">
                <a:solidFill>
                  <a:srgbClr val="F29527"/>
                </a:solidFill>
                <a:latin typeface="Cambria"/>
                <a:cs typeface="Cambria"/>
              </a:rPr>
              <a:t>INFRADEV 1-2014: Design Studies (15 ME)</a:t>
            </a:r>
          </a:p>
          <a:p>
            <a:pPr lvl="2"/>
            <a:r>
              <a:rPr lang="en-GB" sz="2000" b="1" dirty="0" smtClean="0">
                <a:latin typeface="Cambria"/>
                <a:cs typeface="Cambria"/>
              </a:rPr>
              <a:t>1-3 ME, September 2014</a:t>
            </a:r>
            <a:r>
              <a:rPr lang="en-GB" sz="2000" b="1" dirty="0" smtClean="0">
                <a:solidFill>
                  <a:srgbClr val="F29527"/>
                </a:solidFill>
                <a:latin typeface="Cambria"/>
                <a:cs typeface="Cambria"/>
              </a:rPr>
              <a:t>	</a:t>
            </a:r>
          </a:p>
          <a:p>
            <a:pPr lvl="1"/>
            <a:r>
              <a:rPr lang="en-GB" sz="2000" b="1" dirty="0" smtClean="0">
                <a:solidFill>
                  <a:srgbClr val="F29527"/>
                </a:solidFill>
                <a:latin typeface="Cambria"/>
                <a:cs typeface="Cambria"/>
              </a:rPr>
              <a:t>INFRADEV 2-2015: Preparatory Phase of ESFRI projects	(14 ME)</a:t>
            </a:r>
          </a:p>
          <a:p>
            <a:pPr lvl="2"/>
            <a:r>
              <a:rPr lang="en-GB" sz="2000" b="1" dirty="0" smtClean="0">
                <a:solidFill>
                  <a:srgbClr val="F29527"/>
                </a:solidFill>
                <a:latin typeface="Cambria"/>
                <a:cs typeface="Cambria"/>
              </a:rPr>
              <a:t>New RI </a:t>
            </a:r>
            <a:r>
              <a:rPr lang="en-GB" sz="2000" b="1" dirty="0" smtClean="0">
                <a:solidFill>
                  <a:srgbClr val="F29527"/>
                </a:solidFill>
                <a:latin typeface="Cambria"/>
                <a:cs typeface="Cambria"/>
              </a:rPr>
              <a:t>(after </a:t>
            </a:r>
            <a:r>
              <a:rPr lang="en-GB" sz="2000" b="1" dirty="0" smtClean="0">
                <a:latin typeface="Cambria"/>
                <a:cs typeface="Cambria"/>
              </a:rPr>
              <a:t>update</a:t>
            </a:r>
            <a:r>
              <a:rPr lang="en-GB" sz="2000" b="1" dirty="0" smtClean="0">
                <a:solidFill>
                  <a:srgbClr val="F29527"/>
                </a:solidFill>
                <a:latin typeface="Cambria"/>
                <a:cs typeface="Cambria"/>
              </a:rPr>
              <a:t> </a:t>
            </a:r>
            <a:r>
              <a:rPr lang="en-GB" sz="2000" b="1" dirty="0" smtClean="0">
                <a:solidFill>
                  <a:srgbClr val="F29527"/>
                </a:solidFill>
                <a:latin typeface="Cambria"/>
                <a:cs typeface="Cambria"/>
              </a:rPr>
              <a:t>of ESFRI Roadmap, 2016)   5 ME </a:t>
            </a:r>
          </a:p>
          <a:p>
            <a:pPr lvl="2"/>
            <a:r>
              <a:rPr lang="en-GB" sz="2000" b="1" dirty="0" smtClean="0">
                <a:solidFill>
                  <a:srgbClr val="F29527"/>
                </a:solidFill>
                <a:latin typeface="Cambria"/>
                <a:cs typeface="Cambria"/>
              </a:rPr>
              <a:t>Extra funds to existing PP (up  to 2 ME)</a:t>
            </a:r>
          </a:p>
          <a:p>
            <a:pPr lvl="2"/>
            <a:r>
              <a:rPr lang="en-GB" sz="2000" b="1" dirty="0" smtClean="0">
                <a:latin typeface="Cambria"/>
                <a:cs typeface="Cambria"/>
              </a:rPr>
              <a:t>January 2015</a:t>
            </a:r>
            <a:endParaRPr lang="en-GB" sz="2000" b="1" dirty="0" smtClean="0">
              <a:solidFill>
                <a:srgbClr val="F29527"/>
              </a:solidFill>
              <a:latin typeface="Cambria"/>
              <a:cs typeface="Cambria"/>
            </a:endParaRPr>
          </a:p>
          <a:p>
            <a:pPr lvl="1"/>
            <a:r>
              <a:rPr lang="en-GB" sz="2000" b="1" dirty="0" smtClean="0">
                <a:solidFill>
                  <a:srgbClr val="F29527"/>
                </a:solidFill>
                <a:latin typeface="Cambria"/>
                <a:cs typeface="Cambria"/>
              </a:rPr>
              <a:t>INFRADEV 3-2015: Individual implementation and operation of ESFRI projects	 (90 ME)</a:t>
            </a:r>
          </a:p>
          <a:p>
            <a:pPr lvl="2"/>
            <a:r>
              <a:rPr lang="en-GB" sz="2000" b="1" dirty="0" smtClean="0">
                <a:latin typeface="Cambria"/>
                <a:cs typeface="Cambria"/>
              </a:rPr>
              <a:t>Based on ESFRI prioritisation, up to 15 ME,  January 2015</a:t>
            </a:r>
            <a:endParaRPr lang="en-GB" sz="2000" b="1" dirty="0" smtClean="0">
              <a:solidFill>
                <a:srgbClr val="F29527"/>
              </a:solidFill>
              <a:latin typeface="Cambria"/>
              <a:cs typeface="Cambria"/>
            </a:endParaRPr>
          </a:p>
          <a:p>
            <a:pPr lvl="1"/>
            <a:r>
              <a:rPr lang="en-GB" sz="2000" b="1" dirty="0" smtClean="0">
                <a:solidFill>
                  <a:srgbClr val="F29527"/>
                </a:solidFill>
                <a:latin typeface="Cambria"/>
                <a:cs typeface="Cambria"/>
              </a:rPr>
              <a:t>INFRADEV 4-2014/2015: Solutions for clusters of ESFRI and other relevant research infrastructure initiatives (55 ME 2014, 25 ME 2015)</a:t>
            </a:r>
          </a:p>
          <a:p>
            <a:pPr lvl="2"/>
            <a:r>
              <a:rPr lang="en-GB" sz="2000" b="1" dirty="0" smtClean="0">
                <a:solidFill>
                  <a:srgbClr val="F29527"/>
                </a:solidFill>
                <a:latin typeface="Cambria"/>
                <a:cs typeface="Cambria"/>
              </a:rPr>
              <a:t>6-15 ME, September 2014</a:t>
            </a:r>
          </a:p>
        </p:txBody>
      </p:sp>
      <p:sp>
        <p:nvSpPr>
          <p:cNvPr id="9" name="Title 8"/>
          <p:cNvSpPr>
            <a:spLocks noGrp="1"/>
          </p:cNvSpPr>
          <p:nvPr>
            <p:ph type="title" idx="4294967295"/>
          </p:nvPr>
        </p:nvSpPr>
        <p:spPr>
          <a:xfrm>
            <a:off x="0" y="980729"/>
            <a:ext cx="9144000" cy="504056"/>
          </a:xfrm>
          <a:prstGeom prst="rect">
            <a:avLst/>
          </a:prstGeom>
        </p:spPr>
        <p:txBody>
          <a:bodyPr anchor="b">
            <a:normAutofit/>
          </a:bodyPr>
          <a:lstStyle/>
          <a:p>
            <a:pPr lvl="0" algn="l">
              <a:spcBef>
                <a:spcPts val="0"/>
              </a:spcBef>
            </a:pPr>
            <a:r>
              <a:rPr lang="fr-FR" sz="2700" b="1" dirty="0" err="1" smtClean="0">
                <a:solidFill>
                  <a:srgbClr val="9A9AC8"/>
                </a:solidFill>
                <a:latin typeface="Cambria"/>
                <a:cs typeface="Cambria"/>
              </a:rPr>
              <a:t>Research</a:t>
            </a:r>
            <a:r>
              <a:rPr lang="fr-FR" sz="2700" b="1" dirty="0" smtClean="0">
                <a:solidFill>
                  <a:srgbClr val="9A9AC8"/>
                </a:solidFill>
                <a:latin typeface="Cambria"/>
                <a:cs typeface="Cambria"/>
              </a:rPr>
              <a:t> </a:t>
            </a:r>
            <a:r>
              <a:rPr lang="fr-FR" sz="2700" b="1" dirty="0">
                <a:solidFill>
                  <a:srgbClr val="9A9AC8"/>
                </a:solidFill>
                <a:latin typeface="Cambria"/>
                <a:cs typeface="Cambria"/>
              </a:rPr>
              <a:t>Infrastructures </a:t>
            </a:r>
            <a:endParaRPr lang="fr-FR" sz="2700" b="1" dirty="0">
              <a:latin typeface="Cambria"/>
              <a:cs typeface="Cambria"/>
            </a:endParaRPr>
          </a:p>
        </p:txBody>
      </p:sp>
      <p:sp>
        <p:nvSpPr>
          <p:cNvPr id="4" name="ZoneTexte 3"/>
          <p:cNvSpPr txBox="1"/>
          <p:nvPr/>
        </p:nvSpPr>
        <p:spPr>
          <a:xfrm>
            <a:off x="251520" y="6381328"/>
            <a:ext cx="2376264" cy="369332"/>
          </a:xfrm>
          <a:prstGeom prst="rect">
            <a:avLst/>
          </a:prstGeom>
          <a:noFill/>
        </p:spPr>
        <p:txBody>
          <a:bodyPr wrap="square" rtlCol="0">
            <a:spAutoFit/>
          </a:bodyPr>
          <a:lstStyle/>
          <a:p>
            <a:endParaRPr lang="en-GB" b="1" dirty="0">
              <a:solidFill>
                <a:srgbClr val="7BCF27"/>
              </a:solidFill>
            </a:endParaRPr>
          </a:p>
        </p:txBody>
      </p:sp>
    </p:spTree>
    <p:custDataLst>
      <p:tags r:id="rId1"/>
    </p:custDataLst>
    <p:extLst>
      <p:ext uri="{BB962C8B-B14F-4D97-AF65-F5344CB8AC3E}">
        <p14:creationId xmlns:p14="http://schemas.microsoft.com/office/powerpoint/2010/main" val="55595815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mp:transition xmlns:mp="http://schemas.microsoft.com/office/mac/powerpoint/2008/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683568" y="1003439"/>
            <a:ext cx="7812360" cy="5861373"/>
          </a:xfrm>
          <a:prstGeom prst="rect">
            <a:avLst/>
          </a:prstGeom>
        </p:spPr>
      </p:pic>
    </p:spTree>
    <p:extLst>
      <p:ext uri="{BB962C8B-B14F-4D97-AF65-F5344CB8AC3E}">
        <p14:creationId xmlns:p14="http://schemas.microsoft.com/office/powerpoint/2010/main" val="4728300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2.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3.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4.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5.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6.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7.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8.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ags/tag9.xml><?xml version="1.0" encoding="utf-8"?>
<p:tagLst xmlns:a="http://schemas.openxmlformats.org/drawingml/2006/main" xmlns:r="http://schemas.openxmlformats.org/officeDocument/2006/relationships" xmlns:p="http://schemas.openxmlformats.org/presentationml/2006/main">
  <p:tag name="EVENTTIMING" val="|m0;0;26;0|m0;8.2;28;0|m1;8.4;26;0|m1;14.9;28;0|m1;15.9;26;0|m1;15.9;28;0"/>
</p:tagLst>
</file>

<file path=ppt/theme/theme1.xml><?xml version="1.0" encoding="utf-8"?>
<a:theme xmlns:a="http://schemas.openxmlformats.org/drawingml/2006/main" name="APPE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1432</Words>
  <Application>Microsoft Macintosh PowerPoint</Application>
  <PresentationFormat>Présentation à l'écran (4:3)</PresentationFormat>
  <Paragraphs>230</Paragraphs>
  <Slides>23</Slides>
  <Notes>12</Notes>
  <HiddenSlides>0</HiddenSlides>
  <MMClips>0</MMClips>
  <ScaleCrop>false</ScaleCrop>
  <HeadingPairs>
    <vt:vector size="6" baseType="variant">
      <vt:variant>
        <vt:lpstr>Thème</vt:lpstr>
      </vt:variant>
      <vt:variant>
        <vt:i4>1</vt:i4>
      </vt:variant>
      <vt:variant>
        <vt:lpstr>Liaisons</vt:lpstr>
      </vt:variant>
      <vt:variant>
        <vt:i4>1</vt:i4>
      </vt:variant>
      <vt:variant>
        <vt:lpstr>Titres des diapositives</vt:lpstr>
      </vt:variant>
      <vt:variant>
        <vt:i4>23</vt:i4>
      </vt:variant>
    </vt:vector>
  </HeadingPairs>
  <TitlesOfParts>
    <vt:vector size="25" baseType="lpstr">
      <vt:lpstr>APPEC</vt:lpstr>
      <vt:lpstr>\\localhost\Users\stravoskatsanevas\Dropbox\Public\Macintosh HD:Users:stravoskatsanevas:Desktop:ApP in Horizon2020v03.docx!OLE_LINK1</vt:lpstr>
      <vt:lpstr> APPEC and Horizon 2020  Opportunities for discussion</vt:lpstr>
      <vt:lpstr>Présentation PowerPoint</vt:lpstr>
      <vt:lpstr>Excellent Science 31,73% i.e. 22,27 B euros</vt:lpstr>
      <vt:lpstr>Présentation PowerPoint</vt:lpstr>
      <vt:lpstr>Marie Curie Actions, ERC</vt:lpstr>
      <vt:lpstr>A network  example:  COFUND</vt:lpstr>
      <vt:lpstr>An individual example: ERC  (202 P2I projects in first 10 calls)</vt:lpstr>
      <vt:lpstr>Research Infrastructures </vt:lpstr>
      <vt:lpstr>Présentation PowerPoint</vt:lpstr>
      <vt:lpstr> B2 Call 2 - INFRAIA 1-2014/2015:   I3 for research infrastructures of pan-European interest   </vt:lpstr>
      <vt:lpstr>EXCELLENT SCIENCE:  Research Infrastructures </vt:lpstr>
      <vt:lpstr>Présentation PowerPoint</vt:lpstr>
      <vt:lpstr>Présentation PowerPoint</vt:lpstr>
      <vt:lpstr>Présentation PowerPoint</vt:lpstr>
      <vt:lpstr>Présentation PowerPoint</vt:lpstr>
      <vt:lpstr>EXCELLENT SCIENCE:  Research Infrastructures </vt:lpstr>
      <vt:lpstr> A Research Infrastructures ERANET for APPEC?</vt:lpstr>
      <vt:lpstr>Présentation PowerPoint</vt:lpstr>
      <vt:lpstr>Industrial Leadership 22,09% i.e. 15,51 B euros </vt:lpstr>
      <vt:lpstr>INDUSTRIAL LEADERSHIP:  LEIT ICT</vt:lpstr>
      <vt:lpstr>INDUSTRIAL LEADERSHIP: A. LEIT Space</vt:lpstr>
      <vt:lpstr>Societal Challenges     38,53% i.e. 27,05B euros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2013-09-25T13:06:09Z</dcterms:created>
  <dcterms:modified xsi:type="dcterms:W3CDTF">2013-11-04T17:05:12Z</dcterms:modified>
</cp:coreProperties>
</file>