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4" r:id="rId2"/>
    <p:sldId id="261" r:id="rId3"/>
    <p:sldId id="262" r:id="rId4"/>
    <p:sldId id="269" r:id="rId5"/>
    <p:sldId id="270" r:id="rId6"/>
    <p:sldId id="266" r:id="rId7"/>
    <p:sldId id="265" r:id="rId8"/>
    <p:sldId id="268" r:id="rId9"/>
    <p:sldId id="267" r:id="rId1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30A"/>
    <a:srgbClr val="E0E0E0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9" autoAdjust="0"/>
    <p:restoredTop sz="95752" autoAdjust="0"/>
  </p:normalViewPr>
  <p:slideViewPr>
    <p:cSldViewPr snapToGrid="0">
      <p:cViewPr>
        <p:scale>
          <a:sx n="110" d="100"/>
          <a:sy n="110" d="100"/>
        </p:scale>
        <p:origin x="-528" y="230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662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142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CA1A7421-2A42-493E-B181-8FD55B1F3B8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476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7C58C1-A520-4CBC-A59C-0D949A030CDD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86415" cy="44592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7AF7FD-3B62-49AC-8C5A-2BCEB0D455F1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 smtClean="0"/>
          </a:p>
          <a:p>
            <a:r>
              <a:rPr lang="en-GB" dirty="0" smtClean="0"/>
              <a:t>Johannes Prenting, WP32, MEA2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7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8CA132-270A-4DA4-88A3-D5393142D4E0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Johannes Prenting, WP32, MEA2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44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E9DFEE-9FE0-4C77-BFE9-0724B5ED4D46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Johannes Prenting, WP32, MEA2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7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EC67388A-0BED-4D06-899F-31AB2C61AE8F}" type="slidenum">
              <a:rPr lang="en-GB"/>
              <a:pPr/>
              <a:t>‹Nr.›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Johannes </a:t>
            </a:r>
            <a:r>
              <a:rPr lang="en-GB" dirty="0" err="1" smtClean="0"/>
              <a:t>Prentning</a:t>
            </a:r>
            <a:r>
              <a:rPr lang="en-GB" dirty="0" smtClean="0"/>
              <a:t>, WP32, MEA2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Status Report on Survey Work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3298825"/>
            <a:ext cx="7283450" cy="1814513"/>
          </a:xfrm>
        </p:spPr>
        <p:txBody>
          <a:bodyPr/>
          <a:lstStyle/>
          <a:p>
            <a:r>
              <a:rPr lang="en-GB" sz="2400" dirty="0" smtClean="0"/>
              <a:t>WP32</a:t>
            </a:r>
          </a:p>
          <a:p>
            <a:r>
              <a:rPr lang="en-GB" sz="2400" dirty="0" smtClean="0"/>
              <a:t>Survey &amp; Alignment</a:t>
            </a:r>
          </a:p>
          <a:p>
            <a:r>
              <a:rPr lang="en-GB" sz="2400" dirty="0" smtClean="0"/>
              <a:t>Johannes Prenting</a:t>
            </a:r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939800" y="1319213"/>
            <a:ext cx="7251700" cy="1844675"/>
          </a:xfrm>
          <a:ln/>
        </p:spPr>
        <p:txBody>
          <a:bodyPr/>
          <a:lstStyle/>
          <a:p>
            <a:r>
              <a:rPr lang="en-GB" sz="4400" dirty="0" smtClean="0"/>
              <a:t>Geometrical data of the XTIN/XFEL</a:t>
            </a:r>
            <a:endParaRPr lang="en-GB" sz="4400" dirty="0"/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913" y="1347788"/>
            <a:ext cx="8884118" cy="4663268"/>
          </a:xfrm>
        </p:spPr>
        <p:txBody>
          <a:bodyPr/>
          <a:lstStyle/>
          <a:p>
            <a:r>
              <a:rPr lang="de-DE" sz="2000" dirty="0" smtClean="0"/>
              <a:t>Survey </a:t>
            </a:r>
            <a:r>
              <a:rPr lang="de-DE" sz="2000" dirty="0" err="1" smtClean="0"/>
              <a:t>work</a:t>
            </a:r>
            <a:r>
              <a:rPr lang="de-DE" sz="2000" dirty="0" smtClean="0"/>
              <a:t> </a:t>
            </a:r>
            <a:r>
              <a:rPr lang="de-DE" sz="2000" dirty="0" err="1" smtClean="0"/>
              <a:t>carried</a:t>
            </a:r>
            <a:r>
              <a:rPr lang="de-DE" sz="2000" dirty="0" smtClean="0"/>
              <a:t> out so </a:t>
            </a:r>
            <a:r>
              <a:rPr lang="de-DE" sz="2000" dirty="0" err="1" smtClean="0"/>
              <a:t>far</a:t>
            </a:r>
            <a:r>
              <a:rPr lang="de-DE" sz="2000" dirty="0" smtClean="0"/>
              <a:t>:</a:t>
            </a:r>
          </a:p>
          <a:p>
            <a:pPr marL="300037" lvl="1" indent="0">
              <a:buNone/>
            </a:pPr>
            <a:endParaRPr lang="de-DE" sz="1400" dirty="0" smtClean="0"/>
          </a:p>
          <a:p>
            <a:pPr lvl="1"/>
            <a:r>
              <a:rPr lang="de-DE" sz="1400" dirty="0" smtClean="0"/>
              <a:t>Reference </a:t>
            </a:r>
            <a:r>
              <a:rPr lang="de-DE" sz="1400" dirty="0" err="1" smtClean="0"/>
              <a:t>grid</a:t>
            </a:r>
            <a:r>
              <a:rPr lang="de-DE" sz="1400" dirty="0"/>
              <a:t>:</a:t>
            </a:r>
            <a:r>
              <a:rPr lang="de-DE" sz="1400" dirty="0" smtClean="0"/>
              <a:t> </a:t>
            </a:r>
            <a:r>
              <a:rPr lang="de-DE" sz="1400" dirty="0" err="1" smtClean="0"/>
              <a:t>installation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survey</a:t>
            </a:r>
            <a:r>
              <a:rPr lang="de-DE" sz="1400" dirty="0" smtClean="0"/>
              <a:t> </a:t>
            </a:r>
            <a:r>
              <a:rPr lang="de-DE" sz="1400" dirty="0" err="1" smtClean="0"/>
              <a:t>done</a:t>
            </a:r>
            <a:r>
              <a:rPr lang="de-DE" sz="1400" dirty="0" smtClean="0"/>
              <a:t>, </a:t>
            </a:r>
          </a:p>
          <a:p>
            <a:pPr lvl="1"/>
            <a:r>
              <a:rPr lang="de-DE" sz="1400" dirty="0"/>
              <a:t>Stake out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reference</a:t>
            </a:r>
            <a:r>
              <a:rPr lang="de-DE" sz="1400" dirty="0"/>
              <a:t> </a:t>
            </a:r>
            <a:r>
              <a:rPr lang="de-DE" sz="1400" dirty="0" err="1"/>
              <a:t>points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installations</a:t>
            </a:r>
            <a:r>
              <a:rPr lang="de-DE" sz="1400" dirty="0"/>
              <a:t> </a:t>
            </a:r>
            <a:r>
              <a:rPr lang="de-DE" sz="1400" dirty="0" smtClean="0"/>
              <a:t>: </a:t>
            </a:r>
            <a:r>
              <a:rPr lang="de-DE" sz="1400" dirty="0" err="1" smtClean="0"/>
              <a:t>Injector</a:t>
            </a:r>
            <a:r>
              <a:rPr lang="de-DE" sz="1400" dirty="0" smtClean="0"/>
              <a:t> </a:t>
            </a:r>
            <a:r>
              <a:rPr lang="de-DE" sz="1400" dirty="0" err="1" smtClean="0"/>
              <a:t>dump</a:t>
            </a:r>
            <a:r>
              <a:rPr lang="de-DE" sz="1400" dirty="0" smtClean="0"/>
              <a:t> </a:t>
            </a:r>
            <a:r>
              <a:rPr lang="de-DE" sz="1400" dirty="0" err="1" smtClean="0"/>
              <a:t>set</a:t>
            </a:r>
            <a:r>
              <a:rPr lang="de-DE" sz="1400" dirty="0" smtClean="0"/>
              <a:t> out</a:t>
            </a:r>
          </a:p>
          <a:p>
            <a:pPr lvl="1"/>
            <a:r>
              <a:rPr lang="de-DE" sz="1400" dirty="0" smtClean="0"/>
              <a:t>Scan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/>
              <a:t>geometry</a:t>
            </a:r>
            <a:r>
              <a:rPr lang="de-DE" sz="1400" dirty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3D </a:t>
            </a:r>
            <a:r>
              <a:rPr lang="de-DE" sz="1400" dirty="0" err="1" smtClean="0"/>
              <a:t>laserscan</a:t>
            </a:r>
            <a:r>
              <a:rPr lang="de-DE" sz="1400" dirty="0" smtClean="0"/>
              <a:t>: </a:t>
            </a:r>
            <a:r>
              <a:rPr lang="de-DE" sz="1400" dirty="0" err="1" smtClean="0"/>
              <a:t>ready</a:t>
            </a:r>
            <a:endParaRPr lang="de-DE" sz="1400" dirty="0"/>
          </a:p>
          <a:p>
            <a:pPr marL="560388" lvl="2" indent="0">
              <a:buNone/>
            </a:pPr>
            <a:endParaRPr lang="de-DE" sz="2000" dirty="0" smtClean="0"/>
          </a:p>
          <a:p>
            <a:pPr lvl="2"/>
            <a:endParaRPr lang="de-DE" sz="2000" dirty="0" smtClean="0"/>
          </a:p>
          <a:p>
            <a:pPr marL="560388" lvl="2" indent="0">
              <a:buNone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F7FD-3B62-49AC-8C5A-2BCEB0D455F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6874804" y="3750138"/>
            <a:ext cx="1435008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Photograph: </a:t>
            </a:r>
          </a:p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View </a:t>
            </a:r>
            <a:r>
              <a:rPr lang="de-DE" dirty="0" err="1" smtClean="0">
                <a:solidFill>
                  <a:schemeClr val="bg1"/>
                </a:solidFill>
              </a:rPr>
              <a:t>from</a:t>
            </a:r>
            <a:r>
              <a:rPr lang="de-DE" dirty="0" smtClean="0">
                <a:solidFill>
                  <a:schemeClr val="bg1"/>
                </a:solidFill>
              </a:rPr>
              <a:t> XS1 </a:t>
            </a:r>
            <a:r>
              <a:rPr lang="de-DE" dirty="0" err="1" smtClean="0">
                <a:solidFill>
                  <a:schemeClr val="bg1"/>
                </a:solidFill>
              </a:rPr>
              <a:t>to</a:t>
            </a:r>
            <a:r>
              <a:rPr lang="de-DE" dirty="0" smtClean="0">
                <a:solidFill>
                  <a:schemeClr val="bg1"/>
                </a:solidFill>
              </a:rPr>
              <a:t> XTD2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21165" y="5994573"/>
            <a:ext cx="1435008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3D Laserscan: </a:t>
            </a:r>
          </a:p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View </a:t>
            </a:r>
            <a:r>
              <a:rPr lang="de-DE" dirty="0" err="1" smtClean="0">
                <a:solidFill>
                  <a:schemeClr val="bg1"/>
                </a:solidFill>
              </a:rPr>
              <a:t>from</a:t>
            </a:r>
            <a:r>
              <a:rPr lang="de-DE" dirty="0" smtClean="0">
                <a:solidFill>
                  <a:schemeClr val="bg1"/>
                </a:solidFill>
              </a:rPr>
              <a:t> XS1 </a:t>
            </a:r>
            <a:r>
              <a:rPr lang="de-DE" dirty="0" err="1" smtClean="0">
                <a:solidFill>
                  <a:schemeClr val="bg1"/>
                </a:solidFill>
              </a:rPr>
              <a:t>to</a:t>
            </a:r>
            <a:r>
              <a:rPr lang="de-DE" dirty="0" smtClean="0">
                <a:solidFill>
                  <a:schemeClr val="bg1"/>
                </a:solidFill>
              </a:rPr>
              <a:t> XTD2 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44" y="2819867"/>
            <a:ext cx="7592111" cy="337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 smtClean="0"/>
              <a:t> </a:t>
            </a:r>
            <a:r>
              <a:rPr lang="de-DE" sz="2000" dirty="0"/>
              <a:t>Position </a:t>
            </a:r>
            <a:r>
              <a:rPr lang="de-DE" sz="2000" dirty="0" err="1"/>
              <a:t>of</a:t>
            </a:r>
            <a:r>
              <a:rPr lang="de-DE" sz="2000" dirty="0"/>
              <a:t> beam </a:t>
            </a:r>
            <a:r>
              <a:rPr lang="de-DE" sz="2000" dirty="0" err="1"/>
              <a:t>pipe</a:t>
            </a:r>
            <a:r>
              <a:rPr lang="de-DE" sz="2000" dirty="0"/>
              <a:t>, wall </a:t>
            </a:r>
            <a:r>
              <a:rPr lang="de-DE" sz="2000" dirty="0" err="1"/>
              <a:t>to</a:t>
            </a:r>
            <a:r>
              <a:rPr lang="de-DE" sz="2000" dirty="0"/>
              <a:t> XSE</a:t>
            </a:r>
            <a:r>
              <a:rPr lang="de-DE" sz="2000" dirty="0" smtClean="0"/>
              <a:t>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F7FD-3B62-49AC-8C5A-2BCEB0D455F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Johannes Prenting, WP32, MEA2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2" y="1204951"/>
            <a:ext cx="8488680" cy="519684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706091" y="1413164"/>
            <a:ext cx="5001491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Displacement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is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de-DE" sz="1200" dirty="0" smtClean="0">
                <a:solidFill>
                  <a:schemeClr val="bg1"/>
                </a:solidFill>
              </a:rPr>
              <a:t> 4mm lateral (</a:t>
            </a:r>
            <a:r>
              <a:rPr lang="de-DE" sz="1200" dirty="0" err="1" smtClean="0">
                <a:solidFill>
                  <a:schemeClr val="bg1"/>
                </a:solidFill>
              </a:rPr>
              <a:t>borehole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is</a:t>
            </a:r>
            <a:r>
              <a:rPr lang="de-DE" sz="1200" dirty="0" smtClean="0">
                <a:solidFill>
                  <a:schemeClr val="bg1"/>
                </a:solidFill>
              </a:rPr>
              <a:t> on </a:t>
            </a:r>
            <a:r>
              <a:rPr lang="de-DE" sz="1200" dirty="0" err="1" smtClean="0">
                <a:solidFill>
                  <a:schemeClr val="bg1"/>
                </a:solidFill>
              </a:rPr>
              <a:t>right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side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of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the</a:t>
            </a:r>
            <a:r>
              <a:rPr lang="de-DE" sz="1200" dirty="0" smtClean="0">
                <a:solidFill>
                  <a:schemeClr val="bg1"/>
                </a:solidFill>
              </a:rPr>
              <a:t> beam) </a:t>
            </a:r>
          </a:p>
          <a:p>
            <a:pPr lvl="1"/>
            <a:r>
              <a:rPr lang="de-DE" sz="1200" dirty="0" smtClean="0">
                <a:solidFill>
                  <a:schemeClr val="bg1"/>
                </a:solidFill>
              </a:rPr>
              <a:t> 15mm in </a:t>
            </a:r>
            <a:r>
              <a:rPr lang="de-DE" sz="1200" dirty="0" err="1" smtClean="0">
                <a:solidFill>
                  <a:schemeClr val="bg1"/>
                </a:solidFill>
              </a:rPr>
              <a:t>height</a:t>
            </a:r>
            <a:r>
              <a:rPr lang="de-DE" sz="1200" dirty="0" smtClean="0">
                <a:solidFill>
                  <a:schemeClr val="bg1"/>
                </a:solidFill>
              </a:rPr>
              <a:t> (</a:t>
            </a:r>
            <a:r>
              <a:rPr lang="de-DE" sz="1200" dirty="0" err="1" smtClean="0">
                <a:solidFill>
                  <a:schemeClr val="bg1"/>
                </a:solidFill>
              </a:rPr>
              <a:t>borehole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is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lower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than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the</a:t>
            </a:r>
            <a:r>
              <a:rPr lang="de-DE" sz="1200" dirty="0" smtClean="0">
                <a:solidFill>
                  <a:schemeClr val="bg1"/>
                </a:solidFill>
              </a:rPr>
              <a:t> beam) 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 smtClean="0"/>
              <a:t> </a:t>
            </a:r>
            <a:r>
              <a:rPr lang="de-DE" sz="2000" dirty="0"/>
              <a:t>Position </a:t>
            </a:r>
            <a:r>
              <a:rPr lang="de-DE" sz="2000" dirty="0" err="1"/>
              <a:t>of</a:t>
            </a:r>
            <a:r>
              <a:rPr lang="de-DE" sz="2000" dirty="0"/>
              <a:t> beam </a:t>
            </a:r>
            <a:r>
              <a:rPr lang="de-DE" sz="2000" dirty="0" err="1"/>
              <a:t>pipe</a:t>
            </a:r>
            <a:r>
              <a:rPr lang="de-DE" sz="2000" dirty="0"/>
              <a:t>, wall </a:t>
            </a:r>
            <a:r>
              <a:rPr lang="de-DE" sz="2000" dirty="0" err="1"/>
              <a:t>to</a:t>
            </a:r>
            <a:r>
              <a:rPr lang="de-DE" sz="2000" dirty="0"/>
              <a:t> XSE</a:t>
            </a:r>
            <a:r>
              <a:rPr lang="de-DE" sz="2000" dirty="0" smtClean="0"/>
              <a:t>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F7FD-3B62-49AC-8C5A-2BCEB0D455F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Johannes Prenting, WP32, MEA2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1152663"/>
            <a:ext cx="8493760" cy="5207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706091" y="1413164"/>
            <a:ext cx="5001491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Displacement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is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de-DE" sz="1200" dirty="0" smtClean="0">
                <a:solidFill>
                  <a:schemeClr val="bg1"/>
                </a:solidFill>
              </a:rPr>
              <a:t> 4mm lateral (</a:t>
            </a:r>
            <a:r>
              <a:rPr lang="de-DE" sz="1200" dirty="0" err="1" smtClean="0">
                <a:solidFill>
                  <a:schemeClr val="bg1"/>
                </a:solidFill>
              </a:rPr>
              <a:t>borehole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is</a:t>
            </a:r>
            <a:r>
              <a:rPr lang="de-DE" sz="1200" dirty="0" smtClean="0">
                <a:solidFill>
                  <a:schemeClr val="bg1"/>
                </a:solidFill>
              </a:rPr>
              <a:t> on </a:t>
            </a:r>
            <a:r>
              <a:rPr lang="de-DE" sz="1200" dirty="0" err="1" smtClean="0">
                <a:solidFill>
                  <a:schemeClr val="bg1"/>
                </a:solidFill>
              </a:rPr>
              <a:t>right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side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of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the</a:t>
            </a:r>
            <a:r>
              <a:rPr lang="de-DE" sz="1200" dirty="0" smtClean="0">
                <a:solidFill>
                  <a:schemeClr val="bg1"/>
                </a:solidFill>
              </a:rPr>
              <a:t> beam) </a:t>
            </a:r>
          </a:p>
          <a:p>
            <a:pPr lvl="1"/>
            <a:r>
              <a:rPr lang="de-DE" sz="1200" dirty="0" smtClean="0">
                <a:solidFill>
                  <a:schemeClr val="bg1"/>
                </a:solidFill>
              </a:rPr>
              <a:t> 15mm in </a:t>
            </a:r>
            <a:r>
              <a:rPr lang="de-DE" sz="1200" dirty="0" err="1" smtClean="0">
                <a:solidFill>
                  <a:schemeClr val="bg1"/>
                </a:solidFill>
              </a:rPr>
              <a:t>height</a:t>
            </a:r>
            <a:r>
              <a:rPr lang="de-DE" sz="1200" dirty="0" smtClean="0">
                <a:solidFill>
                  <a:schemeClr val="bg1"/>
                </a:solidFill>
              </a:rPr>
              <a:t> (</a:t>
            </a:r>
            <a:r>
              <a:rPr lang="de-DE" sz="1200" dirty="0" err="1" smtClean="0">
                <a:solidFill>
                  <a:schemeClr val="bg1"/>
                </a:solidFill>
              </a:rPr>
              <a:t>borehole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is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lower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than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the</a:t>
            </a:r>
            <a:r>
              <a:rPr lang="de-DE" sz="1200" dirty="0" smtClean="0">
                <a:solidFill>
                  <a:schemeClr val="bg1"/>
                </a:solidFill>
              </a:rPr>
              <a:t> beam) 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 smtClean="0"/>
              <a:t> </a:t>
            </a:r>
            <a:r>
              <a:rPr lang="de-DE" sz="2000" dirty="0"/>
              <a:t>Position </a:t>
            </a:r>
            <a:r>
              <a:rPr lang="de-DE" sz="2000" dirty="0" err="1"/>
              <a:t>of</a:t>
            </a:r>
            <a:r>
              <a:rPr lang="de-DE" sz="2000" dirty="0"/>
              <a:t> beam </a:t>
            </a:r>
            <a:r>
              <a:rPr lang="de-DE" sz="2000" dirty="0" err="1"/>
              <a:t>pipe</a:t>
            </a:r>
            <a:r>
              <a:rPr lang="de-DE" sz="2000" dirty="0"/>
              <a:t>, wall </a:t>
            </a:r>
            <a:r>
              <a:rPr lang="de-DE" sz="2000" dirty="0" err="1"/>
              <a:t>to</a:t>
            </a:r>
            <a:r>
              <a:rPr lang="de-DE" sz="2000" dirty="0"/>
              <a:t> XSE</a:t>
            </a:r>
            <a:r>
              <a:rPr lang="de-DE" sz="2000" dirty="0" smtClean="0"/>
              <a:t>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F7FD-3B62-49AC-8C5A-2BCEB0D455F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Johannes Prenting, WP32, MEA2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1192364"/>
            <a:ext cx="8463280" cy="519176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706091" y="1413164"/>
            <a:ext cx="5001491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Displacement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is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de-DE" sz="1200" dirty="0" smtClean="0">
                <a:solidFill>
                  <a:schemeClr val="bg1"/>
                </a:solidFill>
              </a:rPr>
              <a:t> 4mm lateral (</a:t>
            </a:r>
            <a:r>
              <a:rPr lang="de-DE" sz="1200" dirty="0" err="1" smtClean="0">
                <a:solidFill>
                  <a:schemeClr val="bg1"/>
                </a:solidFill>
              </a:rPr>
              <a:t>borehole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is</a:t>
            </a:r>
            <a:r>
              <a:rPr lang="de-DE" sz="1200" dirty="0" smtClean="0">
                <a:solidFill>
                  <a:schemeClr val="bg1"/>
                </a:solidFill>
              </a:rPr>
              <a:t> on </a:t>
            </a:r>
            <a:r>
              <a:rPr lang="de-DE" sz="1200" dirty="0" err="1" smtClean="0">
                <a:solidFill>
                  <a:schemeClr val="bg1"/>
                </a:solidFill>
              </a:rPr>
              <a:t>right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side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of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the</a:t>
            </a:r>
            <a:r>
              <a:rPr lang="de-DE" sz="1200" dirty="0" smtClean="0">
                <a:solidFill>
                  <a:schemeClr val="bg1"/>
                </a:solidFill>
              </a:rPr>
              <a:t> beam) </a:t>
            </a:r>
          </a:p>
          <a:p>
            <a:pPr lvl="1"/>
            <a:r>
              <a:rPr lang="de-DE" sz="1200" dirty="0" smtClean="0">
                <a:solidFill>
                  <a:schemeClr val="bg1"/>
                </a:solidFill>
              </a:rPr>
              <a:t> 15mm in </a:t>
            </a:r>
            <a:r>
              <a:rPr lang="de-DE" sz="1200" dirty="0" err="1" smtClean="0">
                <a:solidFill>
                  <a:schemeClr val="bg1"/>
                </a:solidFill>
              </a:rPr>
              <a:t>height</a:t>
            </a:r>
            <a:r>
              <a:rPr lang="de-DE" sz="1200" dirty="0" smtClean="0">
                <a:solidFill>
                  <a:schemeClr val="bg1"/>
                </a:solidFill>
              </a:rPr>
              <a:t> (</a:t>
            </a:r>
            <a:r>
              <a:rPr lang="de-DE" sz="1200" dirty="0" err="1" smtClean="0">
                <a:solidFill>
                  <a:schemeClr val="bg1"/>
                </a:solidFill>
              </a:rPr>
              <a:t>borehole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is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lower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than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the</a:t>
            </a:r>
            <a:r>
              <a:rPr lang="de-DE" sz="1200" dirty="0" smtClean="0">
                <a:solidFill>
                  <a:schemeClr val="bg1"/>
                </a:solidFill>
              </a:rPr>
              <a:t> beam) 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sz="1800" dirty="0" smtClean="0"/>
              <a:t>3D </a:t>
            </a:r>
            <a:r>
              <a:rPr lang="de-DE" sz="1800" dirty="0" err="1" smtClean="0"/>
              <a:t>point</a:t>
            </a:r>
            <a:r>
              <a:rPr lang="de-DE" sz="1800" dirty="0" smtClean="0"/>
              <a:t> </a:t>
            </a:r>
            <a:r>
              <a:rPr lang="de-DE" sz="1800" dirty="0" err="1" smtClean="0"/>
              <a:t>cloud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XTIN1 </a:t>
            </a:r>
            <a:r>
              <a:rPr lang="de-DE" sz="1800" dirty="0" err="1" smtClean="0"/>
              <a:t>with</a:t>
            </a:r>
            <a:r>
              <a:rPr lang="de-DE" sz="1800" dirty="0" smtClean="0"/>
              <a:t> horizontal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vertical</a:t>
            </a:r>
            <a:r>
              <a:rPr lang="de-DE" sz="1800" dirty="0" smtClean="0"/>
              <a:t> </a:t>
            </a:r>
            <a:r>
              <a:rPr lang="de-DE" sz="1800" dirty="0" err="1" smtClean="0"/>
              <a:t>intersecting</a:t>
            </a:r>
            <a:r>
              <a:rPr lang="de-DE" sz="1800" dirty="0" smtClean="0"/>
              <a:t> planes </a:t>
            </a:r>
            <a:r>
              <a:rPr lang="de-DE" sz="1800" dirty="0" err="1" smtClean="0"/>
              <a:t>through</a:t>
            </a:r>
            <a:r>
              <a:rPr lang="de-DE" sz="1800" dirty="0" smtClean="0"/>
              <a:t> beam </a:t>
            </a:r>
            <a:r>
              <a:rPr lang="de-DE" sz="1800" dirty="0" err="1" smtClean="0"/>
              <a:t>axis</a:t>
            </a: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F7FD-3B62-49AC-8C5A-2BCEB0D455F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Johannes Prenting, WP32, MEA2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283"/>
            <a:ext cx="9144000" cy="50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sz="2000" dirty="0" smtClean="0"/>
              <a:t>Height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floor</a:t>
            </a:r>
            <a:r>
              <a:rPr lang="de-DE" sz="2000" dirty="0" smtClean="0"/>
              <a:t> [m] resp. </a:t>
            </a:r>
            <a:r>
              <a:rPr lang="de-DE" sz="2000" dirty="0" err="1"/>
              <a:t>t</a:t>
            </a:r>
            <a:r>
              <a:rPr lang="de-DE" sz="2000" dirty="0" err="1" smtClean="0"/>
              <a:t>o</a:t>
            </a:r>
            <a:r>
              <a:rPr lang="de-DE" sz="2000" dirty="0" smtClean="0"/>
              <a:t> CS LA (</a:t>
            </a:r>
            <a:r>
              <a:rPr lang="de-DE" sz="2000" dirty="0" err="1" smtClean="0"/>
              <a:t>blue</a:t>
            </a:r>
            <a:r>
              <a:rPr lang="de-DE" sz="2000" dirty="0" smtClean="0"/>
              <a:t> </a:t>
            </a:r>
            <a:r>
              <a:rPr lang="de-DE" sz="2000" dirty="0" err="1" smtClean="0"/>
              <a:t>line</a:t>
            </a:r>
            <a:r>
              <a:rPr lang="de-DE" sz="2000" dirty="0" smtClean="0"/>
              <a:t>, </a:t>
            </a:r>
            <a:r>
              <a:rPr lang="de-DE" sz="2000" dirty="0" err="1" smtClean="0"/>
              <a:t>left</a:t>
            </a:r>
            <a:r>
              <a:rPr lang="de-DE" sz="2000" dirty="0" smtClean="0"/>
              <a:t> </a:t>
            </a:r>
            <a:r>
              <a:rPr lang="de-DE" sz="2000" dirty="0" err="1" smtClean="0"/>
              <a:t>axis</a:t>
            </a:r>
            <a:r>
              <a:rPr lang="de-DE" sz="2000" dirty="0" smtClean="0"/>
              <a:t>), </a:t>
            </a:r>
            <a:br>
              <a:rPr lang="de-DE" sz="2000" dirty="0" smtClean="0"/>
            </a:br>
            <a:r>
              <a:rPr lang="de-DE" sz="2000" dirty="0" err="1" smtClean="0"/>
              <a:t>distance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beam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floor</a:t>
            </a:r>
            <a:r>
              <a:rPr lang="de-DE" sz="2000" dirty="0" smtClean="0"/>
              <a:t> [m] (</a:t>
            </a:r>
            <a:r>
              <a:rPr lang="de-DE" sz="2000" dirty="0" err="1" smtClean="0"/>
              <a:t>red</a:t>
            </a:r>
            <a:r>
              <a:rPr lang="de-DE" sz="2000" dirty="0" smtClean="0"/>
              <a:t> </a:t>
            </a:r>
            <a:r>
              <a:rPr lang="de-DE" sz="2000" dirty="0" err="1" smtClean="0"/>
              <a:t>line</a:t>
            </a:r>
            <a:r>
              <a:rPr lang="de-DE" sz="2000" dirty="0" smtClean="0"/>
              <a:t>, </a:t>
            </a:r>
            <a:r>
              <a:rPr lang="de-DE" sz="2000" dirty="0" err="1" smtClean="0"/>
              <a:t>right</a:t>
            </a:r>
            <a:r>
              <a:rPr lang="de-DE" sz="2000" dirty="0" smtClean="0"/>
              <a:t> </a:t>
            </a:r>
            <a:r>
              <a:rPr lang="de-DE" sz="2000" dirty="0" err="1" smtClean="0"/>
              <a:t>axis</a:t>
            </a:r>
            <a:r>
              <a:rPr lang="de-DE" sz="2000" dirty="0" smtClean="0"/>
              <a:t>):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F7FD-3B62-49AC-8C5A-2BCEB0D455F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Johannes Prenting, WP32, MEA2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643"/>
            <a:ext cx="9144000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sz="2000" dirty="0" smtClean="0"/>
              <a:t>Webserver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panoramic</a:t>
            </a:r>
            <a:r>
              <a:rPr lang="de-DE" sz="2000" dirty="0" smtClean="0"/>
              <a:t> </a:t>
            </a:r>
            <a:r>
              <a:rPr lang="de-DE" sz="2000" dirty="0" err="1" smtClean="0"/>
              <a:t>views</a:t>
            </a:r>
            <a:r>
              <a:rPr lang="de-DE" sz="2000" dirty="0" smtClean="0"/>
              <a:t> </a:t>
            </a:r>
            <a:r>
              <a:rPr lang="de-DE" sz="2000" dirty="0" err="1" smtClean="0"/>
              <a:t>soon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come</a:t>
            </a:r>
            <a:r>
              <a:rPr lang="de-DE" sz="2000" dirty="0" smtClean="0"/>
              <a:t>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F7FD-3B62-49AC-8C5A-2BCEB0D455F1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Johannes Prenting, WP32, MEA2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180800"/>
            <a:ext cx="8755380" cy="52578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738255" y="1808110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XTIN 1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360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sz="2000" dirty="0" smtClean="0"/>
              <a:t>Webserver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panoramic</a:t>
            </a:r>
            <a:r>
              <a:rPr lang="de-DE" sz="2000" dirty="0" smtClean="0"/>
              <a:t> </a:t>
            </a:r>
            <a:r>
              <a:rPr lang="de-DE" sz="2000" dirty="0" err="1" smtClean="0"/>
              <a:t>views</a:t>
            </a:r>
            <a:r>
              <a:rPr lang="de-DE" sz="2000" dirty="0" smtClean="0"/>
              <a:t> </a:t>
            </a:r>
            <a:r>
              <a:rPr lang="de-DE" sz="2000" dirty="0" err="1" smtClean="0"/>
              <a:t>soon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come</a:t>
            </a:r>
            <a:r>
              <a:rPr lang="de-DE" sz="2000" dirty="0" smtClean="0"/>
              <a:t>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F7FD-3B62-49AC-8C5A-2BCEB0D455F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Johannes Prenting, WP32, MEA2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3" y="1182172"/>
            <a:ext cx="8746236" cy="522579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82837" y="1801926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XSE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27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Bildschirmpräsentation (4:3)</PresentationFormat>
  <Paragraphs>61</Paragraphs>
  <Slides>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DESY European XFEL</vt:lpstr>
      <vt:lpstr>Geometrical data of the XTIN/XFEL</vt:lpstr>
      <vt:lpstr> </vt:lpstr>
      <vt:lpstr> Position of beam pipe, wall to XSE:</vt:lpstr>
      <vt:lpstr> Position of beam pipe, wall to XSE:</vt:lpstr>
      <vt:lpstr> Position of beam pipe, wall to XSE:</vt:lpstr>
      <vt:lpstr>3D point cloud of XTIN1 with horizontal and vertical intersecting planes through beam axis</vt:lpstr>
      <vt:lpstr>Height of the floor [m] resp. to CS LA (blue line, left axis),  distance from beam to floor [m] (red line, right axis):</vt:lpstr>
      <vt:lpstr>Webserver with panoramic views soon to come…</vt:lpstr>
      <vt:lpstr>Webserver with panoramic views soon to come…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prenting</cp:lastModifiedBy>
  <cp:revision>283</cp:revision>
  <cp:lastPrinted>2008-09-01T15:04:16Z</cp:lastPrinted>
  <dcterms:created xsi:type="dcterms:W3CDTF">2008-08-31T12:56:32Z</dcterms:created>
  <dcterms:modified xsi:type="dcterms:W3CDTF">2013-05-16T15:16:44Z</dcterms:modified>
</cp:coreProperties>
</file>