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27"/>
  </p:notesMasterIdLst>
  <p:sldIdLst>
    <p:sldId id="258" r:id="rId3"/>
    <p:sldId id="281" r:id="rId4"/>
    <p:sldId id="280" r:id="rId5"/>
    <p:sldId id="290" r:id="rId6"/>
    <p:sldId id="299" r:id="rId7"/>
    <p:sldId id="289" r:id="rId8"/>
    <p:sldId id="261" r:id="rId9"/>
    <p:sldId id="283" r:id="rId10"/>
    <p:sldId id="272" r:id="rId11"/>
    <p:sldId id="270" r:id="rId12"/>
    <p:sldId id="275" r:id="rId13"/>
    <p:sldId id="297" r:id="rId14"/>
    <p:sldId id="296" r:id="rId15"/>
    <p:sldId id="278" r:id="rId16"/>
    <p:sldId id="294" r:id="rId17"/>
    <p:sldId id="295" r:id="rId18"/>
    <p:sldId id="292" r:id="rId19"/>
    <p:sldId id="293" r:id="rId20"/>
    <p:sldId id="276" r:id="rId21"/>
    <p:sldId id="287" r:id="rId22"/>
    <p:sldId id="263" r:id="rId23"/>
    <p:sldId id="264" r:id="rId24"/>
    <p:sldId id="301" r:id="rId25"/>
    <p:sldId id="30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8" autoAdjust="0"/>
    <p:restoredTop sz="94660"/>
  </p:normalViewPr>
  <p:slideViewPr>
    <p:cSldViewPr showGuides="1">
      <p:cViewPr varScale="1">
        <p:scale>
          <a:sx n="65" d="100"/>
          <a:sy n="65" d="100"/>
        </p:scale>
        <p:origin x="-1422" y="-96"/>
      </p:cViewPr>
      <p:guideLst>
        <p:guide orient="horz" pos="2069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Disk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Tier0+CAF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Sheet1!$B$2:$B$6</c:f>
              <c:numCache>
                <c:formatCode>0.0</c:formatCode>
                <c:ptCount val="5"/>
                <c:pt idx="0">
                  <c:v>8.34</c:v>
                </c:pt>
                <c:pt idx="1">
                  <c:v>8.34</c:v>
                </c:pt>
                <c:pt idx="2">
                  <c:v>11.54</c:v>
                </c:pt>
                <c:pt idx="3">
                  <c:v>13.84</c:v>
                </c:pt>
                <c:pt idx="4">
                  <c:v>15.24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Tier1s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Sheet1!$C$2:$C$6</c:f>
              <c:numCache>
                <c:formatCode>0.0</c:formatCode>
                <c:ptCount val="5"/>
                <c:pt idx="0">
                  <c:v>7.7</c:v>
                </c:pt>
                <c:pt idx="1">
                  <c:v>7.7</c:v>
                </c:pt>
                <c:pt idx="2">
                  <c:v>15.4</c:v>
                </c:pt>
                <c:pt idx="3">
                  <c:v>18.600000000000001</c:v>
                </c:pt>
                <c:pt idx="4">
                  <c:v>21.8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Tier2s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Sheet1!$D$2:$D$6</c:f>
              <c:numCache>
                <c:formatCode>0.0</c:formatCode>
                <c:ptCount val="5"/>
                <c:pt idx="0">
                  <c:v>12.8</c:v>
                </c:pt>
                <c:pt idx="1">
                  <c:v>12.8</c:v>
                </c:pt>
                <c:pt idx="2">
                  <c:v>22.1</c:v>
                </c:pt>
                <c:pt idx="3">
                  <c:v>26.8</c:v>
                </c:pt>
                <c:pt idx="4">
                  <c:v>31.4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863040"/>
        <c:axId val="147864576"/>
      </c:lineChart>
      <c:catAx>
        <c:axId val="14786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7864576"/>
        <c:crosses val="autoZero"/>
        <c:auto val="1"/>
        <c:lblAlgn val="ctr"/>
        <c:lblOffset val="100"/>
        <c:noMultiLvlLbl val="0"/>
      </c:catAx>
      <c:valAx>
        <c:axId val="1478645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Peta Bytes</a:t>
                </a:r>
              </a:p>
            </c:rich>
          </c:tx>
          <c:layout/>
          <c:overlay val="0"/>
        </c:title>
        <c:numFmt formatCode="0.0" sourceLinked="1"/>
        <c:majorTickMark val="none"/>
        <c:minorTickMark val="none"/>
        <c:tickLblPos val="nextTo"/>
        <c:crossAx val="1478630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Tape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Tier0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Sheet1!$B$2:$B$6</c:f>
              <c:numCache>
                <c:formatCode>0.0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16.2</c:v>
                </c:pt>
                <c:pt idx="3">
                  <c:v>21.6</c:v>
                </c:pt>
                <c:pt idx="4">
                  <c:v>25.7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Tier1s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Sheet1!$C$2:$C$6</c:f>
              <c:numCache>
                <c:formatCode>0.0</c:formatCode>
                <c:ptCount val="5"/>
                <c:pt idx="0">
                  <c:v>6</c:v>
                </c:pt>
                <c:pt idx="1">
                  <c:v>6</c:v>
                </c:pt>
                <c:pt idx="2">
                  <c:v>10.199999999999999</c:v>
                </c:pt>
                <c:pt idx="3">
                  <c:v>15.6</c:v>
                </c:pt>
                <c:pt idx="4">
                  <c:v>19.7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825792"/>
        <c:axId val="167827328"/>
      </c:lineChart>
      <c:catAx>
        <c:axId val="16782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7827328"/>
        <c:crosses val="autoZero"/>
        <c:auto val="1"/>
        <c:lblAlgn val="ctr"/>
        <c:lblOffset val="100"/>
        <c:noMultiLvlLbl val="0"/>
      </c:catAx>
      <c:valAx>
        <c:axId val="1678273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Peta</a:t>
                </a:r>
                <a:r>
                  <a:rPr lang="en-US" baseline="0"/>
                  <a:t> bytes</a:t>
                </a:r>
                <a:endParaRPr lang="en-US"/>
              </a:p>
            </c:rich>
          </c:tx>
          <c:layout/>
          <c:overlay val="0"/>
        </c:title>
        <c:numFmt formatCode="0.0" sourceLinked="1"/>
        <c:majorTickMark val="none"/>
        <c:minorTickMark val="none"/>
        <c:tickLblPos val="nextTo"/>
        <c:crossAx val="1678257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/>
              <a:t>CPU 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Tier0+CAF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Sheet1!$B$2:$B$6</c:f>
              <c:numCache>
                <c:formatCode>0</c:formatCode>
                <c:ptCount val="5"/>
                <c:pt idx="0">
                  <c:v>125</c:v>
                </c:pt>
                <c:pt idx="1">
                  <c:v>135</c:v>
                </c:pt>
                <c:pt idx="2">
                  <c:v>175</c:v>
                </c:pt>
                <c:pt idx="3">
                  <c:v>215</c:v>
                </c:pt>
                <c:pt idx="4">
                  <c:v>245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Tier1s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Sheet1!$C$2:$C$6</c:f>
              <c:numCache>
                <c:formatCode>0</c:formatCode>
                <c:ptCount val="5"/>
                <c:pt idx="0">
                  <c:v>101</c:v>
                </c:pt>
                <c:pt idx="1">
                  <c:v>110</c:v>
                </c:pt>
                <c:pt idx="2">
                  <c:v>120</c:v>
                </c:pt>
                <c:pt idx="3">
                  <c:v>160</c:v>
                </c:pt>
                <c:pt idx="4">
                  <c:v>210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Tier2s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Sheet1!$D$2:$D$6</c:f>
              <c:numCache>
                <c:formatCode>0</c:formatCode>
                <c:ptCount val="5"/>
                <c:pt idx="0">
                  <c:v>188</c:v>
                </c:pt>
                <c:pt idx="1">
                  <c:v>190</c:v>
                </c:pt>
                <c:pt idx="2">
                  <c:v>200</c:v>
                </c:pt>
                <c:pt idx="3">
                  <c:v>240</c:v>
                </c:pt>
                <c:pt idx="4">
                  <c:v>270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160000"/>
        <c:axId val="156161536"/>
      </c:lineChart>
      <c:catAx>
        <c:axId val="15616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56161536"/>
        <c:crosses val="autoZero"/>
        <c:auto val="1"/>
        <c:lblAlgn val="ctr"/>
        <c:lblOffset val="100"/>
        <c:noMultiLvlLbl val="0"/>
      </c:catAx>
      <c:valAx>
        <c:axId val="156161536"/>
        <c:scaling>
          <c:orientation val="minMax"/>
          <c:max val="280"/>
          <c:min val="5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k</a:t>
                </a:r>
                <a:r>
                  <a:rPr lang="en-US" baseline="0"/>
                  <a:t> HEPSPEC06</a:t>
                </a:r>
                <a:endParaRPr lang="en-US"/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crossAx val="156160000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34BE8B-81C2-4713-A240-20628690DCE3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EEC4ABB-9B70-4C32-9D44-F7B8522A82AB}">
      <dgm:prSet phldrT="[Text]" custT="1"/>
      <dgm:spPr/>
      <dgm:t>
        <a:bodyPr/>
        <a:lstStyle/>
        <a:p>
          <a:r>
            <a:rPr lang="en-US" sz="1400" dirty="0" smtClean="0"/>
            <a:t>Project</a:t>
          </a:r>
          <a:br>
            <a:rPr lang="en-US" sz="1400" dirty="0" smtClean="0"/>
          </a:br>
          <a:r>
            <a:rPr lang="en-US" sz="1400" dirty="0" smtClean="0"/>
            <a:t>Leaders</a:t>
          </a:r>
          <a:endParaRPr lang="en-GB" sz="1400" dirty="0"/>
        </a:p>
      </dgm:t>
    </dgm:pt>
    <dgm:pt modelId="{977F72C7-D65B-4DC1-BA2F-4604E94DE3DB}" type="parTrans" cxnId="{95789B9A-ED4F-491A-85F7-BD1677F1FB5B}">
      <dgm:prSet/>
      <dgm:spPr/>
      <dgm:t>
        <a:bodyPr/>
        <a:lstStyle/>
        <a:p>
          <a:endParaRPr lang="en-GB"/>
        </a:p>
      </dgm:t>
    </dgm:pt>
    <dgm:pt modelId="{3C413E21-05C9-4C96-9C38-95F0B691A342}" type="sibTrans" cxnId="{95789B9A-ED4F-491A-85F7-BD1677F1FB5B}">
      <dgm:prSet/>
      <dgm:spPr/>
      <dgm:t>
        <a:bodyPr/>
        <a:lstStyle/>
        <a:p>
          <a:endParaRPr lang="en-GB"/>
        </a:p>
      </dgm:t>
    </dgm:pt>
    <dgm:pt modelId="{92BD2060-43DC-4066-95A9-86DD4DBEFECB}">
      <dgm:prSet phldrT="[Text]" custT="1"/>
      <dgm:spPr/>
      <dgm:t>
        <a:bodyPr/>
        <a:lstStyle/>
        <a:p>
          <a:r>
            <a:rPr lang="en-US" sz="1400" dirty="0" smtClean="0"/>
            <a:t>DAQ</a:t>
          </a:r>
          <a:endParaRPr lang="en-GB" sz="1400" dirty="0"/>
        </a:p>
      </dgm:t>
    </dgm:pt>
    <dgm:pt modelId="{3CC5FE36-83E8-4031-B5D0-E2C8DCBF7251}" type="parTrans" cxnId="{71CF87E7-1283-4595-9705-2636B5E4DD4C}">
      <dgm:prSet/>
      <dgm:spPr/>
      <dgm:t>
        <a:bodyPr/>
        <a:lstStyle/>
        <a:p>
          <a:endParaRPr lang="en-GB"/>
        </a:p>
      </dgm:t>
    </dgm:pt>
    <dgm:pt modelId="{F22D3394-B3BE-4E50-BE37-7A51C9FD2753}" type="sibTrans" cxnId="{71CF87E7-1283-4595-9705-2636B5E4DD4C}">
      <dgm:prSet/>
      <dgm:spPr/>
      <dgm:t>
        <a:bodyPr/>
        <a:lstStyle/>
        <a:p>
          <a:endParaRPr lang="en-GB"/>
        </a:p>
      </dgm:t>
    </dgm:pt>
    <dgm:pt modelId="{38CC6154-039B-4DE4-A579-1D21F0B46BB3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 smtClean="0"/>
            <a:t>CWG1 Architecture</a:t>
          </a:r>
          <a:endParaRPr lang="en-GB" dirty="0"/>
        </a:p>
      </dgm:t>
    </dgm:pt>
    <dgm:pt modelId="{B2688542-B962-4C99-83A9-19E3EA469248}" type="parTrans" cxnId="{09C7B5B4-E1C0-466D-8BC6-741E89D9C497}">
      <dgm:prSet/>
      <dgm:spPr/>
      <dgm:t>
        <a:bodyPr/>
        <a:lstStyle/>
        <a:p>
          <a:endParaRPr lang="en-GB"/>
        </a:p>
      </dgm:t>
    </dgm:pt>
    <dgm:pt modelId="{69D9EC56-C9D7-4A25-A4A6-649CED43F6B5}" type="sibTrans" cxnId="{09C7B5B4-E1C0-466D-8BC6-741E89D9C497}">
      <dgm:prSet/>
      <dgm:spPr/>
      <dgm:t>
        <a:bodyPr/>
        <a:lstStyle/>
        <a:p>
          <a:endParaRPr lang="en-GB"/>
        </a:p>
      </dgm:t>
    </dgm:pt>
    <dgm:pt modelId="{EE451D33-BA48-4ED8-83BF-D5EAF468F257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 smtClean="0"/>
            <a:t>CWG2 Procedure &amp; Tools</a:t>
          </a:r>
          <a:endParaRPr lang="en-GB" dirty="0"/>
        </a:p>
      </dgm:t>
    </dgm:pt>
    <dgm:pt modelId="{F9DE2965-A87F-4D8D-8ED8-9187A4EB1B1D}" type="parTrans" cxnId="{5D316B40-6C86-4F38-88E4-ADBC5BC266FF}">
      <dgm:prSet/>
      <dgm:spPr/>
      <dgm:t>
        <a:bodyPr/>
        <a:lstStyle/>
        <a:p>
          <a:endParaRPr lang="en-GB"/>
        </a:p>
      </dgm:t>
    </dgm:pt>
    <dgm:pt modelId="{9CE80FBD-3CA5-4BBE-87D4-90345303C0E4}" type="sibTrans" cxnId="{5D316B40-6C86-4F38-88E4-ADBC5BC266FF}">
      <dgm:prSet/>
      <dgm:spPr/>
      <dgm:t>
        <a:bodyPr/>
        <a:lstStyle/>
        <a:p>
          <a:endParaRPr lang="en-GB"/>
        </a:p>
      </dgm:t>
    </dgm:pt>
    <dgm:pt modelId="{D3B4E0BD-64A9-439E-8878-12422F32228E}">
      <dgm:prSet phldrT="[Text]" custT="1"/>
      <dgm:spPr/>
      <dgm:t>
        <a:bodyPr/>
        <a:lstStyle/>
        <a:p>
          <a:r>
            <a:rPr lang="en-US" sz="1400" dirty="0" smtClean="0"/>
            <a:t>HLT</a:t>
          </a:r>
          <a:endParaRPr lang="en-GB" sz="1400" dirty="0"/>
        </a:p>
      </dgm:t>
    </dgm:pt>
    <dgm:pt modelId="{C15285A0-29E6-46B7-BBF6-C8BB2001D322}" type="parTrans" cxnId="{FA9AAF3F-9EE8-4F2D-9673-E71F4E01FD07}">
      <dgm:prSet/>
      <dgm:spPr/>
      <dgm:t>
        <a:bodyPr/>
        <a:lstStyle/>
        <a:p>
          <a:endParaRPr lang="en-GB"/>
        </a:p>
      </dgm:t>
    </dgm:pt>
    <dgm:pt modelId="{C8F89B46-8AB4-4F19-A061-AAC91B8CCBC2}" type="sibTrans" cxnId="{FA9AAF3F-9EE8-4F2D-9673-E71F4E01FD07}">
      <dgm:prSet/>
      <dgm:spPr/>
      <dgm:t>
        <a:bodyPr/>
        <a:lstStyle/>
        <a:p>
          <a:endParaRPr lang="en-GB"/>
        </a:p>
      </dgm:t>
    </dgm:pt>
    <dgm:pt modelId="{48F693E1-272B-447D-ABD0-BBC164AC7949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 smtClean="0"/>
            <a:t>CWG5 Platforms</a:t>
          </a:r>
          <a:endParaRPr lang="en-GB" dirty="0"/>
        </a:p>
      </dgm:t>
    </dgm:pt>
    <dgm:pt modelId="{590B1297-37FA-4483-8C72-29EF014A2798}" type="parTrans" cxnId="{9E0B7701-1E79-49B1-A6D2-690E32A7B783}">
      <dgm:prSet/>
      <dgm:spPr/>
      <dgm:t>
        <a:bodyPr/>
        <a:lstStyle/>
        <a:p>
          <a:endParaRPr lang="en-GB"/>
        </a:p>
      </dgm:t>
    </dgm:pt>
    <dgm:pt modelId="{6C4FC8BE-981C-4F4E-B20A-26BFEA674489}" type="sibTrans" cxnId="{9E0B7701-1E79-49B1-A6D2-690E32A7B783}">
      <dgm:prSet/>
      <dgm:spPr/>
      <dgm:t>
        <a:bodyPr/>
        <a:lstStyle/>
        <a:p>
          <a:endParaRPr lang="en-GB"/>
        </a:p>
      </dgm:t>
    </dgm:pt>
    <dgm:pt modelId="{2B27196D-4CB9-47CF-AA4D-D76085CA9871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-US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Steering Board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092EFD-AAE3-4484-A883-1708323F9D47}" type="parTrans" cxnId="{DF4BA94E-1573-47DF-B51B-7CD79DB2AAF2}">
      <dgm:prSet/>
      <dgm:spPr/>
      <dgm:t>
        <a:bodyPr/>
        <a:lstStyle/>
        <a:p>
          <a:endParaRPr lang="en-GB"/>
        </a:p>
      </dgm:t>
    </dgm:pt>
    <dgm:pt modelId="{48B8A400-3D96-4A3D-ABED-FF552D9021B4}" type="sibTrans" cxnId="{DF4BA94E-1573-47DF-B51B-7CD79DB2AAF2}">
      <dgm:prSet/>
      <dgm:spPr/>
      <dgm:t>
        <a:bodyPr/>
        <a:lstStyle/>
        <a:p>
          <a:endParaRPr lang="en-GB"/>
        </a:p>
      </dgm:t>
    </dgm:pt>
    <dgm:pt modelId="{CA14DA73-D42F-4F76-BD44-8F2A0FD609FA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Projects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37FC91-5B84-424A-8CE3-66B0E4D081B7}" type="parTrans" cxnId="{DE2823BA-7EB9-4FED-B717-923EEC694B7C}">
      <dgm:prSet/>
      <dgm:spPr/>
      <dgm:t>
        <a:bodyPr/>
        <a:lstStyle/>
        <a:p>
          <a:endParaRPr lang="en-GB"/>
        </a:p>
      </dgm:t>
    </dgm:pt>
    <dgm:pt modelId="{D914E709-A0BA-4639-9CA2-40260E22ADC7}" type="sibTrans" cxnId="{DE2823BA-7EB9-4FED-B717-923EEC694B7C}">
      <dgm:prSet/>
      <dgm:spPr/>
      <dgm:t>
        <a:bodyPr/>
        <a:lstStyle/>
        <a:p>
          <a:endParaRPr lang="en-GB"/>
        </a:p>
      </dgm:t>
    </dgm:pt>
    <dgm:pt modelId="{C957C4A6-8371-4194-8C7F-A9E72A9CF3A5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Computing</a:t>
          </a:r>
        </a:p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Working Groups</a:t>
          </a:r>
        </a:p>
        <a:p>
          <a:endParaRPr lang="en-US" dirty="0" smtClean="0"/>
        </a:p>
        <a:p>
          <a:endParaRPr lang="en-US" dirty="0" smtClean="0"/>
        </a:p>
      </dgm:t>
    </dgm:pt>
    <dgm:pt modelId="{B4452F3E-BCD2-40AF-8719-5EC2BFAB682B}" type="parTrans" cxnId="{C52710AF-2601-4B85-BF9A-316B931D9EF5}">
      <dgm:prSet/>
      <dgm:spPr/>
      <dgm:t>
        <a:bodyPr/>
        <a:lstStyle/>
        <a:p>
          <a:endParaRPr lang="en-GB"/>
        </a:p>
      </dgm:t>
    </dgm:pt>
    <dgm:pt modelId="{FB130CA7-6CF3-4628-9B47-9D37DD92EAE8}" type="sibTrans" cxnId="{C52710AF-2601-4B85-BF9A-316B931D9EF5}">
      <dgm:prSet/>
      <dgm:spPr/>
      <dgm:t>
        <a:bodyPr/>
        <a:lstStyle/>
        <a:p>
          <a:endParaRPr lang="en-GB"/>
        </a:p>
      </dgm:t>
    </dgm:pt>
    <dgm:pt modelId="{FC2C70C5-A03D-4D9C-A383-DDC595CA6A26}">
      <dgm:prSet phldrT="[Text]" custT="1"/>
      <dgm:spPr/>
      <dgm:t>
        <a:bodyPr/>
        <a:lstStyle/>
        <a:p>
          <a:r>
            <a:rPr lang="en-US" sz="1400" dirty="0" smtClean="0"/>
            <a:t>Offline</a:t>
          </a:r>
          <a:endParaRPr lang="en-GB" sz="1400" dirty="0"/>
        </a:p>
      </dgm:t>
    </dgm:pt>
    <dgm:pt modelId="{846E7EF4-A060-45EE-98C8-546715ECE3FA}" type="parTrans" cxnId="{6DE2192D-C696-4809-B609-47C11D814E6C}">
      <dgm:prSet/>
      <dgm:spPr/>
      <dgm:t>
        <a:bodyPr/>
        <a:lstStyle/>
        <a:p>
          <a:endParaRPr lang="en-GB"/>
        </a:p>
      </dgm:t>
    </dgm:pt>
    <dgm:pt modelId="{E59F5CB2-9B8C-4E7C-BD26-B14AB461FBF3}" type="sibTrans" cxnId="{6DE2192D-C696-4809-B609-47C11D814E6C}">
      <dgm:prSet/>
      <dgm:spPr/>
      <dgm:t>
        <a:bodyPr/>
        <a:lstStyle/>
        <a:p>
          <a:endParaRPr lang="en-GB"/>
        </a:p>
      </dgm:t>
    </dgm:pt>
    <dgm:pt modelId="{5D86E5E7-E85D-4CBB-A248-9EFD327C3F02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 smtClean="0"/>
            <a:t>CWG3 </a:t>
          </a:r>
          <a:r>
            <a:rPr lang="en-GB" dirty="0" err="1" smtClean="0"/>
            <a:t>DataFlow</a:t>
          </a:r>
          <a:endParaRPr lang="en-GB" dirty="0"/>
        </a:p>
      </dgm:t>
    </dgm:pt>
    <dgm:pt modelId="{0FB274A5-7424-4E8A-92A6-C12C20AA5696}" type="parTrans" cxnId="{CDCFFBAF-249B-4F00-9B28-8CA7DF44B590}">
      <dgm:prSet/>
      <dgm:spPr/>
      <dgm:t>
        <a:bodyPr/>
        <a:lstStyle/>
        <a:p>
          <a:endParaRPr lang="en-GB"/>
        </a:p>
      </dgm:t>
    </dgm:pt>
    <dgm:pt modelId="{1AC64E2C-03EA-406E-B841-F69AF2D32686}" type="sibTrans" cxnId="{CDCFFBAF-249B-4F00-9B28-8CA7DF44B590}">
      <dgm:prSet/>
      <dgm:spPr/>
      <dgm:t>
        <a:bodyPr/>
        <a:lstStyle/>
        <a:p>
          <a:endParaRPr lang="en-GB"/>
        </a:p>
      </dgm:t>
    </dgm:pt>
    <dgm:pt modelId="{46E13A72-4B42-4E7D-9A4A-C8940933285D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 smtClean="0"/>
            <a:t>CWG4 </a:t>
          </a:r>
          <a:br>
            <a:rPr lang="en-GB" dirty="0" smtClean="0"/>
          </a:br>
          <a:r>
            <a:rPr lang="en-GB" dirty="0" smtClean="0"/>
            <a:t>Data Model</a:t>
          </a:r>
          <a:endParaRPr lang="en-GB" dirty="0"/>
        </a:p>
      </dgm:t>
    </dgm:pt>
    <dgm:pt modelId="{8E30E723-6DBC-4534-BFE4-384F306F9D45}" type="parTrans" cxnId="{5EE4379A-8F4D-44D6-B46E-36ECE3D7CD8B}">
      <dgm:prSet/>
      <dgm:spPr/>
      <dgm:t>
        <a:bodyPr/>
        <a:lstStyle/>
        <a:p>
          <a:endParaRPr lang="en-US"/>
        </a:p>
      </dgm:t>
    </dgm:pt>
    <dgm:pt modelId="{1DA645E4-6D52-41CE-A6F3-3E06003552AC}" type="sibTrans" cxnId="{5EE4379A-8F4D-44D6-B46E-36ECE3D7CD8B}">
      <dgm:prSet/>
      <dgm:spPr/>
      <dgm:t>
        <a:bodyPr/>
        <a:lstStyle/>
        <a:p>
          <a:endParaRPr lang="en-US"/>
        </a:p>
      </dgm:t>
    </dgm:pt>
    <dgm:pt modelId="{31EEB0CF-7D2C-45D3-8759-E53D86FFFE67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 smtClean="0"/>
            <a:t>CWG6 Calibration</a:t>
          </a:r>
          <a:endParaRPr lang="en-GB" dirty="0"/>
        </a:p>
      </dgm:t>
    </dgm:pt>
    <dgm:pt modelId="{835B1D93-D8FA-4E0D-955A-B002DD8C0E56}" type="parTrans" cxnId="{3BD5159A-3B0C-4532-BC5A-95C1B4F02AFA}">
      <dgm:prSet/>
      <dgm:spPr/>
      <dgm:t>
        <a:bodyPr/>
        <a:lstStyle/>
        <a:p>
          <a:endParaRPr lang="en-US"/>
        </a:p>
      </dgm:t>
    </dgm:pt>
    <dgm:pt modelId="{01B93E09-2329-40E7-A187-D0124506FCDC}" type="sibTrans" cxnId="{3BD5159A-3B0C-4532-BC5A-95C1B4F02AFA}">
      <dgm:prSet/>
      <dgm:spPr/>
      <dgm:t>
        <a:bodyPr/>
        <a:lstStyle/>
        <a:p>
          <a:endParaRPr lang="en-US"/>
        </a:p>
      </dgm:t>
    </dgm:pt>
    <dgm:pt modelId="{7ACD536C-7BBF-4AE4-A7BC-30805A4E330A}" type="pres">
      <dgm:prSet presAssocID="{4534BE8B-81C2-4713-A240-20628690DCE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C15DAC-6B20-4AB7-B932-1F77E2C5EC2F}" type="pres">
      <dgm:prSet presAssocID="{4534BE8B-81C2-4713-A240-20628690DCE3}" presName="hierFlow" presStyleCnt="0"/>
      <dgm:spPr/>
    </dgm:pt>
    <dgm:pt modelId="{9D885424-DBF0-496A-8973-8A8B9D4B7369}" type="pres">
      <dgm:prSet presAssocID="{4534BE8B-81C2-4713-A240-20628690DCE3}" presName="firstBuf" presStyleCnt="0"/>
      <dgm:spPr/>
    </dgm:pt>
    <dgm:pt modelId="{00E56E8E-A81F-40EC-B3C3-D61A3E457A90}" type="pres">
      <dgm:prSet presAssocID="{4534BE8B-81C2-4713-A240-20628690DCE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29E11CC-C2D3-422A-9E88-43C1DCE28A74}" type="pres">
      <dgm:prSet presAssocID="{4EEC4ABB-9B70-4C32-9D44-F7B8522A82AB}" presName="Name14" presStyleCnt="0"/>
      <dgm:spPr/>
    </dgm:pt>
    <dgm:pt modelId="{E26A5FD3-7C5A-4694-AC3B-BC85BE1857B6}" type="pres">
      <dgm:prSet presAssocID="{4EEC4ABB-9B70-4C32-9D44-F7B8522A82AB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407BCDD-3B23-4598-8B88-8603D98662F7}" type="pres">
      <dgm:prSet presAssocID="{4EEC4ABB-9B70-4C32-9D44-F7B8522A82AB}" presName="hierChild2" presStyleCnt="0"/>
      <dgm:spPr/>
    </dgm:pt>
    <dgm:pt modelId="{A54D6BDA-7531-47E5-A2BC-E00AA8B7404B}" type="pres">
      <dgm:prSet presAssocID="{3CC5FE36-83E8-4031-B5D0-E2C8DCBF7251}" presName="Name19" presStyleLbl="parChTrans1D2" presStyleIdx="0" presStyleCnt="3"/>
      <dgm:spPr/>
      <dgm:t>
        <a:bodyPr/>
        <a:lstStyle/>
        <a:p>
          <a:endParaRPr lang="en-US"/>
        </a:p>
      </dgm:t>
    </dgm:pt>
    <dgm:pt modelId="{DCBA995B-C5A5-4842-8CD2-F9D87646A36C}" type="pres">
      <dgm:prSet presAssocID="{92BD2060-43DC-4066-95A9-86DD4DBEFECB}" presName="Name21" presStyleCnt="0"/>
      <dgm:spPr/>
    </dgm:pt>
    <dgm:pt modelId="{BD22A629-8300-498A-8778-006F3ED9A1D6}" type="pres">
      <dgm:prSet presAssocID="{92BD2060-43DC-4066-95A9-86DD4DBEFECB}" presName="level2Shape" presStyleLbl="node2" presStyleIdx="0" presStyleCnt="3"/>
      <dgm:spPr/>
      <dgm:t>
        <a:bodyPr/>
        <a:lstStyle/>
        <a:p>
          <a:endParaRPr lang="en-US"/>
        </a:p>
      </dgm:t>
    </dgm:pt>
    <dgm:pt modelId="{D7F68B70-5A88-40E5-AAED-C160D1EF105F}" type="pres">
      <dgm:prSet presAssocID="{92BD2060-43DC-4066-95A9-86DD4DBEFECB}" presName="hierChild3" presStyleCnt="0"/>
      <dgm:spPr/>
    </dgm:pt>
    <dgm:pt modelId="{6F210451-B14B-4E1F-9B9A-C8B8EAC3608F}" type="pres">
      <dgm:prSet presAssocID="{B2688542-B962-4C99-83A9-19E3EA469248}" presName="Name19" presStyleLbl="parChTrans1D3" presStyleIdx="0" presStyleCnt="6"/>
      <dgm:spPr/>
      <dgm:t>
        <a:bodyPr/>
        <a:lstStyle/>
        <a:p>
          <a:endParaRPr lang="en-US"/>
        </a:p>
      </dgm:t>
    </dgm:pt>
    <dgm:pt modelId="{90B1CB86-A755-47F1-BB39-0A3FA9981C29}" type="pres">
      <dgm:prSet presAssocID="{38CC6154-039B-4DE4-A579-1D21F0B46BB3}" presName="Name21" presStyleCnt="0"/>
      <dgm:spPr/>
    </dgm:pt>
    <dgm:pt modelId="{4512EEC4-E8B7-441D-AE49-FC9E11654352}" type="pres">
      <dgm:prSet presAssocID="{38CC6154-039B-4DE4-A579-1D21F0B46BB3}" presName="level2Shape" presStyleLbl="node3" presStyleIdx="0" presStyleCnt="6"/>
      <dgm:spPr/>
      <dgm:t>
        <a:bodyPr/>
        <a:lstStyle/>
        <a:p>
          <a:endParaRPr lang="en-US"/>
        </a:p>
      </dgm:t>
    </dgm:pt>
    <dgm:pt modelId="{CC32C646-4984-47BC-AD33-1A2AC3AD45BF}" type="pres">
      <dgm:prSet presAssocID="{38CC6154-039B-4DE4-A579-1D21F0B46BB3}" presName="hierChild3" presStyleCnt="0"/>
      <dgm:spPr/>
    </dgm:pt>
    <dgm:pt modelId="{2A6E694F-162C-454E-95DB-3FA577BF7960}" type="pres">
      <dgm:prSet presAssocID="{F9DE2965-A87F-4D8D-8ED8-9187A4EB1B1D}" presName="Name19" presStyleLbl="parChTrans1D3" presStyleIdx="1" presStyleCnt="6"/>
      <dgm:spPr/>
      <dgm:t>
        <a:bodyPr/>
        <a:lstStyle/>
        <a:p>
          <a:endParaRPr lang="en-US"/>
        </a:p>
      </dgm:t>
    </dgm:pt>
    <dgm:pt modelId="{C89C4590-1CF8-4339-9027-40A865556470}" type="pres">
      <dgm:prSet presAssocID="{EE451D33-BA48-4ED8-83BF-D5EAF468F257}" presName="Name21" presStyleCnt="0"/>
      <dgm:spPr/>
    </dgm:pt>
    <dgm:pt modelId="{4F31B438-1592-4A73-9DFF-872CEF3692F1}" type="pres">
      <dgm:prSet presAssocID="{EE451D33-BA48-4ED8-83BF-D5EAF468F257}" presName="level2Shape" presStyleLbl="node3" presStyleIdx="1" presStyleCnt="6"/>
      <dgm:spPr/>
      <dgm:t>
        <a:bodyPr/>
        <a:lstStyle/>
        <a:p>
          <a:endParaRPr lang="en-US"/>
        </a:p>
      </dgm:t>
    </dgm:pt>
    <dgm:pt modelId="{44899661-F69B-4739-805C-462FFE6EF2E4}" type="pres">
      <dgm:prSet presAssocID="{EE451D33-BA48-4ED8-83BF-D5EAF468F257}" presName="hierChild3" presStyleCnt="0"/>
      <dgm:spPr/>
    </dgm:pt>
    <dgm:pt modelId="{983D27FF-03B8-4B5E-A423-0D1BF5CA7016}" type="pres">
      <dgm:prSet presAssocID="{C15285A0-29E6-46B7-BBF6-C8BB2001D322}" presName="Name19" presStyleLbl="parChTrans1D2" presStyleIdx="1" presStyleCnt="3"/>
      <dgm:spPr/>
      <dgm:t>
        <a:bodyPr/>
        <a:lstStyle/>
        <a:p>
          <a:endParaRPr lang="en-US"/>
        </a:p>
      </dgm:t>
    </dgm:pt>
    <dgm:pt modelId="{F759A476-90B4-468C-BA66-52BFE6E8FF4C}" type="pres">
      <dgm:prSet presAssocID="{D3B4E0BD-64A9-439E-8878-12422F32228E}" presName="Name21" presStyleCnt="0"/>
      <dgm:spPr/>
    </dgm:pt>
    <dgm:pt modelId="{09E8388C-F014-4162-8340-07EDE9BE35F7}" type="pres">
      <dgm:prSet presAssocID="{D3B4E0BD-64A9-439E-8878-12422F32228E}" presName="level2Shape" presStyleLbl="node2" presStyleIdx="1" presStyleCnt="3"/>
      <dgm:spPr/>
      <dgm:t>
        <a:bodyPr/>
        <a:lstStyle/>
        <a:p>
          <a:endParaRPr lang="en-US"/>
        </a:p>
      </dgm:t>
    </dgm:pt>
    <dgm:pt modelId="{5C64EC20-BB1A-4B1A-9ABA-06CD1AE6B9A7}" type="pres">
      <dgm:prSet presAssocID="{D3B4E0BD-64A9-439E-8878-12422F32228E}" presName="hierChild3" presStyleCnt="0"/>
      <dgm:spPr/>
    </dgm:pt>
    <dgm:pt modelId="{81DD0E0A-80BB-48CE-B188-69736951F00F}" type="pres">
      <dgm:prSet presAssocID="{0FB274A5-7424-4E8A-92A6-C12C20AA5696}" presName="Name19" presStyleLbl="parChTrans1D3" presStyleIdx="2" presStyleCnt="6"/>
      <dgm:spPr/>
      <dgm:t>
        <a:bodyPr/>
        <a:lstStyle/>
        <a:p>
          <a:endParaRPr lang="en-US"/>
        </a:p>
      </dgm:t>
    </dgm:pt>
    <dgm:pt modelId="{B20E5708-BD97-4A7F-BE19-75C1A1133881}" type="pres">
      <dgm:prSet presAssocID="{5D86E5E7-E85D-4CBB-A248-9EFD327C3F02}" presName="Name21" presStyleCnt="0"/>
      <dgm:spPr/>
    </dgm:pt>
    <dgm:pt modelId="{490BB235-B9D1-437F-BF27-A6E11F61647E}" type="pres">
      <dgm:prSet presAssocID="{5D86E5E7-E85D-4CBB-A248-9EFD327C3F02}" presName="level2Shape" presStyleLbl="node3" presStyleIdx="2" presStyleCnt="6"/>
      <dgm:spPr/>
      <dgm:t>
        <a:bodyPr/>
        <a:lstStyle/>
        <a:p>
          <a:endParaRPr lang="en-GB"/>
        </a:p>
      </dgm:t>
    </dgm:pt>
    <dgm:pt modelId="{412FE94E-E6FF-4994-A204-7BE120F7F352}" type="pres">
      <dgm:prSet presAssocID="{5D86E5E7-E85D-4CBB-A248-9EFD327C3F02}" presName="hierChild3" presStyleCnt="0"/>
      <dgm:spPr/>
    </dgm:pt>
    <dgm:pt modelId="{FEDEDF16-9F20-4992-902C-1EA1FCA17699}" type="pres">
      <dgm:prSet presAssocID="{8E30E723-6DBC-4534-BFE4-384F306F9D45}" presName="Name19" presStyleLbl="parChTrans1D3" presStyleIdx="3" presStyleCnt="6"/>
      <dgm:spPr/>
      <dgm:t>
        <a:bodyPr/>
        <a:lstStyle/>
        <a:p>
          <a:endParaRPr lang="en-US"/>
        </a:p>
      </dgm:t>
    </dgm:pt>
    <dgm:pt modelId="{35CFF929-6992-4872-8DF7-260C8CFB2594}" type="pres">
      <dgm:prSet presAssocID="{46E13A72-4B42-4E7D-9A4A-C8940933285D}" presName="Name21" presStyleCnt="0"/>
      <dgm:spPr/>
    </dgm:pt>
    <dgm:pt modelId="{2BB95B54-43C4-45E8-974D-BEB326A28CF5}" type="pres">
      <dgm:prSet presAssocID="{46E13A72-4B42-4E7D-9A4A-C8940933285D}" presName="level2Shape" presStyleLbl="node3" presStyleIdx="3" presStyleCnt="6"/>
      <dgm:spPr/>
      <dgm:t>
        <a:bodyPr/>
        <a:lstStyle/>
        <a:p>
          <a:endParaRPr lang="en-US"/>
        </a:p>
      </dgm:t>
    </dgm:pt>
    <dgm:pt modelId="{574589D1-5214-4801-8F88-268AB03E5114}" type="pres">
      <dgm:prSet presAssocID="{46E13A72-4B42-4E7D-9A4A-C8940933285D}" presName="hierChild3" presStyleCnt="0"/>
      <dgm:spPr/>
    </dgm:pt>
    <dgm:pt modelId="{DBB8F2B2-91C0-4092-86FF-BBB6526A73EB}" type="pres">
      <dgm:prSet presAssocID="{846E7EF4-A060-45EE-98C8-546715ECE3FA}" presName="Name19" presStyleLbl="parChTrans1D2" presStyleIdx="2" presStyleCnt="3"/>
      <dgm:spPr/>
      <dgm:t>
        <a:bodyPr/>
        <a:lstStyle/>
        <a:p>
          <a:endParaRPr lang="en-US"/>
        </a:p>
      </dgm:t>
    </dgm:pt>
    <dgm:pt modelId="{D8B41E5E-D827-4B5D-BE24-EF78016078FF}" type="pres">
      <dgm:prSet presAssocID="{FC2C70C5-A03D-4D9C-A383-DDC595CA6A26}" presName="Name21" presStyleCnt="0"/>
      <dgm:spPr/>
    </dgm:pt>
    <dgm:pt modelId="{172DF142-B866-434C-A9FB-46F2CF934469}" type="pres">
      <dgm:prSet presAssocID="{FC2C70C5-A03D-4D9C-A383-DDC595CA6A26}" presName="level2Shape" presStyleLbl="node2" presStyleIdx="2" presStyleCnt="3"/>
      <dgm:spPr/>
      <dgm:t>
        <a:bodyPr/>
        <a:lstStyle/>
        <a:p>
          <a:endParaRPr lang="en-US"/>
        </a:p>
      </dgm:t>
    </dgm:pt>
    <dgm:pt modelId="{26A2CE30-B51C-4346-98F7-63494CC95D74}" type="pres">
      <dgm:prSet presAssocID="{FC2C70C5-A03D-4D9C-A383-DDC595CA6A26}" presName="hierChild3" presStyleCnt="0"/>
      <dgm:spPr/>
    </dgm:pt>
    <dgm:pt modelId="{F2E21370-2E22-4ED8-A08C-B39EF45F9EE4}" type="pres">
      <dgm:prSet presAssocID="{590B1297-37FA-4483-8C72-29EF014A2798}" presName="Name19" presStyleLbl="parChTrans1D3" presStyleIdx="4" presStyleCnt="6"/>
      <dgm:spPr/>
      <dgm:t>
        <a:bodyPr/>
        <a:lstStyle/>
        <a:p>
          <a:endParaRPr lang="en-US"/>
        </a:p>
      </dgm:t>
    </dgm:pt>
    <dgm:pt modelId="{1D072770-F797-4E68-BBB9-376B774D064C}" type="pres">
      <dgm:prSet presAssocID="{48F693E1-272B-447D-ABD0-BBC164AC7949}" presName="Name21" presStyleCnt="0"/>
      <dgm:spPr/>
    </dgm:pt>
    <dgm:pt modelId="{585C20A3-724F-46B1-A0BA-6767E31DFEF0}" type="pres">
      <dgm:prSet presAssocID="{48F693E1-272B-447D-ABD0-BBC164AC7949}" presName="level2Shape" presStyleLbl="node3" presStyleIdx="4" presStyleCnt="6"/>
      <dgm:spPr/>
      <dgm:t>
        <a:bodyPr/>
        <a:lstStyle/>
        <a:p>
          <a:endParaRPr lang="en-US"/>
        </a:p>
      </dgm:t>
    </dgm:pt>
    <dgm:pt modelId="{85E89B11-4ABC-42B3-AB0B-BBCB8D42D7E4}" type="pres">
      <dgm:prSet presAssocID="{48F693E1-272B-447D-ABD0-BBC164AC7949}" presName="hierChild3" presStyleCnt="0"/>
      <dgm:spPr/>
    </dgm:pt>
    <dgm:pt modelId="{97838A1C-D45D-487F-AA2A-F5B760809F94}" type="pres">
      <dgm:prSet presAssocID="{835B1D93-D8FA-4E0D-955A-B002DD8C0E56}" presName="Name19" presStyleLbl="parChTrans1D3" presStyleIdx="5" presStyleCnt="6"/>
      <dgm:spPr/>
      <dgm:t>
        <a:bodyPr/>
        <a:lstStyle/>
        <a:p>
          <a:endParaRPr lang="en-US"/>
        </a:p>
      </dgm:t>
    </dgm:pt>
    <dgm:pt modelId="{CA172F89-DB0E-4884-BF2F-BCCC9A74049C}" type="pres">
      <dgm:prSet presAssocID="{31EEB0CF-7D2C-45D3-8759-E53D86FFFE67}" presName="Name21" presStyleCnt="0"/>
      <dgm:spPr/>
    </dgm:pt>
    <dgm:pt modelId="{9174DE2D-4969-4BA9-8411-A7F7B6E7190D}" type="pres">
      <dgm:prSet presAssocID="{31EEB0CF-7D2C-45D3-8759-E53D86FFFE67}" presName="level2Shape" presStyleLbl="node3" presStyleIdx="5" presStyleCnt="6"/>
      <dgm:spPr/>
      <dgm:t>
        <a:bodyPr/>
        <a:lstStyle/>
        <a:p>
          <a:endParaRPr lang="en-US"/>
        </a:p>
      </dgm:t>
    </dgm:pt>
    <dgm:pt modelId="{985A339C-0E5A-4C1B-BEE6-B9DFD360583A}" type="pres">
      <dgm:prSet presAssocID="{31EEB0CF-7D2C-45D3-8759-E53D86FFFE67}" presName="hierChild3" presStyleCnt="0"/>
      <dgm:spPr/>
    </dgm:pt>
    <dgm:pt modelId="{111D515E-6A3F-441D-B081-DA81A041E9A5}" type="pres">
      <dgm:prSet presAssocID="{4534BE8B-81C2-4713-A240-20628690DCE3}" presName="bgShapesFlow" presStyleCnt="0"/>
      <dgm:spPr/>
    </dgm:pt>
    <dgm:pt modelId="{3C7381A3-19F3-4544-BEBF-DBD63FDFF6B3}" type="pres">
      <dgm:prSet presAssocID="{2B27196D-4CB9-47CF-AA4D-D76085CA9871}" presName="rectComp" presStyleCnt="0"/>
      <dgm:spPr/>
    </dgm:pt>
    <dgm:pt modelId="{6FEEC18C-DB84-4912-AC29-0B464A32C611}" type="pres">
      <dgm:prSet presAssocID="{2B27196D-4CB9-47CF-AA4D-D76085CA9871}" presName="bgRect" presStyleLbl="bgShp" presStyleIdx="0" presStyleCnt="3" custLinFactNeighborY="-1809"/>
      <dgm:spPr/>
      <dgm:t>
        <a:bodyPr/>
        <a:lstStyle/>
        <a:p>
          <a:endParaRPr lang="en-GB"/>
        </a:p>
      </dgm:t>
    </dgm:pt>
    <dgm:pt modelId="{E31BFB3E-D91F-4200-BFB6-F745ADCCDD8D}" type="pres">
      <dgm:prSet presAssocID="{2B27196D-4CB9-47CF-AA4D-D76085CA9871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8FE61D-6E13-4078-91FF-2F859BD93A8B}" type="pres">
      <dgm:prSet presAssocID="{2B27196D-4CB9-47CF-AA4D-D76085CA9871}" presName="spComp" presStyleCnt="0"/>
      <dgm:spPr/>
    </dgm:pt>
    <dgm:pt modelId="{9CBF8361-3FA9-4597-BBDF-E4DD65AB03C8}" type="pres">
      <dgm:prSet presAssocID="{2B27196D-4CB9-47CF-AA4D-D76085CA9871}" presName="vSp" presStyleCnt="0"/>
      <dgm:spPr/>
    </dgm:pt>
    <dgm:pt modelId="{FFBAB330-5181-4BF3-AFF1-13D5763D92F9}" type="pres">
      <dgm:prSet presAssocID="{CA14DA73-D42F-4F76-BD44-8F2A0FD609FA}" presName="rectComp" presStyleCnt="0"/>
      <dgm:spPr/>
    </dgm:pt>
    <dgm:pt modelId="{EEEF7860-DC9F-4397-B3B7-72A6AF7A8687}" type="pres">
      <dgm:prSet presAssocID="{CA14DA73-D42F-4F76-BD44-8F2A0FD609FA}" presName="bgRect" presStyleLbl="bgShp" presStyleIdx="1" presStyleCnt="3"/>
      <dgm:spPr/>
      <dgm:t>
        <a:bodyPr/>
        <a:lstStyle/>
        <a:p>
          <a:endParaRPr lang="en-GB"/>
        </a:p>
      </dgm:t>
    </dgm:pt>
    <dgm:pt modelId="{3AF984E0-749D-4F6B-AF14-B15FAEA09EDF}" type="pres">
      <dgm:prSet presAssocID="{CA14DA73-D42F-4F76-BD44-8F2A0FD609FA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B4DB3F-F8D7-47F9-8DC2-127281AF7C7C}" type="pres">
      <dgm:prSet presAssocID="{CA14DA73-D42F-4F76-BD44-8F2A0FD609FA}" presName="spComp" presStyleCnt="0"/>
      <dgm:spPr/>
    </dgm:pt>
    <dgm:pt modelId="{0E0DCF83-3F6A-4A10-ABE6-0B09E68C7C21}" type="pres">
      <dgm:prSet presAssocID="{CA14DA73-D42F-4F76-BD44-8F2A0FD609FA}" presName="vSp" presStyleCnt="0"/>
      <dgm:spPr/>
    </dgm:pt>
    <dgm:pt modelId="{2879CC03-089C-4288-8111-CB5A105ADD32}" type="pres">
      <dgm:prSet presAssocID="{C957C4A6-8371-4194-8C7F-A9E72A9CF3A5}" presName="rectComp" presStyleCnt="0"/>
      <dgm:spPr/>
    </dgm:pt>
    <dgm:pt modelId="{83728607-B022-4739-BF71-767EC1D4F1E5}" type="pres">
      <dgm:prSet presAssocID="{C957C4A6-8371-4194-8C7F-A9E72A9CF3A5}" presName="bgRect" presStyleLbl="bgShp" presStyleIdx="2" presStyleCnt="3" custScaleY="301263"/>
      <dgm:spPr/>
      <dgm:t>
        <a:bodyPr/>
        <a:lstStyle/>
        <a:p>
          <a:endParaRPr lang="en-US"/>
        </a:p>
      </dgm:t>
    </dgm:pt>
    <dgm:pt modelId="{046E4842-03E7-407F-9D9B-FA067FC411AE}" type="pres">
      <dgm:prSet presAssocID="{C957C4A6-8371-4194-8C7F-A9E72A9CF3A5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CB67BE-6154-43B9-9966-6DB863891734}" type="presOf" srcId="{835B1D93-D8FA-4E0D-955A-B002DD8C0E56}" destId="{97838A1C-D45D-487F-AA2A-F5B760809F94}" srcOrd="0" destOrd="0" presId="urn:microsoft.com/office/officeart/2005/8/layout/hierarchy6"/>
    <dgm:cxn modelId="{B30BC2E2-278F-4662-907D-EE8FAC40E023}" type="presOf" srcId="{B2688542-B962-4C99-83A9-19E3EA469248}" destId="{6F210451-B14B-4E1F-9B9A-C8B8EAC3608F}" srcOrd="0" destOrd="0" presId="urn:microsoft.com/office/officeart/2005/8/layout/hierarchy6"/>
    <dgm:cxn modelId="{95789B9A-ED4F-491A-85F7-BD1677F1FB5B}" srcId="{4534BE8B-81C2-4713-A240-20628690DCE3}" destId="{4EEC4ABB-9B70-4C32-9D44-F7B8522A82AB}" srcOrd="0" destOrd="0" parTransId="{977F72C7-D65B-4DC1-BA2F-4604E94DE3DB}" sibTransId="{3C413E21-05C9-4C96-9C38-95F0B691A342}"/>
    <dgm:cxn modelId="{3347370C-8D18-4547-8338-8DAF942C456F}" type="presOf" srcId="{48F693E1-272B-447D-ABD0-BBC164AC7949}" destId="{585C20A3-724F-46B1-A0BA-6767E31DFEF0}" srcOrd="0" destOrd="0" presId="urn:microsoft.com/office/officeart/2005/8/layout/hierarchy6"/>
    <dgm:cxn modelId="{09C7B5B4-E1C0-466D-8BC6-741E89D9C497}" srcId="{92BD2060-43DC-4066-95A9-86DD4DBEFECB}" destId="{38CC6154-039B-4DE4-A579-1D21F0B46BB3}" srcOrd="0" destOrd="0" parTransId="{B2688542-B962-4C99-83A9-19E3EA469248}" sibTransId="{69D9EC56-C9D7-4A25-A4A6-649CED43F6B5}"/>
    <dgm:cxn modelId="{2B730688-8386-4B5B-9B5C-C5AAF64CD3F4}" type="presOf" srcId="{5D86E5E7-E85D-4CBB-A248-9EFD327C3F02}" destId="{490BB235-B9D1-437F-BF27-A6E11F61647E}" srcOrd="0" destOrd="0" presId="urn:microsoft.com/office/officeart/2005/8/layout/hierarchy6"/>
    <dgm:cxn modelId="{5EE4379A-8F4D-44D6-B46E-36ECE3D7CD8B}" srcId="{D3B4E0BD-64A9-439E-8878-12422F32228E}" destId="{46E13A72-4B42-4E7D-9A4A-C8940933285D}" srcOrd="1" destOrd="0" parTransId="{8E30E723-6DBC-4534-BFE4-384F306F9D45}" sibTransId="{1DA645E4-6D52-41CE-A6F3-3E06003552AC}"/>
    <dgm:cxn modelId="{FA9AAF3F-9EE8-4F2D-9673-E71F4E01FD07}" srcId="{4EEC4ABB-9B70-4C32-9D44-F7B8522A82AB}" destId="{D3B4E0BD-64A9-439E-8878-12422F32228E}" srcOrd="1" destOrd="0" parTransId="{C15285A0-29E6-46B7-BBF6-C8BB2001D322}" sibTransId="{C8F89B46-8AB4-4F19-A061-AAC91B8CCBC2}"/>
    <dgm:cxn modelId="{DF4BA94E-1573-47DF-B51B-7CD79DB2AAF2}" srcId="{4534BE8B-81C2-4713-A240-20628690DCE3}" destId="{2B27196D-4CB9-47CF-AA4D-D76085CA9871}" srcOrd="1" destOrd="0" parTransId="{3E092EFD-AAE3-4484-A883-1708323F9D47}" sibTransId="{48B8A400-3D96-4A3D-ABED-FF552D9021B4}"/>
    <dgm:cxn modelId="{CDCFFBAF-249B-4F00-9B28-8CA7DF44B590}" srcId="{D3B4E0BD-64A9-439E-8878-12422F32228E}" destId="{5D86E5E7-E85D-4CBB-A248-9EFD327C3F02}" srcOrd="0" destOrd="0" parTransId="{0FB274A5-7424-4E8A-92A6-C12C20AA5696}" sibTransId="{1AC64E2C-03EA-406E-B841-F69AF2D32686}"/>
    <dgm:cxn modelId="{C52710AF-2601-4B85-BF9A-316B931D9EF5}" srcId="{4534BE8B-81C2-4713-A240-20628690DCE3}" destId="{C957C4A6-8371-4194-8C7F-A9E72A9CF3A5}" srcOrd="3" destOrd="0" parTransId="{B4452F3E-BCD2-40AF-8719-5EC2BFAB682B}" sibTransId="{FB130CA7-6CF3-4628-9B47-9D37DD92EAE8}"/>
    <dgm:cxn modelId="{6DE2192D-C696-4809-B609-47C11D814E6C}" srcId="{4EEC4ABB-9B70-4C32-9D44-F7B8522A82AB}" destId="{FC2C70C5-A03D-4D9C-A383-DDC595CA6A26}" srcOrd="2" destOrd="0" parTransId="{846E7EF4-A060-45EE-98C8-546715ECE3FA}" sibTransId="{E59F5CB2-9B8C-4E7C-BD26-B14AB461FBF3}"/>
    <dgm:cxn modelId="{7480E519-1035-44B4-BF34-3E98BD6B8EE5}" type="presOf" srcId="{F9DE2965-A87F-4D8D-8ED8-9187A4EB1B1D}" destId="{2A6E694F-162C-454E-95DB-3FA577BF7960}" srcOrd="0" destOrd="0" presId="urn:microsoft.com/office/officeart/2005/8/layout/hierarchy6"/>
    <dgm:cxn modelId="{BFA36112-0971-41B8-98D9-1259F0ECB78E}" type="presOf" srcId="{C15285A0-29E6-46B7-BBF6-C8BB2001D322}" destId="{983D27FF-03B8-4B5E-A423-0D1BF5CA7016}" srcOrd="0" destOrd="0" presId="urn:microsoft.com/office/officeart/2005/8/layout/hierarchy6"/>
    <dgm:cxn modelId="{6D5F5798-BE67-475A-9269-DF48CA8F5A31}" type="presOf" srcId="{3CC5FE36-83E8-4031-B5D0-E2C8DCBF7251}" destId="{A54D6BDA-7531-47E5-A2BC-E00AA8B7404B}" srcOrd="0" destOrd="0" presId="urn:microsoft.com/office/officeart/2005/8/layout/hierarchy6"/>
    <dgm:cxn modelId="{57360D88-C310-4FD5-A92F-80556F1CD24D}" type="presOf" srcId="{C957C4A6-8371-4194-8C7F-A9E72A9CF3A5}" destId="{046E4842-03E7-407F-9D9B-FA067FC411AE}" srcOrd="1" destOrd="0" presId="urn:microsoft.com/office/officeart/2005/8/layout/hierarchy6"/>
    <dgm:cxn modelId="{F66A7129-7EB5-4E7A-BF0C-FE5299769C1C}" type="presOf" srcId="{846E7EF4-A060-45EE-98C8-546715ECE3FA}" destId="{DBB8F2B2-91C0-4092-86FF-BBB6526A73EB}" srcOrd="0" destOrd="0" presId="urn:microsoft.com/office/officeart/2005/8/layout/hierarchy6"/>
    <dgm:cxn modelId="{9E0B7701-1E79-49B1-A6D2-690E32A7B783}" srcId="{FC2C70C5-A03D-4D9C-A383-DDC595CA6A26}" destId="{48F693E1-272B-447D-ABD0-BBC164AC7949}" srcOrd="0" destOrd="0" parTransId="{590B1297-37FA-4483-8C72-29EF014A2798}" sibTransId="{6C4FC8BE-981C-4F4E-B20A-26BFEA674489}"/>
    <dgm:cxn modelId="{5D316B40-6C86-4F38-88E4-ADBC5BC266FF}" srcId="{92BD2060-43DC-4066-95A9-86DD4DBEFECB}" destId="{EE451D33-BA48-4ED8-83BF-D5EAF468F257}" srcOrd="1" destOrd="0" parTransId="{F9DE2965-A87F-4D8D-8ED8-9187A4EB1B1D}" sibTransId="{9CE80FBD-3CA5-4BBE-87D4-90345303C0E4}"/>
    <dgm:cxn modelId="{3EDED548-FF1C-4CDD-A84C-E0E09B053730}" type="presOf" srcId="{8E30E723-6DBC-4534-BFE4-384F306F9D45}" destId="{FEDEDF16-9F20-4992-902C-1EA1FCA17699}" srcOrd="0" destOrd="0" presId="urn:microsoft.com/office/officeart/2005/8/layout/hierarchy6"/>
    <dgm:cxn modelId="{ADCCC510-F2B8-4D67-A4FD-FF8C44DCE233}" type="presOf" srcId="{FC2C70C5-A03D-4D9C-A383-DDC595CA6A26}" destId="{172DF142-B866-434C-A9FB-46F2CF934469}" srcOrd="0" destOrd="0" presId="urn:microsoft.com/office/officeart/2005/8/layout/hierarchy6"/>
    <dgm:cxn modelId="{8E758EC8-BA3A-400B-81A6-ED3F156CDD66}" type="presOf" srcId="{CA14DA73-D42F-4F76-BD44-8F2A0FD609FA}" destId="{EEEF7860-DC9F-4397-B3B7-72A6AF7A8687}" srcOrd="0" destOrd="0" presId="urn:microsoft.com/office/officeart/2005/8/layout/hierarchy6"/>
    <dgm:cxn modelId="{71CF87E7-1283-4595-9705-2636B5E4DD4C}" srcId="{4EEC4ABB-9B70-4C32-9D44-F7B8522A82AB}" destId="{92BD2060-43DC-4066-95A9-86DD4DBEFECB}" srcOrd="0" destOrd="0" parTransId="{3CC5FE36-83E8-4031-B5D0-E2C8DCBF7251}" sibTransId="{F22D3394-B3BE-4E50-BE37-7A51C9FD2753}"/>
    <dgm:cxn modelId="{E32D2E71-DD3F-49F3-875A-816E6EC5BAB6}" type="presOf" srcId="{92BD2060-43DC-4066-95A9-86DD4DBEFECB}" destId="{BD22A629-8300-498A-8778-006F3ED9A1D6}" srcOrd="0" destOrd="0" presId="urn:microsoft.com/office/officeart/2005/8/layout/hierarchy6"/>
    <dgm:cxn modelId="{F7E76D0E-B470-4979-8C16-758E9A9E7987}" type="presOf" srcId="{4EEC4ABB-9B70-4C32-9D44-F7B8522A82AB}" destId="{E26A5FD3-7C5A-4694-AC3B-BC85BE1857B6}" srcOrd="0" destOrd="0" presId="urn:microsoft.com/office/officeart/2005/8/layout/hierarchy6"/>
    <dgm:cxn modelId="{39E52CB6-41E0-47B4-BC7E-28F2A5AA7C8A}" type="presOf" srcId="{590B1297-37FA-4483-8C72-29EF014A2798}" destId="{F2E21370-2E22-4ED8-A08C-B39EF45F9EE4}" srcOrd="0" destOrd="0" presId="urn:microsoft.com/office/officeart/2005/8/layout/hierarchy6"/>
    <dgm:cxn modelId="{B4D2425A-5BAF-42B1-A89E-2FE9F9518395}" type="presOf" srcId="{2B27196D-4CB9-47CF-AA4D-D76085CA9871}" destId="{6FEEC18C-DB84-4912-AC29-0B464A32C611}" srcOrd="0" destOrd="0" presId="urn:microsoft.com/office/officeart/2005/8/layout/hierarchy6"/>
    <dgm:cxn modelId="{3BD5159A-3B0C-4532-BC5A-95C1B4F02AFA}" srcId="{FC2C70C5-A03D-4D9C-A383-DDC595CA6A26}" destId="{31EEB0CF-7D2C-45D3-8759-E53D86FFFE67}" srcOrd="1" destOrd="0" parTransId="{835B1D93-D8FA-4E0D-955A-B002DD8C0E56}" sibTransId="{01B93E09-2329-40E7-A187-D0124506FCDC}"/>
    <dgm:cxn modelId="{AC257F01-76D2-450F-A311-FF370AB32290}" type="presOf" srcId="{EE451D33-BA48-4ED8-83BF-D5EAF468F257}" destId="{4F31B438-1592-4A73-9DFF-872CEF3692F1}" srcOrd="0" destOrd="0" presId="urn:microsoft.com/office/officeart/2005/8/layout/hierarchy6"/>
    <dgm:cxn modelId="{DE2823BA-7EB9-4FED-B717-923EEC694B7C}" srcId="{4534BE8B-81C2-4713-A240-20628690DCE3}" destId="{CA14DA73-D42F-4F76-BD44-8F2A0FD609FA}" srcOrd="2" destOrd="0" parTransId="{BD37FC91-5B84-424A-8CE3-66B0E4D081B7}" sibTransId="{D914E709-A0BA-4639-9CA2-40260E22ADC7}"/>
    <dgm:cxn modelId="{B891DC67-861B-4C2F-B8C1-8025EED92C3A}" type="presOf" srcId="{46E13A72-4B42-4E7D-9A4A-C8940933285D}" destId="{2BB95B54-43C4-45E8-974D-BEB326A28CF5}" srcOrd="0" destOrd="0" presId="urn:microsoft.com/office/officeart/2005/8/layout/hierarchy6"/>
    <dgm:cxn modelId="{B674EFC6-BF83-442E-A4BF-202AA8514D39}" type="presOf" srcId="{0FB274A5-7424-4E8A-92A6-C12C20AA5696}" destId="{81DD0E0A-80BB-48CE-B188-69736951F00F}" srcOrd="0" destOrd="0" presId="urn:microsoft.com/office/officeart/2005/8/layout/hierarchy6"/>
    <dgm:cxn modelId="{0644A4EA-B881-4D37-9EFE-1FF62E57A0E5}" type="presOf" srcId="{D3B4E0BD-64A9-439E-8878-12422F32228E}" destId="{09E8388C-F014-4162-8340-07EDE9BE35F7}" srcOrd="0" destOrd="0" presId="urn:microsoft.com/office/officeart/2005/8/layout/hierarchy6"/>
    <dgm:cxn modelId="{8FE16F86-85EB-4FB0-8A43-4BED86C489A9}" type="presOf" srcId="{C957C4A6-8371-4194-8C7F-A9E72A9CF3A5}" destId="{83728607-B022-4739-BF71-767EC1D4F1E5}" srcOrd="0" destOrd="0" presId="urn:microsoft.com/office/officeart/2005/8/layout/hierarchy6"/>
    <dgm:cxn modelId="{BFA12DA4-E05F-48D3-A7F2-FFFC0EA2D67C}" type="presOf" srcId="{38CC6154-039B-4DE4-A579-1D21F0B46BB3}" destId="{4512EEC4-E8B7-441D-AE49-FC9E11654352}" srcOrd="0" destOrd="0" presId="urn:microsoft.com/office/officeart/2005/8/layout/hierarchy6"/>
    <dgm:cxn modelId="{A6FE7EC4-5901-492F-997F-85C78EFED5B4}" type="presOf" srcId="{CA14DA73-D42F-4F76-BD44-8F2A0FD609FA}" destId="{3AF984E0-749D-4F6B-AF14-B15FAEA09EDF}" srcOrd="1" destOrd="0" presId="urn:microsoft.com/office/officeart/2005/8/layout/hierarchy6"/>
    <dgm:cxn modelId="{C0C093B2-D6BD-47E2-A408-38CEB0928858}" type="presOf" srcId="{31EEB0CF-7D2C-45D3-8759-E53D86FFFE67}" destId="{9174DE2D-4969-4BA9-8411-A7F7B6E7190D}" srcOrd="0" destOrd="0" presId="urn:microsoft.com/office/officeart/2005/8/layout/hierarchy6"/>
    <dgm:cxn modelId="{3BF9D084-4ED8-4981-9D73-DFF5C0392E1F}" type="presOf" srcId="{2B27196D-4CB9-47CF-AA4D-D76085CA9871}" destId="{E31BFB3E-D91F-4200-BFB6-F745ADCCDD8D}" srcOrd="1" destOrd="0" presId="urn:microsoft.com/office/officeart/2005/8/layout/hierarchy6"/>
    <dgm:cxn modelId="{4D8C362B-AD7C-4743-B67A-47D3CBF46AB9}" type="presOf" srcId="{4534BE8B-81C2-4713-A240-20628690DCE3}" destId="{7ACD536C-7BBF-4AE4-A7BC-30805A4E330A}" srcOrd="0" destOrd="0" presId="urn:microsoft.com/office/officeart/2005/8/layout/hierarchy6"/>
    <dgm:cxn modelId="{BD7980E6-061B-4E1F-A200-8FCD23AA1A8F}" type="presParOf" srcId="{7ACD536C-7BBF-4AE4-A7BC-30805A4E330A}" destId="{EFC15DAC-6B20-4AB7-B932-1F77E2C5EC2F}" srcOrd="0" destOrd="0" presId="urn:microsoft.com/office/officeart/2005/8/layout/hierarchy6"/>
    <dgm:cxn modelId="{C557768C-3ACC-431E-9641-2899C889D1FF}" type="presParOf" srcId="{EFC15DAC-6B20-4AB7-B932-1F77E2C5EC2F}" destId="{9D885424-DBF0-496A-8973-8A8B9D4B7369}" srcOrd="0" destOrd="0" presId="urn:microsoft.com/office/officeart/2005/8/layout/hierarchy6"/>
    <dgm:cxn modelId="{D2CF3235-8877-4DE5-8A45-09482409B160}" type="presParOf" srcId="{EFC15DAC-6B20-4AB7-B932-1F77E2C5EC2F}" destId="{00E56E8E-A81F-40EC-B3C3-D61A3E457A90}" srcOrd="1" destOrd="0" presId="urn:microsoft.com/office/officeart/2005/8/layout/hierarchy6"/>
    <dgm:cxn modelId="{5DAD91BB-CD59-4BDB-8F32-047416D6D006}" type="presParOf" srcId="{00E56E8E-A81F-40EC-B3C3-D61A3E457A90}" destId="{929E11CC-C2D3-422A-9E88-43C1DCE28A74}" srcOrd="0" destOrd="0" presId="urn:microsoft.com/office/officeart/2005/8/layout/hierarchy6"/>
    <dgm:cxn modelId="{ACCD804D-C355-45B1-84E5-1ABAB6CE14A9}" type="presParOf" srcId="{929E11CC-C2D3-422A-9E88-43C1DCE28A74}" destId="{E26A5FD3-7C5A-4694-AC3B-BC85BE1857B6}" srcOrd="0" destOrd="0" presId="urn:microsoft.com/office/officeart/2005/8/layout/hierarchy6"/>
    <dgm:cxn modelId="{9F0478FD-8D8B-4D2D-9784-FC8FDCA11348}" type="presParOf" srcId="{929E11CC-C2D3-422A-9E88-43C1DCE28A74}" destId="{8407BCDD-3B23-4598-8B88-8603D98662F7}" srcOrd="1" destOrd="0" presId="urn:microsoft.com/office/officeart/2005/8/layout/hierarchy6"/>
    <dgm:cxn modelId="{41E2F232-A034-4D25-99E8-38D631E7D0F5}" type="presParOf" srcId="{8407BCDD-3B23-4598-8B88-8603D98662F7}" destId="{A54D6BDA-7531-47E5-A2BC-E00AA8B7404B}" srcOrd="0" destOrd="0" presId="urn:microsoft.com/office/officeart/2005/8/layout/hierarchy6"/>
    <dgm:cxn modelId="{15594936-4341-4D0A-93F6-51FEA40B6294}" type="presParOf" srcId="{8407BCDD-3B23-4598-8B88-8603D98662F7}" destId="{DCBA995B-C5A5-4842-8CD2-F9D87646A36C}" srcOrd="1" destOrd="0" presId="urn:microsoft.com/office/officeart/2005/8/layout/hierarchy6"/>
    <dgm:cxn modelId="{CD0937FA-26FC-4865-AF51-D7FC4B39BA9F}" type="presParOf" srcId="{DCBA995B-C5A5-4842-8CD2-F9D87646A36C}" destId="{BD22A629-8300-498A-8778-006F3ED9A1D6}" srcOrd="0" destOrd="0" presId="urn:microsoft.com/office/officeart/2005/8/layout/hierarchy6"/>
    <dgm:cxn modelId="{D3C1CCE5-1A7A-4A98-B7EE-4669546F77E0}" type="presParOf" srcId="{DCBA995B-C5A5-4842-8CD2-F9D87646A36C}" destId="{D7F68B70-5A88-40E5-AAED-C160D1EF105F}" srcOrd="1" destOrd="0" presId="urn:microsoft.com/office/officeart/2005/8/layout/hierarchy6"/>
    <dgm:cxn modelId="{D554853E-8D41-4CF6-BF3E-A590E73E2BDA}" type="presParOf" srcId="{D7F68B70-5A88-40E5-AAED-C160D1EF105F}" destId="{6F210451-B14B-4E1F-9B9A-C8B8EAC3608F}" srcOrd="0" destOrd="0" presId="urn:microsoft.com/office/officeart/2005/8/layout/hierarchy6"/>
    <dgm:cxn modelId="{0870E94B-9B60-45E7-A9DA-DA73AF1A9C1A}" type="presParOf" srcId="{D7F68B70-5A88-40E5-AAED-C160D1EF105F}" destId="{90B1CB86-A755-47F1-BB39-0A3FA9981C29}" srcOrd="1" destOrd="0" presId="urn:microsoft.com/office/officeart/2005/8/layout/hierarchy6"/>
    <dgm:cxn modelId="{E5450CFB-F512-458E-9EC2-D2AD0BBA4297}" type="presParOf" srcId="{90B1CB86-A755-47F1-BB39-0A3FA9981C29}" destId="{4512EEC4-E8B7-441D-AE49-FC9E11654352}" srcOrd="0" destOrd="0" presId="urn:microsoft.com/office/officeart/2005/8/layout/hierarchy6"/>
    <dgm:cxn modelId="{265AAEBC-42DD-4A4A-A45E-C9D74114E572}" type="presParOf" srcId="{90B1CB86-A755-47F1-BB39-0A3FA9981C29}" destId="{CC32C646-4984-47BC-AD33-1A2AC3AD45BF}" srcOrd="1" destOrd="0" presId="urn:microsoft.com/office/officeart/2005/8/layout/hierarchy6"/>
    <dgm:cxn modelId="{0F3A0686-800C-4209-87A0-362664DF8B18}" type="presParOf" srcId="{D7F68B70-5A88-40E5-AAED-C160D1EF105F}" destId="{2A6E694F-162C-454E-95DB-3FA577BF7960}" srcOrd="2" destOrd="0" presId="urn:microsoft.com/office/officeart/2005/8/layout/hierarchy6"/>
    <dgm:cxn modelId="{3D12AA6A-05D2-416E-94A4-7D7CCB982242}" type="presParOf" srcId="{D7F68B70-5A88-40E5-AAED-C160D1EF105F}" destId="{C89C4590-1CF8-4339-9027-40A865556470}" srcOrd="3" destOrd="0" presId="urn:microsoft.com/office/officeart/2005/8/layout/hierarchy6"/>
    <dgm:cxn modelId="{6E0E43E9-568E-4A95-BC1C-CB9797011C3F}" type="presParOf" srcId="{C89C4590-1CF8-4339-9027-40A865556470}" destId="{4F31B438-1592-4A73-9DFF-872CEF3692F1}" srcOrd="0" destOrd="0" presId="urn:microsoft.com/office/officeart/2005/8/layout/hierarchy6"/>
    <dgm:cxn modelId="{5F7DCB94-4FE5-4B50-99A7-28B5B36913E5}" type="presParOf" srcId="{C89C4590-1CF8-4339-9027-40A865556470}" destId="{44899661-F69B-4739-805C-462FFE6EF2E4}" srcOrd="1" destOrd="0" presId="urn:microsoft.com/office/officeart/2005/8/layout/hierarchy6"/>
    <dgm:cxn modelId="{90C703C7-889C-4782-A39A-25053CBF62B4}" type="presParOf" srcId="{8407BCDD-3B23-4598-8B88-8603D98662F7}" destId="{983D27FF-03B8-4B5E-A423-0D1BF5CA7016}" srcOrd="2" destOrd="0" presId="urn:microsoft.com/office/officeart/2005/8/layout/hierarchy6"/>
    <dgm:cxn modelId="{49E9EA0F-0095-476F-9767-3F1E4F62547E}" type="presParOf" srcId="{8407BCDD-3B23-4598-8B88-8603D98662F7}" destId="{F759A476-90B4-468C-BA66-52BFE6E8FF4C}" srcOrd="3" destOrd="0" presId="urn:microsoft.com/office/officeart/2005/8/layout/hierarchy6"/>
    <dgm:cxn modelId="{0EC6D4DF-1E8F-42AE-A3A8-59D5571A0209}" type="presParOf" srcId="{F759A476-90B4-468C-BA66-52BFE6E8FF4C}" destId="{09E8388C-F014-4162-8340-07EDE9BE35F7}" srcOrd="0" destOrd="0" presId="urn:microsoft.com/office/officeart/2005/8/layout/hierarchy6"/>
    <dgm:cxn modelId="{72ADAF1B-4DE9-4661-AB65-4E355A774B65}" type="presParOf" srcId="{F759A476-90B4-468C-BA66-52BFE6E8FF4C}" destId="{5C64EC20-BB1A-4B1A-9ABA-06CD1AE6B9A7}" srcOrd="1" destOrd="0" presId="urn:microsoft.com/office/officeart/2005/8/layout/hierarchy6"/>
    <dgm:cxn modelId="{7D74F2FE-90C1-4832-B997-9794DB421C6A}" type="presParOf" srcId="{5C64EC20-BB1A-4B1A-9ABA-06CD1AE6B9A7}" destId="{81DD0E0A-80BB-48CE-B188-69736951F00F}" srcOrd="0" destOrd="0" presId="urn:microsoft.com/office/officeart/2005/8/layout/hierarchy6"/>
    <dgm:cxn modelId="{D756A8C9-EC3C-4117-970F-3B01486B892D}" type="presParOf" srcId="{5C64EC20-BB1A-4B1A-9ABA-06CD1AE6B9A7}" destId="{B20E5708-BD97-4A7F-BE19-75C1A1133881}" srcOrd="1" destOrd="0" presId="urn:microsoft.com/office/officeart/2005/8/layout/hierarchy6"/>
    <dgm:cxn modelId="{1EBD0596-6DE4-429E-9E4B-A4169B0DB170}" type="presParOf" srcId="{B20E5708-BD97-4A7F-BE19-75C1A1133881}" destId="{490BB235-B9D1-437F-BF27-A6E11F61647E}" srcOrd="0" destOrd="0" presId="urn:microsoft.com/office/officeart/2005/8/layout/hierarchy6"/>
    <dgm:cxn modelId="{72176860-F05C-4920-8741-E722DAF0E3E7}" type="presParOf" srcId="{B20E5708-BD97-4A7F-BE19-75C1A1133881}" destId="{412FE94E-E6FF-4994-A204-7BE120F7F352}" srcOrd="1" destOrd="0" presId="urn:microsoft.com/office/officeart/2005/8/layout/hierarchy6"/>
    <dgm:cxn modelId="{082568FC-6A4F-47D0-B067-27AF2ACF6CD4}" type="presParOf" srcId="{5C64EC20-BB1A-4B1A-9ABA-06CD1AE6B9A7}" destId="{FEDEDF16-9F20-4992-902C-1EA1FCA17699}" srcOrd="2" destOrd="0" presId="urn:microsoft.com/office/officeart/2005/8/layout/hierarchy6"/>
    <dgm:cxn modelId="{ADBECB6B-03A1-4B94-8D67-9567C7C8C136}" type="presParOf" srcId="{5C64EC20-BB1A-4B1A-9ABA-06CD1AE6B9A7}" destId="{35CFF929-6992-4872-8DF7-260C8CFB2594}" srcOrd="3" destOrd="0" presId="urn:microsoft.com/office/officeart/2005/8/layout/hierarchy6"/>
    <dgm:cxn modelId="{92751E1C-D372-41E4-81C1-56A648081FCA}" type="presParOf" srcId="{35CFF929-6992-4872-8DF7-260C8CFB2594}" destId="{2BB95B54-43C4-45E8-974D-BEB326A28CF5}" srcOrd="0" destOrd="0" presId="urn:microsoft.com/office/officeart/2005/8/layout/hierarchy6"/>
    <dgm:cxn modelId="{F968C3BC-504C-4290-B377-EBD7156DEF8B}" type="presParOf" srcId="{35CFF929-6992-4872-8DF7-260C8CFB2594}" destId="{574589D1-5214-4801-8F88-268AB03E5114}" srcOrd="1" destOrd="0" presId="urn:microsoft.com/office/officeart/2005/8/layout/hierarchy6"/>
    <dgm:cxn modelId="{03817EF8-08D9-4C91-9FF0-18FC0B076CA0}" type="presParOf" srcId="{8407BCDD-3B23-4598-8B88-8603D98662F7}" destId="{DBB8F2B2-91C0-4092-86FF-BBB6526A73EB}" srcOrd="4" destOrd="0" presId="urn:microsoft.com/office/officeart/2005/8/layout/hierarchy6"/>
    <dgm:cxn modelId="{6DCB10B0-6FC1-4558-9CAC-7B04B802054C}" type="presParOf" srcId="{8407BCDD-3B23-4598-8B88-8603D98662F7}" destId="{D8B41E5E-D827-4B5D-BE24-EF78016078FF}" srcOrd="5" destOrd="0" presId="urn:microsoft.com/office/officeart/2005/8/layout/hierarchy6"/>
    <dgm:cxn modelId="{99722432-B9A9-441B-AA96-4AB642056A19}" type="presParOf" srcId="{D8B41E5E-D827-4B5D-BE24-EF78016078FF}" destId="{172DF142-B866-434C-A9FB-46F2CF934469}" srcOrd="0" destOrd="0" presId="urn:microsoft.com/office/officeart/2005/8/layout/hierarchy6"/>
    <dgm:cxn modelId="{F40356EE-A2A5-40A3-B2E6-B83A7C07A8B2}" type="presParOf" srcId="{D8B41E5E-D827-4B5D-BE24-EF78016078FF}" destId="{26A2CE30-B51C-4346-98F7-63494CC95D74}" srcOrd="1" destOrd="0" presId="urn:microsoft.com/office/officeart/2005/8/layout/hierarchy6"/>
    <dgm:cxn modelId="{434D0B6F-7B23-4928-BAFC-7B6D7D9E0C8E}" type="presParOf" srcId="{26A2CE30-B51C-4346-98F7-63494CC95D74}" destId="{F2E21370-2E22-4ED8-A08C-B39EF45F9EE4}" srcOrd="0" destOrd="0" presId="urn:microsoft.com/office/officeart/2005/8/layout/hierarchy6"/>
    <dgm:cxn modelId="{482C655A-A031-40E1-956D-F0FAA08B9B82}" type="presParOf" srcId="{26A2CE30-B51C-4346-98F7-63494CC95D74}" destId="{1D072770-F797-4E68-BBB9-376B774D064C}" srcOrd="1" destOrd="0" presId="urn:microsoft.com/office/officeart/2005/8/layout/hierarchy6"/>
    <dgm:cxn modelId="{D828B345-A51D-4201-B623-CF7C03DDE2DB}" type="presParOf" srcId="{1D072770-F797-4E68-BBB9-376B774D064C}" destId="{585C20A3-724F-46B1-A0BA-6767E31DFEF0}" srcOrd="0" destOrd="0" presId="urn:microsoft.com/office/officeart/2005/8/layout/hierarchy6"/>
    <dgm:cxn modelId="{DDA98986-D58D-4BE1-B9A8-94227EB8A460}" type="presParOf" srcId="{1D072770-F797-4E68-BBB9-376B774D064C}" destId="{85E89B11-4ABC-42B3-AB0B-BBCB8D42D7E4}" srcOrd="1" destOrd="0" presId="urn:microsoft.com/office/officeart/2005/8/layout/hierarchy6"/>
    <dgm:cxn modelId="{40C7EC17-C9B3-4567-A557-0792C3A6CD11}" type="presParOf" srcId="{26A2CE30-B51C-4346-98F7-63494CC95D74}" destId="{97838A1C-D45D-487F-AA2A-F5B760809F94}" srcOrd="2" destOrd="0" presId="urn:microsoft.com/office/officeart/2005/8/layout/hierarchy6"/>
    <dgm:cxn modelId="{C97D4C14-198E-4844-8897-BF32F8198470}" type="presParOf" srcId="{26A2CE30-B51C-4346-98F7-63494CC95D74}" destId="{CA172F89-DB0E-4884-BF2F-BCCC9A74049C}" srcOrd="3" destOrd="0" presId="urn:microsoft.com/office/officeart/2005/8/layout/hierarchy6"/>
    <dgm:cxn modelId="{1B56B114-772F-404F-8227-180F346FB332}" type="presParOf" srcId="{CA172F89-DB0E-4884-BF2F-BCCC9A74049C}" destId="{9174DE2D-4969-4BA9-8411-A7F7B6E7190D}" srcOrd="0" destOrd="0" presId="urn:microsoft.com/office/officeart/2005/8/layout/hierarchy6"/>
    <dgm:cxn modelId="{C91431A4-F184-46DB-BE7C-2EB11ADCD768}" type="presParOf" srcId="{CA172F89-DB0E-4884-BF2F-BCCC9A74049C}" destId="{985A339C-0E5A-4C1B-BEE6-B9DFD360583A}" srcOrd="1" destOrd="0" presId="urn:microsoft.com/office/officeart/2005/8/layout/hierarchy6"/>
    <dgm:cxn modelId="{B001A080-8937-4BC5-9961-EEE88E5719F8}" type="presParOf" srcId="{7ACD536C-7BBF-4AE4-A7BC-30805A4E330A}" destId="{111D515E-6A3F-441D-B081-DA81A041E9A5}" srcOrd="1" destOrd="0" presId="urn:microsoft.com/office/officeart/2005/8/layout/hierarchy6"/>
    <dgm:cxn modelId="{5491817E-068D-48FC-977A-C4DFDA1890FE}" type="presParOf" srcId="{111D515E-6A3F-441D-B081-DA81A041E9A5}" destId="{3C7381A3-19F3-4544-BEBF-DBD63FDFF6B3}" srcOrd="0" destOrd="0" presId="urn:microsoft.com/office/officeart/2005/8/layout/hierarchy6"/>
    <dgm:cxn modelId="{0B2F47F2-6C5B-401D-9EF5-5051783D24BF}" type="presParOf" srcId="{3C7381A3-19F3-4544-BEBF-DBD63FDFF6B3}" destId="{6FEEC18C-DB84-4912-AC29-0B464A32C611}" srcOrd="0" destOrd="0" presId="urn:microsoft.com/office/officeart/2005/8/layout/hierarchy6"/>
    <dgm:cxn modelId="{741BA307-F700-4522-894D-369CA7D68972}" type="presParOf" srcId="{3C7381A3-19F3-4544-BEBF-DBD63FDFF6B3}" destId="{E31BFB3E-D91F-4200-BFB6-F745ADCCDD8D}" srcOrd="1" destOrd="0" presId="urn:microsoft.com/office/officeart/2005/8/layout/hierarchy6"/>
    <dgm:cxn modelId="{27715768-7FC9-4DBF-9DFF-DA0C98634257}" type="presParOf" srcId="{111D515E-6A3F-441D-B081-DA81A041E9A5}" destId="{B38FE61D-6E13-4078-91FF-2F859BD93A8B}" srcOrd="1" destOrd="0" presId="urn:microsoft.com/office/officeart/2005/8/layout/hierarchy6"/>
    <dgm:cxn modelId="{78992B5E-79F4-4857-A658-8A628D6911EE}" type="presParOf" srcId="{B38FE61D-6E13-4078-91FF-2F859BD93A8B}" destId="{9CBF8361-3FA9-4597-BBDF-E4DD65AB03C8}" srcOrd="0" destOrd="0" presId="urn:microsoft.com/office/officeart/2005/8/layout/hierarchy6"/>
    <dgm:cxn modelId="{504A4023-C424-4EF8-A0B7-0A96A1F8F1B7}" type="presParOf" srcId="{111D515E-6A3F-441D-B081-DA81A041E9A5}" destId="{FFBAB330-5181-4BF3-AFF1-13D5763D92F9}" srcOrd="2" destOrd="0" presId="urn:microsoft.com/office/officeart/2005/8/layout/hierarchy6"/>
    <dgm:cxn modelId="{4BD8123C-FE65-467E-B4C2-EA5E14A1086E}" type="presParOf" srcId="{FFBAB330-5181-4BF3-AFF1-13D5763D92F9}" destId="{EEEF7860-DC9F-4397-B3B7-72A6AF7A8687}" srcOrd="0" destOrd="0" presId="urn:microsoft.com/office/officeart/2005/8/layout/hierarchy6"/>
    <dgm:cxn modelId="{EE8F0E20-0EED-490A-8CA1-E3CFD303B1F3}" type="presParOf" srcId="{FFBAB330-5181-4BF3-AFF1-13D5763D92F9}" destId="{3AF984E0-749D-4F6B-AF14-B15FAEA09EDF}" srcOrd="1" destOrd="0" presId="urn:microsoft.com/office/officeart/2005/8/layout/hierarchy6"/>
    <dgm:cxn modelId="{DAFD02F5-20B0-46AF-9608-8D1EE8822467}" type="presParOf" srcId="{111D515E-6A3F-441D-B081-DA81A041E9A5}" destId="{2EB4DB3F-F8D7-47F9-8DC2-127281AF7C7C}" srcOrd="3" destOrd="0" presId="urn:microsoft.com/office/officeart/2005/8/layout/hierarchy6"/>
    <dgm:cxn modelId="{A23EAAA8-6F75-47DE-8C8E-350BE95DC0E6}" type="presParOf" srcId="{2EB4DB3F-F8D7-47F9-8DC2-127281AF7C7C}" destId="{0E0DCF83-3F6A-4A10-ABE6-0B09E68C7C21}" srcOrd="0" destOrd="0" presId="urn:microsoft.com/office/officeart/2005/8/layout/hierarchy6"/>
    <dgm:cxn modelId="{2BE1EA13-4803-4BD2-A7E2-EFA779D7C808}" type="presParOf" srcId="{111D515E-6A3F-441D-B081-DA81A041E9A5}" destId="{2879CC03-089C-4288-8111-CB5A105ADD32}" srcOrd="4" destOrd="0" presId="urn:microsoft.com/office/officeart/2005/8/layout/hierarchy6"/>
    <dgm:cxn modelId="{98DF7F5D-2256-4D69-97C7-97E90B7E30DF}" type="presParOf" srcId="{2879CC03-089C-4288-8111-CB5A105ADD32}" destId="{83728607-B022-4739-BF71-767EC1D4F1E5}" srcOrd="0" destOrd="0" presId="urn:microsoft.com/office/officeart/2005/8/layout/hierarchy6"/>
    <dgm:cxn modelId="{02B658A7-24B2-4A61-8C7B-D41530FB9884}" type="presParOf" srcId="{2879CC03-089C-4288-8111-CB5A105ADD32}" destId="{046E4842-03E7-407F-9D9B-FA067FC411A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728607-B022-4739-BF71-767EC1D4F1E5}">
      <dsp:nvSpPr>
        <dsp:cNvPr id="0" name=""/>
        <dsp:cNvSpPr/>
      </dsp:nvSpPr>
      <dsp:spPr>
        <a:xfrm>
          <a:off x="0" y="2188096"/>
          <a:ext cx="9108504" cy="19883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Computing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Working Groups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 smtClean="0"/>
        </a:p>
      </dsp:txBody>
      <dsp:txXfrm>
        <a:off x="0" y="2188096"/>
        <a:ext cx="2732551" cy="1988368"/>
      </dsp:txXfrm>
    </dsp:sp>
    <dsp:sp modelId="{EEEF7860-DC9F-4397-B3B7-72A6AF7A8687}">
      <dsp:nvSpPr>
        <dsp:cNvPr id="0" name=""/>
        <dsp:cNvSpPr/>
      </dsp:nvSpPr>
      <dsp:spPr>
        <a:xfrm>
          <a:off x="0" y="1418083"/>
          <a:ext cx="9108504" cy="6600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Projects</a:t>
          </a:r>
          <a:endParaRPr lang="en-GB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418083"/>
        <a:ext cx="2732551" cy="660010"/>
      </dsp:txXfrm>
    </dsp:sp>
    <dsp:sp modelId="{6FEEC18C-DB84-4912-AC29-0B464A32C611}">
      <dsp:nvSpPr>
        <dsp:cNvPr id="0" name=""/>
        <dsp:cNvSpPr/>
      </dsp:nvSpPr>
      <dsp:spPr>
        <a:xfrm>
          <a:off x="0" y="636131"/>
          <a:ext cx="9108504" cy="6600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-US" sz="2200" kern="1200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en-US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Steering Board</a:t>
          </a:r>
          <a:endParaRPr lang="en-GB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636131"/>
        <a:ext cx="2732551" cy="660010"/>
      </dsp:txXfrm>
    </dsp:sp>
    <dsp:sp modelId="{E26A5FD3-7C5A-4694-AC3B-BC85BE1857B6}">
      <dsp:nvSpPr>
        <dsp:cNvPr id="0" name=""/>
        <dsp:cNvSpPr/>
      </dsp:nvSpPr>
      <dsp:spPr>
        <a:xfrm>
          <a:off x="5416935" y="703072"/>
          <a:ext cx="825013" cy="5500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Project</a:t>
          </a:r>
          <a:br>
            <a:rPr lang="en-US" sz="1400" kern="1200" dirty="0" smtClean="0"/>
          </a:br>
          <a:r>
            <a:rPr lang="en-US" sz="1400" kern="1200" dirty="0" smtClean="0"/>
            <a:t>Leaders</a:t>
          </a:r>
          <a:endParaRPr lang="en-GB" sz="1400" kern="1200" dirty="0"/>
        </a:p>
      </dsp:txBody>
      <dsp:txXfrm>
        <a:off x="5433044" y="719181"/>
        <a:ext cx="792795" cy="517790"/>
      </dsp:txXfrm>
    </dsp:sp>
    <dsp:sp modelId="{A54D6BDA-7531-47E5-A2BC-E00AA8B7404B}">
      <dsp:nvSpPr>
        <dsp:cNvPr id="0" name=""/>
        <dsp:cNvSpPr/>
      </dsp:nvSpPr>
      <dsp:spPr>
        <a:xfrm>
          <a:off x="3684407" y="1253081"/>
          <a:ext cx="2145034" cy="220003"/>
        </a:xfrm>
        <a:custGeom>
          <a:avLst/>
          <a:gdLst/>
          <a:ahLst/>
          <a:cxnLst/>
          <a:rect l="0" t="0" r="0" b="0"/>
          <a:pathLst>
            <a:path>
              <a:moveTo>
                <a:pt x="2145034" y="0"/>
              </a:moveTo>
              <a:lnTo>
                <a:pt x="2145034" y="110001"/>
              </a:lnTo>
              <a:lnTo>
                <a:pt x="0" y="110001"/>
              </a:lnTo>
              <a:lnTo>
                <a:pt x="0" y="2200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22A629-8300-498A-8778-006F3ED9A1D6}">
      <dsp:nvSpPr>
        <dsp:cNvPr id="0" name=""/>
        <dsp:cNvSpPr/>
      </dsp:nvSpPr>
      <dsp:spPr>
        <a:xfrm>
          <a:off x="3271900" y="1473084"/>
          <a:ext cx="825013" cy="5500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DAQ</a:t>
          </a:r>
          <a:endParaRPr lang="en-GB" sz="1400" kern="1200" dirty="0"/>
        </a:p>
      </dsp:txBody>
      <dsp:txXfrm>
        <a:off x="3288009" y="1489193"/>
        <a:ext cx="792795" cy="517790"/>
      </dsp:txXfrm>
    </dsp:sp>
    <dsp:sp modelId="{6F210451-B14B-4E1F-9B9A-C8B8EAC3608F}">
      <dsp:nvSpPr>
        <dsp:cNvPr id="0" name=""/>
        <dsp:cNvSpPr/>
      </dsp:nvSpPr>
      <dsp:spPr>
        <a:xfrm>
          <a:off x="3148148" y="2023093"/>
          <a:ext cx="536258" cy="220003"/>
        </a:xfrm>
        <a:custGeom>
          <a:avLst/>
          <a:gdLst/>
          <a:ahLst/>
          <a:cxnLst/>
          <a:rect l="0" t="0" r="0" b="0"/>
          <a:pathLst>
            <a:path>
              <a:moveTo>
                <a:pt x="536258" y="0"/>
              </a:moveTo>
              <a:lnTo>
                <a:pt x="536258" y="110001"/>
              </a:lnTo>
              <a:lnTo>
                <a:pt x="0" y="110001"/>
              </a:lnTo>
              <a:lnTo>
                <a:pt x="0" y="2200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2EEC4-E8B7-441D-AE49-FC9E11654352}">
      <dsp:nvSpPr>
        <dsp:cNvPr id="0" name=""/>
        <dsp:cNvSpPr/>
      </dsp:nvSpPr>
      <dsp:spPr>
        <a:xfrm>
          <a:off x="2735642" y="2243097"/>
          <a:ext cx="825013" cy="55000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CWG1 Architecture</a:t>
          </a:r>
          <a:endParaRPr lang="en-GB" sz="1000" kern="1200" dirty="0"/>
        </a:p>
      </dsp:txBody>
      <dsp:txXfrm>
        <a:off x="2751751" y="2259206"/>
        <a:ext cx="792795" cy="517790"/>
      </dsp:txXfrm>
    </dsp:sp>
    <dsp:sp modelId="{2A6E694F-162C-454E-95DB-3FA577BF7960}">
      <dsp:nvSpPr>
        <dsp:cNvPr id="0" name=""/>
        <dsp:cNvSpPr/>
      </dsp:nvSpPr>
      <dsp:spPr>
        <a:xfrm>
          <a:off x="3684407" y="2023093"/>
          <a:ext cx="536258" cy="220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001"/>
              </a:lnTo>
              <a:lnTo>
                <a:pt x="536258" y="110001"/>
              </a:lnTo>
              <a:lnTo>
                <a:pt x="536258" y="2200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1B438-1592-4A73-9DFF-872CEF3692F1}">
      <dsp:nvSpPr>
        <dsp:cNvPr id="0" name=""/>
        <dsp:cNvSpPr/>
      </dsp:nvSpPr>
      <dsp:spPr>
        <a:xfrm>
          <a:off x="3808159" y="2243097"/>
          <a:ext cx="825013" cy="55000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CWG2 Procedure &amp; Tools</a:t>
          </a:r>
          <a:endParaRPr lang="en-GB" sz="1000" kern="1200" dirty="0"/>
        </a:p>
      </dsp:txBody>
      <dsp:txXfrm>
        <a:off x="3824268" y="2259206"/>
        <a:ext cx="792795" cy="517790"/>
      </dsp:txXfrm>
    </dsp:sp>
    <dsp:sp modelId="{983D27FF-03B8-4B5E-A423-0D1BF5CA7016}">
      <dsp:nvSpPr>
        <dsp:cNvPr id="0" name=""/>
        <dsp:cNvSpPr/>
      </dsp:nvSpPr>
      <dsp:spPr>
        <a:xfrm>
          <a:off x="5783722" y="1253081"/>
          <a:ext cx="91440" cy="2200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0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8388C-F014-4162-8340-07EDE9BE35F7}">
      <dsp:nvSpPr>
        <dsp:cNvPr id="0" name=""/>
        <dsp:cNvSpPr/>
      </dsp:nvSpPr>
      <dsp:spPr>
        <a:xfrm>
          <a:off x="5416935" y="1473084"/>
          <a:ext cx="825013" cy="5500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HLT</a:t>
          </a:r>
          <a:endParaRPr lang="en-GB" sz="1400" kern="1200" dirty="0"/>
        </a:p>
      </dsp:txBody>
      <dsp:txXfrm>
        <a:off x="5433044" y="1489193"/>
        <a:ext cx="792795" cy="517790"/>
      </dsp:txXfrm>
    </dsp:sp>
    <dsp:sp modelId="{81DD0E0A-80BB-48CE-B188-69736951F00F}">
      <dsp:nvSpPr>
        <dsp:cNvPr id="0" name=""/>
        <dsp:cNvSpPr/>
      </dsp:nvSpPr>
      <dsp:spPr>
        <a:xfrm>
          <a:off x="5293183" y="2023093"/>
          <a:ext cx="536258" cy="220003"/>
        </a:xfrm>
        <a:custGeom>
          <a:avLst/>
          <a:gdLst/>
          <a:ahLst/>
          <a:cxnLst/>
          <a:rect l="0" t="0" r="0" b="0"/>
          <a:pathLst>
            <a:path>
              <a:moveTo>
                <a:pt x="536258" y="0"/>
              </a:moveTo>
              <a:lnTo>
                <a:pt x="536258" y="110001"/>
              </a:lnTo>
              <a:lnTo>
                <a:pt x="0" y="110001"/>
              </a:lnTo>
              <a:lnTo>
                <a:pt x="0" y="2200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0BB235-B9D1-437F-BF27-A6E11F61647E}">
      <dsp:nvSpPr>
        <dsp:cNvPr id="0" name=""/>
        <dsp:cNvSpPr/>
      </dsp:nvSpPr>
      <dsp:spPr>
        <a:xfrm>
          <a:off x="4880677" y="2243097"/>
          <a:ext cx="825013" cy="55000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CWG3 </a:t>
          </a:r>
          <a:r>
            <a:rPr lang="en-GB" sz="1000" kern="1200" dirty="0" err="1" smtClean="0"/>
            <a:t>DataFlow</a:t>
          </a:r>
          <a:endParaRPr lang="en-GB" sz="1000" kern="1200" dirty="0"/>
        </a:p>
      </dsp:txBody>
      <dsp:txXfrm>
        <a:off x="4896786" y="2259206"/>
        <a:ext cx="792795" cy="517790"/>
      </dsp:txXfrm>
    </dsp:sp>
    <dsp:sp modelId="{FEDEDF16-9F20-4992-902C-1EA1FCA17699}">
      <dsp:nvSpPr>
        <dsp:cNvPr id="0" name=""/>
        <dsp:cNvSpPr/>
      </dsp:nvSpPr>
      <dsp:spPr>
        <a:xfrm>
          <a:off x="5829442" y="2023093"/>
          <a:ext cx="536258" cy="220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001"/>
              </a:lnTo>
              <a:lnTo>
                <a:pt x="536258" y="110001"/>
              </a:lnTo>
              <a:lnTo>
                <a:pt x="536258" y="2200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B95B54-43C4-45E8-974D-BEB326A28CF5}">
      <dsp:nvSpPr>
        <dsp:cNvPr id="0" name=""/>
        <dsp:cNvSpPr/>
      </dsp:nvSpPr>
      <dsp:spPr>
        <a:xfrm>
          <a:off x="5953194" y="2243097"/>
          <a:ext cx="825013" cy="55000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CWG4 </a:t>
          </a:r>
          <a:br>
            <a:rPr lang="en-GB" sz="1000" kern="1200" dirty="0" smtClean="0"/>
          </a:br>
          <a:r>
            <a:rPr lang="en-GB" sz="1000" kern="1200" dirty="0" smtClean="0"/>
            <a:t>Data Model</a:t>
          </a:r>
          <a:endParaRPr lang="en-GB" sz="1000" kern="1200" dirty="0"/>
        </a:p>
      </dsp:txBody>
      <dsp:txXfrm>
        <a:off x="5969303" y="2259206"/>
        <a:ext cx="792795" cy="517790"/>
      </dsp:txXfrm>
    </dsp:sp>
    <dsp:sp modelId="{DBB8F2B2-91C0-4092-86FF-BBB6526A73EB}">
      <dsp:nvSpPr>
        <dsp:cNvPr id="0" name=""/>
        <dsp:cNvSpPr/>
      </dsp:nvSpPr>
      <dsp:spPr>
        <a:xfrm>
          <a:off x="5829442" y="1253081"/>
          <a:ext cx="2145034" cy="220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001"/>
              </a:lnTo>
              <a:lnTo>
                <a:pt x="2145034" y="110001"/>
              </a:lnTo>
              <a:lnTo>
                <a:pt x="2145034" y="2200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2DF142-B866-434C-A9FB-46F2CF934469}">
      <dsp:nvSpPr>
        <dsp:cNvPr id="0" name=""/>
        <dsp:cNvSpPr/>
      </dsp:nvSpPr>
      <dsp:spPr>
        <a:xfrm>
          <a:off x="7561970" y="1473084"/>
          <a:ext cx="825013" cy="5500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Offline</a:t>
          </a:r>
          <a:endParaRPr lang="en-GB" sz="1400" kern="1200" dirty="0"/>
        </a:p>
      </dsp:txBody>
      <dsp:txXfrm>
        <a:off x="7578079" y="1489193"/>
        <a:ext cx="792795" cy="517790"/>
      </dsp:txXfrm>
    </dsp:sp>
    <dsp:sp modelId="{F2E21370-2E22-4ED8-A08C-B39EF45F9EE4}">
      <dsp:nvSpPr>
        <dsp:cNvPr id="0" name=""/>
        <dsp:cNvSpPr/>
      </dsp:nvSpPr>
      <dsp:spPr>
        <a:xfrm>
          <a:off x="7438218" y="2023093"/>
          <a:ext cx="536258" cy="220003"/>
        </a:xfrm>
        <a:custGeom>
          <a:avLst/>
          <a:gdLst/>
          <a:ahLst/>
          <a:cxnLst/>
          <a:rect l="0" t="0" r="0" b="0"/>
          <a:pathLst>
            <a:path>
              <a:moveTo>
                <a:pt x="536258" y="0"/>
              </a:moveTo>
              <a:lnTo>
                <a:pt x="536258" y="110001"/>
              </a:lnTo>
              <a:lnTo>
                <a:pt x="0" y="110001"/>
              </a:lnTo>
              <a:lnTo>
                <a:pt x="0" y="2200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5C20A3-724F-46B1-A0BA-6767E31DFEF0}">
      <dsp:nvSpPr>
        <dsp:cNvPr id="0" name=""/>
        <dsp:cNvSpPr/>
      </dsp:nvSpPr>
      <dsp:spPr>
        <a:xfrm>
          <a:off x="7025712" y="2243097"/>
          <a:ext cx="825013" cy="55000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CWG5 Platforms</a:t>
          </a:r>
          <a:endParaRPr lang="en-GB" sz="1000" kern="1200" dirty="0"/>
        </a:p>
      </dsp:txBody>
      <dsp:txXfrm>
        <a:off x="7041821" y="2259206"/>
        <a:ext cx="792795" cy="517790"/>
      </dsp:txXfrm>
    </dsp:sp>
    <dsp:sp modelId="{97838A1C-D45D-487F-AA2A-F5B760809F94}">
      <dsp:nvSpPr>
        <dsp:cNvPr id="0" name=""/>
        <dsp:cNvSpPr/>
      </dsp:nvSpPr>
      <dsp:spPr>
        <a:xfrm>
          <a:off x="7974477" y="2023093"/>
          <a:ext cx="536258" cy="220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001"/>
              </a:lnTo>
              <a:lnTo>
                <a:pt x="536258" y="110001"/>
              </a:lnTo>
              <a:lnTo>
                <a:pt x="536258" y="2200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74DE2D-4969-4BA9-8411-A7F7B6E7190D}">
      <dsp:nvSpPr>
        <dsp:cNvPr id="0" name=""/>
        <dsp:cNvSpPr/>
      </dsp:nvSpPr>
      <dsp:spPr>
        <a:xfrm>
          <a:off x="8098229" y="2243097"/>
          <a:ext cx="825013" cy="55000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CWG6 Calibration</a:t>
          </a:r>
          <a:endParaRPr lang="en-GB" sz="1000" kern="1200" dirty="0"/>
        </a:p>
      </dsp:txBody>
      <dsp:txXfrm>
        <a:off x="8114338" y="2259206"/>
        <a:ext cx="792795" cy="517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CA4C9-0FC2-4975-BDA7-BAD91030A5D5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124C6-7048-47F8-97EB-046927108A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124C6-7048-47F8-97EB-046927108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60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4456B-E344-4E0C-9C1A-15B1144514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49074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D60E6-32DA-461E-8829-3EB09EE77FA9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17892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D3163-8BE5-409A-A5A6-7FCED86932C5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30935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10400" y="6673875"/>
            <a:ext cx="2133600" cy="184125"/>
          </a:xfrm>
        </p:spPr>
        <p:txBody>
          <a:bodyPr/>
          <a:lstStyle>
            <a:lvl1pPr algn="r"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ALICE O2 Project - CHEP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9948" y="6651983"/>
            <a:ext cx="2895600" cy="184125"/>
          </a:xfrm>
        </p:spPr>
        <p:txBody>
          <a:bodyPr/>
          <a:lstStyle>
            <a:lvl1pPr algn="l"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GB" smtClean="0"/>
              <a:t>P. Vande Vyvre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91880" y="6669360"/>
            <a:ext cx="2133600" cy="184125"/>
          </a:xfrm>
        </p:spPr>
        <p:txBody>
          <a:bodyPr/>
          <a:lstStyle>
            <a:lvl1pPr algn="ctr"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1FBB5913-385C-4C8A-A0B4-78EB169DD34E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/>
          <a:lstStyle>
            <a:lvl1pPr marL="342900" indent="-342900">
              <a:buClr>
                <a:srgbClr val="A20000"/>
              </a:buClr>
              <a:buFont typeface="Book Antiqua" pitchFamily="18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1pPr>
            <a:lvl2pPr marL="742950" indent="-285750">
              <a:buClr>
                <a:srgbClr val="A20000"/>
              </a:buClr>
              <a:buFont typeface="Wingdings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2pPr>
            <a:lvl3pPr marL="1143000" indent="-228600">
              <a:buClr>
                <a:srgbClr val="A20000"/>
              </a:buClr>
              <a:buFont typeface="Courier New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3pPr>
            <a:lvl4pPr marL="1600200" indent="-228600">
              <a:buClr>
                <a:srgbClr val="A20000"/>
              </a:buClr>
              <a:buFont typeface="Arial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4pPr>
            <a:lvl5pPr marL="2057400" indent="-228600">
              <a:buClr>
                <a:srgbClr val="A20000"/>
              </a:buClr>
              <a:buFont typeface="Arial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-27384"/>
            <a:ext cx="9144000" cy="715830"/>
          </a:xfrm>
          <a:prstGeom prst="rect">
            <a:avLst/>
          </a:prstGeom>
          <a:solidFill>
            <a:srgbClr val="E4E4E4"/>
          </a:solidFill>
          <a:ln>
            <a:noFill/>
          </a:ln>
          <a:effectLst>
            <a:outerShdw blurRad="25400" dist="38100" dir="5400000">
              <a:schemeClr val="bg1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 descr="2011-Nov-24-ALICE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8" y="-27384"/>
            <a:ext cx="576064" cy="71583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71356" y="0"/>
            <a:ext cx="7520636" cy="643822"/>
          </a:xfrm>
        </p:spPr>
        <p:txBody>
          <a:bodyPr>
            <a:noAutofit/>
          </a:bodyPr>
          <a:lstStyle>
            <a:lvl1pPr>
              <a:defRPr sz="3600">
                <a:solidFill>
                  <a:srgbClr val="A2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9" name="Picture 2" descr="\\cerndfs\dfs\Users\p\pvv\Documents\PVV Presentations\O2 Logos\O2_logo_130823\O2_logo_S_13082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019" y="9190"/>
            <a:ext cx="530836" cy="67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534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27384"/>
            <a:ext cx="9144000" cy="715830"/>
          </a:xfrm>
          <a:prstGeom prst="rect">
            <a:avLst/>
          </a:prstGeom>
          <a:solidFill>
            <a:srgbClr val="E4E4E4"/>
          </a:solidFill>
          <a:ln>
            <a:noFill/>
          </a:ln>
          <a:effectLst>
            <a:outerShdw blurRad="25400" dist="38100" dir="5400000">
              <a:schemeClr val="bg1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10400" y="6669360"/>
            <a:ext cx="2133600" cy="188640"/>
          </a:xfrm>
        </p:spPr>
        <p:txBody>
          <a:bodyPr/>
          <a:lstStyle>
            <a:lvl1pPr algn="r"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ALICE O2 Project - CHEP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9948" y="6647468"/>
            <a:ext cx="2895600" cy="188640"/>
          </a:xfrm>
        </p:spPr>
        <p:txBody>
          <a:bodyPr/>
          <a:lstStyle>
            <a:lvl1pPr algn="l"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GB" smtClean="0"/>
              <a:t>P. Vande Vyvre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91880" y="6664845"/>
            <a:ext cx="2133600" cy="188640"/>
          </a:xfrm>
        </p:spPr>
        <p:txBody>
          <a:bodyPr/>
          <a:lstStyle>
            <a:lvl1pPr algn="ctr"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1FBB5913-385C-4C8A-A0B4-78EB169DD34E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12" name="Picture 11" descr="2011-Nov-24-ALICE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8" y="-27384"/>
            <a:ext cx="576064" cy="71583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7552439" cy="715830"/>
          </a:xfrm>
        </p:spPr>
        <p:txBody>
          <a:bodyPr>
            <a:noAutofit/>
          </a:bodyPr>
          <a:lstStyle>
            <a:lvl1pPr>
              <a:defRPr sz="3600">
                <a:solidFill>
                  <a:srgbClr val="A2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2050" name="Picture 2" descr="\\cerndfs\dfs\Users\p\pvv\Documents\PVV Presentations\O2 Logos\O2_logo_130823\O2_logo_S_13082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9191"/>
            <a:ext cx="545415" cy="69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456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11000">
              <a:schemeClr val="bg1">
                <a:lumMod val="95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 userDrawn="1"/>
        </p:nvSpPr>
        <p:spPr>
          <a:xfrm rot="360000">
            <a:off x="1545527" y="2281314"/>
            <a:ext cx="9048846" cy="5658806"/>
          </a:xfrm>
          <a:prstGeom prst="ellipse">
            <a:avLst/>
          </a:prstGeom>
          <a:solidFill>
            <a:schemeClr val="bg1">
              <a:alpha val="3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 userDrawn="1"/>
        </p:nvSpPr>
        <p:spPr>
          <a:xfrm rot="21060000">
            <a:off x="5682487" y="-331835"/>
            <a:ext cx="4608512" cy="2736304"/>
          </a:xfrm>
          <a:prstGeom prst="ellipse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71800" y="5014082"/>
            <a:ext cx="6120680" cy="647166"/>
          </a:xfrm>
        </p:spPr>
        <p:txBody>
          <a:bodyPr>
            <a:normAutofit/>
          </a:bodyPr>
          <a:lstStyle>
            <a:lvl1pPr marL="0" indent="0" algn="ctr">
              <a:buNone/>
              <a:defRPr sz="300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and Surname</a:t>
            </a:r>
          </a:p>
        </p:txBody>
      </p:sp>
      <p:sp>
        <p:nvSpPr>
          <p:cNvPr id="3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7544" y="2996951"/>
            <a:ext cx="8424936" cy="1846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800" b="1" i="0">
                <a:solidFill>
                  <a:srgbClr val="760000"/>
                </a:solidFill>
                <a:effectLst>
                  <a:outerShdw blurRad="50800" dist="38100" dir="2700000">
                    <a:schemeClr val="bg1">
                      <a:lumMod val="50000"/>
                    </a:schemeClr>
                  </a:outerShdw>
                </a:effectLst>
                <a:latin typeface="Helvetica Neue"/>
                <a:cs typeface="Helvetica Neue"/>
              </a:defRPr>
            </a:lvl1pPr>
          </a:lstStyle>
          <a:p>
            <a:r>
              <a:rPr lang="en-US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O</a:t>
            </a:r>
            <a:r>
              <a:rPr lang="en-US" sz="6000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2 </a:t>
            </a:r>
            <a:r>
              <a:rPr lang="en-US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Plenary Meeting</a:t>
            </a:r>
            <a:endParaRPr lang="en-US" sz="6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5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085423" y="5661248"/>
            <a:ext cx="3489647" cy="936104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Date</a:t>
            </a:r>
          </a:p>
          <a:p>
            <a:pPr lvl="0"/>
            <a:r>
              <a:rPr lang="en-US" dirty="0" smtClean="0"/>
              <a:t>Place</a:t>
            </a:r>
          </a:p>
        </p:txBody>
      </p:sp>
      <p:pic>
        <p:nvPicPr>
          <p:cNvPr id="2" name="Picture 1" descr="2011-Nov-24-ALICE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7" y="129383"/>
            <a:ext cx="1728192" cy="2147489"/>
          </a:xfrm>
          <a:prstGeom prst="rect">
            <a:avLst/>
          </a:prstGeom>
        </p:spPr>
      </p:pic>
      <p:pic>
        <p:nvPicPr>
          <p:cNvPr id="1026" name="Picture 2" descr="\\cerndfs\dfs\Users\p\pvv\Documents\PVV Presentations\O2 Logos\O2_logo_130823\O2_logo_S_13082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08113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622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27384"/>
            <a:ext cx="9144000" cy="715830"/>
          </a:xfrm>
          <a:prstGeom prst="rect">
            <a:avLst/>
          </a:prstGeom>
          <a:solidFill>
            <a:srgbClr val="E4E4E4"/>
          </a:solidFill>
          <a:ln>
            <a:noFill/>
          </a:ln>
          <a:effectLst>
            <a:outerShdw blurRad="25400" dist="38100" dir="5400000">
              <a:schemeClr val="bg1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10400" y="6669360"/>
            <a:ext cx="2133600" cy="188640"/>
          </a:xfrm>
        </p:spPr>
        <p:txBody>
          <a:bodyPr/>
          <a:lstStyle>
            <a:lvl1pPr algn="r"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ALICE O2 Project - CHEP 2013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9948" y="6647468"/>
            <a:ext cx="2895600" cy="188640"/>
          </a:xfrm>
        </p:spPr>
        <p:txBody>
          <a:bodyPr/>
          <a:lstStyle>
            <a:lvl1pPr algn="l"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P. Vande Vyvre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91880" y="6664845"/>
            <a:ext cx="2133600" cy="188640"/>
          </a:xfrm>
        </p:spPr>
        <p:txBody>
          <a:bodyPr/>
          <a:lstStyle>
            <a:lvl1pPr algn="ctr"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1FBB5913-385C-4C8A-A0B4-78EB169DD34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 descr="2011-Nov-24-ALICE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8" y="-27384"/>
            <a:ext cx="576064" cy="71583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7552439" cy="715830"/>
          </a:xfrm>
        </p:spPr>
        <p:txBody>
          <a:bodyPr>
            <a:noAutofit/>
          </a:bodyPr>
          <a:lstStyle>
            <a:lvl1pPr>
              <a:defRPr sz="3600">
                <a:solidFill>
                  <a:srgbClr val="A2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2050" name="Picture 2" descr="\\cerndfs\dfs\Users\p\pvv\Documents\PVV Presentations\O2 Logos\O2_logo_130823\O2_logo_S_13082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9191"/>
            <a:ext cx="545415" cy="69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687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10400" y="6673875"/>
            <a:ext cx="2133600" cy="184125"/>
          </a:xfrm>
        </p:spPr>
        <p:txBody>
          <a:bodyPr/>
          <a:lstStyle>
            <a:lvl1pPr algn="r"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ALICE O2 Project - CHEP 2013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9948" y="6651983"/>
            <a:ext cx="2895600" cy="184125"/>
          </a:xfrm>
        </p:spPr>
        <p:txBody>
          <a:bodyPr/>
          <a:lstStyle>
            <a:lvl1pPr algn="l"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P. Vande Vyvre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91880" y="6669360"/>
            <a:ext cx="2133600" cy="184125"/>
          </a:xfrm>
        </p:spPr>
        <p:txBody>
          <a:bodyPr/>
          <a:lstStyle>
            <a:lvl1pPr algn="ctr"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1FBB5913-385C-4C8A-A0B4-78EB169DD34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/>
          <a:lstStyle>
            <a:lvl1pPr marL="342900" indent="-342900">
              <a:buClr>
                <a:srgbClr val="A20000"/>
              </a:buClr>
              <a:buFont typeface="Book Antiqua" pitchFamily="18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1pPr>
            <a:lvl2pPr marL="742950" indent="-285750">
              <a:buClr>
                <a:srgbClr val="A20000"/>
              </a:buClr>
              <a:buFont typeface="Wingdings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2pPr>
            <a:lvl3pPr marL="1143000" indent="-228600">
              <a:buClr>
                <a:srgbClr val="A20000"/>
              </a:buClr>
              <a:buFont typeface="Courier New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3pPr>
            <a:lvl4pPr marL="1600200" indent="-228600">
              <a:buClr>
                <a:srgbClr val="A20000"/>
              </a:buClr>
              <a:buFont typeface="Arial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4pPr>
            <a:lvl5pPr marL="2057400" indent="-228600">
              <a:buClr>
                <a:srgbClr val="A20000"/>
              </a:buClr>
              <a:buFont typeface="Arial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-27384"/>
            <a:ext cx="9144000" cy="715830"/>
          </a:xfrm>
          <a:prstGeom prst="rect">
            <a:avLst/>
          </a:prstGeom>
          <a:solidFill>
            <a:srgbClr val="E4E4E4"/>
          </a:solidFill>
          <a:ln>
            <a:noFill/>
          </a:ln>
          <a:effectLst>
            <a:outerShdw blurRad="25400" dist="38100" dir="5400000">
              <a:schemeClr val="bg1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5" name="Picture 14" descr="2011-Nov-24-ALICE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8" y="-27384"/>
            <a:ext cx="576064" cy="71583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71356" y="0"/>
            <a:ext cx="7520636" cy="643822"/>
          </a:xfrm>
        </p:spPr>
        <p:txBody>
          <a:bodyPr>
            <a:noAutofit/>
          </a:bodyPr>
          <a:lstStyle>
            <a:lvl1pPr>
              <a:defRPr sz="3600">
                <a:solidFill>
                  <a:srgbClr val="A2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9" name="Picture 2" descr="\\cerndfs\dfs\Users\p\pvv\Documents\PVV Presentations\O2 Logos\O2_logo_130823\O2_logo_S_13082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019" y="9190"/>
            <a:ext cx="530836" cy="67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877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ALICE O2 Project - CHEP 2013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P. Vande Vyvre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5913-385C-4C8A-A0B4-78EB169DD34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640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gradFill flip="none" rotWithShape="1">
          <a:gsLst>
            <a:gs pos="11000">
              <a:schemeClr val="bg1">
                <a:lumMod val="95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 rot="21060000">
            <a:off x="5682487" y="-331835"/>
            <a:ext cx="4608512" cy="2736304"/>
          </a:xfrm>
          <a:prstGeom prst="ellipse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 rot="360000">
            <a:off x="1545527" y="2281314"/>
            <a:ext cx="9048846" cy="5658806"/>
          </a:xfrm>
          <a:prstGeom prst="ellipse">
            <a:avLst/>
          </a:prstGeom>
          <a:solidFill>
            <a:schemeClr val="bg1">
              <a:alpha val="3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3503712"/>
            <a:ext cx="4104456" cy="2592288"/>
          </a:xfrm>
        </p:spPr>
        <p:txBody>
          <a:bodyPr>
            <a:normAutofit/>
          </a:bodyPr>
          <a:lstStyle>
            <a:lvl1pPr>
              <a:defRPr sz="5000">
                <a:solidFill>
                  <a:srgbClr val="760000"/>
                </a:solidFill>
                <a:effectLst>
                  <a:outerShdw blurRad="50800" dist="38100" dir="2700000">
                    <a:srgbClr val="7F7F7F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Thanks!</a:t>
            </a:r>
            <a:endParaRPr lang="en-GB" dirty="0"/>
          </a:p>
        </p:txBody>
      </p:sp>
      <p:pic>
        <p:nvPicPr>
          <p:cNvPr id="10" name="Picture 9" descr="2011-Nov-24-ALICE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7" y="129383"/>
            <a:ext cx="1728192" cy="2147489"/>
          </a:xfrm>
          <a:prstGeom prst="rect">
            <a:avLst/>
          </a:prstGeom>
        </p:spPr>
      </p:pic>
      <p:pic>
        <p:nvPicPr>
          <p:cNvPr id="6" name="Picture 2" descr="\\cerndfs\dfs\Users\p\pvv\Documents\PVV Presentations\O2 Logos\O2_logo_130823\O2_logo_S_13082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08113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74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55709" y="6356350"/>
            <a:ext cx="1000067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ALICE O2 Project - CHEP 2013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384376" cy="365125"/>
          </a:xfrm>
        </p:spPr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P. Vande Vyvre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5913-385C-4C8A-A0B4-78EB169DD34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-27384"/>
            <a:ext cx="9144000" cy="1055825"/>
          </a:xfrm>
          <a:prstGeom prst="rect">
            <a:avLst/>
          </a:prstGeom>
          <a:solidFill>
            <a:srgbClr val="E4E4E4"/>
          </a:solidFill>
          <a:ln>
            <a:noFill/>
          </a:ln>
          <a:effectLst>
            <a:outerShdw blurRad="25400" dist="38100" dir="5400000">
              <a:schemeClr val="bg1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55576" y="-27384"/>
            <a:ext cx="6624736" cy="1143000"/>
          </a:xfrm>
        </p:spPr>
        <p:txBody>
          <a:bodyPr>
            <a:noAutofit/>
          </a:bodyPr>
          <a:lstStyle>
            <a:lvl1pPr>
              <a:defRPr sz="3600">
                <a:solidFill>
                  <a:srgbClr val="A2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2" name="Picture 11" descr="2011-Nov-24-ALICE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175"/>
            <a:ext cx="792088" cy="984266"/>
          </a:xfrm>
          <a:prstGeom prst="rect">
            <a:avLst/>
          </a:prstGeom>
        </p:spPr>
      </p:pic>
      <p:pic>
        <p:nvPicPr>
          <p:cNvPr id="8" name="Picture 2" descr="\\cerndfs\dfs\Users\p\pvv\Documents\PVV Presentations\O2 Logos\O2_logo_130823\O2_logo_S_13082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601" y="9190"/>
            <a:ext cx="759254" cy="97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653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Aft>
                <a:spcPts val="1200"/>
              </a:spcAft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FCBAC-312E-4C2B-BD49-5F8BEC7F1EFD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626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27384"/>
            <a:ext cx="9144000" cy="1412776"/>
          </a:xfrm>
          <a:prstGeom prst="rect">
            <a:avLst/>
          </a:prstGeom>
          <a:solidFill>
            <a:srgbClr val="E4E4E4"/>
          </a:solidFill>
          <a:ln>
            <a:noFill/>
          </a:ln>
          <a:effectLst>
            <a:outerShdw blurRad="25400" dist="38100" dir="5400000">
              <a:schemeClr val="bg1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Clr>
                <a:srgbClr val="A20000"/>
              </a:buClr>
              <a:buFont typeface="Book Antiqua" pitchFamily="18" charset="0"/>
              <a:buChar char="•"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defRPr>
            </a:lvl1pPr>
            <a:lvl2pPr marL="742950" indent="-285750">
              <a:buClr>
                <a:srgbClr val="A200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defRPr>
            </a:lvl2pPr>
            <a:lvl3pPr marL="1143000" indent="-228600">
              <a:buClr>
                <a:srgbClr val="A20000"/>
              </a:buClr>
              <a:buFont typeface="Courier New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defRPr>
            </a:lvl3pPr>
            <a:lvl4pPr marL="1600200" indent="-228600">
              <a:buClr>
                <a:srgbClr val="A20000"/>
              </a:buClr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defRPr>
            </a:lvl4pPr>
            <a:lvl5pPr marL="2057400" indent="-228600">
              <a:buClr>
                <a:srgbClr val="A20000"/>
              </a:buClr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20000"/>
              </a:buClr>
              <a:buFont typeface="Book Antiqua" pitchFamily="18" charset="0"/>
              <a:buChar char="•"/>
              <a:defRPr lang="en-U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Helvetica Neue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A20000"/>
              </a:buClr>
              <a:buFont typeface="Wingdings" pitchFamily="2" charset="2"/>
              <a:buChar char="§"/>
              <a:defRPr lang="en-U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Helvetica Neue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A20000"/>
              </a:buClr>
              <a:buFont typeface="Courier New" pitchFamily="49" charset="0"/>
              <a:buChar char="o"/>
              <a:defRPr lang="en-U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Helvetica Neue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A20000"/>
              </a:buClr>
              <a:buFont typeface="Arial" pitchFamily="34" charset="0"/>
              <a:buChar char="•"/>
              <a:defRPr lang="en-U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Helvetica Neue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A20000"/>
              </a:buClr>
              <a:buFont typeface="Arial" pitchFamily="34" charset="0"/>
              <a:buChar char="•"/>
              <a:defRPr lang="en-GB" sz="2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Helvetica Neu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ALICE O2 Project - CHEP 2013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P. Vande Vyvre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5913-385C-4C8A-A0B4-78EB169DD34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 descr="2011-Nov-24-ALICE_logo_Blac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984985" cy="122397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187625" y="116632"/>
            <a:ext cx="5760639" cy="1143000"/>
          </a:xfrm>
        </p:spPr>
        <p:txBody>
          <a:bodyPr>
            <a:noAutofit/>
          </a:bodyPr>
          <a:lstStyle>
            <a:lvl1pPr>
              <a:defRPr sz="4400">
                <a:solidFill>
                  <a:srgbClr val="A2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621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ALICE O2 Project - CHEP 2013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P. Vande Vyvre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5913-385C-4C8A-A0B4-78EB169DD34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01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ALICE O2 Project - CHEP 2013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P. Vande Vyvre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5913-385C-4C8A-A0B4-78EB169DD34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99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ALICE O2 Project - CHEP 2013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P. Vande Vyvre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5913-385C-4C8A-A0B4-78EB169DD34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82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ALICE O2 Project - CHEP 2013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P. Vande Vyvre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5913-385C-4C8A-A0B4-78EB169DD34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1479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ALICE O2 Project - CHEP 2013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P. Vande Vyvre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5913-385C-4C8A-A0B4-78EB169DD34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749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ALICE O2 Project - CHEP 2013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P. Vande Vyvre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5913-385C-4C8A-A0B4-78EB169DD34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597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D1ACB-1A33-468C-98AD-CACD45D3A0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1236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84394-75C5-4872-99E3-733FC9C2A7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1716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BC435-645E-42A4-BF76-E18E834F4877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88741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70963-C6F9-454A-B8FF-1278B1F96169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50077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EF061-9B7E-41B0-A26B-2D555EA9331C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1830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2E15E-FD8B-4F9B-9C17-B9CA976F3E36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90446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D1FA2-87FE-498E-A644-3F0A9EC923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20960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16"/>
            </a:gs>
            <a:gs pos="50000">
              <a:srgbClr val="000099"/>
            </a:gs>
            <a:gs pos="100000">
              <a:srgbClr val="00001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Plans for the Alice Tier 2 Centre at GSI:</a:t>
            </a:r>
            <a:br>
              <a:rPr lang="en-US" dirty="0" smtClean="0"/>
            </a:br>
            <a:r>
              <a:rPr lang="en-US" dirty="0" smtClean="0"/>
              <a:t>Size: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6DB208-05AA-43E1-B3B4-DCE7A2CD6CE3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212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00" r:id="rId12"/>
    <p:sldLayoutId id="2147483701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447675" indent="-476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898525" indent="1587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46200" indent="254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793875" indent="349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251075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708275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165475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622675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20080"/>
          </a:xfrm>
          <a:prstGeom prst="rect">
            <a:avLst/>
          </a:prstGeom>
          <a:effectLst>
            <a:outerShdw blurRad="38100" dist="50800" dir="2700000" algn="tl" rotWithShape="0">
              <a:schemeClr val="tx1">
                <a:lumMod val="65000"/>
                <a:lumOff val="35000"/>
                <a:alpha val="2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679039"/>
            <a:ext cx="2133600" cy="1817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ALICE O2 Project - CHEP 2013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1147" y="6676218"/>
            <a:ext cx="2895600" cy="1817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P. Vande Vyvre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69360"/>
            <a:ext cx="2133600" cy="1817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1FBB5913-385C-4C8A-A0B4-78EB169DD34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2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b="1" i="0" kern="1200">
          <a:solidFill>
            <a:srgbClr val="A20000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A20000"/>
        </a:buClr>
        <a:buFont typeface="Book Antiqua" pitchFamily="18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A20000"/>
        </a:buClr>
        <a:buFont typeface="Wingdings" pitchFamily="2" charset="2"/>
        <a:buChar char="§"/>
        <a:defRPr sz="2800" kern="120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A20000"/>
        </a:buClr>
        <a:buFont typeface="Courier New" pitchFamily="49" charset="0"/>
        <a:buChar char="o"/>
        <a:defRPr sz="2400" kern="120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20000"/>
        </a:buClr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20000"/>
        </a:buClr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emf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emf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g"/><Relationship Id="rId7" Type="http://schemas.openxmlformats.org/officeDocument/2006/relationships/image" Target="../media/image63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jpeg"/><Relationship Id="rId5" Type="http://schemas.openxmlformats.org/officeDocument/2006/relationships/image" Target="../media/image61.jpg"/><Relationship Id="rId10" Type="http://schemas.openxmlformats.org/officeDocument/2006/relationships/image" Target="../media/image66.jpeg"/><Relationship Id="rId4" Type="http://schemas.openxmlformats.org/officeDocument/2006/relationships/image" Target="../media/image60.gif"/><Relationship Id="rId9" Type="http://schemas.openxmlformats.org/officeDocument/2006/relationships/image" Target="../media/image6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3568" y="3395577"/>
            <a:ext cx="7772400" cy="722511"/>
          </a:xfrm>
        </p:spPr>
        <p:txBody>
          <a:bodyPr/>
          <a:lstStyle/>
          <a:p>
            <a:pPr algn="ctr"/>
            <a:r>
              <a:rPr lang="de-DE" dirty="0" smtClean="0"/>
              <a:t>Evolution of ALICE Computing</a:t>
            </a:r>
            <a:endParaRPr lang="en-US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1331640" y="4365104"/>
            <a:ext cx="6400800" cy="2160240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3.12.2013</a:t>
            </a:r>
          </a:p>
          <a:p>
            <a:endParaRPr lang="de-DE" dirty="0" smtClean="0"/>
          </a:p>
          <a:p>
            <a:r>
              <a:rPr lang="de-DE" dirty="0" smtClean="0"/>
              <a:t>P.Malzacher@gsi.de</a:t>
            </a:r>
          </a:p>
          <a:p>
            <a:endParaRPr lang="de-DE" dirty="0" smtClean="0"/>
          </a:p>
          <a:p>
            <a:r>
              <a:rPr lang="en-US" dirty="0"/>
              <a:t>7th Annual Workshop of the Helmholtz Alliance "Physics at the </a:t>
            </a:r>
            <a:r>
              <a:rPr lang="en-US" dirty="0" err="1" smtClean="0"/>
              <a:t>Terascale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2" name="AutoShape 2" descr="https://aliceinfo.cern.ch/Figure/sites/aliceinfo.cern.ch.Figure/files/Figures/General/elopez/2012-Jul-04-4_Color_Logo_CB.png"/>
          <p:cNvSpPr>
            <a:spLocks noChangeAspect="1" noChangeArrowheads="1"/>
          </p:cNvSpPr>
          <p:nvPr/>
        </p:nvSpPr>
        <p:spPr bwMode="auto">
          <a:xfrm>
            <a:off x="63500" y="-136525"/>
            <a:ext cx="398145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aliceinfo.cern.ch/Figure/sites/aliceinfo.cern.ch.Figure/files/Figures/General/elopez/2012-Jul-04-4_Color_Logo_CB.png"/>
          <p:cNvSpPr>
            <a:spLocks noChangeAspect="1" noChangeArrowheads="1"/>
          </p:cNvSpPr>
          <p:nvPr/>
        </p:nvSpPr>
        <p:spPr bwMode="auto">
          <a:xfrm>
            <a:off x="215900" y="15875"/>
            <a:ext cx="398145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797152"/>
            <a:ext cx="1505030" cy="198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16632"/>
            <a:ext cx="3923157" cy="318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9" y="116632"/>
            <a:ext cx="4748566" cy="316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441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(R)</a:t>
            </a:r>
            <a:r>
              <a:rPr lang="de-DE" dirty="0" err="1" smtClean="0"/>
              <a:t>evolution</a:t>
            </a:r>
            <a:r>
              <a:rPr lang="de-DE" dirty="0" smtClean="0"/>
              <a:t> of ALICE</a:t>
            </a:r>
            <a:r>
              <a:rPr lang="de-DE" dirty="0"/>
              <a:t> </a:t>
            </a:r>
            <a:r>
              <a:rPr lang="de-DE" dirty="0" smtClean="0"/>
              <a:t>Computing</a:t>
            </a:r>
            <a:endParaRPr lang="en-US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634775"/>
              </p:ext>
            </p:extLst>
          </p:nvPr>
        </p:nvGraphicFramePr>
        <p:xfrm>
          <a:off x="323528" y="5661248"/>
          <a:ext cx="84899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077"/>
                <a:gridCol w="696077"/>
                <a:gridCol w="696077"/>
                <a:gridCol w="216023"/>
                <a:gridCol w="617097"/>
                <a:gridCol w="696077"/>
                <a:gridCol w="696077"/>
                <a:gridCol w="696077"/>
                <a:gridCol w="696077"/>
                <a:gridCol w="696077"/>
                <a:gridCol w="348039"/>
                <a:gridCol w="348039"/>
                <a:gridCol w="696077"/>
                <a:gridCol w="696077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Run 1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LS 1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Run</a:t>
                      </a:r>
                      <a:r>
                        <a:rPr lang="de-DE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LS 2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Run 3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2018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dirty="0" smtClean="0"/>
                        <a:t>2019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2021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triped Right Arrow 38"/>
          <p:cNvSpPr/>
          <p:nvPr/>
        </p:nvSpPr>
        <p:spPr>
          <a:xfrm>
            <a:off x="146468" y="764704"/>
            <a:ext cx="5339813" cy="3240559"/>
          </a:xfrm>
          <a:prstGeom prst="stripedRightArrow">
            <a:avLst/>
          </a:prstGeom>
          <a:gradFill flip="none" rotWithShape="1">
            <a:gsLst>
              <a:gs pos="0">
                <a:srgbClr val="08A1D9">
                  <a:lumMod val="75000"/>
                </a:srgb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rgbClr val="08A1D9">
                <a:alpha val="18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rgbClr val="141313"/>
                </a:solidFill>
              </a:rPr>
              <a:t>Evolution: </a:t>
            </a:r>
            <a:r>
              <a:rPr lang="de-DE" sz="2000" b="1" dirty="0" err="1" smtClean="0">
                <a:solidFill>
                  <a:srgbClr val="141313"/>
                </a:solidFill>
              </a:rPr>
              <a:t>AliRoot</a:t>
            </a:r>
            <a:r>
              <a:rPr lang="de-DE" sz="2000" b="1" dirty="0" smtClean="0">
                <a:solidFill>
                  <a:srgbClr val="141313"/>
                </a:solidFill>
              </a:rPr>
              <a:t> 5.x</a:t>
            </a:r>
            <a:endParaRPr lang="en-US" sz="2000" b="1" dirty="0" smtClean="0">
              <a:solidFill>
                <a:srgbClr val="141313"/>
              </a:solidFill>
            </a:endParaRPr>
          </a:p>
          <a:p>
            <a:pPr algn="ctr"/>
            <a:r>
              <a:rPr lang="en-US" sz="2000" dirty="0" smtClean="0">
                <a:solidFill>
                  <a:srgbClr val="141313"/>
                </a:solidFill>
              </a:rPr>
              <a:t>Based </a:t>
            </a:r>
            <a:r>
              <a:rPr lang="en-US" sz="2000" dirty="0">
                <a:solidFill>
                  <a:srgbClr val="141313"/>
                </a:solidFill>
              </a:rPr>
              <a:t>on Root 5.x ?</a:t>
            </a:r>
          </a:p>
          <a:p>
            <a:pPr algn="ctr"/>
            <a:r>
              <a:rPr lang="en-US" sz="2000" dirty="0">
                <a:solidFill>
                  <a:srgbClr val="141313"/>
                </a:solidFill>
              </a:rPr>
              <a:t>Improved </a:t>
            </a:r>
            <a:r>
              <a:rPr lang="en-US" sz="2000" dirty="0" smtClean="0">
                <a:solidFill>
                  <a:srgbClr val="141313"/>
                </a:solidFill>
              </a:rPr>
              <a:t>algorithms</a:t>
            </a:r>
            <a:endParaRPr lang="en-US" sz="2000" dirty="0">
              <a:solidFill>
                <a:srgbClr val="141313"/>
              </a:solidFill>
            </a:endParaRPr>
          </a:p>
          <a:p>
            <a:pPr algn="ctr"/>
            <a:r>
              <a:rPr lang="de-DE" sz="2000" dirty="0" err="1" smtClean="0">
                <a:solidFill>
                  <a:srgbClr val="141313"/>
                </a:solidFill>
              </a:rPr>
              <a:t>Implements</a:t>
            </a:r>
            <a:r>
              <a:rPr lang="de-DE" sz="2000" dirty="0" smtClean="0">
                <a:solidFill>
                  <a:srgbClr val="141313"/>
                </a:solidFill>
              </a:rPr>
              <a:t> </a:t>
            </a:r>
            <a:r>
              <a:rPr lang="de-DE" sz="2000" dirty="0" err="1">
                <a:solidFill>
                  <a:srgbClr val="141313"/>
                </a:solidFill>
              </a:rPr>
              <a:t>needs</a:t>
            </a:r>
            <a:r>
              <a:rPr lang="de-DE" sz="2000" dirty="0">
                <a:solidFill>
                  <a:srgbClr val="141313"/>
                </a:solidFill>
              </a:rPr>
              <a:t> of the PWGs</a:t>
            </a:r>
            <a:endParaRPr lang="de-DE" sz="2000" kern="0" dirty="0" smtClean="0">
              <a:solidFill>
                <a:schemeClr val="bg2"/>
              </a:solidFill>
              <a:latin typeface="Franklin Gothic Book"/>
            </a:endParaRPr>
          </a:p>
        </p:txBody>
      </p:sp>
      <p:sp>
        <p:nvSpPr>
          <p:cNvPr id="7" name="Striped Right Arrow 44"/>
          <p:cNvSpPr/>
          <p:nvPr/>
        </p:nvSpPr>
        <p:spPr>
          <a:xfrm>
            <a:off x="4130662" y="2924944"/>
            <a:ext cx="4878248" cy="2880320"/>
          </a:xfrm>
          <a:prstGeom prst="stripedRightArrow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en-US" kern="0" dirty="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6" name="Striped Right Arrow 71"/>
          <p:cNvSpPr/>
          <p:nvPr/>
        </p:nvSpPr>
        <p:spPr>
          <a:xfrm>
            <a:off x="2630375" y="2924944"/>
            <a:ext cx="4392488" cy="2880320"/>
          </a:xfrm>
          <a:prstGeom prst="stripedRightArrow">
            <a:avLst/>
          </a:prstGeom>
          <a:solidFill>
            <a:srgbClr val="F96A1B"/>
          </a:solidFill>
          <a:ln w="9525" cap="flat" cmpd="sng" algn="ctr">
            <a:solidFill>
              <a:srgbClr val="797B7E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r>
              <a:rPr lang="en-US" sz="2000" b="1" kern="0" dirty="0" smtClean="0">
                <a:solidFill>
                  <a:srgbClr val="FFFFFF"/>
                </a:solidFill>
                <a:latin typeface="Franklin Gothic Book"/>
              </a:rPr>
              <a:t>Revolution: </a:t>
            </a:r>
            <a:r>
              <a:rPr lang="en-US" sz="2000" b="1" kern="0" dirty="0" err="1" smtClean="0">
                <a:solidFill>
                  <a:srgbClr val="FFFFFF"/>
                </a:solidFill>
                <a:latin typeface="Franklin Gothic Book"/>
              </a:rPr>
              <a:t>AliRoot</a:t>
            </a:r>
            <a:r>
              <a:rPr lang="en-US" sz="2000" b="1" kern="0" dirty="0" smtClean="0">
                <a:solidFill>
                  <a:srgbClr val="FFFFFF"/>
                </a:solidFill>
                <a:latin typeface="Franklin Gothic Book"/>
              </a:rPr>
              <a:t> 6.x</a:t>
            </a:r>
          </a:p>
          <a:p>
            <a:pPr algn="ctr"/>
            <a:r>
              <a:rPr lang="en-US" sz="2000" dirty="0">
                <a:solidFill>
                  <a:srgbClr val="141313"/>
                </a:solidFill>
              </a:rPr>
              <a:t>Based on Root 6.x, C++11</a:t>
            </a:r>
          </a:p>
          <a:p>
            <a:pPr algn="ctr"/>
            <a:r>
              <a:rPr lang="en-US" sz="2000" dirty="0">
                <a:solidFill>
                  <a:srgbClr val="141313"/>
                </a:solidFill>
              </a:rPr>
              <a:t>Optimized for I/O</a:t>
            </a:r>
          </a:p>
          <a:p>
            <a:pPr algn="ctr"/>
            <a:r>
              <a:rPr lang="en-US" sz="2000" dirty="0">
                <a:solidFill>
                  <a:srgbClr val="141313"/>
                </a:solidFill>
              </a:rPr>
              <a:t>FPGA, GPU, </a:t>
            </a:r>
            <a:r>
              <a:rPr lang="en-US" sz="2000" dirty="0" smtClean="0">
                <a:solidFill>
                  <a:srgbClr val="141313"/>
                </a:solidFill>
              </a:rPr>
              <a:t>MIC, ...</a:t>
            </a:r>
          </a:p>
          <a:p>
            <a:pPr algn="ctr"/>
            <a:r>
              <a:rPr lang="de-DE" sz="2000" kern="0" dirty="0" err="1" smtClean="0">
                <a:solidFill>
                  <a:srgbClr val="141313"/>
                </a:solidFill>
                <a:latin typeface="Franklin Gothic Book"/>
              </a:rPr>
              <a:t>Steered</a:t>
            </a:r>
            <a:r>
              <a:rPr lang="de-DE" sz="2000" kern="0" dirty="0" smtClean="0">
                <a:solidFill>
                  <a:srgbClr val="141313"/>
                </a:solidFill>
                <a:latin typeface="Franklin Gothic Book"/>
              </a:rPr>
              <a:t> </a:t>
            </a:r>
            <a:r>
              <a:rPr lang="de-DE" sz="2000" kern="0" dirty="0" err="1" smtClean="0">
                <a:solidFill>
                  <a:srgbClr val="141313"/>
                </a:solidFill>
                <a:latin typeface="Franklin Gothic Book"/>
              </a:rPr>
              <a:t>by</a:t>
            </a:r>
            <a:r>
              <a:rPr lang="de-DE" sz="2000" kern="0" dirty="0" smtClean="0">
                <a:solidFill>
                  <a:srgbClr val="141313"/>
                </a:solidFill>
                <a:latin typeface="Franklin Gothic Book"/>
              </a:rPr>
              <a:t> O2 CWGs</a:t>
            </a:r>
            <a:endParaRPr lang="en-US" sz="2000" kern="0" dirty="0" smtClean="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11" name="Wolkenförmige Legende 10"/>
          <p:cNvSpPr/>
          <p:nvPr/>
        </p:nvSpPr>
        <p:spPr bwMode="auto">
          <a:xfrm>
            <a:off x="5486281" y="620688"/>
            <a:ext cx="3522629" cy="2304256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Similar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vision</a:t>
            </a:r>
            <a:r>
              <a:rPr kumimoji="0" lang="de-DE" sz="1800" b="0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 </a:t>
            </a:r>
            <a:r>
              <a:rPr kumimoji="0" lang="de-DE" sz="1800" b="0" i="0" u="none" strike="noStrike" cap="none" normalizeH="0" dirty="0" err="1" smtClean="0">
                <a:ln>
                  <a:noFill/>
                </a:ln>
                <a:effectLst/>
                <a:latin typeface="Arial" charset="0"/>
              </a:rPr>
              <a:t>for</a:t>
            </a:r>
            <a:r>
              <a:rPr kumimoji="0" lang="de-DE" sz="1800" b="0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 </a:t>
            </a:r>
            <a:r>
              <a:rPr kumimoji="0" lang="de-DE" sz="1800" b="0" i="0" u="none" strike="noStrike" cap="none" normalizeH="0" dirty="0" err="1" smtClean="0">
                <a:ln>
                  <a:noFill/>
                </a:ln>
                <a:effectLst/>
                <a:latin typeface="Arial" charset="0"/>
              </a:rPr>
              <a:t>distributed</a:t>
            </a:r>
            <a:r>
              <a:rPr kumimoji="0" lang="de-DE" sz="1800" b="0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 </a:t>
            </a:r>
            <a:r>
              <a:rPr kumimoji="0" lang="de-DE" sz="1800" b="0" i="0" u="none" strike="noStrike" cap="none" normalizeH="0" dirty="0" err="1" smtClean="0">
                <a:ln>
                  <a:noFill/>
                </a:ln>
                <a:effectLst/>
                <a:latin typeface="Arial" charset="0"/>
              </a:rPr>
              <a:t>computing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160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dirty="0"/>
              <a:t>The foreseen improvements of the software for Run 2 will focus on: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80728"/>
            <a:ext cx="8685213" cy="4525963"/>
          </a:xfrm>
        </p:spPr>
        <p:txBody>
          <a:bodyPr/>
          <a:lstStyle/>
          <a:p>
            <a:r>
              <a:rPr lang="en-US" b="0" dirty="0"/>
              <a:t>Moving one calibration iteration into the Online environment</a:t>
            </a:r>
          </a:p>
          <a:p>
            <a:r>
              <a:rPr lang="en-US" b="0" dirty="0"/>
              <a:t>Using HLT track seeds to speed up the Offline reconstruction</a:t>
            </a:r>
          </a:p>
          <a:p>
            <a:r>
              <a:rPr lang="en-US" b="0" dirty="0"/>
              <a:t>Replacing </a:t>
            </a:r>
            <a:r>
              <a:rPr lang="en-US" b="0" dirty="0" err="1"/>
              <a:t>Geant</a:t>
            </a:r>
            <a:r>
              <a:rPr lang="en-US" b="0" dirty="0"/>
              <a:t> 3 with </a:t>
            </a:r>
            <a:r>
              <a:rPr lang="en-US" b="0" dirty="0" err="1"/>
              <a:t>Geant</a:t>
            </a:r>
            <a:r>
              <a:rPr lang="en-US" b="0" dirty="0"/>
              <a:t> 4</a:t>
            </a:r>
          </a:p>
          <a:p>
            <a:r>
              <a:rPr lang="en-US" b="0" dirty="0"/>
              <a:t>Improving the performance of </a:t>
            </a:r>
            <a:r>
              <a:rPr lang="en-US" b="0" dirty="0" err="1"/>
              <a:t>Geant</a:t>
            </a:r>
            <a:r>
              <a:rPr lang="en-US" b="0" dirty="0"/>
              <a:t> 4 in ALICE</a:t>
            </a:r>
          </a:p>
          <a:p>
            <a:r>
              <a:rPr lang="en-US" b="0" dirty="0"/>
              <a:t>Fast and </a:t>
            </a:r>
            <a:r>
              <a:rPr lang="en-US" b="0" dirty="0" smtClean="0"/>
              <a:t>parameterized </a:t>
            </a:r>
            <a:r>
              <a:rPr lang="en-US" b="0" dirty="0"/>
              <a:t>simulation to reduce the CPU needs</a:t>
            </a:r>
          </a:p>
          <a:p>
            <a:r>
              <a:rPr lang="en-US" b="0" dirty="0"/>
              <a:t>Collaboration with other experiments to make use of opportunistic resources for simulation</a:t>
            </a:r>
          </a:p>
          <a:p>
            <a:r>
              <a:rPr lang="en-US" b="0" dirty="0"/>
              <a:t>Adapting to cloud environments, use HLT for Offline processing</a:t>
            </a:r>
          </a:p>
          <a:p>
            <a:r>
              <a:rPr lang="en-US" b="0" dirty="0"/>
              <a:t>Reducing turn-around time of analysis trains</a:t>
            </a:r>
          </a:p>
          <a:p>
            <a:r>
              <a:rPr lang="en-US" b="0" dirty="0"/>
              <a:t>Consolidating popular datasets on fewer sites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66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175131"/>
              </p:ext>
            </p:extLst>
          </p:nvPr>
        </p:nvGraphicFramePr>
        <p:xfrm>
          <a:off x="323528" y="1124744"/>
          <a:ext cx="4342130" cy="952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3915"/>
                <a:gridCol w="830580"/>
                <a:gridCol w="1006475"/>
                <a:gridCol w="830580"/>
                <a:gridCol w="830580"/>
              </a:tblGrid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CPU (kHEPSPEC06)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Tier0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CAF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Tier1s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Tier2s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2015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130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45.0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120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200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2016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170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45.0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160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240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2017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200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45.0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210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270</a:t>
                      </a:r>
                      <a:endParaRPr lang="en-US" sz="1200" dirty="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523698"/>
              </p:ext>
            </p:extLst>
          </p:nvPr>
        </p:nvGraphicFramePr>
        <p:xfrm>
          <a:off x="395536" y="5157192"/>
          <a:ext cx="2923540" cy="94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2380"/>
                <a:gridCol w="830580"/>
                <a:gridCol w="830580"/>
              </a:tblGrid>
              <a:tr h="464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Tape (PB)</a:t>
                      </a:r>
                      <a:endParaRPr lang="en-US" sz="1200" dirty="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Tier0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Tier1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2015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16.2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10.2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2016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21.6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15.6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2017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25.7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19.7</a:t>
                      </a:r>
                      <a:endParaRPr lang="en-US" sz="1200" dirty="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944710"/>
              </p:ext>
            </p:extLst>
          </p:nvPr>
        </p:nvGraphicFramePr>
        <p:xfrm>
          <a:off x="251520" y="3046239"/>
          <a:ext cx="4392490" cy="1174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8498"/>
                <a:gridCol w="878498"/>
                <a:gridCol w="878498"/>
                <a:gridCol w="878498"/>
                <a:gridCol w="878498"/>
              </a:tblGrid>
              <a:tr h="325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Disk (PB)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22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Tier0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CAF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Tier1s</a:t>
                      </a:r>
                      <a:r>
                        <a:rPr lang="en-US" sz="1200" baseline="30000">
                          <a:effectLst/>
                        </a:rPr>
                        <a:t>1)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Tier2s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2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2015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11.2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0.34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15.4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22.1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2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2016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13.4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0.44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18.6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26.8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2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2017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14.7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0.54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21.8</a:t>
                      </a:r>
                      <a:endParaRPr lang="en-US" sz="120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31.4</a:t>
                      </a:r>
                      <a:endParaRPr lang="en-US" sz="1200" dirty="0">
                        <a:solidFill>
                          <a:srgbClr val="365F9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Chart 2"/>
          <p:cNvGraphicFramePr/>
          <p:nvPr>
            <p:extLst>
              <p:ext uri="{D42A27DB-BD31-4B8C-83A1-F6EECF244321}">
                <p14:modId xmlns:p14="http://schemas.microsoft.com/office/powerpoint/2010/main" val="3244868200"/>
              </p:ext>
            </p:extLst>
          </p:nvPr>
        </p:nvGraphicFramePr>
        <p:xfrm>
          <a:off x="4932040" y="2457133"/>
          <a:ext cx="4015740" cy="2232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134180777"/>
              </p:ext>
            </p:extLst>
          </p:nvPr>
        </p:nvGraphicFramePr>
        <p:xfrm>
          <a:off x="4860032" y="4581128"/>
          <a:ext cx="3744416" cy="2088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4"/>
          <p:cNvGraphicFramePr/>
          <p:nvPr>
            <p:extLst>
              <p:ext uri="{D42A27DB-BD31-4B8C-83A1-F6EECF244321}">
                <p14:modId xmlns:p14="http://schemas.microsoft.com/office/powerpoint/2010/main" val="2472525702"/>
              </p:ext>
            </p:extLst>
          </p:nvPr>
        </p:nvGraphicFramePr>
        <p:xfrm>
          <a:off x="5004048" y="476672"/>
          <a:ext cx="3884175" cy="2016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Requirements for Run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31936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Preparation for Run 3: O</a:t>
            </a:r>
            <a:r>
              <a:rPr lang="en-GB" baseline="30000" dirty="0" smtClean="0"/>
              <a:t>2</a:t>
            </a:r>
            <a:r>
              <a:rPr lang="en-GB" dirty="0" smtClean="0"/>
              <a:t> Project</a:t>
            </a:r>
            <a:endParaRPr lang="en-GB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261911" y="3251116"/>
            <a:ext cx="326241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16260" y="5166647"/>
            <a:ext cx="9108504" cy="926649"/>
            <a:chOff x="0" y="2188096"/>
            <a:chExt cx="9108504" cy="1988368"/>
          </a:xfrm>
        </p:grpSpPr>
        <p:sp>
          <p:nvSpPr>
            <p:cNvPr id="55" name="Rounded Rectangle 54"/>
            <p:cNvSpPr/>
            <p:nvPr/>
          </p:nvSpPr>
          <p:spPr>
            <a:xfrm>
              <a:off x="0" y="2188096"/>
              <a:ext cx="9108504" cy="198836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Rounded Rectangle 4"/>
            <p:cNvSpPr/>
            <p:nvPr/>
          </p:nvSpPr>
          <p:spPr>
            <a:xfrm>
              <a:off x="0" y="2188096"/>
              <a:ext cx="2732551" cy="19883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35128" rIns="135128" bIns="135128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Institution</a:t>
              </a:r>
              <a:br>
                <a:rPr lang="en-US" sz="19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19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Boards</a:t>
              </a:r>
              <a:endParaRPr lang="en-US" sz="19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452320" y="5288628"/>
            <a:ext cx="1224136" cy="708277"/>
            <a:chOff x="3271900" y="1473084"/>
            <a:chExt cx="825013" cy="550008"/>
          </a:xfrm>
          <a:solidFill>
            <a:srgbClr val="00B050"/>
          </a:solidFill>
        </p:grpSpPr>
        <p:sp>
          <p:nvSpPr>
            <p:cNvPr id="53" name="Rounded Rectangle 52"/>
            <p:cNvSpPr/>
            <p:nvPr/>
          </p:nvSpPr>
          <p:spPr>
            <a:xfrm>
              <a:off x="3271900" y="1473084"/>
              <a:ext cx="825013" cy="55000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Rounded Rectangle 4"/>
            <p:cNvSpPr/>
            <p:nvPr/>
          </p:nvSpPr>
          <p:spPr>
            <a:xfrm>
              <a:off x="3288009" y="1489193"/>
              <a:ext cx="792795" cy="5177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/>
                <a:t>Computing</a:t>
              </a:r>
              <a:br>
                <a:rPr lang="en-US" sz="1400" dirty="0" smtClean="0"/>
              </a:br>
              <a:r>
                <a:rPr lang="en-US" sz="1400" dirty="0" smtClean="0"/>
                <a:t>Board</a:t>
              </a:r>
              <a:endParaRPr lang="en-GB" sz="1400" kern="12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283968" y="5284436"/>
            <a:ext cx="1176332" cy="708277"/>
            <a:chOff x="3271900" y="1473084"/>
            <a:chExt cx="825013" cy="550008"/>
          </a:xfrm>
          <a:solidFill>
            <a:srgbClr val="00B050"/>
          </a:solidFill>
        </p:grpSpPr>
        <p:sp>
          <p:nvSpPr>
            <p:cNvPr id="51" name="Rounded Rectangle 50"/>
            <p:cNvSpPr/>
            <p:nvPr/>
          </p:nvSpPr>
          <p:spPr>
            <a:xfrm>
              <a:off x="3271900" y="1473084"/>
              <a:ext cx="825013" cy="55000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Rounded Rectangle 4"/>
            <p:cNvSpPr/>
            <p:nvPr/>
          </p:nvSpPr>
          <p:spPr>
            <a:xfrm>
              <a:off x="3288009" y="1489193"/>
              <a:ext cx="792795" cy="5177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/>
                <a:t>Online</a:t>
              </a:r>
              <a:br>
                <a:rPr lang="en-US" sz="1400" dirty="0" smtClean="0"/>
              </a:br>
              <a:r>
                <a:rPr lang="en-US" sz="1400" dirty="0" smtClean="0"/>
                <a:t>Institution Board</a:t>
              </a:r>
              <a:endParaRPr lang="en-GB" sz="1400" kern="1200" dirty="0"/>
            </a:p>
          </p:txBody>
        </p:sp>
      </p:grpSp>
      <p:cxnSp>
        <p:nvCxnSpPr>
          <p:cNvPr id="44" name="Straight Connector 43"/>
          <p:cNvCxnSpPr/>
          <p:nvPr/>
        </p:nvCxnSpPr>
        <p:spPr>
          <a:xfrm>
            <a:off x="3194323" y="2968848"/>
            <a:ext cx="534813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56380644"/>
              </p:ext>
            </p:extLst>
          </p:nvPr>
        </p:nvGraphicFramePr>
        <p:xfrm>
          <a:off x="35496" y="836712"/>
          <a:ext cx="910850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6" name="Straight Connector 35"/>
          <p:cNvCxnSpPr/>
          <p:nvPr/>
        </p:nvCxnSpPr>
        <p:spPr>
          <a:xfrm flipV="1">
            <a:off x="6418807" y="3624065"/>
            <a:ext cx="0" cy="1141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477721" y="3628090"/>
            <a:ext cx="0" cy="1141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8557841" y="3628090"/>
            <a:ext cx="0" cy="1141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5325948" y="3628090"/>
            <a:ext cx="0" cy="1141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46" idx="0"/>
          </p:cNvCxnSpPr>
          <p:nvPr/>
        </p:nvCxnSpPr>
        <p:spPr>
          <a:xfrm flipV="1">
            <a:off x="3184307" y="3628091"/>
            <a:ext cx="0" cy="76306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283968" y="3628090"/>
            <a:ext cx="0" cy="1141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2771800" y="4391160"/>
            <a:ext cx="825013" cy="550008"/>
            <a:chOff x="2735642" y="2243097"/>
            <a:chExt cx="825013" cy="550008"/>
          </a:xfrm>
        </p:grpSpPr>
        <p:sp>
          <p:nvSpPr>
            <p:cNvPr id="46" name="Rounded Rectangle 45"/>
            <p:cNvSpPr/>
            <p:nvPr/>
          </p:nvSpPr>
          <p:spPr>
            <a:xfrm>
              <a:off x="2735642" y="2243097"/>
              <a:ext cx="825013" cy="55000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Rounded Rectangle 4"/>
            <p:cNvSpPr/>
            <p:nvPr/>
          </p:nvSpPr>
          <p:spPr>
            <a:xfrm>
              <a:off x="2751751" y="2259206"/>
              <a:ext cx="792795" cy="5177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900" kern="1200" dirty="0" smtClean="0"/>
                <a:t>CWG13</a:t>
              </a:r>
              <a:br>
                <a:rPr lang="en-GB" sz="900" kern="1200" dirty="0" smtClean="0"/>
              </a:br>
              <a:r>
                <a:rPr lang="en-GB" sz="900" kern="1200" dirty="0" err="1" smtClean="0"/>
                <a:t>Sw</a:t>
              </a:r>
              <a:r>
                <a:rPr lang="en-GB" sz="900" kern="1200" dirty="0" smtClean="0"/>
                <a:t> Framework </a:t>
              </a:r>
              <a:endParaRPr lang="en-GB" sz="900" kern="12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851920" y="4402608"/>
            <a:ext cx="825013" cy="550008"/>
            <a:chOff x="2735642" y="2243097"/>
            <a:chExt cx="825013" cy="550008"/>
          </a:xfrm>
          <a:solidFill>
            <a:schemeClr val="bg1">
              <a:lumMod val="50000"/>
            </a:schemeClr>
          </a:solidFill>
        </p:grpSpPr>
        <p:sp>
          <p:nvSpPr>
            <p:cNvPr id="58" name="Rounded Rectangle 57"/>
            <p:cNvSpPr/>
            <p:nvPr/>
          </p:nvSpPr>
          <p:spPr>
            <a:xfrm>
              <a:off x="2735642" y="2243097"/>
              <a:ext cx="825013" cy="55000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Rounded Rectangle 4"/>
            <p:cNvSpPr/>
            <p:nvPr/>
          </p:nvSpPr>
          <p:spPr>
            <a:xfrm>
              <a:off x="2751751" y="2259206"/>
              <a:ext cx="792795" cy="5177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900" dirty="0" err="1" smtClean="0"/>
                <a:t>CWGnn</a:t>
              </a:r>
              <a:endParaRPr lang="en-GB" sz="900" dirty="0" smtClean="0"/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900" kern="1200" dirty="0" smtClean="0"/>
                <a:t>----- </a:t>
              </a:r>
              <a:endParaRPr lang="en-GB" sz="9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71800" y="3743088"/>
            <a:ext cx="825013" cy="550008"/>
            <a:chOff x="2735642" y="2243097"/>
            <a:chExt cx="825013" cy="550008"/>
          </a:xfrm>
          <a:solidFill>
            <a:srgbClr val="00B050"/>
          </a:solidFill>
        </p:grpSpPr>
        <p:sp>
          <p:nvSpPr>
            <p:cNvPr id="11" name="Rounded Rectangle 10"/>
            <p:cNvSpPr/>
            <p:nvPr/>
          </p:nvSpPr>
          <p:spPr>
            <a:xfrm>
              <a:off x="2735642" y="2243097"/>
              <a:ext cx="825013" cy="55000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2751751" y="2259206"/>
              <a:ext cx="792795" cy="5177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900" kern="1200" dirty="0" smtClean="0"/>
                <a:t>CWG7 </a:t>
              </a:r>
              <a:r>
                <a:rPr lang="en-GB" sz="900" kern="1200" dirty="0" err="1" smtClean="0"/>
                <a:t>Reconstruc</a:t>
              </a:r>
              <a:r>
                <a:rPr lang="en-GB" sz="900" kern="1200" dirty="0" smtClean="0"/>
                <a:t>. </a:t>
              </a:r>
              <a:endParaRPr lang="en-GB" sz="900" kern="1200" dirty="0"/>
            </a:p>
          </p:txBody>
        </p:sp>
      </p:grpSp>
      <p:cxnSp>
        <p:nvCxnSpPr>
          <p:cNvPr id="60" name="Straight Connector 59"/>
          <p:cNvCxnSpPr/>
          <p:nvPr/>
        </p:nvCxnSpPr>
        <p:spPr>
          <a:xfrm flipV="1">
            <a:off x="4283968" y="3645024"/>
            <a:ext cx="0" cy="76306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3849405" y="3743088"/>
            <a:ext cx="825013" cy="550008"/>
            <a:chOff x="3808159" y="2243097"/>
            <a:chExt cx="825013" cy="550008"/>
          </a:xfrm>
          <a:solidFill>
            <a:srgbClr val="00B050"/>
          </a:solidFill>
        </p:grpSpPr>
        <p:sp>
          <p:nvSpPr>
            <p:cNvPr id="14" name="Rounded Rectangle 13"/>
            <p:cNvSpPr/>
            <p:nvPr/>
          </p:nvSpPr>
          <p:spPr>
            <a:xfrm>
              <a:off x="3808159" y="2243097"/>
              <a:ext cx="825013" cy="55000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3824268" y="2259206"/>
              <a:ext cx="792795" cy="5177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900" kern="1200" dirty="0" smtClean="0"/>
                <a:t>CWG8</a:t>
              </a:r>
              <a:br>
                <a:rPr lang="en-GB" sz="900" kern="1200" dirty="0" smtClean="0"/>
              </a:br>
              <a:r>
                <a:rPr lang="en-GB" sz="900" kern="1200" dirty="0" smtClean="0"/>
                <a:t>Simulation </a:t>
              </a:r>
              <a:endParaRPr lang="en-GB" sz="900" kern="12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916367" y="4402608"/>
            <a:ext cx="825013" cy="550008"/>
            <a:chOff x="2735642" y="2243097"/>
            <a:chExt cx="825013" cy="550008"/>
          </a:xfrm>
          <a:solidFill>
            <a:schemeClr val="bg1">
              <a:lumMod val="50000"/>
            </a:schemeClr>
          </a:solidFill>
        </p:grpSpPr>
        <p:sp>
          <p:nvSpPr>
            <p:cNvPr id="62" name="Rounded Rectangle 61"/>
            <p:cNvSpPr/>
            <p:nvPr/>
          </p:nvSpPr>
          <p:spPr>
            <a:xfrm>
              <a:off x="2735642" y="2243097"/>
              <a:ext cx="825013" cy="55000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Rounded Rectangle 4"/>
            <p:cNvSpPr/>
            <p:nvPr/>
          </p:nvSpPr>
          <p:spPr>
            <a:xfrm>
              <a:off x="2751751" y="2259206"/>
              <a:ext cx="792795" cy="5177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900" dirty="0" err="1" smtClean="0"/>
                <a:t>CWGnn</a:t>
              </a:r>
              <a:endParaRPr lang="en-GB" sz="900" dirty="0" smtClean="0"/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900" kern="1200" dirty="0" smtClean="0"/>
                <a:t>----- </a:t>
              </a:r>
              <a:endParaRPr lang="en-GB" sz="900" kern="1200" dirty="0"/>
            </a:p>
          </p:txBody>
        </p:sp>
      </p:grpSp>
      <p:cxnSp>
        <p:nvCxnSpPr>
          <p:cNvPr id="64" name="Straight Connector 63"/>
          <p:cNvCxnSpPr/>
          <p:nvPr/>
        </p:nvCxnSpPr>
        <p:spPr>
          <a:xfrm flipV="1">
            <a:off x="5322537" y="3645024"/>
            <a:ext cx="0" cy="76306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6008113" y="4402608"/>
            <a:ext cx="825013" cy="550008"/>
            <a:chOff x="2735642" y="2243097"/>
            <a:chExt cx="825013" cy="550008"/>
          </a:xfrm>
          <a:solidFill>
            <a:schemeClr val="bg1">
              <a:lumMod val="50000"/>
            </a:schemeClr>
          </a:solidFill>
        </p:grpSpPr>
        <p:sp>
          <p:nvSpPr>
            <p:cNvPr id="66" name="Rounded Rectangle 65"/>
            <p:cNvSpPr/>
            <p:nvPr/>
          </p:nvSpPr>
          <p:spPr>
            <a:xfrm>
              <a:off x="2735642" y="2243097"/>
              <a:ext cx="825013" cy="55000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Rounded Rectangle 4"/>
            <p:cNvSpPr/>
            <p:nvPr/>
          </p:nvSpPr>
          <p:spPr>
            <a:xfrm>
              <a:off x="2751751" y="2259206"/>
              <a:ext cx="792795" cy="5177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900" dirty="0" err="1" smtClean="0"/>
                <a:t>CWGnn</a:t>
              </a:r>
              <a:endParaRPr lang="en-GB" sz="900" dirty="0" smtClean="0"/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900" kern="1200" dirty="0" smtClean="0"/>
                <a:t>----- </a:t>
              </a:r>
              <a:endParaRPr lang="en-GB" sz="900" kern="1200" dirty="0"/>
            </a:p>
          </p:txBody>
        </p:sp>
      </p:grpSp>
      <p:cxnSp>
        <p:nvCxnSpPr>
          <p:cNvPr id="68" name="Straight Connector 67"/>
          <p:cNvCxnSpPr/>
          <p:nvPr/>
        </p:nvCxnSpPr>
        <p:spPr>
          <a:xfrm flipV="1">
            <a:off x="6414283" y="3645024"/>
            <a:ext cx="0" cy="76306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7076607" y="4402608"/>
            <a:ext cx="825013" cy="550008"/>
            <a:chOff x="2735642" y="2243097"/>
            <a:chExt cx="825013" cy="550008"/>
          </a:xfrm>
          <a:solidFill>
            <a:schemeClr val="bg1">
              <a:lumMod val="50000"/>
            </a:schemeClr>
          </a:solidFill>
        </p:grpSpPr>
        <p:sp>
          <p:nvSpPr>
            <p:cNvPr id="70" name="Rounded Rectangle 69"/>
            <p:cNvSpPr/>
            <p:nvPr/>
          </p:nvSpPr>
          <p:spPr>
            <a:xfrm>
              <a:off x="2735642" y="2243097"/>
              <a:ext cx="825013" cy="55000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Rounded Rectangle 4"/>
            <p:cNvSpPr/>
            <p:nvPr/>
          </p:nvSpPr>
          <p:spPr>
            <a:xfrm>
              <a:off x="2751751" y="2259206"/>
              <a:ext cx="792795" cy="5177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900" dirty="0" err="1" smtClean="0"/>
                <a:t>CWGnn</a:t>
              </a:r>
              <a:endParaRPr lang="en-GB" sz="900" dirty="0" smtClean="0"/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900" kern="1200" dirty="0" smtClean="0"/>
                <a:t>----- </a:t>
              </a:r>
              <a:endParaRPr lang="en-GB" sz="900" kern="1200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139475" y="4399608"/>
            <a:ext cx="825013" cy="550008"/>
            <a:chOff x="2735642" y="2243097"/>
            <a:chExt cx="825013" cy="550008"/>
          </a:xfrm>
          <a:solidFill>
            <a:schemeClr val="bg1">
              <a:lumMod val="50000"/>
            </a:schemeClr>
          </a:solidFill>
        </p:grpSpPr>
        <p:sp>
          <p:nvSpPr>
            <p:cNvPr id="73" name="Rounded Rectangle 72"/>
            <p:cNvSpPr/>
            <p:nvPr/>
          </p:nvSpPr>
          <p:spPr>
            <a:xfrm>
              <a:off x="2735642" y="2243097"/>
              <a:ext cx="825013" cy="55000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Rounded Rectangle 4"/>
            <p:cNvSpPr/>
            <p:nvPr/>
          </p:nvSpPr>
          <p:spPr>
            <a:xfrm>
              <a:off x="2751751" y="2259206"/>
              <a:ext cx="792795" cy="5177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900" dirty="0" err="1" smtClean="0"/>
                <a:t>CWGnn</a:t>
              </a:r>
              <a:endParaRPr lang="en-GB" sz="900" dirty="0" smtClean="0"/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900" kern="1200" dirty="0" smtClean="0"/>
                <a:t>----- </a:t>
              </a:r>
              <a:endParaRPr lang="en-GB" sz="900" kern="1200" dirty="0"/>
            </a:p>
          </p:txBody>
        </p:sp>
      </p:grpSp>
      <p:cxnSp>
        <p:nvCxnSpPr>
          <p:cNvPr id="75" name="Straight Connector 74"/>
          <p:cNvCxnSpPr/>
          <p:nvPr/>
        </p:nvCxnSpPr>
        <p:spPr>
          <a:xfrm flipV="1">
            <a:off x="7481198" y="3636398"/>
            <a:ext cx="0" cy="76306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8561318" y="3639539"/>
            <a:ext cx="0" cy="76306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4921923" y="3743088"/>
            <a:ext cx="825013" cy="550008"/>
            <a:chOff x="4880677" y="2243097"/>
            <a:chExt cx="825013" cy="550008"/>
          </a:xfrm>
          <a:solidFill>
            <a:srgbClr val="00B050"/>
          </a:solidFill>
        </p:grpSpPr>
        <p:sp>
          <p:nvSpPr>
            <p:cNvPr id="17" name="Rounded Rectangle 16"/>
            <p:cNvSpPr/>
            <p:nvPr/>
          </p:nvSpPr>
          <p:spPr>
            <a:xfrm>
              <a:off x="4880677" y="2243097"/>
              <a:ext cx="825013" cy="55000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6"/>
            <p:cNvSpPr/>
            <p:nvPr/>
          </p:nvSpPr>
          <p:spPr>
            <a:xfrm>
              <a:off x="4896786" y="2259206"/>
              <a:ext cx="792795" cy="5177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900" kern="1200" dirty="0" smtClean="0"/>
                <a:t>CWG9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dirty="0" smtClean="0"/>
                <a:t>QA, DQM, Vi</a:t>
              </a:r>
              <a:endParaRPr lang="en-GB" sz="900" kern="1200" dirty="0" smtClean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94440" y="3743088"/>
            <a:ext cx="825013" cy="550008"/>
            <a:chOff x="5953194" y="2243097"/>
            <a:chExt cx="825013" cy="550008"/>
          </a:xfrm>
          <a:solidFill>
            <a:srgbClr val="00B050"/>
          </a:solidFill>
        </p:grpSpPr>
        <p:sp>
          <p:nvSpPr>
            <p:cNvPr id="20" name="Rounded Rectangle 19"/>
            <p:cNvSpPr/>
            <p:nvPr/>
          </p:nvSpPr>
          <p:spPr>
            <a:xfrm>
              <a:off x="5953194" y="2243097"/>
              <a:ext cx="825013" cy="55000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1" name="Rounded Rectangle 8"/>
            <p:cNvSpPr/>
            <p:nvPr/>
          </p:nvSpPr>
          <p:spPr>
            <a:xfrm>
              <a:off x="5969303" y="2259206"/>
              <a:ext cx="792795" cy="5177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900" kern="1200" dirty="0" smtClean="0"/>
                <a:t>CWG10</a:t>
              </a: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900" dirty="0" smtClean="0"/>
                <a:t>Control</a:t>
              </a:r>
              <a:endParaRPr lang="en-GB" sz="9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066958" y="3743088"/>
            <a:ext cx="825013" cy="550008"/>
            <a:chOff x="7025712" y="2243097"/>
            <a:chExt cx="825013" cy="550008"/>
          </a:xfrm>
        </p:grpSpPr>
        <p:sp>
          <p:nvSpPr>
            <p:cNvPr id="23" name="Rounded Rectangle 22"/>
            <p:cNvSpPr/>
            <p:nvPr/>
          </p:nvSpPr>
          <p:spPr>
            <a:xfrm>
              <a:off x="7025712" y="2243097"/>
              <a:ext cx="825013" cy="55000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10"/>
            <p:cNvSpPr/>
            <p:nvPr/>
          </p:nvSpPr>
          <p:spPr>
            <a:xfrm>
              <a:off x="7041821" y="2259206"/>
              <a:ext cx="792795" cy="517790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900" kern="1200" dirty="0" smtClean="0"/>
                <a:t>CWG11 </a:t>
              </a:r>
              <a:br>
                <a:rPr lang="en-GB" sz="900" kern="1200" dirty="0" smtClean="0"/>
              </a:br>
              <a:r>
                <a:rPr lang="en-GB" sz="900" dirty="0" err="1" smtClean="0"/>
                <a:t>Sw</a:t>
              </a:r>
              <a:r>
                <a:rPr lang="en-GB" sz="900" dirty="0" smtClean="0"/>
                <a:t> Lifecycle</a:t>
              </a:r>
              <a:endParaRPr lang="en-GB" sz="9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139475" y="3743088"/>
            <a:ext cx="825013" cy="550008"/>
            <a:chOff x="8098229" y="2243097"/>
            <a:chExt cx="825013" cy="550008"/>
          </a:xfrm>
          <a:solidFill>
            <a:srgbClr val="00B050"/>
          </a:solidFill>
        </p:grpSpPr>
        <p:sp>
          <p:nvSpPr>
            <p:cNvPr id="26" name="Rounded Rectangle 25"/>
            <p:cNvSpPr/>
            <p:nvPr/>
          </p:nvSpPr>
          <p:spPr>
            <a:xfrm>
              <a:off x="8098229" y="2243097"/>
              <a:ext cx="825013" cy="55000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12"/>
            <p:cNvSpPr/>
            <p:nvPr/>
          </p:nvSpPr>
          <p:spPr>
            <a:xfrm>
              <a:off x="8114338" y="2259206"/>
              <a:ext cx="792795" cy="5177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900" kern="1200" dirty="0" smtClean="0"/>
                <a:t>CWG12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900" dirty="0" smtClean="0"/>
                <a:t>Hardware</a:t>
              </a:r>
              <a:endParaRPr lang="en-GB" sz="900" kern="12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51520" y="4077072"/>
            <a:ext cx="20056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- 50 people active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  in 1-3 CWGs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 Service tasks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891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2511" y="203753"/>
            <a:ext cx="8229600" cy="6465607"/>
          </a:xfrm>
        </p:spPr>
        <p:txBody>
          <a:bodyPr>
            <a:noAutofit/>
          </a:bodyPr>
          <a:lstStyle/>
          <a:p>
            <a:pPr marL="9525" indent="0">
              <a:buNone/>
            </a:pPr>
            <a:r>
              <a:rPr lang="en-US" b="0" dirty="0" smtClean="0">
                <a:solidFill>
                  <a:srgbClr val="FFFF00"/>
                </a:solidFill>
              </a:rPr>
              <a:t>Sep 2012</a:t>
            </a:r>
            <a:r>
              <a:rPr lang="en-US" b="0" dirty="0" smtClean="0"/>
              <a:t>	ALICE Upgrade </a:t>
            </a:r>
            <a:r>
              <a:rPr lang="en-US" b="0" dirty="0" err="1" smtClean="0"/>
              <a:t>LoI</a:t>
            </a:r>
            <a:endParaRPr lang="en-US" b="0" dirty="0" smtClean="0"/>
          </a:p>
          <a:p>
            <a:pPr marL="9525" indent="0">
              <a:buNone/>
            </a:pPr>
            <a:r>
              <a:rPr lang="en-US" b="0" dirty="0" smtClean="0">
                <a:solidFill>
                  <a:srgbClr val="FFFF00"/>
                </a:solidFill>
              </a:rPr>
              <a:t>Jan 2013</a:t>
            </a:r>
            <a:r>
              <a:rPr lang="en-US" b="0" dirty="0" smtClean="0"/>
              <a:t>	Report of the DAQ-HLT-Offline 			software panel on “ALICE Computer 		software framework for LS2 upgrade”</a:t>
            </a:r>
          </a:p>
          <a:p>
            <a:pPr marL="9525" indent="0">
              <a:buNone/>
            </a:pPr>
            <a:r>
              <a:rPr lang="en-US" b="0" dirty="0" smtClean="0">
                <a:solidFill>
                  <a:srgbClr val="FFFF00"/>
                </a:solidFill>
              </a:rPr>
              <a:t>Mar 2013 </a:t>
            </a:r>
            <a:r>
              <a:rPr lang="en-US" b="0" dirty="0" smtClean="0"/>
              <a:t>	O</a:t>
            </a:r>
            <a:r>
              <a:rPr lang="en-US" b="0" baseline="30000" dirty="0" smtClean="0"/>
              <a:t>2</a:t>
            </a:r>
            <a:r>
              <a:rPr lang="en-US" b="0" dirty="0" smtClean="0"/>
              <a:t> </a:t>
            </a:r>
            <a:r>
              <a:rPr lang="en-US" b="0" dirty="0"/>
              <a:t>Computing </a:t>
            </a:r>
            <a:r>
              <a:rPr lang="en-US" b="0" dirty="0" smtClean="0"/>
              <a:t>Working </a:t>
            </a:r>
            <a:r>
              <a:rPr lang="en-US" b="0" dirty="0"/>
              <a:t>Groups</a:t>
            </a:r>
            <a:endParaRPr lang="en-GB" b="0" dirty="0"/>
          </a:p>
          <a:p>
            <a:pPr marL="9525" indent="0">
              <a:buNone/>
            </a:pPr>
            <a:r>
              <a:rPr lang="en-US" b="0" dirty="0" smtClean="0">
                <a:solidFill>
                  <a:srgbClr val="FFFF00"/>
                </a:solidFill>
              </a:rPr>
              <a:t>Sep 2014 </a:t>
            </a:r>
            <a:r>
              <a:rPr lang="en-US" b="0" dirty="0" smtClean="0"/>
              <a:t>	O</a:t>
            </a:r>
            <a:r>
              <a:rPr lang="en-US" b="0" baseline="30000" dirty="0" smtClean="0"/>
              <a:t>2</a:t>
            </a:r>
            <a:r>
              <a:rPr lang="en-US" b="0" dirty="0" smtClean="0"/>
              <a:t> Technical Design Report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Intensive </a:t>
            </a:r>
            <a:r>
              <a:rPr lang="en-US" dirty="0">
                <a:solidFill>
                  <a:srgbClr val="FFFF00"/>
                </a:solidFill>
              </a:rPr>
              <a:t>period of R&amp;D 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</a:p>
          <a:p>
            <a:pPr lvl="1"/>
            <a:r>
              <a:rPr lang="en-US" dirty="0" smtClean="0"/>
              <a:t>Collect the requirements: ITS and TPC TDRs</a:t>
            </a:r>
          </a:p>
          <a:p>
            <a:pPr lvl="1"/>
            <a:r>
              <a:rPr lang="en-US" dirty="0" smtClean="0"/>
              <a:t>System </a:t>
            </a:r>
            <a:r>
              <a:rPr lang="en-US" dirty="0"/>
              <a:t>modeling</a:t>
            </a:r>
          </a:p>
          <a:p>
            <a:pPr lvl="1"/>
            <a:r>
              <a:rPr lang="en-US" dirty="0"/>
              <a:t>Prototyping and benchmarking</a:t>
            </a:r>
          </a:p>
          <a:p>
            <a:r>
              <a:rPr lang="en-US" dirty="0">
                <a:solidFill>
                  <a:srgbClr val="FFFF00"/>
                </a:solidFill>
              </a:rPr>
              <a:t>Technology and time are working with us</a:t>
            </a:r>
          </a:p>
          <a:p>
            <a:pPr lvl="1"/>
            <a:r>
              <a:rPr lang="en-US" dirty="0"/>
              <a:t>New options</a:t>
            </a:r>
          </a:p>
          <a:p>
            <a:pPr lvl="1"/>
            <a:r>
              <a:rPr lang="en-US" dirty="0"/>
              <a:t>Massive usage of commercial equipment very appealing </a:t>
            </a:r>
          </a:p>
          <a:p>
            <a:pPr marL="9525" indent="0">
              <a:buNone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5913-385C-4C8A-A0B4-78EB169DD34E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960" y="44624"/>
            <a:ext cx="1195716" cy="160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224" y="1980697"/>
            <a:ext cx="1229188" cy="173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 rot="5400000">
            <a:off x="7856804" y="1753797"/>
            <a:ext cx="25202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386976" y="4933025"/>
            <a:ext cx="1191684" cy="1736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</a:t>
            </a:r>
            <a:r>
              <a:rPr lang="en-US" sz="1600" baseline="30000" dirty="0" smtClean="0"/>
              <a:t>2</a:t>
            </a:r>
          </a:p>
          <a:p>
            <a:pPr algn="ctr"/>
            <a:r>
              <a:rPr lang="en-US" sz="1600" dirty="0" smtClean="0"/>
              <a:t>Technical</a:t>
            </a:r>
            <a:br>
              <a:rPr lang="en-US" sz="1600" dirty="0" smtClean="0"/>
            </a:br>
            <a:r>
              <a:rPr lang="en-US" sz="1600" dirty="0" smtClean="0"/>
              <a:t>Design</a:t>
            </a:r>
            <a:br>
              <a:rPr lang="en-US" sz="1600" dirty="0" smtClean="0"/>
            </a:br>
            <a:r>
              <a:rPr lang="en-US" sz="1600" dirty="0" smtClean="0"/>
              <a:t>Report</a:t>
            </a:r>
            <a:endParaRPr lang="en-GB" sz="1600" dirty="0"/>
          </a:p>
        </p:txBody>
      </p:sp>
      <p:sp>
        <p:nvSpPr>
          <p:cNvPr id="15" name="Right Arrow 14"/>
          <p:cNvSpPr/>
          <p:nvPr/>
        </p:nvSpPr>
        <p:spPr>
          <a:xfrm rot="5400000">
            <a:off x="7788777" y="3813927"/>
            <a:ext cx="388083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 rot="8161037">
            <a:off x="7403745" y="3811909"/>
            <a:ext cx="405434" cy="1480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 rot="2654176">
            <a:off x="8161718" y="3812325"/>
            <a:ext cx="405434" cy="1480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 rot="8161037">
            <a:off x="8159976" y="4656106"/>
            <a:ext cx="405434" cy="1480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Arrow 18"/>
          <p:cNvSpPr/>
          <p:nvPr/>
        </p:nvSpPr>
        <p:spPr>
          <a:xfrm rot="2654176">
            <a:off x="7411087" y="4655690"/>
            <a:ext cx="405434" cy="1480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ight Arrow 19"/>
          <p:cNvSpPr/>
          <p:nvPr/>
        </p:nvSpPr>
        <p:spPr>
          <a:xfrm rot="5400000">
            <a:off x="7788777" y="4652037"/>
            <a:ext cx="388082" cy="156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193369" y="4036939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O2 Computing </a:t>
            </a:r>
            <a:br>
              <a:rPr lang="en-US" sz="1400" dirty="0" smtClean="0"/>
            </a:br>
            <a:r>
              <a:rPr lang="en-US" sz="1400" dirty="0" smtClean="0"/>
              <a:t>Working Groups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96049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Run 3: </a:t>
            </a:r>
            <a:r>
              <a:rPr lang="en-US" dirty="0"/>
              <a:t>Data Volume</a:t>
            </a:r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5265462"/>
              </p:ext>
            </p:extLst>
          </p:nvPr>
        </p:nvGraphicFramePr>
        <p:xfrm>
          <a:off x="899592" y="1124744"/>
          <a:ext cx="7119108" cy="3959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350"/>
                <a:gridCol w="2440874"/>
                <a:gridCol w="2435884"/>
              </a:tblGrid>
              <a:tr h="972304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+mn-lt"/>
                          <a:cs typeface="Calibri" pitchFamily="34" charset="0"/>
                        </a:rPr>
                        <a:t>Detector</a:t>
                      </a:r>
                    </a:p>
                    <a:p>
                      <a:pPr algn="ctr"/>
                      <a:endParaRPr lang="en-US" sz="2000" b="0" dirty="0" smtClean="0">
                        <a:latin typeface="+mn-lt"/>
                        <a:cs typeface="Calibri" pitchFamily="34" charset="0"/>
                      </a:endParaRPr>
                    </a:p>
                    <a:p>
                      <a:pPr algn="ctr"/>
                      <a:endParaRPr lang="en-US" sz="2000" b="0" dirty="0" smtClean="0">
                        <a:latin typeface="+mn-lt"/>
                        <a:cs typeface="Calibri" pitchFamily="34" charset="0"/>
                      </a:endParaRPr>
                    </a:p>
                  </a:txBody>
                  <a:tcPr anchor="ctr">
                    <a:lnR w="762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+mn-lt"/>
                          <a:cs typeface="Calibri" pitchFamily="34" charset="0"/>
                        </a:rPr>
                        <a:t>Event Size</a:t>
                      </a:r>
                      <a:endParaRPr lang="en-GB" sz="2000" b="0" dirty="0" smtClean="0">
                        <a:solidFill>
                          <a:schemeClr val="bg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bg1"/>
                          </a:solidFill>
                          <a:latin typeface="+mn-lt"/>
                          <a:cs typeface="Calibri" pitchFamily="34" charset="0"/>
                        </a:rPr>
                        <a:t>Bandwidth</a:t>
                      </a:r>
                    </a:p>
                    <a:p>
                      <a:pPr algn="ctr"/>
                      <a:r>
                        <a:rPr lang="en-GB" sz="2000" b="0" dirty="0" smtClean="0">
                          <a:solidFill>
                            <a:schemeClr val="bg1"/>
                          </a:solidFill>
                          <a:latin typeface="+mn-lt"/>
                          <a:cs typeface="Calibri" pitchFamily="34" charset="0"/>
                        </a:rPr>
                        <a:t>@50 kHz </a:t>
                      </a:r>
                      <a:r>
                        <a:rPr lang="en-GB" sz="2000" b="0" dirty="0" err="1" smtClean="0">
                          <a:solidFill>
                            <a:schemeClr val="bg1"/>
                          </a:solidFill>
                          <a:latin typeface="+mn-lt"/>
                          <a:cs typeface="Calibri" pitchFamily="34" charset="0"/>
                        </a:rPr>
                        <a:t>Pb-Pb</a:t>
                      </a:r>
                      <a:endParaRPr lang="en-GB" sz="2000" b="0" dirty="0" smtClean="0">
                        <a:solidFill>
                          <a:schemeClr val="bg1"/>
                        </a:solidFill>
                        <a:latin typeface="+mn-lt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en-GB" sz="2000" b="0" dirty="0" smtClean="0">
                          <a:solidFill>
                            <a:schemeClr val="bg1"/>
                          </a:solidFill>
                          <a:latin typeface="+mn-lt"/>
                          <a:cs typeface="Calibri" pitchFamily="34" charset="0"/>
                        </a:rPr>
                        <a:t>(</a:t>
                      </a:r>
                      <a:r>
                        <a:rPr lang="en-GB" sz="2000" b="0" dirty="0" err="1" smtClean="0">
                          <a:solidFill>
                            <a:schemeClr val="bg1"/>
                          </a:solidFill>
                          <a:latin typeface="+mn-lt"/>
                          <a:cs typeface="Calibri" pitchFamily="34" charset="0"/>
                        </a:rPr>
                        <a:t>GByte</a:t>
                      </a:r>
                      <a:r>
                        <a:rPr lang="en-GB" sz="2000" b="0" dirty="0" smtClean="0">
                          <a:solidFill>
                            <a:schemeClr val="bg1"/>
                          </a:solidFill>
                          <a:latin typeface="+mn-lt"/>
                          <a:cs typeface="Calibri" pitchFamily="34" charset="0"/>
                        </a:rPr>
                        <a:t>/s)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73152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bg1"/>
                          </a:solidFill>
                          <a:latin typeface="+mn-lt"/>
                          <a:cs typeface="Calibri" pitchFamily="34" charset="0"/>
                        </a:rPr>
                        <a:t>After Zero </a:t>
                      </a:r>
                    </a:p>
                    <a:p>
                      <a:pPr algn="ctr"/>
                      <a:r>
                        <a:rPr lang="en-GB" sz="2000" b="0" dirty="0" smtClean="0">
                          <a:solidFill>
                            <a:schemeClr val="bg1"/>
                          </a:solidFill>
                          <a:latin typeface="+mn-lt"/>
                          <a:cs typeface="Calibri" pitchFamily="34" charset="0"/>
                        </a:rPr>
                        <a:t>Suppression</a:t>
                      </a:r>
                    </a:p>
                    <a:p>
                      <a:pPr algn="ctr"/>
                      <a:r>
                        <a:rPr lang="en-GB" sz="2000" b="0" dirty="0" smtClean="0">
                          <a:solidFill>
                            <a:schemeClr val="bg1"/>
                          </a:solidFill>
                          <a:latin typeface="+mn-lt"/>
                          <a:cs typeface="Calibri" pitchFamily="34" charset="0"/>
                        </a:rPr>
                        <a:t>(</a:t>
                      </a:r>
                      <a:r>
                        <a:rPr lang="en-GB" sz="2000" b="0" dirty="0" err="1" smtClean="0">
                          <a:solidFill>
                            <a:schemeClr val="bg1"/>
                          </a:solidFill>
                          <a:latin typeface="+mn-lt"/>
                          <a:cs typeface="Calibri" pitchFamily="34" charset="0"/>
                        </a:rPr>
                        <a:t>MByte</a:t>
                      </a:r>
                      <a:r>
                        <a:rPr lang="en-GB" sz="2000" b="0" dirty="0" smtClean="0">
                          <a:solidFill>
                            <a:schemeClr val="bg1"/>
                          </a:solidFill>
                          <a:latin typeface="+mn-lt"/>
                          <a:cs typeface="Calibri" pitchFamily="34" charset="0"/>
                        </a:rPr>
                        <a:t>)</a:t>
                      </a:r>
                    </a:p>
                  </a:txBody>
                  <a:tcPr>
                    <a:lnL w="762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0" b="0" dirty="0" smtClean="0">
                        <a:solidFill>
                          <a:schemeClr val="bg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Calibri" pitchFamily="34" charset="0"/>
                        </a:rPr>
                        <a:t>TPC</a:t>
                      </a:r>
                      <a:endParaRPr lang="en-GB" sz="2000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R w="762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Calibri" pitchFamily="34" charset="0"/>
                        </a:rPr>
                        <a:t>20.0</a:t>
                      </a:r>
                      <a:endParaRPr lang="en-GB" sz="2000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+mn-lt"/>
                          <a:cs typeface="Calibri" pitchFamily="34" charset="0"/>
                        </a:rPr>
                        <a:t>1000</a:t>
                      </a:r>
                      <a:endParaRPr lang="en-GB" sz="2000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Calibri" pitchFamily="34" charset="0"/>
                        </a:rPr>
                        <a:t>TRD</a:t>
                      </a:r>
                      <a:endParaRPr lang="en-GB" sz="2000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R w="762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Calibri" pitchFamily="34" charset="0"/>
                        </a:rPr>
                        <a:t>1.6</a:t>
                      </a:r>
                      <a:endParaRPr lang="en-GB" sz="2000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+mn-lt"/>
                          <a:cs typeface="Calibri" pitchFamily="34" charset="0"/>
                        </a:rPr>
                        <a:t>81.5</a:t>
                      </a:r>
                      <a:endParaRPr lang="en-GB" sz="2000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Calibri" pitchFamily="34" charset="0"/>
                        </a:rPr>
                        <a:t>ITS</a:t>
                      </a:r>
                      <a:endParaRPr lang="en-GB" sz="2000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R w="762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Calibri" pitchFamily="34" charset="0"/>
                        </a:rPr>
                        <a:t>0.8</a:t>
                      </a:r>
                    </a:p>
                  </a:txBody>
                  <a:tcPr>
                    <a:lnL w="762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+mn-lt"/>
                          <a:cs typeface="Calibri" pitchFamily="34" charset="0"/>
                        </a:rPr>
                        <a:t>40</a:t>
                      </a:r>
                      <a:endParaRPr lang="en-GB" sz="2000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Calibri" pitchFamily="34" charset="0"/>
                        </a:rPr>
                        <a:t>Others</a:t>
                      </a:r>
                      <a:endParaRPr lang="en-GB" sz="2000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R w="762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Calibri" pitchFamily="34" charset="0"/>
                        </a:rPr>
                        <a:t>0.5</a:t>
                      </a:r>
                      <a:endParaRPr lang="en-GB" sz="2000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+mn-lt"/>
                          <a:cs typeface="Calibri" pitchFamily="34" charset="0"/>
                        </a:rPr>
                        <a:t>25</a:t>
                      </a:r>
                      <a:endParaRPr lang="en-GB" sz="2000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  <a:cs typeface="Calibri" pitchFamily="34" charset="0"/>
                        </a:rPr>
                        <a:t>Total</a:t>
                      </a:r>
                      <a:endParaRPr lang="en-GB" sz="2000" b="1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R w="762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  <a:cs typeface="Calibri" pitchFamily="34" charset="0"/>
                        </a:rPr>
                        <a:t>22.9</a:t>
                      </a:r>
                      <a:endParaRPr lang="en-GB" sz="2000" b="1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latin typeface="+mn-lt"/>
                          <a:cs typeface="Calibri" pitchFamily="34" charset="0"/>
                        </a:rPr>
                        <a:t>1146.5</a:t>
                      </a:r>
                      <a:endParaRPr lang="en-GB" sz="2000" b="1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>
            <a:off x="899592" y="5445224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Massive data volume reduction </a:t>
            </a:r>
            <a:r>
              <a:rPr lang="en-US" sz="2400" dirty="0" smtClean="0"/>
              <a:t>needed</a:t>
            </a:r>
          </a:p>
          <a:p>
            <a:endParaRPr lang="en-US" sz="2400" dirty="0"/>
          </a:p>
          <a:p>
            <a:r>
              <a:rPr lang="en-US" sz="2400" dirty="0"/>
              <a:t>Only option is by online processing</a:t>
            </a:r>
          </a:p>
        </p:txBody>
      </p:sp>
    </p:spTree>
    <p:extLst>
      <p:ext uri="{BB962C8B-B14F-4D97-AF65-F5344CB8AC3E}">
        <p14:creationId xmlns:p14="http://schemas.microsoft.com/office/powerpoint/2010/main" val="98698229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r>
              <a:rPr lang="en-US" baseline="30000" dirty="0" smtClean="0"/>
              <a:t>2</a:t>
            </a:r>
            <a:r>
              <a:rPr lang="en-US" dirty="0" smtClean="0"/>
              <a:t> Hardware System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911858" y="1294026"/>
            <a:ext cx="10454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2 x 10 or 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40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Gb/s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4376116" y="1203626"/>
            <a:ext cx="90689" cy="159657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>
            <a:stCxn id="31" idx="3"/>
            <a:endCxn id="10" idx="3"/>
          </p:cNvCxnSpPr>
          <p:nvPr/>
        </p:nvCxnSpPr>
        <p:spPr bwMode="auto">
          <a:xfrm>
            <a:off x="1905000" y="1289096"/>
            <a:ext cx="1083651" cy="755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>
            <a:spLocks noChangeArrowheads="1"/>
          </p:cNvSpPr>
          <p:nvPr/>
        </p:nvSpPr>
        <p:spPr bwMode="auto">
          <a:xfrm flipH="1">
            <a:off x="2988651" y="1106095"/>
            <a:ext cx="978864" cy="381102"/>
          </a:xfrm>
          <a:prstGeom prst="rect">
            <a:avLst/>
          </a:prstGeom>
          <a:solidFill>
            <a:srgbClr val="00AE00">
              <a:lumMod val="60000"/>
              <a:lumOff val="40000"/>
            </a:srgb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182562" tIns="46038" rIns="182562" bIns="46038" anchor="ctr" anchorCtr="1"/>
          <a:lstStyle/>
          <a:p>
            <a:pPr marL="0" marR="0" lvl="0" indent="0" algn="ctr" defTabSz="762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FLP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2368327" y="1196752"/>
            <a:ext cx="90689" cy="159657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961008" y="1293510"/>
            <a:ext cx="96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10 Gb/s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>
            <a:stCxn id="10" idx="1"/>
            <a:endCxn id="13" idx="1"/>
          </p:cNvCxnSpPr>
          <p:nvPr/>
        </p:nvCxnSpPr>
        <p:spPr bwMode="auto">
          <a:xfrm>
            <a:off x="3967515" y="1296646"/>
            <a:ext cx="885104" cy="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 flipH="1">
            <a:off x="2988651" y="2354018"/>
            <a:ext cx="978864" cy="402456"/>
          </a:xfrm>
          <a:prstGeom prst="rect">
            <a:avLst/>
          </a:prstGeom>
          <a:solidFill>
            <a:srgbClr val="00AE00">
              <a:lumMod val="60000"/>
              <a:lumOff val="40000"/>
            </a:srgb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182562" tIns="46038" rIns="182562" bIns="46038" anchor="ctr" anchorCtr="1"/>
          <a:lstStyle/>
          <a:p>
            <a:pPr marL="0" marR="0" lvl="0" indent="0" algn="ctr" defTabSz="762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FLP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3" name="Straight Arrow Connector 22"/>
          <p:cNvCxnSpPr>
            <a:stCxn id="21" idx="1"/>
            <a:endCxn id="22" idx="1"/>
          </p:cNvCxnSpPr>
          <p:nvPr/>
        </p:nvCxnSpPr>
        <p:spPr bwMode="auto">
          <a:xfrm>
            <a:off x="3967515" y="2555246"/>
            <a:ext cx="885104" cy="3807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Rectangle 25"/>
          <p:cNvSpPr>
            <a:spLocks noChangeArrowheads="1"/>
          </p:cNvSpPr>
          <p:nvPr/>
        </p:nvSpPr>
        <p:spPr bwMode="auto">
          <a:xfrm flipH="1">
            <a:off x="2988651" y="4875026"/>
            <a:ext cx="978864" cy="394840"/>
          </a:xfrm>
          <a:prstGeom prst="rect">
            <a:avLst/>
          </a:prstGeom>
          <a:solidFill>
            <a:srgbClr val="00AE00">
              <a:lumMod val="60000"/>
              <a:lumOff val="40000"/>
            </a:srgb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182562" tIns="46038" rIns="182562" bIns="46038" anchor="ctr" anchorCtr="1"/>
          <a:lstStyle/>
          <a:p>
            <a:pPr marL="0" marR="0" lvl="0" indent="0" algn="ctr" defTabSz="762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FLP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8" name="Straight Arrow Connector 27"/>
          <p:cNvCxnSpPr>
            <a:stCxn id="26" idx="1"/>
            <a:endCxn id="27" idx="1"/>
          </p:cNvCxnSpPr>
          <p:nvPr/>
        </p:nvCxnSpPr>
        <p:spPr bwMode="auto">
          <a:xfrm>
            <a:off x="3967515" y="5072446"/>
            <a:ext cx="885104" cy="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624840" y="1090995"/>
            <a:ext cx="1280160" cy="396202"/>
          </a:xfrm>
          <a:prstGeom prst="rect">
            <a:avLst/>
          </a:prstGeom>
          <a:solidFill>
            <a:srgbClr val="618FFD">
              <a:lumMod val="60000"/>
              <a:lumOff val="40000"/>
            </a:srgb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46038" tIns="46038" rIns="46038" bIns="46038" anchor="ctr" anchorCtr="1"/>
          <a:lstStyle/>
          <a:p>
            <a:pPr marL="0" marR="0" lvl="0" indent="0" algn="ctr" defTabSz="762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624840" y="2360272"/>
            <a:ext cx="1280160" cy="396202"/>
          </a:xfrm>
          <a:prstGeom prst="rect">
            <a:avLst/>
          </a:prstGeom>
          <a:solidFill>
            <a:srgbClr val="618FFD">
              <a:lumMod val="60000"/>
              <a:lumOff val="40000"/>
            </a:srgb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46038" tIns="46038" rIns="46038" bIns="46038" anchor="ctr" anchorCtr="1"/>
          <a:lstStyle/>
          <a:p>
            <a:pPr marL="0" marR="0" lvl="0" indent="0" defTabSz="762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TRD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624840" y="4873664"/>
            <a:ext cx="1280160" cy="396202"/>
          </a:xfrm>
          <a:prstGeom prst="rect">
            <a:avLst/>
          </a:prstGeom>
          <a:solidFill>
            <a:srgbClr val="618FFD">
              <a:lumMod val="60000"/>
              <a:lumOff val="40000"/>
            </a:srgb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46038" tIns="46038" rIns="46038" bIns="46038" anchor="ctr" anchorCtr="1"/>
          <a:lstStyle/>
          <a:p>
            <a:pPr marL="0" marR="0" lvl="0" indent="0" defTabSz="762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Muon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4" name="Straight Arrow Connector 33"/>
          <p:cNvCxnSpPr>
            <a:stCxn id="32" idx="3"/>
            <a:endCxn id="21" idx="3"/>
          </p:cNvCxnSpPr>
          <p:nvPr/>
        </p:nvCxnSpPr>
        <p:spPr bwMode="auto">
          <a:xfrm flipV="1">
            <a:off x="1905000" y="2555246"/>
            <a:ext cx="1083651" cy="3127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33" idx="3"/>
            <a:endCxn id="26" idx="3"/>
          </p:cNvCxnSpPr>
          <p:nvPr/>
        </p:nvCxnSpPr>
        <p:spPr bwMode="auto">
          <a:xfrm>
            <a:off x="1905000" y="5071765"/>
            <a:ext cx="1083651" cy="681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>
            <a:spLocks noChangeArrowheads="1"/>
          </p:cNvSpPr>
          <p:nvPr/>
        </p:nvSpPr>
        <p:spPr bwMode="auto">
          <a:xfrm flipH="1">
            <a:off x="624840" y="5489703"/>
            <a:ext cx="1280160" cy="378192"/>
          </a:xfrm>
          <a:prstGeom prst="rect">
            <a:avLst/>
          </a:prstGeom>
          <a:solidFill>
            <a:srgbClr val="FFCC66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182562" tIns="46038" rIns="182562" bIns="46038" anchor="ctr" anchorCtr="1"/>
          <a:lstStyle/>
          <a:p>
            <a:pPr marL="0" marR="0" lvl="0" indent="0" algn="ctr" defTabSz="762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FTP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-7578" y="520782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L0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L1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 flipH="1">
            <a:off x="2979437" y="2971839"/>
            <a:ext cx="988078" cy="425414"/>
          </a:xfrm>
          <a:prstGeom prst="rect">
            <a:avLst/>
          </a:prstGeom>
          <a:solidFill>
            <a:srgbClr val="00AE00">
              <a:lumMod val="60000"/>
              <a:lumOff val="40000"/>
            </a:srgb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182562" tIns="46038" rIns="182562" bIns="46038" anchor="ctr" anchorCtr="1"/>
          <a:lstStyle/>
          <a:p>
            <a:pPr marL="0" marR="0" lvl="0" indent="0" algn="ctr" defTabSz="762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FLP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0" name="Straight Arrow Connector 39"/>
          <p:cNvCxnSpPr>
            <a:stCxn id="38" idx="1"/>
            <a:endCxn id="39" idx="1"/>
          </p:cNvCxnSpPr>
          <p:nvPr/>
        </p:nvCxnSpPr>
        <p:spPr bwMode="auto">
          <a:xfrm>
            <a:off x="3967515" y="3184546"/>
            <a:ext cx="880497" cy="7007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620233" y="2992771"/>
            <a:ext cx="1280160" cy="396202"/>
          </a:xfrm>
          <a:prstGeom prst="rect">
            <a:avLst/>
          </a:prstGeom>
          <a:solidFill>
            <a:srgbClr val="618FFD">
              <a:lumMod val="60000"/>
              <a:lumOff val="40000"/>
            </a:srgb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46038" tIns="46038" rIns="46038" bIns="46038" anchor="ctr" anchorCtr="1"/>
          <a:lstStyle/>
          <a:p>
            <a:pPr marL="0" marR="0" lvl="0" indent="0" defTabSz="762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EMC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2" name="Straight Arrow Connector 41"/>
          <p:cNvCxnSpPr>
            <a:stCxn id="41" idx="3"/>
            <a:endCxn id="38" idx="3"/>
          </p:cNvCxnSpPr>
          <p:nvPr/>
        </p:nvCxnSpPr>
        <p:spPr bwMode="auto">
          <a:xfrm flipV="1">
            <a:off x="1900393" y="3184546"/>
            <a:ext cx="1079044" cy="6326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Rectangle 43"/>
          <p:cNvSpPr>
            <a:spLocks noChangeArrowheads="1"/>
          </p:cNvSpPr>
          <p:nvPr/>
        </p:nvSpPr>
        <p:spPr bwMode="auto">
          <a:xfrm flipH="1">
            <a:off x="2978493" y="1734146"/>
            <a:ext cx="989022" cy="383600"/>
          </a:xfrm>
          <a:prstGeom prst="rect">
            <a:avLst/>
          </a:prstGeom>
          <a:solidFill>
            <a:srgbClr val="00AE00">
              <a:lumMod val="60000"/>
              <a:lumOff val="40000"/>
            </a:srgb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182562" tIns="46038" rIns="182562" bIns="46038" anchor="ctr" anchorCtr="1"/>
          <a:lstStyle/>
          <a:p>
            <a:pPr marL="0" marR="0" lvl="0" indent="0" algn="ctr" defTabSz="762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FLP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6" name="Straight Arrow Connector 45"/>
          <p:cNvCxnSpPr>
            <a:stCxn id="44" idx="1"/>
            <a:endCxn id="45" idx="1"/>
          </p:cNvCxnSpPr>
          <p:nvPr/>
        </p:nvCxnSpPr>
        <p:spPr bwMode="auto">
          <a:xfrm>
            <a:off x="3967515" y="1925946"/>
            <a:ext cx="880025" cy="130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619761" y="1721544"/>
            <a:ext cx="1280160" cy="396202"/>
          </a:xfrm>
          <a:prstGeom prst="rect">
            <a:avLst/>
          </a:prstGeom>
          <a:solidFill>
            <a:srgbClr val="618FFD">
              <a:lumMod val="60000"/>
              <a:lumOff val="40000"/>
            </a:srgb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46038" tIns="46038" rIns="46038" bIns="46038" anchor="ctr" anchorCtr="1"/>
          <a:lstStyle/>
          <a:p>
            <a:pPr marL="0" marR="0" lvl="0" indent="0" algn="ctr" defTabSz="762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TPC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8" name="Straight Arrow Connector 47"/>
          <p:cNvCxnSpPr>
            <a:stCxn id="47" idx="3"/>
            <a:endCxn id="44" idx="3"/>
          </p:cNvCxnSpPr>
          <p:nvPr/>
        </p:nvCxnSpPr>
        <p:spPr bwMode="auto">
          <a:xfrm>
            <a:off x="1899921" y="1919645"/>
            <a:ext cx="1078572" cy="6301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Rectangle 50"/>
          <p:cNvSpPr>
            <a:spLocks noChangeArrowheads="1"/>
          </p:cNvSpPr>
          <p:nvPr/>
        </p:nvSpPr>
        <p:spPr bwMode="auto">
          <a:xfrm flipH="1">
            <a:off x="2988651" y="5502332"/>
            <a:ext cx="978864" cy="425414"/>
          </a:xfrm>
          <a:prstGeom prst="rect">
            <a:avLst/>
          </a:prstGeom>
          <a:solidFill>
            <a:srgbClr val="00AE00">
              <a:lumMod val="60000"/>
              <a:lumOff val="40000"/>
            </a:srgb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182562" tIns="46038" rIns="182562" bIns="46038" anchor="ctr" anchorCtr="1"/>
          <a:lstStyle/>
          <a:p>
            <a:pPr marL="0" marR="0" lvl="0" indent="0" algn="ctr" defTabSz="762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FLP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3" name="Straight Arrow Connector 52"/>
          <p:cNvCxnSpPr>
            <a:stCxn id="51" idx="1"/>
            <a:endCxn id="52" idx="1"/>
          </p:cNvCxnSpPr>
          <p:nvPr/>
        </p:nvCxnSpPr>
        <p:spPr bwMode="auto">
          <a:xfrm flipV="1">
            <a:off x="3967515" y="5710855"/>
            <a:ext cx="885104" cy="4184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endCxn id="51" idx="3"/>
          </p:cNvCxnSpPr>
          <p:nvPr/>
        </p:nvCxnSpPr>
        <p:spPr bwMode="auto">
          <a:xfrm>
            <a:off x="1905000" y="5714358"/>
            <a:ext cx="1083651" cy="681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Rectangle 54"/>
          <p:cNvSpPr>
            <a:spLocks noChangeArrowheads="1"/>
          </p:cNvSpPr>
          <p:nvPr/>
        </p:nvSpPr>
        <p:spPr bwMode="auto">
          <a:xfrm flipH="1">
            <a:off x="2958171" y="4247259"/>
            <a:ext cx="1009344" cy="391774"/>
          </a:xfrm>
          <a:prstGeom prst="rect">
            <a:avLst/>
          </a:prstGeom>
          <a:solidFill>
            <a:srgbClr val="00AE00">
              <a:lumMod val="60000"/>
              <a:lumOff val="40000"/>
            </a:srgb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182562" tIns="46038" rIns="182562" bIns="46038" anchor="ctr" anchorCtr="1"/>
          <a:lstStyle/>
          <a:p>
            <a:pPr marL="0" marR="0" lvl="0" indent="0" algn="ctr" defTabSz="762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FLP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7" name="Straight Arrow Connector 56"/>
          <p:cNvCxnSpPr>
            <a:stCxn id="55" idx="1"/>
            <a:endCxn id="56" idx="1"/>
          </p:cNvCxnSpPr>
          <p:nvPr/>
        </p:nvCxnSpPr>
        <p:spPr bwMode="auto">
          <a:xfrm flipV="1">
            <a:off x="3967515" y="4441613"/>
            <a:ext cx="886694" cy="1533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609600" y="4242831"/>
            <a:ext cx="1280160" cy="396202"/>
          </a:xfrm>
          <a:prstGeom prst="rect">
            <a:avLst/>
          </a:prstGeom>
          <a:solidFill>
            <a:srgbClr val="618FFD">
              <a:lumMod val="60000"/>
              <a:lumOff val="40000"/>
            </a:srgb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46038" tIns="46038" rIns="46038" bIns="46038" anchor="ctr" anchorCtr="1"/>
          <a:lstStyle/>
          <a:p>
            <a:pPr marL="0" marR="0" lvl="0" indent="0" defTabSz="762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TOF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9" name="Straight Arrow Connector 58"/>
          <p:cNvCxnSpPr>
            <a:stCxn id="58" idx="3"/>
            <a:endCxn id="55" idx="3"/>
          </p:cNvCxnSpPr>
          <p:nvPr/>
        </p:nvCxnSpPr>
        <p:spPr bwMode="auto">
          <a:xfrm>
            <a:off x="1889760" y="4440932"/>
            <a:ext cx="1068411" cy="2214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Rectangle 59"/>
          <p:cNvSpPr>
            <a:spLocks noChangeArrowheads="1"/>
          </p:cNvSpPr>
          <p:nvPr/>
        </p:nvSpPr>
        <p:spPr bwMode="auto">
          <a:xfrm flipH="1">
            <a:off x="2958171" y="3617794"/>
            <a:ext cx="1009344" cy="392104"/>
          </a:xfrm>
          <a:prstGeom prst="rect">
            <a:avLst/>
          </a:prstGeom>
          <a:solidFill>
            <a:srgbClr val="00AE00">
              <a:lumMod val="60000"/>
              <a:lumOff val="40000"/>
            </a:srgb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182562" tIns="46038" rIns="182562" bIns="46038" anchor="ctr" anchorCtr="1"/>
          <a:lstStyle/>
          <a:p>
            <a:pPr marL="0" marR="0" lvl="0" indent="0" algn="ctr" defTabSz="762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FLP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2" name="Straight Arrow Connector 61"/>
          <p:cNvCxnSpPr>
            <a:stCxn id="60" idx="1"/>
            <a:endCxn id="61" idx="1"/>
          </p:cNvCxnSpPr>
          <p:nvPr/>
        </p:nvCxnSpPr>
        <p:spPr bwMode="auto">
          <a:xfrm>
            <a:off x="3967515" y="3813846"/>
            <a:ext cx="886694" cy="157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3" name="Rectangle 6"/>
          <p:cNvSpPr>
            <a:spLocks noChangeArrowheads="1"/>
          </p:cNvSpPr>
          <p:nvPr/>
        </p:nvSpPr>
        <p:spPr bwMode="auto">
          <a:xfrm>
            <a:off x="609600" y="3613696"/>
            <a:ext cx="1280160" cy="396202"/>
          </a:xfrm>
          <a:prstGeom prst="rect">
            <a:avLst/>
          </a:prstGeom>
          <a:solidFill>
            <a:srgbClr val="618FFD">
              <a:lumMod val="60000"/>
              <a:lumOff val="40000"/>
            </a:srgb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46038" tIns="46038" rIns="46038" bIns="46038" anchor="ctr" anchorCtr="1"/>
          <a:lstStyle/>
          <a:p>
            <a:pPr marL="0" marR="0" lvl="0" indent="0" defTabSz="762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PHO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4" name="Straight Arrow Connector 63"/>
          <p:cNvCxnSpPr>
            <a:stCxn id="63" idx="3"/>
            <a:endCxn id="60" idx="3"/>
          </p:cNvCxnSpPr>
          <p:nvPr/>
        </p:nvCxnSpPr>
        <p:spPr bwMode="auto">
          <a:xfrm>
            <a:off x="1889760" y="3811797"/>
            <a:ext cx="1068411" cy="2049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/>
          <p:nvPr/>
        </p:nvCxnSpPr>
        <p:spPr bwMode="auto">
          <a:xfrm>
            <a:off x="838200" y="5851546"/>
            <a:ext cx="0" cy="279319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66" name="Straight Arrow Connector 65"/>
          <p:cNvCxnSpPr/>
          <p:nvPr/>
        </p:nvCxnSpPr>
        <p:spPr bwMode="auto">
          <a:xfrm>
            <a:off x="1066800" y="5851546"/>
            <a:ext cx="0" cy="279319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67" name="Straight Arrow Connector 66"/>
          <p:cNvCxnSpPr/>
          <p:nvPr/>
        </p:nvCxnSpPr>
        <p:spPr bwMode="auto">
          <a:xfrm>
            <a:off x="1295400" y="5851546"/>
            <a:ext cx="0" cy="279319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68" name="Straight Arrow Connector 67"/>
          <p:cNvCxnSpPr/>
          <p:nvPr/>
        </p:nvCxnSpPr>
        <p:spPr bwMode="auto">
          <a:xfrm>
            <a:off x="1752600" y="5851546"/>
            <a:ext cx="0" cy="279319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>
            <a:off x="1524000" y="5851546"/>
            <a:ext cx="0" cy="279319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70" name="Rectangle 6"/>
          <p:cNvSpPr>
            <a:spLocks noChangeArrowheads="1"/>
          </p:cNvSpPr>
          <p:nvPr/>
        </p:nvSpPr>
        <p:spPr bwMode="auto">
          <a:xfrm>
            <a:off x="416914" y="6097996"/>
            <a:ext cx="1716686" cy="396202"/>
          </a:xfrm>
          <a:prstGeom prst="rect">
            <a:avLst/>
          </a:prstGeom>
          <a:solidFill>
            <a:srgbClr val="618FFD">
              <a:lumMod val="60000"/>
              <a:lumOff val="40000"/>
            </a:srgb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46038" tIns="46038" rIns="46038" bIns="46038"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Trigger Detectors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804766" y="692696"/>
            <a:ext cx="1284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~ </a:t>
            </a:r>
            <a:r>
              <a:rPr lang="fr-FR" sz="1600" kern="0" dirty="0" smtClean="0">
                <a:latin typeface="Arial" pitchFamily="34" charset="0"/>
                <a:cs typeface="Arial" pitchFamily="34" charset="0"/>
              </a:rPr>
              <a:t>25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00 links</a:t>
            </a:r>
            <a:b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in total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339752" y="6025709"/>
            <a:ext cx="2214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~ 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250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FLPs</a:t>
            </a:r>
            <a:endParaRPr lang="fr-FR" sz="1600" kern="0" dirty="0"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kern="0" dirty="0" smtClean="0">
                <a:latin typeface="Arial" pitchFamily="34" charset="0"/>
                <a:cs typeface="Arial" pitchFamily="34" charset="0"/>
              </a:rPr>
              <a:t>First </a:t>
            </a:r>
            <a:r>
              <a:rPr lang="fr-FR" sz="1600" kern="0" dirty="0" err="1" smtClean="0">
                <a:latin typeface="Arial" pitchFamily="34" charset="0"/>
                <a:cs typeface="Arial" pitchFamily="34" charset="0"/>
              </a:rPr>
              <a:t>Level</a:t>
            </a:r>
            <a:r>
              <a:rPr lang="fr-FR" sz="1600" kern="0" dirty="0" smtClean="0">
                <a:latin typeface="Arial" pitchFamily="34" charset="0"/>
                <a:cs typeface="Arial" pitchFamily="34" charset="0"/>
              </a:rPr>
              <a:t> Processors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3" name="Elbow Connector 35"/>
          <p:cNvCxnSpPr>
            <a:stCxn id="36" idx="3"/>
            <a:endCxn id="31" idx="1"/>
          </p:cNvCxnSpPr>
          <p:nvPr/>
        </p:nvCxnSpPr>
        <p:spPr bwMode="auto">
          <a:xfrm rot="10800000">
            <a:off x="624840" y="1289097"/>
            <a:ext cx="12700" cy="4389703"/>
          </a:xfrm>
          <a:prstGeom prst="bentConnector3">
            <a:avLst>
              <a:gd name="adj1" fmla="val 2473709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endCxn id="47" idx="1"/>
          </p:cNvCxnSpPr>
          <p:nvPr/>
        </p:nvCxnSpPr>
        <p:spPr>
          <a:xfrm>
            <a:off x="323528" y="1919645"/>
            <a:ext cx="29623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326547" y="2556198"/>
            <a:ext cx="29623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317918" y="3192128"/>
            <a:ext cx="29623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323528" y="3818682"/>
            <a:ext cx="29623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323528" y="4455534"/>
            <a:ext cx="29623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323528" y="5065258"/>
            <a:ext cx="29623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87" idx="3"/>
            <a:endCxn id="84" idx="3"/>
          </p:cNvCxnSpPr>
          <p:nvPr/>
        </p:nvCxnSpPr>
        <p:spPr bwMode="auto">
          <a:xfrm>
            <a:off x="5759394" y="1952717"/>
            <a:ext cx="320750" cy="2758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 flipH="1">
            <a:off x="5849038" y="1893984"/>
            <a:ext cx="72643" cy="127888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Rectangle 81"/>
          <p:cNvSpPr>
            <a:spLocks noChangeArrowheads="1"/>
          </p:cNvSpPr>
          <p:nvPr/>
        </p:nvSpPr>
        <p:spPr bwMode="auto">
          <a:xfrm flipH="1">
            <a:off x="6080144" y="2937223"/>
            <a:ext cx="697194" cy="240719"/>
          </a:xfrm>
          <a:prstGeom prst="rect">
            <a:avLst/>
          </a:prstGeom>
          <a:solidFill>
            <a:srgbClr val="00AE00">
              <a:lumMod val="60000"/>
              <a:lumOff val="40000"/>
            </a:srgb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182562" tIns="46038" rIns="182562" bIns="46038" anchor="ctr" anchorCtr="1"/>
          <a:lstStyle/>
          <a:p>
            <a:pPr marL="0" marR="0" lvl="0" indent="0" algn="ctr" defTabSz="76200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EPN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 flipH="1">
            <a:off x="6080144" y="1835116"/>
            <a:ext cx="697194" cy="240719"/>
          </a:xfrm>
          <a:prstGeom prst="rect">
            <a:avLst/>
          </a:prstGeom>
          <a:solidFill>
            <a:srgbClr val="00AE00">
              <a:lumMod val="60000"/>
              <a:lumOff val="40000"/>
            </a:srgb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182562" tIns="46038" rIns="182562" bIns="46038" anchor="ctr" anchorCtr="1"/>
          <a:lstStyle/>
          <a:p>
            <a:pPr marL="0" marR="0" lvl="0" indent="0" algn="ctr" defTabSz="76200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EPN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5" name="Straight Arrow Connector 84"/>
          <p:cNvCxnSpPr>
            <a:stCxn id="100" idx="3"/>
            <a:endCxn id="86" idx="2"/>
          </p:cNvCxnSpPr>
          <p:nvPr/>
        </p:nvCxnSpPr>
        <p:spPr bwMode="auto">
          <a:xfrm>
            <a:off x="7837061" y="3147423"/>
            <a:ext cx="222065" cy="4069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6" name="Flowchart: Magnetic Disk 85"/>
          <p:cNvSpPr/>
          <p:nvPr/>
        </p:nvSpPr>
        <p:spPr bwMode="auto">
          <a:xfrm>
            <a:off x="8059126" y="2854246"/>
            <a:ext cx="793488" cy="594491"/>
          </a:xfrm>
          <a:prstGeom prst="flowChartMagneticDisk">
            <a:avLst/>
          </a:prstGeom>
          <a:solidFill>
            <a:srgbClr val="00AE00">
              <a:lumMod val="60000"/>
              <a:lumOff val="40000"/>
            </a:srgb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182562" tIns="46038" rIns="182562" bIns="46038" rtlCol="0" anchor="ctr" anchorCtr="1"/>
          <a:lstStyle/>
          <a:p>
            <a:pPr marL="0" marR="0" lvl="0" indent="0" algn="ctr" defTabSz="76200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Storage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9" name="Straight Arrow Connector 88"/>
          <p:cNvCxnSpPr>
            <a:stCxn id="101" idx="3"/>
            <a:endCxn id="90" idx="2"/>
          </p:cNvCxnSpPr>
          <p:nvPr/>
        </p:nvCxnSpPr>
        <p:spPr bwMode="auto">
          <a:xfrm flipV="1">
            <a:off x="7837061" y="4058916"/>
            <a:ext cx="222065" cy="4069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0" name="Flowchart: Magnetic Disk 89"/>
          <p:cNvSpPr/>
          <p:nvPr/>
        </p:nvSpPr>
        <p:spPr bwMode="auto">
          <a:xfrm>
            <a:off x="8059126" y="3750392"/>
            <a:ext cx="793488" cy="617049"/>
          </a:xfrm>
          <a:prstGeom prst="flowChartMagneticDisk">
            <a:avLst/>
          </a:prstGeom>
          <a:solidFill>
            <a:srgbClr val="00AE00">
              <a:lumMod val="60000"/>
              <a:lumOff val="40000"/>
            </a:srgb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182562" tIns="46038" rIns="182562" bIns="46038" rtlCol="0" anchor="ctr" anchorCtr="1"/>
          <a:lstStyle/>
          <a:p>
            <a:pPr marL="0" marR="0" lvl="0" indent="0" algn="ctr" defTabSz="76200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Storage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1" name="Straight Arrow Connector 90"/>
          <p:cNvCxnSpPr>
            <a:stCxn id="84" idx="1"/>
            <a:endCxn id="103" idx="1"/>
          </p:cNvCxnSpPr>
          <p:nvPr/>
        </p:nvCxnSpPr>
        <p:spPr bwMode="auto">
          <a:xfrm>
            <a:off x="6777338" y="1955475"/>
            <a:ext cx="307576" cy="6759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92" name="Straight Arrow Connector 91"/>
          <p:cNvCxnSpPr>
            <a:stCxn id="82" idx="1"/>
            <a:endCxn id="102" idx="1"/>
          </p:cNvCxnSpPr>
          <p:nvPr/>
        </p:nvCxnSpPr>
        <p:spPr bwMode="auto">
          <a:xfrm flipV="1">
            <a:off x="6777338" y="3056623"/>
            <a:ext cx="314269" cy="96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93" name="Straight Arrow Connector 92"/>
          <p:cNvCxnSpPr>
            <a:stCxn id="97" idx="3"/>
            <a:endCxn id="96" idx="3"/>
          </p:cNvCxnSpPr>
          <p:nvPr/>
        </p:nvCxnSpPr>
        <p:spPr bwMode="auto">
          <a:xfrm>
            <a:off x="5757005" y="4153500"/>
            <a:ext cx="320750" cy="2758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94" name="Rectangle 93"/>
          <p:cNvSpPr>
            <a:spLocks noChangeArrowheads="1"/>
          </p:cNvSpPr>
          <p:nvPr/>
        </p:nvSpPr>
        <p:spPr bwMode="auto">
          <a:xfrm flipH="1">
            <a:off x="6077755" y="5144660"/>
            <a:ext cx="697194" cy="240719"/>
          </a:xfrm>
          <a:prstGeom prst="rect">
            <a:avLst/>
          </a:prstGeom>
          <a:solidFill>
            <a:srgbClr val="00AE00">
              <a:lumMod val="60000"/>
              <a:lumOff val="40000"/>
            </a:srgb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182562" tIns="46038" rIns="182562" bIns="46038" anchor="ctr" anchorCtr="1"/>
          <a:lstStyle/>
          <a:p>
            <a:pPr marL="0" marR="0" lvl="0" indent="0" algn="ctr" defTabSz="76200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EPN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5" name="Straight Arrow Connector 94"/>
          <p:cNvCxnSpPr>
            <a:stCxn id="108" idx="3"/>
            <a:endCxn id="94" idx="3"/>
          </p:cNvCxnSpPr>
          <p:nvPr/>
        </p:nvCxnSpPr>
        <p:spPr bwMode="auto">
          <a:xfrm flipV="1">
            <a:off x="5758807" y="5265019"/>
            <a:ext cx="318948" cy="3327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96" name="Rectangle 95"/>
          <p:cNvSpPr>
            <a:spLocks noChangeArrowheads="1"/>
          </p:cNvSpPr>
          <p:nvPr/>
        </p:nvSpPr>
        <p:spPr bwMode="auto">
          <a:xfrm flipH="1">
            <a:off x="6077755" y="4035898"/>
            <a:ext cx="697194" cy="240719"/>
          </a:xfrm>
          <a:prstGeom prst="rect">
            <a:avLst/>
          </a:prstGeom>
          <a:solidFill>
            <a:srgbClr val="00AE00">
              <a:lumMod val="60000"/>
              <a:lumOff val="40000"/>
            </a:srgb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182562" tIns="46038" rIns="182562" bIns="46038" anchor="ctr" anchorCtr="1"/>
          <a:lstStyle/>
          <a:p>
            <a:pPr marL="0" marR="0" lvl="0" indent="0" algn="ctr" defTabSz="76200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EPN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2526" y="1021978"/>
            <a:ext cx="758277" cy="5210568"/>
            <a:chOff x="7082526" y="1021978"/>
            <a:chExt cx="758277" cy="5210568"/>
          </a:xfrm>
        </p:grpSpPr>
        <p:sp>
          <p:nvSpPr>
            <p:cNvPr id="99" name="Rounded Rectangle 98"/>
            <p:cNvSpPr/>
            <p:nvPr/>
          </p:nvSpPr>
          <p:spPr bwMode="auto">
            <a:xfrm>
              <a:off x="7088194" y="1021978"/>
              <a:ext cx="752609" cy="5210568"/>
            </a:xfrm>
            <a:prstGeom prst="roundRect">
              <a:avLst/>
            </a:prstGeom>
            <a:solidFill>
              <a:srgbClr val="00AE00">
                <a:lumMod val="60000"/>
                <a:lumOff val="40000"/>
              </a:srgbClr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lIns="182562" tIns="46038" rIns="182562" bIns="46038" rtlCol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Pct val="70000"/>
                <a:buFont typeface="Wingdings" pitchFamily="2" charset="2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Storage</a:t>
              </a:r>
              <a:endPara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Pct val="70000"/>
                <a:buFont typeface="Wingdings" pitchFamily="2" charset="2"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Network</a:t>
              </a: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7575608" y="3055866"/>
              <a:ext cx="261453" cy="1831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571500" marR="0" lvl="0" indent="-571500" algn="ctr" defTabSz="91440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Pct val="70000"/>
                <a:buFont typeface="Wingdings" pitchFamily="2" charset="2"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7575608" y="3971429"/>
              <a:ext cx="261453" cy="1831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571500" marR="0" lvl="0" indent="-571500" algn="ctr" defTabSz="91440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Pct val="70000"/>
                <a:buFont typeface="Wingdings" pitchFamily="2" charset="2"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7091607" y="2965066"/>
              <a:ext cx="261453" cy="1831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571500" marR="0" lvl="0" indent="-571500" algn="ctr" defTabSz="91440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Pct val="70000"/>
                <a:buFont typeface="Wingdings" pitchFamily="2" charset="2"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7084914" y="1870678"/>
              <a:ext cx="261453" cy="1831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571500" marR="0" lvl="0" indent="-571500" algn="ctr" defTabSz="91440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Pct val="70000"/>
                <a:buFont typeface="Wingdings" pitchFamily="2" charset="2"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7089218" y="5172504"/>
              <a:ext cx="261453" cy="1831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571500" marR="0" lvl="0" indent="-571500" algn="ctr" defTabSz="91440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Pct val="70000"/>
                <a:buFont typeface="Wingdings" pitchFamily="2" charset="2"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7082526" y="4071177"/>
              <a:ext cx="261453" cy="1831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571500" marR="0" lvl="0" indent="-571500" algn="ctr" defTabSz="91440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Pct val="70000"/>
                <a:buFont typeface="Wingdings" pitchFamily="2" charset="2"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06" name="Straight Arrow Connector 105"/>
          <p:cNvCxnSpPr>
            <a:stCxn id="96" idx="1"/>
            <a:endCxn id="105" idx="1"/>
          </p:cNvCxnSpPr>
          <p:nvPr/>
        </p:nvCxnSpPr>
        <p:spPr bwMode="auto">
          <a:xfrm>
            <a:off x="6774949" y="4156258"/>
            <a:ext cx="307576" cy="647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07" name="Straight Arrow Connector 106"/>
          <p:cNvCxnSpPr>
            <a:stCxn id="94" idx="1"/>
            <a:endCxn id="104" idx="1"/>
          </p:cNvCxnSpPr>
          <p:nvPr/>
        </p:nvCxnSpPr>
        <p:spPr bwMode="auto">
          <a:xfrm flipV="1">
            <a:off x="6774949" y="5264060"/>
            <a:ext cx="314269" cy="96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18" name="Group 17"/>
          <p:cNvGrpSpPr/>
          <p:nvPr/>
        </p:nvGrpSpPr>
        <p:grpSpPr>
          <a:xfrm>
            <a:off x="4847540" y="1021978"/>
            <a:ext cx="911854" cy="5210568"/>
            <a:chOff x="4847540" y="1021978"/>
            <a:chExt cx="911854" cy="5210568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852619" y="1182346"/>
              <a:ext cx="381000" cy="2286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571500" marR="0" lvl="0" indent="-57150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Pct val="70000"/>
                <a:buFont typeface="Wingdings" pitchFamily="2" charset="2"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4852319" y="1021978"/>
              <a:ext cx="900781" cy="5210568"/>
            </a:xfrm>
            <a:prstGeom prst="roundRect">
              <a:avLst/>
            </a:prstGeom>
            <a:solidFill>
              <a:srgbClr val="00AE00">
                <a:lumMod val="60000"/>
                <a:lumOff val="40000"/>
              </a:srgbClr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lIns="182562" tIns="46038" rIns="182562" bIns="46038" rtlCol="0" anchor="ctr" anchorCtr="1"/>
            <a:lstStyle/>
            <a:p>
              <a:pPr marL="0" marR="0" lvl="0" indent="0" algn="ctr" defTabSz="7620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Farm</a:t>
              </a:r>
              <a:endPara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7620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Network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852619" y="2444753"/>
              <a:ext cx="381000" cy="2286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571500" marR="0" lvl="0" indent="-57150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Pct val="70000"/>
                <a:buFont typeface="Wingdings" pitchFamily="2" charset="2"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852619" y="4958146"/>
              <a:ext cx="381000" cy="2286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571500" marR="0" lvl="0" indent="-57150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Pct val="70000"/>
                <a:buFont typeface="Wingdings" pitchFamily="2" charset="2"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4848012" y="3077253"/>
              <a:ext cx="381000" cy="2286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571500" marR="0" lvl="0" indent="-57150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Pct val="70000"/>
                <a:buFont typeface="Wingdings" pitchFamily="2" charset="2"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847540" y="1812946"/>
              <a:ext cx="381000" cy="2286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571500" marR="0" lvl="0" indent="-57150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Pct val="70000"/>
                <a:buFont typeface="Wingdings" pitchFamily="2" charset="2"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4852619" y="5596555"/>
              <a:ext cx="381000" cy="2286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571500" marR="0" lvl="0" indent="-57150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Pct val="70000"/>
                <a:buFont typeface="Wingdings" pitchFamily="2" charset="2"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4854209" y="4327313"/>
              <a:ext cx="381000" cy="2286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571500" marR="0" lvl="0" indent="-57150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Pct val="70000"/>
                <a:buFont typeface="Wingdings" pitchFamily="2" charset="2"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4854209" y="3701116"/>
              <a:ext cx="381000" cy="2286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571500" marR="0" lvl="0" indent="-57150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Pct val="70000"/>
                <a:buFont typeface="Wingdings" pitchFamily="2" charset="2"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5497941" y="1861161"/>
              <a:ext cx="261453" cy="1831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571500" marR="0" lvl="0" indent="-571500" algn="ctr" defTabSz="91440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Pct val="70000"/>
                <a:buFont typeface="Wingdings" pitchFamily="2" charset="2"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5497939" y="2969637"/>
              <a:ext cx="261452" cy="1831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571500" marR="0" lvl="0" indent="-571500" algn="ctr" defTabSz="91440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Pct val="70000"/>
                <a:buFont typeface="Wingdings" pitchFamily="2" charset="2"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5495553" y="4061943"/>
              <a:ext cx="261453" cy="1831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571500" marR="0" lvl="0" indent="-571500" algn="ctr" defTabSz="91440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Pct val="70000"/>
                <a:buFont typeface="Wingdings" pitchFamily="2" charset="2"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5497354" y="5176791"/>
              <a:ext cx="261453" cy="1831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571500" marR="0" lvl="0" indent="-571500" algn="ctr" defTabSz="91440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Pct val="70000"/>
                <a:buFont typeface="Wingdings" pitchFamily="2" charset="2"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98" name="Straight Arrow Connector 97"/>
          <p:cNvCxnSpPr>
            <a:stCxn id="88" idx="3"/>
            <a:endCxn id="82" idx="3"/>
          </p:cNvCxnSpPr>
          <p:nvPr/>
        </p:nvCxnSpPr>
        <p:spPr bwMode="auto">
          <a:xfrm flipV="1">
            <a:off x="5759391" y="3057583"/>
            <a:ext cx="320753" cy="3611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09" name="TextBox 108"/>
          <p:cNvSpPr txBox="1"/>
          <p:nvPr/>
        </p:nvSpPr>
        <p:spPr>
          <a:xfrm>
            <a:off x="5759655" y="1455104"/>
            <a:ext cx="904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10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Gb/s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0" name="Straight Connector 109"/>
          <p:cNvCxnSpPr/>
          <p:nvPr/>
        </p:nvCxnSpPr>
        <p:spPr bwMode="auto">
          <a:xfrm flipH="1">
            <a:off x="2362630" y="1855061"/>
            <a:ext cx="90689" cy="159657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 flipH="1">
            <a:off x="2360393" y="2477255"/>
            <a:ext cx="90689" cy="159657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/>
          <p:cNvCxnSpPr/>
          <p:nvPr/>
        </p:nvCxnSpPr>
        <p:spPr bwMode="auto">
          <a:xfrm flipH="1">
            <a:off x="2339752" y="3113701"/>
            <a:ext cx="90689" cy="159657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/>
          <p:nvPr/>
        </p:nvCxnSpPr>
        <p:spPr bwMode="auto">
          <a:xfrm flipH="1">
            <a:off x="2360393" y="3744521"/>
            <a:ext cx="90689" cy="159657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 flipH="1">
            <a:off x="2360393" y="4361089"/>
            <a:ext cx="90689" cy="159657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/>
          <p:cNvCxnSpPr/>
          <p:nvPr/>
        </p:nvCxnSpPr>
        <p:spPr bwMode="auto">
          <a:xfrm flipH="1">
            <a:off x="2360393" y="5001550"/>
            <a:ext cx="90689" cy="159657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 flipH="1">
            <a:off x="2360393" y="5645607"/>
            <a:ext cx="90689" cy="159657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TextBox 116"/>
          <p:cNvSpPr txBox="1"/>
          <p:nvPr/>
        </p:nvSpPr>
        <p:spPr>
          <a:xfrm>
            <a:off x="5211598" y="6035979"/>
            <a:ext cx="2395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~ 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1250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EPNs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kern="0" dirty="0" smtClean="0">
                <a:latin typeface="Arial" pitchFamily="34" charset="0"/>
                <a:cs typeface="Arial" pitchFamily="34" charset="0"/>
              </a:rPr>
              <a:t>Event </a:t>
            </a:r>
            <a:r>
              <a:rPr lang="fr-FR" sz="1600" kern="0" dirty="0" err="1" smtClean="0">
                <a:latin typeface="Arial" pitchFamily="34" charset="0"/>
                <a:cs typeface="Arial" pitchFamily="34" charset="0"/>
              </a:rPr>
              <a:t>Processing</a:t>
            </a:r>
            <a:r>
              <a:rPr lang="fr-FR" sz="16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600" kern="0" dirty="0" err="1" smtClean="0">
                <a:latin typeface="Arial" pitchFamily="34" charset="0"/>
                <a:cs typeface="Arial" pitchFamily="34" charset="0"/>
              </a:rPr>
              <a:t>nodes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054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TPC Data Volume Reduction</a:t>
            </a:r>
          </a:p>
        </p:txBody>
      </p:sp>
      <p:graphicFrame>
        <p:nvGraphicFramePr>
          <p:cNvPr id="3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126326"/>
              </p:ext>
            </p:extLst>
          </p:nvPr>
        </p:nvGraphicFramePr>
        <p:xfrm>
          <a:off x="233264" y="846816"/>
          <a:ext cx="8483789" cy="2978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347"/>
                <a:gridCol w="4010702"/>
                <a:gridCol w="1905388"/>
                <a:gridCol w="1703352"/>
              </a:tblGrid>
              <a:tr h="875441">
                <a:tc>
                  <a:txBody>
                    <a:bodyPr/>
                    <a:lstStyle/>
                    <a:p>
                      <a:pPr algn="ctr"/>
                      <a:endParaRPr lang="en-US" sz="1800" b="0" dirty="0" smtClean="0">
                        <a:latin typeface="+mn-lt"/>
                        <a:cs typeface="Calibri" pitchFamily="34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+mn-lt"/>
                          <a:cs typeface="Calibri" pitchFamily="34" charset="0"/>
                        </a:rPr>
                        <a:t>Data</a:t>
                      </a:r>
                      <a:r>
                        <a:rPr lang="en-US" sz="1800" b="0" baseline="0" dirty="0" smtClean="0">
                          <a:latin typeface="+mn-lt"/>
                          <a:cs typeface="Calibri" pitchFamily="34" charset="0"/>
                        </a:rPr>
                        <a:t> Format</a:t>
                      </a:r>
                      <a:endParaRPr lang="en-US" sz="1800" b="0" dirty="0" smtClean="0">
                        <a:latin typeface="+mn-lt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bg1"/>
                          </a:solidFill>
                          <a:latin typeface="+mn-lt"/>
                          <a:cs typeface="Calibri" pitchFamily="34" charset="0"/>
                        </a:rPr>
                        <a:t>Data Reduction Factor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bg1"/>
                          </a:solidFill>
                          <a:latin typeface="+mn-lt"/>
                          <a:cs typeface="Calibri" pitchFamily="34" charset="0"/>
                        </a:rPr>
                        <a:t>Event Size</a:t>
                      </a:r>
                    </a:p>
                    <a:p>
                      <a:pPr algn="ctr"/>
                      <a:r>
                        <a:rPr lang="en-GB" sz="1800" b="0" dirty="0" smtClean="0">
                          <a:solidFill>
                            <a:schemeClr val="bg1"/>
                          </a:solidFill>
                          <a:latin typeface="+mn-lt"/>
                          <a:cs typeface="Calibri" pitchFamily="34" charset="0"/>
                        </a:rPr>
                        <a:t>(</a:t>
                      </a:r>
                      <a:r>
                        <a:rPr lang="en-GB" sz="1800" b="0" dirty="0" err="1" smtClean="0">
                          <a:solidFill>
                            <a:schemeClr val="bg1"/>
                          </a:solidFill>
                          <a:latin typeface="+mn-lt"/>
                          <a:cs typeface="Calibri" pitchFamily="34" charset="0"/>
                        </a:rPr>
                        <a:t>MByte</a:t>
                      </a:r>
                      <a:r>
                        <a:rPr lang="en-GB" sz="1800" b="0" dirty="0" smtClean="0">
                          <a:solidFill>
                            <a:schemeClr val="bg1"/>
                          </a:solidFill>
                          <a:latin typeface="+mn-lt"/>
                          <a:cs typeface="Calibri" pitchFamily="34" charset="0"/>
                        </a:rPr>
                        <a:t>)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44870"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Calibri" pitchFamily="34" charset="0"/>
                        </a:rPr>
                        <a:t>Raw Data</a:t>
                      </a:r>
                      <a:endParaRPr lang="en-GB" sz="1800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Calibri" pitchFamily="34" charset="0"/>
                        </a:rPr>
                        <a:t>1</a:t>
                      </a:r>
                      <a:endParaRPr lang="en-GB" sz="1800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Calibri" pitchFamily="34" charset="0"/>
                        </a:rPr>
                        <a:t>700</a:t>
                      </a:r>
                      <a:endParaRPr lang="en-GB" sz="1800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487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  <a:cs typeface="Calibri" pitchFamily="34" charset="0"/>
                        </a:rPr>
                        <a:t>FEE</a:t>
                      </a:r>
                      <a:endParaRPr lang="en-GB" sz="1800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Calibri" pitchFamily="34" charset="0"/>
                        </a:rPr>
                        <a:t>Zero Suppression</a:t>
                      </a:r>
                      <a:endParaRPr lang="en-GB" sz="1800" dirty="0" smtClean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Calibri" pitchFamily="34" charset="0"/>
                        </a:rPr>
                        <a:t>35</a:t>
                      </a:r>
                      <a:endParaRPr lang="en-GB" sz="1800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dk1"/>
                          </a:solidFill>
                          <a:latin typeface="+mn-lt"/>
                          <a:cs typeface="Calibri" pitchFamily="34" charset="0"/>
                        </a:rPr>
                        <a:t>20</a:t>
                      </a:r>
                      <a:endParaRPr lang="en-GB" sz="1800" dirty="0">
                        <a:solidFill>
                          <a:srgbClr val="FF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</a:tr>
              <a:tr h="344870">
                <a:tc rowSpan="3"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  <a:cs typeface="Calibri" pitchFamily="34" charset="0"/>
                        </a:rPr>
                        <a:t>HLT</a:t>
                      </a:r>
                      <a:endParaRPr lang="en-GB" sz="1800" dirty="0">
                        <a:latin typeface="+mn-lt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Calibri" pitchFamily="34" charset="0"/>
                        </a:rPr>
                        <a:t>Clustering &amp; Compression</a:t>
                      </a:r>
                      <a:endParaRPr lang="en-GB" sz="1800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Calibri" pitchFamily="34" charset="0"/>
                        </a:rPr>
                        <a:t>5-7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Calibri" pitchFamily="34" charset="0"/>
                        </a:rPr>
                        <a:t>~3</a:t>
                      </a:r>
                      <a:endParaRPr lang="en-GB" sz="1800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</a:tr>
              <a:tr h="610155">
                <a:tc vMerge="1">
                  <a:txBody>
                    <a:bodyPr/>
                    <a:lstStyle/>
                    <a:p>
                      <a:pPr algn="ctr"/>
                      <a:endParaRPr lang="en-GB" sz="2000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Remove clusters not associated </a:t>
                      </a:r>
                      <a:b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relevant tracks</a:t>
                      </a:r>
                      <a:endParaRPr lang="en-GB" sz="1800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Calibri" pitchFamily="34" charset="0"/>
                        </a:rPr>
                        <a:t>2</a:t>
                      </a:r>
                      <a:endParaRPr lang="en-GB" sz="1800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Calibri" pitchFamily="34" charset="0"/>
                        </a:rPr>
                        <a:t>1.5</a:t>
                      </a:r>
                      <a:endParaRPr lang="en-GB" sz="1800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</a:tr>
              <a:tr h="344870">
                <a:tc vMerge="1">
                  <a:txBody>
                    <a:bodyPr/>
                    <a:lstStyle/>
                    <a:p>
                      <a:pPr algn="ctr"/>
                      <a:endParaRPr lang="en-GB" sz="2000" b="0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format optimization</a:t>
                      </a:r>
                      <a:endParaRPr lang="en-GB" sz="1800" b="0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+mn-lt"/>
                          <a:cs typeface="Calibri" pitchFamily="34" charset="0"/>
                        </a:rPr>
                        <a:t>2-3</a:t>
                      </a:r>
                      <a:endParaRPr lang="en-GB" sz="1800" b="0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+mn-lt"/>
                          <a:cs typeface="Calibri" pitchFamily="34" charset="0"/>
                        </a:rPr>
                        <a:t>&lt;1</a:t>
                      </a:r>
                      <a:endParaRPr lang="en-GB" sz="1800" b="0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hteck 3"/>
          <p:cNvSpPr/>
          <p:nvPr/>
        </p:nvSpPr>
        <p:spPr>
          <a:xfrm>
            <a:off x="251520" y="443711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TPC data volume reduction by online event </a:t>
            </a:r>
            <a:r>
              <a:rPr lang="en-US" dirty="0" smtClean="0"/>
              <a:t>reconstruction</a:t>
            </a:r>
          </a:p>
          <a:p>
            <a:endParaRPr lang="en-US" dirty="0"/>
          </a:p>
          <a:p>
            <a:r>
              <a:rPr lang="en-US" dirty="0"/>
              <a:t>Discarding original raw </a:t>
            </a:r>
            <a:r>
              <a:rPr lang="en-US" dirty="0" smtClean="0"/>
              <a:t>data</a:t>
            </a:r>
          </a:p>
          <a:p>
            <a:endParaRPr lang="en-US" dirty="0"/>
          </a:p>
          <a:p>
            <a:r>
              <a:rPr lang="en-US" dirty="0"/>
              <a:t>In production from the 2011 </a:t>
            </a:r>
            <a:r>
              <a:rPr lang="en-US" dirty="0" err="1"/>
              <a:t>Pb-Pb</a:t>
            </a:r>
            <a:r>
              <a:rPr lang="en-US" dirty="0"/>
              <a:t> run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845805"/>
            <a:ext cx="4392488" cy="297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458645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Data Volume</a:t>
            </a:r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313431"/>
              </p:ext>
            </p:extLst>
          </p:nvPr>
        </p:nvGraphicFramePr>
        <p:xfrm>
          <a:off x="592201" y="1340768"/>
          <a:ext cx="7959598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9670"/>
                <a:gridCol w="1660970"/>
                <a:gridCol w="2486701"/>
                <a:gridCol w="2092257"/>
              </a:tblGrid>
              <a:tr h="1463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+mn-lt"/>
                          <a:cs typeface="Calibri" pitchFamily="34" charset="0"/>
                        </a:rPr>
                        <a:t>Detector</a:t>
                      </a:r>
                    </a:p>
                    <a:p>
                      <a:pPr algn="ctr"/>
                      <a:endParaRPr lang="en-US" sz="2000" b="0" dirty="0" smtClean="0">
                        <a:latin typeface="+mn-lt"/>
                        <a:cs typeface="Calibri" pitchFamily="34" charset="0"/>
                      </a:endParaRPr>
                    </a:p>
                    <a:p>
                      <a:pPr algn="ctr"/>
                      <a:endParaRPr lang="en-US" sz="2000" b="0" dirty="0" smtClean="0">
                        <a:latin typeface="+mn-lt"/>
                        <a:cs typeface="Calibri" pitchFamily="34" charset="0"/>
                      </a:endParaRPr>
                    </a:p>
                  </a:txBody>
                  <a:tcPr anchor="ctr">
                    <a:lnR w="762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+mn-lt"/>
                          <a:cs typeface="Calibri" pitchFamily="34" charset="0"/>
                        </a:rPr>
                        <a:t>Input to Online System (</a:t>
                      </a:r>
                      <a:r>
                        <a:rPr lang="en-US" sz="2000" b="0" dirty="0" err="1" smtClean="0">
                          <a:latin typeface="+mn-lt"/>
                          <a:cs typeface="Calibri" pitchFamily="34" charset="0"/>
                        </a:rPr>
                        <a:t>GByte</a:t>
                      </a:r>
                      <a:r>
                        <a:rPr lang="en-US" sz="2000" b="0" dirty="0" smtClean="0">
                          <a:latin typeface="+mn-lt"/>
                          <a:cs typeface="Calibri" pitchFamily="34" charset="0"/>
                        </a:rPr>
                        <a:t>/s)</a:t>
                      </a:r>
                      <a:endParaRPr lang="en-GB" sz="2000" b="0" dirty="0">
                        <a:latin typeface="+mn-lt"/>
                        <a:cs typeface="Calibri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dirty="0" smtClean="0">
                          <a:latin typeface="+mn-lt"/>
                          <a:cs typeface="Calibri" pitchFamily="34" charset="0"/>
                        </a:rPr>
                        <a:t>Peak</a:t>
                      </a:r>
                      <a:r>
                        <a:rPr lang="en-US" sz="2000" b="0" dirty="0" smtClean="0">
                          <a:latin typeface="+mn-lt"/>
                          <a:cs typeface="Calibri" pitchFamily="34" charset="0"/>
                        </a:rPr>
                        <a:t> Output to Local Data</a:t>
                      </a:r>
                      <a:r>
                        <a:rPr lang="en-US" sz="2000" b="0" baseline="0" dirty="0" smtClean="0">
                          <a:latin typeface="+mn-lt"/>
                          <a:cs typeface="Calibri" pitchFamily="34" charset="0"/>
                        </a:rPr>
                        <a:t> Storage (</a:t>
                      </a:r>
                      <a:r>
                        <a:rPr lang="en-US" sz="2000" b="0" baseline="0" dirty="0" err="1" smtClean="0">
                          <a:latin typeface="+mn-lt"/>
                          <a:cs typeface="Calibri" pitchFamily="34" charset="0"/>
                        </a:rPr>
                        <a:t>GByte</a:t>
                      </a:r>
                      <a:r>
                        <a:rPr lang="en-US" sz="2000" b="0" baseline="0" dirty="0" smtClean="0">
                          <a:latin typeface="+mn-lt"/>
                          <a:cs typeface="Calibri" pitchFamily="34" charset="0"/>
                        </a:rPr>
                        <a:t>/s)</a:t>
                      </a:r>
                    </a:p>
                  </a:txBody>
                  <a:tcPr anchor="ctr">
                    <a:lnR w="762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latin typeface="+mn-lt"/>
                          <a:cs typeface="Calibri" pitchFamily="34" charset="0"/>
                        </a:rPr>
                        <a:t>Avg. </a:t>
                      </a:r>
                      <a:r>
                        <a:rPr lang="en-US" sz="2000" b="0" dirty="0" smtClean="0">
                          <a:latin typeface="+mn-lt"/>
                          <a:cs typeface="Calibri" pitchFamily="34" charset="0"/>
                        </a:rPr>
                        <a:t>Output to Computing</a:t>
                      </a:r>
                      <a:br>
                        <a:rPr lang="en-US" sz="2000" b="0" dirty="0" smtClean="0">
                          <a:latin typeface="+mn-lt"/>
                          <a:cs typeface="Calibri" pitchFamily="34" charset="0"/>
                        </a:rPr>
                      </a:br>
                      <a:r>
                        <a:rPr lang="en-US" sz="2000" b="0" dirty="0" smtClean="0">
                          <a:latin typeface="+mn-lt"/>
                          <a:cs typeface="Calibri" pitchFamily="34" charset="0"/>
                        </a:rPr>
                        <a:t>Center</a:t>
                      </a:r>
                      <a:r>
                        <a:rPr lang="en-US" sz="2000" b="0" baseline="0" dirty="0" smtClean="0">
                          <a:latin typeface="+mn-lt"/>
                          <a:cs typeface="Calibri" pitchFamily="34" charset="0"/>
                        </a:rPr>
                        <a:t> (</a:t>
                      </a:r>
                      <a:r>
                        <a:rPr lang="en-US" sz="2000" b="0" baseline="0" dirty="0" err="1" smtClean="0">
                          <a:latin typeface="+mn-lt"/>
                          <a:cs typeface="Calibri" pitchFamily="34" charset="0"/>
                        </a:rPr>
                        <a:t>GByte</a:t>
                      </a:r>
                      <a:r>
                        <a:rPr lang="en-US" sz="2000" b="0" baseline="0" dirty="0" smtClean="0">
                          <a:latin typeface="+mn-lt"/>
                          <a:cs typeface="Calibri" pitchFamily="34" charset="0"/>
                        </a:rPr>
                        <a:t>/s)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Calibri" pitchFamily="34" charset="0"/>
                        </a:rPr>
                        <a:t>TPC</a:t>
                      </a:r>
                      <a:endParaRPr lang="en-GB" sz="2000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R w="762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+mn-lt"/>
                          <a:cs typeface="Calibri" pitchFamily="34" charset="0"/>
                        </a:rPr>
                        <a:t>1000</a:t>
                      </a:r>
                      <a:endParaRPr lang="en-GB" sz="2000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+mn-lt"/>
                          <a:cs typeface="Calibri" pitchFamily="34" charset="0"/>
                        </a:rPr>
                        <a:t>50.0</a:t>
                      </a:r>
                      <a:endParaRPr lang="en-GB" sz="2000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R w="762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+mn-lt"/>
                          <a:cs typeface="Calibri" pitchFamily="34" charset="0"/>
                        </a:rPr>
                        <a:t>8.0</a:t>
                      </a:r>
                      <a:endParaRPr lang="en-GB" sz="2000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Calibri" pitchFamily="34" charset="0"/>
                        </a:rPr>
                        <a:t>TRD</a:t>
                      </a:r>
                      <a:endParaRPr lang="en-GB" sz="2000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R w="762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+mn-lt"/>
                          <a:cs typeface="Calibri" pitchFamily="34" charset="0"/>
                        </a:rPr>
                        <a:t>81.5</a:t>
                      </a:r>
                      <a:endParaRPr lang="en-GB" sz="2000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dk1"/>
                          </a:solidFill>
                          <a:latin typeface="+mn-lt"/>
                          <a:cs typeface="Calibri" pitchFamily="34" charset="0"/>
                        </a:rPr>
                        <a:t>10.0</a:t>
                      </a:r>
                      <a:endParaRPr lang="en-GB" sz="2000" dirty="0">
                        <a:solidFill>
                          <a:srgbClr val="FF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R w="762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+mn-lt"/>
                          <a:cs typeface="Calibri" pitchFamily="34" charset="0"/>
                        </a:rPr>
                        <a:t>1.6</a:t>
                      </a:r>
                      <a:endParaRPr lang="en-GB" sz="2000" dirty="0">
                        <a:solidFill>
                          <a:srgbClr val="FF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Calibri" pitchFamily="34" charset="0"/>
                        </a:rPr>
                        <a:t>ITS</a:t>
                      </a:r>
                      <a:endParaRPr lang="en-GB" sz="2000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R w="762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+mn-lt"/>
                          <a:cs typeface="Calibri" pitchFamily="34" charset="0"/>
                        </a:rPr>
                        <a:t>40</a:t>
                      </a:r>
                      <a:endParaRPr lang="en-GB" sz="2000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+mn-lt"/>
                          <a:cs typeface="Calibri" pitchFamily="34" charset="0"/>
                        </a:rPr>
                        <a:t>10.0</a:t>
                      </a:r>
                      <a:endParaRPr lang="en-GB" sz="2000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R w="762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+mn-lt"/>
                          <a:cs typeface="Calibri" pitchFamily="34" charset="0"/>
                        </a:rPr>
                        <a:t>1.6</a:t>
                      </a:r>
                      <a:endParaRPr lang="en-GB" sz="2000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Calibri" pitchFamily="34" charset="0"/>
                        </a:rPr>
                        <a:t>Others</a:t>
                      </a:r>
                      <a:endParaRPr lang="en-GB" sz="2000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R w="762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+mn-lt"/>
                          <a:cs typeface="Calibri" pitchFamily="34" charset="0"/>
                        </a:rPr>
                        <a:t>25</a:t>
                      </a:r>
                      <a:endParaRPr lang="en-GB" sz="2000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+mn-lt"/>
                          <a:cs typeface="Calibri" pitchFamily="34" charset="0"/>
                        </a:rPr>
                        <a:t>12.5</a:t>
                      </a:r>
                      <a:endParaRPr lang="en-GB" sz="2000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R w="762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+mn-lt"/>
                          <a:cs typeface="Calibri" pitchFamily="34" charset="0"/>
                        </a:rPr>
                        <a:t>2.0</a:t>
                      </a:r>
                      <a:endParaRPr lang="en-GB" sz="2000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  <a:cs typeface="Calibri" pitchFamily="34" charset="0"/>
                        </a:rPr>
                        <a:t>Total</a:t>
                      </a:r>
                      <a:endParaRPr lang="en-GB" sz="2000" b="1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R w="762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latin typeface="+mn-lt"/>
                          <a:cs typeface="Calibri" pitchFamily="34" charset="0"/>
                        </a:rPr>
                        <a:t>1146.5</a:t>
                      </a:r>
                      <a:endParaRPr lang="en-GB" sz="2000" b="1" dirty="0"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dk1"/>
                          </a:solidFill>
                          <a:latin typeface="+mn-lt"/>
                          <a:cs typeface="Calibri" pitchFamily="34" charset="0"/>
                        </a:rPr>
                        <a:t>82.5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R w="762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latin typeface="+mn-lt"/>
                          <a:cs typeface="Calibri" pitchFamily="34" charset="0"/>
                        </a:rPr>
                        <a:t>13.2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611560" y="5373216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LHC luminosity variation during fill and efficiency taken into account for average output to computing center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6399932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719" y="836712"/>
            <a:ext cx="6228924" cy="577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167592" y="6669360"/>
            <a:ext cx="2133600" cy="188640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ALICE O2 Project - CHEP 2013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P. Vande Vyvre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49072" y="6664845"/>
            <a:ext cx="2133600" cy="188640"/>
          </a:xfrm>
        </p:spPr>
        <p:txBody>
          <a:bodyPr/>
          <a:lstStyle/>
          <a:p>
            <a:fld id="{1FBB5913-385C-4C8A-A0B4-78EB169DD34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O2 Computing Working Groups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2267744" y="836712"/>
            <a:ext cx="5670401" cy="6094258"/>
            <a:chOff x="2267744" y="836712"/>
            <a:chExt cx="5670401" cy="6094258"/>
          </a:xfrm>
        </p:grpSpPr>
        <p:sp>
          <p:nvSpPr>
            <p:cNvPr id="8" name="TextBox 7"/>
            <p:cNvSpPr txBox="1"/>
            <p:nvPr/>
          </p:nvSpPr>
          <p:spPr>
            <a:xfrm>
              <a:off x="6798089" y="1544791"/>
              <a:ext cx="1140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CWG1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Architecture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67744" y="836712"/>
              <a:ext cx="4608512" cy="609425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10" name="Elbow Connector 9"/>
            <p:cNvCxnSpPr>
              <a:stCxn id="9" idx="6"/>
              <a:endCxn id="8" idx="2"/>
            </p:cNvCxnSpPr>
            <p:nvPr/>
          </p:nvCxnSpPr>
          <p:spPr>
            <a:xfrm flipV="1">
              <a:off x="6876256" y="2068011"/>
              <a:ext cx="491861" cy="1815830"/>
            </a:xfrm>
            <a:prstGeom prst="bentConnector2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267744" y="836712"/>
            <a:ext cx="6272827" cy="6094258"/>
            <a:chOff x="2267744" y="836712"/>
            <a:chExt cx="6272827" cy="6094258"/>
          </a:xfrm>
        </p:grpSpPr>
        <p:sp>
          <p:nvSpPr>
            <p:cNvPr id="14" name="TextBox 13"/>
            <p:cNvSpPr txBox="1"/>
            <p:nvPr/>
          </p:nvSpPr>
          <p:spPr>
            <a:xfrm>
              <a:off x="6798089" y="1544791"/>
              <a:ext cx="1140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CWG1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Architecture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17296" y="2540902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CWG2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Tools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67744" y="836712"/>
              <a:ext cx="4608512" cy="609425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0000"/>
              </a:schemeClr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>
                <a:solidFill>
                  <a:prstClr val="white"/>
                </a:solidFill>
              </a:endParaRPr>
            </a:p>
          </p:txBody>
        </p:sp>
        <p:cxnSp>
          <p:nvCxnSpPr>
            <p:cNvPr id="17" name="Elbow Connector 16"/>
            <p:cNvCxnSpPr>
              <a:stCxn id="16" idx="6"/>
              <a:endCxn id="15" idx="2"/>
            </p:cNvCxnSpPr>
            <p:nvPr/>
          </p:nvCxnSpPr>
          <p:spPr>
            <a:xfrm flipV="1">
              <a:off x="6876256" y="3064122"/>
              <a:ext cx="1302678" cy="819719"/>
            </a:xfrm>
            <a:prstGeom prst="bentConnector2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043608" y="1196752"/>
            <a:ext cx="7955538" cy="5412482"/>
            <a:chOff x="1043608" y="1196752"/>
            <a:chExt cx="7955538" cy="5412482"/>
          </a:xfrm>
        </p:grpSpPr>
        <p:sp>
          <p:nvSpPr>
            <p:cNvPr id="19" name="TextBox 18"/>
            <p:cNvSpPr txBox="1"/>
            <p:nvPr/>
          </p:nvSpPr>
          <p:spPr>
            <a:xfrm>
              <a:off x="6798089" y="1544791"/>
              <a:ext cx="1140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CWG1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Architecture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17296" y="2540902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CWG2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Tools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17174" y="3519010"/>
              <a:ext cx="8819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CWG3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Dataflow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751376" y="1268760"/>
              <a:ext cx="1108656" cy="36933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0000"/>
              </a:schemeClr>
            </a:solidFill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>
                <a:solidFill>
                  <a:prstClr val="white"/>
                </a:solidFill>
              </a:endParaRPr>
            </a:p>
          </p:txBody>
        </p:sp>
        <p:cxnSp>
          <p:nvCxnSpPr>
            <p:cNvPr id="23" name="Elbow Connector 22"/>
            <p:cNvCxnSpPr>
              <a:stCxn id="22" idx="6"/>
              <a:endCxn id="21" idx="1"/>
            </p:cNvCxnSpPr>
            <p:nvPr/>
          </p:nvCxnSpPr>
          <p:spPr>
            <a:xfrm>
              <a:off x="4860032" y="1453426"/>
              <a:ext cx="3257142" cy="2327194"/>
            </a:xfrm>
            <a:prstGeom prst="bentConnector3">
              <a:avLst>
                <a:gd name="adj1" fmla="val 45762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3474967" y="2617846"/>
              <a:ext cx="1108656" cy="36933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0000"/>
              </a:schemeClr>
            </a:solidFill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>
                <a:solidFill>
                  <a:prstClr val="white"/>
                </a:solidFill>
              </a:endParaRPr>
            </a:p>
          </p:txBody>
        </p:sp>
        <p:cxnSp>
          <p:nvCxnSpPr>
            <p:cNvPr id="25" name="Elbow Connector 24"/>
            <p:cNvCxnSpPr>
              <a:endCxn id="21" idx="1"/>
            </p:cNvCxnSpPr>
            <p:nvPr/>
          </p:nvCxnSpPr>
          <p:spPr>
            <a:xfrm>
              <a:off x="4583623" y="2802512"/>
              <a:ext cx="3533551" cy="978108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1043608" y="1196752"/>
              <a:ext cx="1515808" cy="541248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0000"/>
              </a:schemeClr>
            </a:solidFill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>
                <a:solidFill>
                  <a:prstClr val="white"/>
                </a:solidFill>
              </a:endParaRPr>
            </a:p>
          </p:txBody>
        </p:sp>
        <p:cxnSp>
          <p:nvCxnSpPr>
            <p:cNvPr id="27" name="Elbow Connector 26"/>
            <p:cNvCxnSpPr>
              <a:stCxn id="26" idx="6"/>
              <a:endCxn id="21" idx="1"/>
            </p:cNvCxnSpPr>
            <p:nvPr/>
          </p:nvCxnSpPr>
          <p:spPr>
            <a:xfrm flipV="1">
              <a:off x="2559416" y="3780620"/>
              <a:ext cx="5557758" cy="122373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967400" y="1544791"/>
            <a:ext cx="5031746" cy="5215741"/>
            <a:chOff x="3967400" y="1544791"/>
            <a:chExt cx="5031746" cy="5215741"/>
          </a:xfrm>
        </p:grpSpPr>
        <p:sp>
          <p:nvSpPr>
            <p:cNvPr id="44" name="TextBox 43"/>
            <p:cNvSpPr txBox="1"/>
            <p:nvPr/>
          </p:nvSpPr>
          <p:spPr>
            <a:xfrm>
              <a:off x="6798089" y="1544791"/>
              <a:ext cx="1140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CWG1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Architecture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817296" y="2540902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CWG2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Tools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117174" y="3519010"/>
              <a:ext cx="8819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CWG3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Dataflow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628945" y="4533123"/>
              <a:ext cx="10999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CWG4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Data Model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704622" y="5445224"/>
              <a:ext cx="105028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CWG5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Computing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Platforms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67400" y="6237312"/>
              <a:ext cx="1040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CWG6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Calibration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cxnSp>
          <p:nvCxnSpPr>
            <p:cNvPr id="50" name="Elbow Connector 49"/>
            <p:cNvCxnSpPr>
              <a:stCxn id="51" idx="6"/>
              <a:endCxn id="49" idx="3"/>
            </p:cNvCxnSpPr>
            <p:nvPr/>
          </p:nvCxnSpPr>
          <p:spPr>
            <a:xfrm flipH="1">
              <a:off x="5008070" y="2480122"/>
              <a:ext cx="397102" cy="4018800"/>
            </a:xfrm>
            <a:prstGeom prst="bentConnector3">
              <a:avLst>
                <a:gd name="adj1" fmla="val -5756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4577730" y="2295456"/>
              <a:ext cx="827442" cy="36933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0000"/>
              </a:schemeClr>
            </a:solidFill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>
                <a:solidFill>
                  <a:prstClr val="white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4572000" y="3861048"/>
              <a:ext cx="827442" cy="36933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0000"/>
              </a:schemeClr>
            </a:solidFill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>
                <a:solidFill>
                  <a:prstClr val="white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4572000" y="5877272"/>
              <a:ext cx="827442" cy="36933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0000"/>
              </a:schemeClr>
            </a:solidFill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>
                <a:solidFill>
                  <a:prstClr val="white"/>
                </a:solidFill>
              </a:endParaRPr>
            </a:p>
          </p:txBody>
        </p:sp>
        <p:cxnSp>
          <p:nvCxnSpPr>
            <p:cNvPr id="54" name="Straight Connector 53"/>
            <p:cNvCxnSpPr>
              <a:stCxn id="52" idx="6"/>
            </p:cNvCxnSpPr>
            <p:nvPr/>
          </p:nvCxnSpPr>
          <p:spPr>
            <a:xfrm>
              <a:off x="5399442" y="4045714"/>
              <a:ext cx="25267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5383138" y="6064721"/>
              <a:ext cx="25267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949823" y="1544791"/>
            <a:ext cx="8049323" cy="5215741"/>
            <a:chOff x="949823" y="1544791"/>
            <a:chExt cx="8049323" cy="5215741"/>
          </a:xfrm>
        </p:grpSpPr>
        <p:sp>
          <p:nvSpPr>
            <p:cNvPr id="57" name="TextBox 56"/>
            <p:cNvSpPr txBox="1"/>
            <p:nvPr/>
          </p:nvSpPr>
          <p:spPr>
            <a:xfrm>
              <a:off x="6798089" y="1544791"/>
              <a:ext cx="1140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CWG1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Architecture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817296" y="2540902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CWG2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Tools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117174" y="3519010"/>
              <a:ext cx="8819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CWG3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Dataflow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8945" y="4533123"/>
              <a:ext cx="10999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CWG4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Data Model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704622" y="5445224"/>
              <a:ext cx="105028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CWG5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Computing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Platforms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967400" y="6237312"/>
              <a:ext cx="1040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CWG6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Calibration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949823" y="5445224"/>
              <a:ext cx="13789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CWG7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Reconstruction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cxnSp>
          <p:nvCxnSpPr>
            <p:cNvPr id="64" name="Elbow Connector 63"/>
            <p:cNvCxnSpPr>
              <a:stCxn id="65" idx="2"/>
              <a:endCxn id="63" idx="3"/>
            </p:cNvCxnSpPr>
            <p:nvPr/>
          </p:nvCxnSpPr>
          <p:spPr>
            <a:xfrm rot="10800000" flipV="1">
              <a:off x="2328727" y="2540902"/>
              <a:ext cx="1224952" cy="3165932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3553679" y="2356236"/>
              <a:ext cx="827442" cy="36933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0000"/>
              </a:schemeClr>
            </a:solidFill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>
                <a:solidFill>
                  <a:prstClr val="white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3553679" y="3902614"/>
              <a:ext cx="827442" cy="36933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0000"/>
              </a:schemeClr>
            </a:solidFill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>
                <a:solidFill>
                  <a:prstClr val="white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3553679" y="5934072"/>
              <a:ext cx="827442" cy="36933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0000"/>
              </a:schemeClr>
            </a:solidFill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>
                <a:solidFill>
                  <a:prstClr val="white"/>
                </a:solidFill>
              </a:endParaRPr>
            </a:p>
          </p:txBody>
        </p:sp>
        <p:cxnSp>
          <p:nvCxnSpPr>
            <p:cNvPr id="68" name="Straight Connector 67"/>
            <p:cNvCxnSpPr>
              <a:stCxn id="66" idx="2"/>
            </p:cNvCxnSpPr>
            <p:nvPr/>
          </p:nvCxnSpPr>
          <p:spPr>
            <a:xfrm flipH="1">
              <a:off x="2941202" y="4087280"/>
              <a:ext cx="61247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336468" y="1544791"/>
            <a:ext cx="8662678" cy="5215741"/>
            <a:chOff x="336468" y="1544791"/>
            <a:chExt cx="8662678" cy="5215741"/>
          </a:xfrm>
        </p:grpSpPr>
        <p:sp>
          <p:nvSpPr>
            <p:cNvPr id="70" name="TextBox 69"/>
            <p:cNvSpPr txBox="1"/>
            <p:nvPr/>
          </p:nvSpPr>
          <p:spPr>
            <a:xfrm>
              <a:off x="6798089" y="1544791"/>
              <a:ext cx="1140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CWG1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Architecture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817296" y="2540902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CWG2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Tools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117174" y="3519010"/>
              <a:ext cx="8819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CWG3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Dataflow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628945" y="4533123"/>
              <a:ext cx="10999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CWG4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Data Model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704622" y="5445224"/>
              <a:ext cx="105028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CWG5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Computing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Platforms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967400" y="6237312"/>
              <a:ext cx="1040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CWG6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Calibration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36468" y="4525022"/>
              <a:ext cx="102143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CWG8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Physics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Simulation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949823" y="5445224"/>
              <a:ext cx="13789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CWG7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Reconstruction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3553679" y="6209454"/>
              <a:ext cx="827442" cy="36933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0000"/>
              </a:schemeClr>
            </a:solidFill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>
                <a:solidFill>
                  <a:prstClr val="white"/>
                </a:solidFill>
              </a:endParaRPr>
            </a:p>
          </p:txBody>
        </p:sp>
        <p:cxnSp>
          <p:nvCxnSpPr>
            <p:cNvPr id="79" name="Elbow Connector 78"/>
            <p:cNvCxnSpPr>
              <a:stCxn id="78" idx="2"/>
              <a:endCxn id="76" idx="3"/>
            </p:cNvCxnSpPr>
            <p:nvPr/>
          </p:nvCxnSpPr>
          <p:spPr>
            <a:xfrm rot="10800000">
              <a:off x="1357901" y="4894354"/>
              <a:ext cx="2195778" cy="1499766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3045301" y="1544791"/>
            <a:ext cx="5953845" cy="4639097"/>
            <a:chOff x="3045301" y="1544791"/>
            <a:chExt cx="5953845" cy="4639097"/>
          </a:xfrm>
        </p:grpSpPr>
        <p:sp>
          <p:nvSpPr>
            <p:cNvPr id="91" name="TextBox 90"/>
            <p:cNvSpPr txBox="1"/>
            <p:nvPr/>
          </p:nvSpPr>
          <p:spPr>
            <a:xfrm>
              <a:off x="6798089" y="1544791"/>
              <a:ext cx="1140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CWG1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Architecture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817296" y="2540902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CWG2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Tools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117174" y="3519010"/>
              <a:ext cx="8819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CWG3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Dataflow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628945" y="4533123"/>
              <a:ext cx="10999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CWG4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Data Model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704622" y="5445224"/>
              <a:ext cx="105028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CWG5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Computing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Platforms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3045301" y="3244334"/>
              <a:ext cx="554328" cy="36933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0000"/>
              </a:schemeClr>
            </a:solidFill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>
                <a:solidFill>
                  <a:prstClr val="white"/>
                </a:solidFill>
              </a:endParaRPr>
            </a:p>
          </p:txBody>
        </p:sp>
        <p:cxnSp>
          <p:nvCxnSpPr>
            <p:cNvPr id="97" name="Elbow Connector 96"/>
            <p:cNvCxnSpPr>
              <a:stCxn id="96" idx="6"/>
              <a:endCxn id="95" idx="0"/>
            </p:cNvCxnSpPr>
            <p:nvPr/>
          </p:nvCxnSpPr>
          <p:spPr>
            <a:xfrm>
              <a:off x="3599629" y="3429000"/>
              <a:ext cx="3630137" cy="2016224"/>
            </a:xfrm>
            <a:prstGeom prst="bentConnector2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Elbow Connector 97"/>
            <p:cNvCxnSpPr>
              <a:endCxn id="95" idx="0"/>
            </p:cNvCxnSpPr>
            <p:nvPr/>
          </p:nvCxnSpPr>
          <p:spPr>
            <a:xfrm>
              <a:off x="3599630" y="1806401"/>
              <a:ext cx="3630136" cy="3638823"/>
            </a:xfrm>
            <a:prstGeom prst="bentConnector2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/>
            <p:cNvSpPr/>
            <p:nvPr/>
          </p:nvSpPr>
          <p:spPr>
            <a:xfrm>
              <a:off x="3045301" y="1621735"/>
              <a:ext cx="554328" cy="36933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0000"/>
              </a:schemeClr>
            </a:solidFill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>
                <a:solidFill>
                  <a:prstClr val="white"/>
                </a:solidFill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42083" y="1544791"/>
            <a:ext cx="8957063" cy="5215741"/>
            <a:chOff x="42083" y="1544791"/>
            <a:chExt cx="8957063" cy="5215741"/>
          </a:xfrm>
        </p:grpSpPr>
        <p:sp>
          <p:nvSpPr>
            <p:cNvPr id="105" name="TextBox 104"/>
            <p:cNvSpPr txBox="1"/>
            <p:nvPr/>
          </p:nvSpPr>
          <p:spPr>
            <a:xfrm>
              <a:off x="6798089" y="1544791"/>
              <a:ext cx="1140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CWG1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Architecture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817296" y="2540902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CWG2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Tools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117174" y="3519010"/>
              <a:ext cx="8819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CWG3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Dataflow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628945" y="4533123"/>
              <a:ext cx="10999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CWG4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Data Model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704622" y="5445224"/>
              <a:ext cx="105028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CWG5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Computing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Platforms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967400" y="6237312"/>
              <a:ext cx="1040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CWG6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Calibration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36468" y="4525022"/>
              <a:ext cx="102143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CWG8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Physics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Simulation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949823" y="5445224"/>
              <a:ext cx="13789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CWG7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Reconstruction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2083" y="3519010"/>
              <a:ext cx="9621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CWG9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QA, DQM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6421179" y="3353641"/>
              <a:ext cx="827442" cy="36933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0000"/>
              </a:schemeClr>
            </a:solidFill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>
                <a:solidFill>
                  <a:prstClr val="white"/>
                </a:solidFill>
              </a:endParaRPr>
            </a:p>
          </p:txBody>
        </p:sp>
        <p:cxnSp>
          <p:nvCxnSpPr>
            <p:cNvPr id="115" name="Elbow Connector 114"/>
            <p:cNvCxnSpPr>
              <a:stCxn id="114" idx="2"/>
              <a:endCxn id="113" idx="3"/>
            </p:cNvCxnSpPr>
            <p:nvPr/>
          </p:nvCxnSpPr>
          <p:spPr>
            <a:xfrm rot="10800000" flipV="1">
              <a:off x="1004207" y="3538306"/>
              <a:ext cx="5416973" cy="242313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/>
          <p:cNvGrpSpPr/>
          <p:nvPr/>
        </p:nvGrpSpPr>
        <p:grpSpPr>
          <a:xfrm>
            <a:off x="42083" y="1237051"/>
            <a:ext cx="8957063" cy="5491772"/>
            <a:chOff x="42083" y="1237051"/>
            <a:chExt cx="8957063" cy="5491772"/>
          </a:xfrm>
        </p:grpSpPr>
        <p:sp>
          <p:nvSpPr>
            <p:cNvPr id="117" name="TextBox 116"/>
            <p:cNvSpPr txBox="1"/>
            <p:nvPr/>
          </p:nvSpPr>
          <p:spPr>
            <a:xfrm>
              <a:off x="6798089" y="1544791"/>
              <a:ext cx="1140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CWG1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Architecture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817296" y="2540902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CWG2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Tools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117174" y="3519010"/>
              <a:ext cx="8819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CWG3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Dataflow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628945" y="4501414"/>
              <a:ext cx="10999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CWG4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Data Model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704622" y="5413515"/>
              <a:ext cx="105028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CWG5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Computing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Platforms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967400" y="6205603"/>
              <a:ext cx="1040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CWG6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Calibration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2083" y="3487301"/>
              <a:ext cx="9621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CWG9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QA, DQM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01700" y="2517293"/>
              <a:ext cx="124906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CWG10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Control,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Configuration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36468" y="4493313"/>
              <a:ext cx="102143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CWG8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Physics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Simulation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949823" y="5413515"/>
              <a:ext cx="13789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CWG7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Reconstruction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2537490" y="1237051"/>
              <a:ext cx="1515808" cy="541248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0000"/>
              </a:schemeClr>
            </a:solidFill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>
                <a:solidFill>
                  <a:prstClr val="white"/>
                </a:solidFill>
              </a:endParaRPr>
            </a:p>
          </p:txBody>
        </p:sp>
        <p:cxnSp>
          <p:nvCxnSpPr>
            <p:cNvPr id="128" name="Elbow Connector 127"/>
            <p:cNvCxnSpPr/>
            <p:nvPr/>
          </p:nvCxnSpPr>
          <p:spPr>
            <a:xfrm rot="10800000">
              <a:off x="1450760" y="2886626"/>
              <a:ext cx="1086730" cy="1056666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/>
          <p:cNvGrpSpPr/>
          <p:nvPr/>
        </p:nvGrpSpPr>
        <p:grpSpPr>
          <a:xfrm>
            <a:off x="42083" y="836712"/>
            <a:ext cx="8957063" cy="6094258"/>
            <a:chOff x="42083" y="836712"/>
            <a:chExt cx="8957063" cy="6094258"/>
          </a:xfrm>
        </p:grpSpPr>
        <p:sp>
          <p:nvSpPr>
            <p:cNvPr id="130" name="TextBox 129"/>
            <p:cNvSpPr txBox="1"/>
            <p:nvPr/>
          </p:nvSpPr>
          <p:spPr>
            <a:xfrm>
              <a:off x="6798089" y="1544791"/>
              <a:ext cx="1140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CWG1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Architecture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7817296" y="2540902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CWG2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Tools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8117174" y="3519010"/>
              <a:ext cx="8819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CWG3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Dataflow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628945" y="4533123"/>
              <a:ext cx="10999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CWG4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Data Model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6704622" y="5445224"/>
              <a:ext cx="105028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CWG5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Computing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Platforms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3967400" y="6237312"/>
              <a:ext cx="1040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CWG6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Calibration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42083" y="3519010"/>
              <a:ext cx="9621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CWG9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QA, DQM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01700" y="2549002"/>
              <a:ext cx="124906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CWG10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Control,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Configuration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1163962" y="1556792"/>
              <a:ext cx="89159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CWG11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Software</a:t>
              </a:r>
            </a:p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Lifecycle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336468" y="4525022"/>
              <a:ext cx="102143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CWG8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Physics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Simulation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949823" y="5445224"/>
              <a:ext cx="13789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CWG7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Reconstruction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2267744" y="836712"/>
              <a:ext cx="4608512" cy="609425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0000"/>
              </a:schemeClr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>
                <a:solidFill>
                  <a:prstClr val="white"/>
                </a:solidFill>
              </a:endParaRPr>
            </a:p>
          </p:txBody>
        </p:sp>
        <p:cxnSp>
          <p:nvCxnSpPr>
            <p:cNvPr id="142" name="Elbow Connector 141"/>
            <p:cNvCxnSpPr>
              <a:stCxn id="141" idx="2"/>
              <a:endCxn id="138" idx="3"/>
            </p:cNvCxnSpPr>
            <p:nvPr/>
          </p:nvCxnSpPr>
          <p:spPr>
            <a:xfrm rot="10800000">
              <a:off x="2055552" y="1926125"/>
              <a:ext cx="212192" cy="1957717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/>
          <p:cNvGrpSpPr/>
          <p:nvPr/>
        </p:nvGrpSpPr>
        <p:grpSpPr>
          <a:xfrm>
            <a:off x="42083" y="476672"/>
            <a:ext cx="8957063" cy="6283860"/>
            <a:chOff x="42083" y="476672"/>
            <a:chExt cx="8957063" cy="6283860"/>
          </a:xfrm>
        </p:grpSpPr>
        <p:sp>
          <p:nvSpPr>
            <p:cNvPr id="165" name="TextBox 164"/>
            <p:cNvSpPr txBox="1"/>
            <p:nvPr/>
          </p:nvSpPr>
          <p:spPr>
            <a:xfrm>
              <a:off x="6798089" y="1544791"/>
              <a:ext cx="1140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CWG1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Architecture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7817296" y="2540902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CWG2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Tools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8117174" y="3519010"/>
              <a:ext cx="8819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CWG3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Dataflow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7628945" y="4533123"/>
              <a:ext cx="10999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CWG4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Data Model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6704622" y="5445224"/>
              <a:ext cx="105028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CWG5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Computing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Platforms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3967400" y="6237312"/>
              <a:ext cx="1040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CWG6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Calibration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42083" y="3519010"/>
              <a:ext cx="9621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CWG9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QA, DQM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3632729" y="476672"/>
              <a:ext cx="18758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CWG12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Computing</a:t>
              </a:r>
              <a:r>
                <a:rPr lang="en-US" sz="1400" dirty="0">
                  <a:solidFill>
                    <a:prstClr val="black"/>
                  </a:solidFill>
                  <a:latin typeface="Helvetica Neue"/>
                </a:rPr>
                <a:t> </a:t>
              </a: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Hardware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201700" y="2549002"/>
              <a:ext cx="124906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CWG10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Control,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Configuration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1163962" y="1556792"/>
              <a:ext cx="89159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CWG11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Software</a:t>
              </a:r>
            </a:p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Lifecycle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336468" y="4525022"/>
              <a:ext cx="102143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CWG8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Physics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Simulation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949823" y="5445224"/>
              <a:ext cx="13789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CWG7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Reconstruction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cxnSp>
          <p:nvCxnSpPr>
            <p:cNvPr id="177" name="Elbow Connector 176"/>
            <p:cNvCxnSpPr>
              <a:stCxn id="178" idx="6"/>
              <a:endCxn id="172" idx="2"/>
            </p:cNvCxnSpPr>
            <p:nvPr/>
          </p:nvCxnSpPr>
          <p:spPr>
            <a:xfrm flipV="1">
              <a:off x="3563888" y="999892"/>
              <a:ext cx="1006759" cy="806509"/>
            </a:xfrm>
            <a:prstGeom prst="bentConnector2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Oval 177"/>
            <p:cNvSpPr/>
            <p:nvPr/>
          </p:nvSpPr>
          <p:spPr>
            <a:xfrm>
              <a:off x="3024478" y="1621735"/>
              <a:ext cx="539410" cy="36933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0000"/>
              </a:schemeClr>
            </a:solidFill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>
                <a:solidFill>
                  <a:prstClr val="white"/>
                </a:solidFill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3024478" y="3203684"/>
              <a:ext cx="539410" cy="36933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0000"/>
              </a:schemeClr>
            </a:solidFill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>
                <a:solidFill>
                  <a:prstClr val="white"/>
                </a:solidFill>
              </a:endParaRPr>
            </a:p>
          </p:txBody>
        </p:sp>
        <p:sp>
          <p:nvSpPr>
            <p:cNvPr id="180" name="Oval 179"/>
            <p:cNvSpPr/>
            <p:nvPr/>
          </p:nvSpPr>
          <p:spPr>
            <a:xfrm>
              <a:off x="3168494" y="4803762"/>
              <a:ext cx="539410" cy="36933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0000"/>
              </a:schemeClr>
            </a:solidFill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>
                <a:solidFill>
                  <a:prstClr val="white"/>
                </a:solidFill>
              </a:endParaRPr>
            </a:p>
          </p:txBody>
        </p:sp>
        <p:cxnSp>
          <p:nvCxnSpPr>
            <p:cNvPr id="181" name="Elbow Connector 180"/>
            <p:cNvCxnSpPr>
              <a:stCxn id="179" idx="6"/>
            </p:cNvCxnSpPr>
            <p:nvPr/>
          </p:nvCxnSpPr>
          <p:spPr>
            <a:xfrm flipV="1">
              <a:off x="3563888" y="999892"/>
              <a:ext cx="1008112" cy="2388458"/>
            </a:xfrm>
            <a:prstGeom prst="bentConnector2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Elbow Connector 181"/>
            <p:cNvCxnSpPr>
              <a:stCxn id="180" idx="6"/>
            </p:cNvCxnSpPr>
            <p:nvPr/>
          </p:nvCxnSpPr>
          <p:spPr>
            <a:xfrm flipV="1">
              <a:off x="3707904" y="1052736"/>
              <a:ext cx="864096" cy="3935692"/>
            </a:xfrm>
            <a:prstGeom prst="bentConnector2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Oval 182"/>
            <p:cNvSpPr/>
            <p:nvPr/>
          </p:nvSpPr>
          <p:spPr>
            <a:xfrm>
              <a:off x="7089535" y="3334533"/>
              <a:ext cx="539410" cy="36933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0000"/>
              </a:schemeClr>
            </a:solidFill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>
                <a:solidFill>
                  <a:prstClr val="white"/>
                </a:solidFill>
              </a:endParaRPr>
            </a:p>
          </p:txBody>
        </p:sp>
        <p:cxnSp>
          <p:nvCxnSpPr>
            <p:cNvPr id="184" name="Elbow Connector 183"/>
            <p:cNvCxnSpPr>
              <a:stCxn id="183" idx="2"/>
            </p:cNvCxnSpPr>
            <p:nvPr/>
          </p:nvCxnSpPr>
          <p:spPr>
            <a:xfrm rot="10800000">
              <a:off x="4572001" y="999893"/>
              <a:ext cx="2517535" cy="2519307"/>
            </a:xfrm>
            <a:prstGeom prst="bentConnector2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3386603" y="1541090"/>
            <a:ext cx="5618089" cy="4768230"/>
            <a:chOff x="9538249" y="1544791"/>
            <a:chExt cx="5618089" cy="4768230"/>
          </a:xfrm>
        </p:grpSpPr>
        <p:sp>
          <p:nvSpPr>
            <p:cNvPr id="29" name="TextBox 28"/>
            <p:cNvSpPr txBox="1"/>
            <p:nvPr/>
          </p:nvSpPr>
          <p:spPr>
            <a:xfrm>
              <a:off x="12955281" y="1544791"/>
              <a:ext cx="1140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CWG1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Architecture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974488" y="2540902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CWG2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Tools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274366" y="3519010"/>
              <a:ext cx="8819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CWG3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Dataflow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3786137" y="4533123"/>
              <a:ext cx="10999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CWG4</a:t>
              </a:r>
              <a:br>
                <a:rPr lang="en-US" sz="1400" dirty="0" smtClean="0">
                  <a:solidFill>
                    <a:prstClr val="black"/>
                  </a:solidFill>
                  <a:latin typeface="Helvetica Neue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Helvetica Neue"/>
                </a:rPr>
                <a:t>Data Model</a:t>
              </a:r>
              <a:endParaRPr lang="en-GB" sz="1400" dirty="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9538249" y="3909320"/>
              <a:ext cx="1108656" cy="36933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0000"/>
              </a:schemeClr>
            </a:solidFill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>
                <a:solidFill>
                  <a:prstClr val="white"/>
                </a:solidFill>
              </a:endParaRPr>
            </a:p>
          </p:txBody>
        </p:sp>
        <p:cxnSp>
          <p:nvCxnSpPr>
            <p:cNvPr id="34" name="Elbow Connector 33"/>
            <p:cNvCxnSpPr>
              <a:stCxn id="33" idx="6"/>
              <a:endCxn id="32" idx="1"/>
            </p:cNvCxnSpPr>
            <p:nvPr/>
          </p:nvCxnSpPr>
          <p:spPr>
            <a:xfrm>
              <a:off x="10646905" y="4093986"/>
              <a:ext cx="3139232" cy="700747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9538249" y="5943689"/>
              <a:ext cx="1108656" cy="36933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0000"/>
              </a:schemeClr>
            </a:solidFill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>
                <a:solidFill>
                  <a:prstClr val="white"/>
                </a:solidFill>
              </a:endParaRPr>
            </a:p>
          </p:txBody>
        </p:sp>
        <p:cxnSp>
          <p:nvCxnSpPr>
            <p:cNvPr id="36" name="Elbow Connector 35"/>
            <p:cNvCxnSpPr>
              <a:stCxn id="35" idx="6"/>
              <a:endCxn id="32" idx="1"/>
            </p:cNvCxnSpPr>
            <p:nvPr/>
          </p:nvCxnSpPr>
          <p:spPr>
            <a:xfrm flipV="1">
              <a:off x="10646905" y="4794733"/>
              <a:ext cx="3139232" cy="1333622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Oval 142"/>
            <p:cNvSpPr/>
            <p:nvPr/>
          </p:nvSpPr>
          <p:spPr>
            <a:xfrm>
              <a:off x="9538249" y="2348880"/>
              <a:ext cx="1108656" cy="36933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0000"/>
              </a:schemeClr>
            </a:solidFill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>
                <a:solidFill>
                  <a:prstClr val="white"/>
                </a:solidFill>
              </a:endParaRPr>
            </a:p>
          </p:txBody>
        </p:sp>
        <p:cxnSp>
          <p:nvCxnSpPr>
            <p:cNvPr id="144" name="Elbow Connector 143"/>
            <p:cNvCxnSpPr>
              <a:stCxn id="143" idx="6"/>
              <a:endCxn id="32" idx="1"/>
            </p:cNvCxnSpPr>
            <p:nvPr/>
          </p:nvCxnSpPr>
          <p:spPr>
            <a:xfrm>
              <a:off x="10646905" y="2533546"/>
              <a:ext cx="3139232" cy="2261187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5" name="Picture 1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91" y="549806"/>
            <a:ext cx="819914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6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Evolution of ALICE Computing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281339"/>
          </a:xfrm>
        </p:spPr>
        <p:txBody>
          <a:bodyPr/>
          <a:lstStyle/>
          <a:p>
            <a:endParaRPr lang="de-DE" b="0" dirty="0" smtClean="0"/>
          </a:p>
          <a:p>
            <a:r>
              <a:rPr lang="de-DE" b="0" dirty="0" smtClean="0"/>
              <a:t>Components </a:t>
            </a:r>
            <a:r>
              <a:rPr lang="de-DE" b="0" dirty="0"/>
              <a:t>of the ALICE Computing Model</a:t>
            </a:r>
          </a:p>
          <a:p>
            <a:r>
              <a:rPr lang="de-DE" b="0" dirty="0" smtClean="0"/>
              <a:t>Evolution </a:t>
            </a:r>
            <a:r>
              <a:rPr lang="de-DE" b="0" dirty="0"/>
              <a:t>of </a:t>
            </a:r>
            <a:r>
              <a:rPr lang="de-DE" b="0" dirty="0" smtClean="0"/>
              <a:t>ALICE</a:t>
            </a:r>
            <a:endParaRPr lang="en-US" b="0" dirty="0"/>
          </a:p>
          <a:p>
            <a:r>
              <a:rPr lang="de-DE" b="0" dirty="0" smtClean="0"/>
              <a:t>Run </a:t>
            </a:r>
            <a:r>
              <a:rPr lang="de-DE" b="0" dirty="0"/>
              <a:t>2</a:t>
            </a:r>
          </a:p>
          <a:p>
            <a:r>
              <a:rPr lang="de-DE" b="0" dirty="0"/>
              <a:t>Run </a:t>
            </a:r>
            <a:r>
              <a:rPr lang="de-DE" b="0" dirty="0" smtClean="0"/>
              <a:t>3 / </a:t>
            </a:r>
            <a:r>
              <a:rPr lang="de-DE" b="0" dirty="0" smtClean="0"/>
              <a:t>O2</a:t>
            </a:r>
            <a:endParaRPr lang="de-DE" b="0" dirty="0"/>
          </a:p>
          <a:p>
            <a:r>
              <a:rPr lang="de-DE" b="0" dirty="0"/>
              <a:t>FAIR </a:t>
            </a:r>
            <a:r>
              <a:rPr lang="de-DE" b="0" dirty="0" smtClean="0"/>
              <a:t>Computing</a:t>
            </a:r>
          </a:p>
          <a:p>
            <a:r>
              <a:rPr lang="de-DE" b="0" dirty="0" smtClean="0"/>
              <a:t>Summary</a:t>
            </a:r>
            <a:endParaRPr lang="en-US" b="0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92813"/>
            <a:ext cx="849312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820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475" y="188640"/>
            <a:ext cx="8229600" cy="664458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ALICE@Run3</a:t>
            </a:r>
            <a:endParaRPr lang="en-US" b="1" dirty="0"/>
          </a:p>
        </p:txBody>
      </p:sp>
      <p:grpSp>
        <p:nvGrpSpPr>
          <p:cNvPr id="37" name="Group 36"/>
          <p:cNvGrpSpPr/>
          <p:nvPr/>
        </p:nvGrpSpPr>
        <p:grpSpPr>
          <a:xfrm>
            <a:off x="323529" y="980729"/>
            <a:ext cx="8479634" cy="5491936"/>
            <a:chOff x="138199" y="202949"/>
            <a:chExt cx="9406731" cy="6762121"/>
          </a:xfrm>
        </p:grpSpPr>
        <p:grpSp>
          <p:nvGrpSpPr>
            <p:cNvPr id="4" name="Group 3"/>
            <p:cNvGrpSpPr/>
            <p:nvPr/>
          </p:nvGrpSpPr>
          <p:grpSpPr>
            <a:xfrm>
              <a:off x="138199" y="3068710"/>
              <a:ext cx="4439337" cy="2783684"/>
              <a:chOff x="3108431" y="4163055"/>
              <a:chExt cx="3527988" cy="2420027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6152" y="4524851"/>
                <a:ext cx="2980267" cy="20568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8792" y="4163055"/>
                <a:ext cx="2980267" cy="20568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8431" y="4526195"/>
                <a:ext cx="2980267" cy="2056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Shape 25"/>
              <p:cNvSpPr/>
              <p:nvPr/>
            </p:nvSpPr>
            <p:spPr>
              <a:xfrm>
                <a:off x="3887146" y="5130442"/>
                <a:ext cx="1150664" cy="952875"/>
              </a:xfrm>
              <a:prstGeom prst="flowChartMultidocument">
                <a:avLst/>
              </a:prstGeom>
              <a:solidFill>
                <a:srgbClr val="F4CCCC"/>
              </a:solidFill>
              <a:ln w="1905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sp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 err="1" smtClean="0">
                    <a:solidFill>
                      <a:prstClr val="black"/>
                    </a:solidFill>
                    <a:latin typeface="Calibri"/>
                  </a:rPr>
                  <a:t>AliEn</a:t>
                </a:r>
                <a:endParaRPr lang="en-US" sz="14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700" dirty="0">
                  <a:solidFill>
                    <a:prstClr val="black"/>
                  </a:solidFill>
                  <a:latin typeface="Calibri"/>
                </a:endParaRPr>
              </a:p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700" dirty="0">
                  <a:solidFill>
                    <a:prstClr val="black"/>
                  </a:solidFill>
                  <a:latin typeface="Calibri"/>
                </a:endParaRPr>
              </a:p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7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9" name="Picture 8" descr="cvm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52900" y="5726609"/>
                <a:ext cx="235417" cy="256544"/>
              </a:xfrm>
              <a:prstGeom prst="rect">
                <a:avLst/>
              </a:prstGeom>
            </p:spPr>
          </p:pic>
          <p:sp>
            <p:nvSpPr>
              <p:cNvPr id="10" name="Shape 25"/>
              <p:cNvSpPr/>
              <p:nvPr/>
            </p:nvSpPr>
            <p:spPr>
              <a:xfrm>
                <a:off x="4932238" y="5184415"/>
                <a:ext cx="698500" cy="1135348"/>
              </a:xfrm>
              <a:prstGeom prst="flowChartMultidocument">
                <a:avLst/>
              </a:prstGeom>
              <a:solidFill>
                <a:srgbClr val="F4CCCC"/>
              </a:solidFill>
              <a:ln w="1905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sp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smtClean="0">
                    <a:solidFill>
                      <a:prstClr val="black"/>
                    </a:solidFill>
                    <a:latin typeface="Calibri"/>
                    <a:ea typeface="+mn-ea"/>
                  </a:rPr>
                  <a:t>CAF</a:t>
                </a:r>
                <a:endParaRPr lang="en-US" sz="700" dirty="0" smtClean="0">
                  <a:solidFill>
                    <a:prstClr val="black"/>
                  </a:solidFill>
                  <a:latin typeface="Calibri"/>
                  <a:ea typeface="+mn-ea"/>
                </a:endParaRPr>
              </a:p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dirty="0" smtClean="0">
                    <a:solidFill>
                      <a:prstClr val="black"/>
                    </a:solidFill>
                    <a:latin typeface="Calibri"/>
                  </a:rPr>
                  <a:t>On</a:t>
                </a:r>
              </a:p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dirty="0" smtClean="0">
                    <a:solidFill>
                      <a:prstClr val="black"/>
                    </a:solidFill>
                    <a:latin typeface="Calibri"/>
                    <a:ea typeface="+mn-ea"/>
                  </a:rPr>
                  <a:t>Demand</a:t>
                </a:r>
              </a:p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700" dirty="0" smtClean="0">
                  <a:solidFill>
                    <a:prstClr val="black"/>
                  </a:solidFill>
                  <a:latin typeface="Calibri"/>
                  <a:ea typeface="+mn-ea"/>
                </a:endParaRPr>
              </a:p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" sz="700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  <p:sp>
          <p:nvSpPr>
            <p:cNvPr id="11" name="Shape 25"/>
            <p:cNvSpPr/>
            <p:nvPr/>
          </p:nvSpPr>
          <p:spPr>
            <a:xfrm>
              <a:off x="2889766" y="1208766"/>
              <a:ext cx="997380" cy="1305956"/>
            </a:xfrm>
            <a:prstGeom prst="flowChartMultidocument">
              <a:avLst/>
            </a:prstGeom>
            <a:solidFill>
              <a:srgbClr val="F4CCCC"/>
            </a:solidFill>
            <a:ln w="1905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Calibri"/>
                  <a:ea typeface="+mn-ea"/>
                </a:rPr>
                <a:t>CAF</a:t>
              </a:r>
              <a:endParaRPr lang="en-US" sz="700" dirty="0" smtClean="0">
                <a:solidFill>
                  <a:prstClr val="black"/>
                </a:solidFill>
                <a:latin typeface="Calibri"/>
                <a:ea typeface="+mn-ea"/>
              </a:endParaRP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black"/>
                  </a:solidFill>
                  <a:latin typeface="Calibri"/>
                </a:rPr>
                <a:t>On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black"/>
                  </a:solidFill>
                  <a:latin typeface="Calibri"/>
                  <a:ea typeface="+mn-ea"/>
                </a:rPr>
                <a:t>Demand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700" dirty="0" smtClean="0">
                <a:solidFill>
                  <a:prstClr val="black"/>
                </a:solidFill>
                <a:latin typeface="Calibri"/>
                <a:ea typeface="+mn-ea"/>
              </a:endParaRP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" sz="7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10253" y="310133"/>
              <a:ext cx="3875324" cy="2199660"/>
              <a:chOff x="510252" y="202949"/>
              <a:chExt cx="4381489" cy="2306844"/>
            </a:xfrm>
          </p:grpSpPr>
          <p:pic>
            <p:nvPicPr>
              <p:cNvPr id="13" name="Picture 1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252" y="202949"/>
                <a:ext cx="4381489" cy="2306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Shape 25"/>
              <p:cNvSpPr/>
              <p:nvPr/>
            </p:nvSpPr>
            <p:spPr>
              <a:xfrm>
                <a:off x="1790278" y="918086"/>
                <a:ext cx="1127098" cy="978266"/>
              </a:xfrm>
              <a:prstGeom prst="flowChartMultidocument">
                <a:avLst/>
              </a:prstGeom>
              <a:solidFill>
                <a:srgbClr val="F4CCCC"/>
              </a:solidFill>
              <a:ln w="1905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sp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7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700" dirty="0">
                  <a:solidFill>
                    <a:prstClr val="black"/>
                  </a:solidFill>
                  <a:latin typeface="Calibri"/>
                </a:endParaRPr>
              </a:p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700" dirty="0">
                  <a:solidFill>
                    <a:prstClr val="black"/>
                  </a:solidFill>
                  <a:latin typeface="Calibri"/>
                </a:endParaRPr>
              </a:p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7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" name="Shape 25"/>
              <p:cNvSpPr/>
              <p:nvPr/>
            </p:nvSpPr>
            <p:spPr>
              <a:xfrm>
                <a:off x="1558721" y="1122347"/>
                <a:ext cx="1127098" cy="1149472"/>
              </a:xfrm>
              <a:prstGeom prst="flowChartMultidocument">
                <a:avLst/>
              </a:prstGeom>
              <a:solidFill>
                <a:srgbClr val="F4CCCC"/>
              </a:solidFill>
              <a:ln w="1905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sp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 err="1" smtClean="0">
                    <a:solidFill>
                      <a:prstClr val="black"/>
                    </a:solidFill>
                    <a:latin typeface="Calibri"/>
                  </a:rPr>
                  <a:t>AliEn</a:t>
                </a:r>
                <a:endParaRPr lang="en-US" sz="14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700" dirty="0">
                  <a:solidFill>
                    <a:prstClr val="black"/>
                  </a:solidFill>
                  <a:latin typeface="Calibri"/>
                </a:endParaRPr>
              </a:p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700" dirty="0">
                  <a:solidFill>
                    <a:prstClr val="black"/>
                  </a:solidFill>
                  <a:latin typeface="Calibri"/>
                </a:endParaRPr>
              </a:p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7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16" name="Picture 15" descr="cvm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1716" y="1753670"/>
                <a:ext cx="235417" cy="256544"/>
              </a:xfrm>
              <a:prstGeom prst="rect">
                <a:avLst/>
              </a:prstGeom>
            </p:spPr>
          </p:pic>
          <p:pic>
            <p:nvPicPr>
              <p:cNvPr id="17" name="Picture 16" descr="cvm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2194" y="1841399"/>
                <a:ext cx="235417" cy="256544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3393962" y="690357"/>
              <a:ext cx="5591144" cy="3931047"/>
              <a:chOff x="5895586" y="3396280"/>
              <a:chExt cx="3293533" cy="2154767"/>
            </a:xfrm>
          </p:grpSpPr>
          <p:pic>
            <p:nvPicPr>
              <p:cNvPr id="19" name="Picture 1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95586" y="3396280"/>
                <a:ext cx="3293533" cy="2154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19" descr="newlogo2.jp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54120" y="3669695"/>
                <a:ext cx="855811" cy="1062633"/>
              </a:xfrm>
              <a:prstGeom prst="rect">
                <a:avLst/>
              </a:prstGeom>
            </p:spPr>
          </p:pic>
        </p:grpSp>
        <p:sp>
          <p:nvSpPr>
            <p:cNvPr id="21" name="Rectangle 20"/>
            <p:cNvSpPr/>
            <p:nvPr/>
          </p:nvSpPr>
          <p:spPr>
            <a:xfrm>
              <a:off x="5553945" y="3016839"/>
              <a:ext cx="1721962" cy="12098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15722B"/>
                  </a:solidFill>
                  <a:latin typeface="Calibri"/>
                </a:rPr>
                <a:t>O</a:t>
              </a:r>
              <a:r>
                <a:rPr lang="en-US" sz="1800" baseline="-25000" dirty="0" smtClean="0">
                  <a:solidFill>
                    <a:srgbClr val="15722B"/>
                  </a:solidFill>
                  <a:latin typeface="Calibri"/>
                </a:rPr>
                <a:t>2</a:t>
              </a:r>
            </a:p>
            <a:p>
              <a:pPr algn="ctr"/>
              <a:r>
                <a:rPr lang="en-US" sz="1600" dirty="0" smtClean="0">
                  <a:latin typeface="Calibri"/>
                </a:rPr>
                <a:t>Online-Offline </a:t>
              </a:r>
            </a:p>
            <a:p>
              <a:pPr algn="ctr"/>
              <a:r>
                <a:rPr lang="en-US" sz="1600" dirty="0" smtClean="0">
                  <a:latin typeface="Calibri"/>
                </a:rPr>
                <a:t>Facility</a:t>
              </a:r>
              <a:endParaRPr lang="en" sz="1600" dirty="0">
                <a:latin typeface="Calibri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76512" y="202949"/>
              <a:ext cx="1611359" cy="820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latin typeface="Calibri"/>
                </a:rPr>
                <a:t>Private CERN </a:t>
              </a:r>
            </a:p>
            <a:p>
              <a:pPr algn="ctr"/>
              <a:r>
                <a:rPr lang="en-US" sz="1600" dirty="0" smtClean="0">
                  <a:latin typeface="Calibri"/>
                </a:rPr>
                <a:t>Cloud</a:t>
              </a:r>
              <a:endParaRPr lang="en" sz="1600" dirty="0">
                <a:latin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52900" y="6048518"/>
              <a:ext cx="1483165" cy="633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FFFF"/>
                  </a:solidFill>
                </a:rPr>
                <a:t>Vision</a:t>
              </a:r>
              <a:endParaRPr lang="en-US" sz="2800" b="1" dirty="0">
                <a:solidFill>
                  <a:srgbClr val="FFFFFF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630738" y="4621404"/>
              <a:ext cx="2732641" cy="2343666"/>
              <a:chOff x="150090" y="2878705"/>
              <a:chExt cx="2980267" cy="2569936"/>
            </a:xfrm>
          </p:grpSpPr>
          <p:grpSp>
            <p:nvGrpSpPr>
              <p:cNvPr id="25" name="Group 4"/>
              <p:cNvGrpSpPr>
                <a:grpSpLocks/>
              </p:cNvGrpSpPr>
              <p:nvPr/>
            </p:nvGrpSpPr>
            <p:grpSpPr bwMode="auto">
              <a:xfrm>
                <a:off x="150090" y="2878705"/>
                <a:ext cx="2980267" cy="2056887"/>
                <a:chOff x="0" y="0"/>
                <a:chExt cx="1731" cy="912"/>
              </a:xfrm>
            </p:grpSpPr>
            <p:pic>
              <p:nvPicPr>
                <p:cNvPr id="28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731" cy="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8" y="341"/>
                  <a:ext cx="872" cy="3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6" name="Rectangle 25"/>
              <p:cNvSpPr/>
              <p:nvPr/>
            </p:nvSpPr>
            <p:spPr>
              <a:xfrm>
                <a:off x="612287" y="4927438"/>
                <a:ext cx="1895689" cy="5212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 smtClean="0">
                    <a:latin typeface="Calibri"/>
                  </a:rPr>
                  <a:t>Public Cloud(s)</a:t>
                </a:r>
                <a:endParaRPr lang="en" sz="1600" dirty="0">
                  <a:latin typeface="Calibri"/>
                </a:endParaRPr>
              </a:p>
            </p:txBody>
          </p:sp>
          <p:sp>
            <p:nvSpPr>
              <p:cNvPr id="27" name="Shape 25"/>
              <p:cNvSpPr/>
              <p:nvPr/>
            </p:nvSpPr>
            <p:spPr>
              <a:xfrm>
                <a:off x="2089201" y="3770479"/>
                <a:ext cx="1019230" cy="1201882"/>
              </a:xfrm>
              <a:prstGeom prst="flowChartMultidocument">
                <a:avLst/>
              </a:prstGeom>
              <a:solidFill>
                <a:srgbClr val="F4CCCC"/>
              </a:solidFill>
              <a:ln w="1905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sp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 err="1" smtClean="0">
                    <a:solidFill>
                      <a:prstClr val="black"/>
                    </a:solidFill>
                    <a:latin typeface="Calibri"/>
                  </a:rPr>
                  <a:t>AliEn</a:t>
                </a:r>
                <a:endParaRPr lang="en-US" sz="14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700" dirty="0">
                  <a:solidFill>
                    <a:prstClr val="black"/>
                  </a:solidFill>
                  <a:latin typeface="Calibri"/>
                </a:endParaRPr>
              </a:p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700" dirty="0">
                  <a:solidFill>
                    <a:prstClr val="black"/>
                  </a:solidFill>
                  <a:latin typeface="Calibri"/>
                </a:endParaRPr>
              </a:p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7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pic>
          <p:nvPicPr>
            <p:cNvPr id="30" name="Picture 29" descr="cvm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4788" y="5886658"/>
              <a:ext cx="303051" cy="330248"/>
            </a:xfrm>
            <a:prstGeom prst="rect">
              <a:avLst/>
            </a:prstGeom>
          </p:spPr>
        </p:pic>
        <p:sp>
          <p:nvSpPr>
            <p:cNvPr id="31" name="Shape 25"/>
            <p:cNvSpPr/>
            <p:nvPr/>
          </p:nvSpPr>
          <p:spPr>
            <a:xfrm>
              <a:off x="4152900" y="2684250"/>
              <a:ext cx="1019230" cy="1096063"/>
            </a:xfrm>
            <a:prstGeom prst="flowChartMultidocument">
              <a:avLst/>
            </a:prstGeom>
            <a:solidFill>
              <a:srgbClr val="F4CCCC"/>
            </a:solidFill>
            <a:ln w="1905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err="1" smtClean="0">
                  <a:solidFill>
                    <a:prstClr val="black"/>
                  </a:solidFill>
                  <a:latin typeface="Calibri"/>
                </a:rPr>
                <a:t>AliEn</a:t>
              </a:r>
              <a:endParaRPr lang="en-US" sz="1400" dirty="0" smtClean="0">
                <a:solidFill>
                  <a:prstClr val="black"/>
                </a:solidFill>
                <a:latin typeface="Calibri"/>
              </a:endParaRP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700" dirty="0">
                <a:solidFill>
                  <a:prstClr val="black"/>
                </a:solidFill>
                <a:latin typeface="Calibri"/>
              </a:endParaRP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700" dirty="0">
                <a:solidFill>
                  <a:prstClr val="black"/>
                </a:solidFill>
                <a:latin typeface="Calibri"/>
              </a:endParaRP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7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Shape 25"/>
            <p:cNvSpPr/>
            <p:nvPr/>
          </p:nvSpPr>
          <p:spPr>
            <a:xfrm>
              <a:off x="7408731" y="2641994"/>
              <a:ext cx="1019230" cy="1305956"/>
            </a:xfrm>
            <a:prstGeom prst="flowChartMultidocument">
              <a:avLst/>
            </a:prstGeom>
            <a:solidFill>
              <a:srgbClr val="F4CCCC"/>
            </a:solidFill>
            <a:ln w="1905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HLT</a:t>
              </a:r>
              <a:endParaRPr lang="en-US" sz="1400" dirty="0">
                <a:solidFill>
                  <a:prstClr val="black"/>
                </a:solidFill>
                <a:latin typeface="Calibri"/>
              </a:endParaRP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DAQ</a:t>
              </a:r>
              <a:endParaRPr lang="en-US" sz="700" dirty="0">
                <a:solidFill>
                  <a:prstClr val="black"/>
                </a:solidFill>
                <a:latin typeface="Calibri"/>
              </a:endParaRP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700" dirty="0">
                <a:solidFill>
                  <a:prstClr val="black"/>
                </a:solidFill>
                <a:latin typeface="Calibri"/>
              </a:endParaRP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7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74524" y="3227717"/>
              <a:ext cx="1169414" cy="4753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latin typeface="Calibri"/>
                </a:rPr>
                <a:t>T1/T2/T3</a:t>
              </a:r>
              <a:endParaRPr lang="en" sz="1600" dirty="0">
                <a:latin typeface="Calibri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310992" y="354593"/>
              <a:ext cx="2233938" cy="8945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Analysis</a:t>
              </a:r>
            </a:p>
            <a:p>
              <a:r>
                <a:rPr lang="en-US" sz="1400" dirty="0" smtClean="0"/>
                <a:t>Reconstruction</a:t>
              </a:r>
            </a:p>
            <a:p>
              <a:r>
                <a:rPr lang="en-US" sz="1400" dirty="0" smtClean="0"/>
                <a:t>Custodial  Data Store</a:t>
              </a:r>
              <a:endParaRPr lang="en-US" sz="16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19523" y="5978364"/>
              <a:ext cx="1338085" cy="8945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Analysis</a:t>
              </a:r>
            </a:p>
            <a:p>
              <a:r>
                <a:rPr lang="en-US" sz="1400" dirty="0" smtClean="0"/>
                <a:t>Simulation</a:t>
              </a:r>
            </a:p>
            <a:p>
              <a:r>
                <a:rPr lang="en-US" sz="1400" dirty="0" smtClean="0"/>
                <a:t>Data Cache</a:t>
              </a:r>
              <a:endParaRPr lang="en-US" sz="16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554788" y="4945844"/>
              <a:ext cx="1208331" cy="372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Simulation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370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3419872" y="1484313"/>
            <a:ext cx="5389069" cy="3839989"/>
            <a:chOff x="366253" y="452437"/>
            <a:chExt cx="8535988" cy="6096000"/>
          </a:xfrm>
        </p:grpSpPr>
        <p:pic>
          <p:nvPicPr>
            <p:cNvPr id="3" name="Picture 31" descr="FAI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6253" y="452437"/>
              <a:ext cx="8535988" cy="6096000"/>
            </a:xfrm>
            <a:prstGeom prst="rect">
              <a:avLst/>
            </a:prstGeom>
            <a:noFill/>
          </p:spPr>
        </p:pic>
        <p:grpSp>
          <p:nvGrpSpPr>
            <p:cNvPr id="4" name="Group 28"/>
            <p:cNvGrpSpPr>
              <a:grpSpLocks/>
            </p:cNvGrpSpPr>
            <p:nvPr/>
          </p:nvGrpSpPr>
          <p:grpSpPr bwMode="auto">
            <a:xfrm>
              <a:off x="2187833" y="3511551"/>
              <a:ext cx="2555157" cy="1141009"/>
              <a:chOff x="659" y="2482"/>
              <a:chExt cx="2085" cy="761"/>
            </a:xfrm>
          </p:grpSpPr>
          <p:sp>
            <p:nvSpPr>
              <p:cNvPr id="28" name="Oval 25"/>
              <p:cNvSpPr>
                <a:spLocks noChangeArrowheads="1"/>
              </p:cNvSpPr>
              <p:nvPr/>
            </p:nvSpPr>
            <p:spPr bwMode="auto">
              <a:xfrm>
                <a:off x="2427" y="2482"/>
                <a:ext cx="317" cy="317"/>
              </a:xfrm>
              <a:prstGeom prst="ellipse">
                <a:avLst/>
              </a:prstGeom>
              <a:solidFill>
                <a:srgbClr val="E62B06">
                  <a:alpha val="47058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" name="Line 27"/>
              <p:cNvSpPr>
                <a:spLocks noChangeShapeType="1"/>
              </p:cNvSpPr>
              <p:nvPr/>
            </p:nvSpPr>
            <p:spPr bwMode="auto">
              <a:xfrm flipV="1">
                <a:off x="1395" y="2704"/>
                <a:ext cx="1032" cy="362"/>
              </a:xfrm>
              <a:prstGeom prst="line">
                <a:avLst/>
              </a:prstGeom>
              <a:noFill/>
              <a:ln w="9525">
                <a:solidFill>
                  <a:srgbClr val="00004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" name="Text Box 26"/>
              <p:cNvSpPr txBox="1">
                <a:spLocks noChangeArrowheads="1"/>
              </p:cNvSpPr>
              <p:nvPr/>
            </p:nvSpPr>
            <p:spPr bwMode="auto">
              <a:xfrm>
                <a:off x="659" y="2950"/>
                <a:ext cx="860" cy="293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DE" sz="1600" b="1" dirty="0" smtClean="0">
                    <a:solidFill>
                      <a:prstClr val="black"/>
                    </a:solidFill>
                    <a:latin typeface="Calibri"/>
                  </a:rPr>
                  <a:t>PANDA</a:t>
                </a:r>
                <a:endParaRPr lang="en-GB" sz="1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5641521" y="2584455"/>
              <a:ext cx="2263777" cy="687389"/>
              <a:chOff x="3323" y="1343"/>
              <a:chExt cx="1426" cy="433"/>
            </a:xfrm>
          </p:grpSpPr>
          <p:sp>
            <p:nvSpPr>
              <p:cNvPr id="25" name="Oval 10"/>
              <p:cNvSpPr>
                <a:spLocks noChangeArrowheads="1"/>
              </p:cNvSpPr>
              <p:nvPr/>
            </p:nvSpPr>
            <p:spPr bwMode="auto">
              <a:xfrm>
                <a:off x="3323" y="1343"/>
                <a:ext cx="317" cy="363"/>
              </a:xfrm>
              <a:prstGeom prst="ellipse">
                <a:avLst/>
              </a:prstGeom>
              <a:solidFill>
                <a:srgbClr val="E62B06">
                  <a:alpha val="47058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" name="Text Box 11"/>
              <p:cNvSpPr txBox="1">
                <a:spLocks noChangeArrowheads="1"/>
              </p:cNvSpPr>
              <p:nvPr/>
            </p:nvSpPr>
            <p:spPr bwMode="auto">
              <a:xfrm>
                <a:off x="3693" y="1500"/>
                <a:ext cx="1056" cy="27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DE" sz="1600" b="1" dirty="0">
                    <a:solidFill>
                      <a:prstClr val="black"/>
                    </a:solidFill>
                    <a:latin typeface="Calibri"/>
                  </a:rPr>
                  <a:t>CBM/HADES</a:t>
                </a:r>
                <a:endParaRPr lang="en-GB" sz="1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3736517" y="4494215"/>
              <a:ext cx="3813176" cy="1185864"/>
              <a:chOff x="2123" y="2546"/>
              <a:chExt cx="2402" cy="747"/>
            </a:xfrm>
          </p:grpSpPr>
          <p:grpSp>
            <p:nvGrpSpPr>
              <p:cNvPr id="19" name="Group 21"/>
              <p:cNvGrpSpPr>
                <a:grpSpLocks/>
              </p:cNvGrpSpPr>
              <p:nvPr/>
            </p:nvGrpSpPr>
            <p:grpSpPr bwMode="auto">
              <a:xfrm>
                <a:off x="2757" y="2546"/>
                <a:ext cx="1768" cy="317"/>
                <a:chOff x="2880" y="3066"/>
                <a:chExt cx="1768" cy="317"/>
              </a:xfrm>
            </p:grpSpPr>
            <p:sp>
              <p:nvSpPr>
                <p:cNvPr id="22" name="Oval 18"/>
                <p:cNvSpPr>
                  <a:spLocks noChangeArrowheads="1"/>
                </p:cNvSpPr>
                <p:nvPr/>
              </p:nvSpPr>
              <p:spPr bwMode="auto">
                <a:xfrm>
                  <a:off x="2880" y="3066"/>
                  <a:ext cx="317" cy="317"/>
                </a:xfrm>
                <a:prstGeom prst="ellipse">
                  <a:avLst/>
                </a:prstGeom>
                <a:solidFill>
                  <a:srgbClr val="E62B06">
                    <a:alpha val="47058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933" y="3075"/>
                  <a:ext cx="715" cy="27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de-DE" sz="1600" b="1" dirty="0" err="1" smtClean="0">
                      <a:solidFill>
                        <a:prstClr val="black"/>
                      </a:solidFill>
                      <a:latin typeface="Calibri"/>
                    </a:rPr>
                    <a:t>NuSTAR</a:t>
                  </a:r>
                  <a:endParaRPr lang="en-GB" sz="1600" b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4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3197" y="3211"/>
                  <a:ext cx="755" cy="38"/>
                </a:xfrm>
                <a:prstGeom prst="line">
                  <a:avLst/>
                </a:prstGeom>
                <a:noFill/>
                <a:ln w="9525">
                  <a:solidFill>
                    <a:srgbClr val="000046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de-D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0" name="Oval 32"/>
              <p:cNvSpPr>
                <a:spLocks noChangeArrowheads="1"/>
              </p:cNvSpPr>
              <p:nvPr/>
            </p:nvSpPr>
            <p:spPr bwMode="auto">
              <a:xfrm>
                <a:off x="2123" y="2751"/>
                <a:ext cx="603" cy="542"/>
              </a:xfrm>
              <a:prstGeom prst="ellipse">
                <a:avLst/>
              </a:prstGeom>
              <a:solidFill>
                <a:srgbClr val="E62B06">
                  <a:alpha val="47058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" name="Line 34"/>
              <p:cNvSpPr>
                <a:spLocks noChangeShapeType="1"/>
              </p:cNvSpPr>
              <p:nvPr/>
            </p:nvSpPr>
            <p:spPr bwMode="auto">
              <a:xfrm flipH="1">
                <a:off x="2740" y="2691"/>
                <a:ext cx="1148" cy="354"/>
              </a:xfrm>
              <a:prstGeom prst="line">
                <a:avLst/>
              </a:prstGeom>
              <a:noFill/>
              <a:ln w="9525">
                <a:solidFill>
                  <a:srgbClr val="000047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4693777" y="1073149"/>
              <a:ext cx="3408362" cy="3065458"/>
              <a:chOff x="2726" y="391"/>
              <a:chExt cx="2147" cy="1931"/>
            </a:xfrm>
          </p:grpSpPr>
          <p:grpSp>
            <p:nvGrpSpPr>
              <p:cNvPr id="12" name="Group 17"/>
              <p:cNvGrpSpPr>
                <a:grpSpLocks/>
              </p:cNvGrpSpPr>
              <p:nvPr/>
            </p:nvGrpSpPr>
            <p:grpSpPr bwMode="auto">
              <a:xfrm>
                <a:off x="2726" y="2001"/>
                <a:ext cx="1736" cy="321"/>
                <a:chOff x="2744" y="2523"/>
                <a:chExt cx="1736" cy="321"/>
              </a:xfrm>
            </p:grpSpPr>
            <p:sp>
              <p:nvSpPr>
                <p:cNvPr id="1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3061" y="2659"/>
                  <a:ext cx="953" cy="45"/>
                </a:xfrm>
                <a:prstGeom prst="line">
                  <a:avLst/>
                </a:prstGeom>
                <a:noFill/>
                <a:ln w="9525">
                  <a:solidFill>
                    <a:srgbClr val="000046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de-D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943" y="2568"/>
                  <a:ext cx="537" cy="27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de-DE" sz="1600" b="1" dirty="0">
                      <a:solidFill>
                        <a:prstClr val="black"/>
                      </a:solidFill>
                      <a:latin typeface="Calibri"/>
                    </a:rPr>
                    <a:t>APPA</a:t>
                  </a:r>
                  <a:endParaRPr lang="en-GB" sz="1600" b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" name="Oval 16"/>
                <p:cNvSpPr>
                  <a:spLocks noChangeArrowheads="1"/>
                </p:cNvSpPr>
                <p:nvPr/>
              </p:nvSpPr>
              <p:spPr bwMode="auto">
                <a:xfrm>
                  <a:off x="2744" y="2523"/>
                  <a:ext cx="317" cy="317"/>
                </a:xfrm>
                <a:prstGeom prst="ellipse">
                  <a:avLst/>
                </a:prstGeom>
                <a:solidFill>
                  <a:srgbClr val="E62B06">
                    <a:alpha val="47058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3" name="Group 40"/>
              <p:cNvGrpSpPr>
                <a:grpSpLocks/>
              </p:cNvGrpSpPr>
              <p:nvPr/>
            </p:nvGrpSpPr>
            <p:grpSpPr bwMode="auto">
              <a:xfrm>
                <a:off x="3935" y="391"/>
                <a:ext cx="938" cy="1758"/>
                <a:chOff x="3935" y="391"/>
                <a:chExt cx="938" cy="1758"/>
              </a:xfrm>
            </p:grpSpPr>
            <p:sp>
              <p:nvSpPr>
                <p:cNvPr id="14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3935" y="708"/>
                  <a:ext cx="780" cy="1441"/>
                </a:xfrm>
                <a:prstGeom prst="line">
                  <a:avLst/>
                </a:prstGeom>
                <a:noFill/>
                <a:ln w="9525">
                  <a:solidFill>
                    <a:srgbClr val="000046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de-D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5" name="Oval 39"/>
                <p:cNvSpPr>
                  <a:spLocks noChangeArrowheads="1"/>
                </p:cNvSpPr>
                <p:nvPr/>
              </p:nvSpPr>
              <p:spPr bwMode="auto">
                <a:xfrm>
                  <a:off x="4556" y="391"/>
                  <a:ext cx="317" cy="317"/>
                </a:xfrm>
                <a:prstGeom prst="ellipse">
                  <a:avLst/>
                </a:prstGeom>
                <a:solidFill>
                  <a:srgbClr val="E62B06">
                    <a:alpha val="47058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8" name="Gruppieren 30"/>
            <p:cNvGrpSpPr/>
            <p:nvPr/>
          </p:nvGrpSpPr>
          <p:grpSpPr>
            <a:xfrm>
              <a:off x="433925" y="3479477"/>
              <a:ext cx="2328113" cy="2944751"/>
              <a:chOff x="443686" y="3789040"/>
              <a:chExt cx="2328114" cy="2944751"/>
            </a:xfrm>
          </p:grpSpPr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43686" y="4401642"/>
                <a:ext cx="1872207" cy="233214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cxnSp>
            <p:nvCxnSpPr>
              <p:cNvPr id="10" name="Gerade Verbindung mit Pfeil 9"/>
              <p:cNvCxnSpPr/>
              <p:nvPr/>
            </p:nvCxnSpPr>
            <p:spPr>
              <a:xfrm flipV="1">
                <a:off x="1691680" y="4149080"/>
                <a:ext cx="648072" cy="360040"/>
              </a:xfrm>
              <a:prstGeom prst="straightConnector1">
                <a:avLst/>
              </a:prstGeom>
              <a:ln w="762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Würfel 10"/>
              <p:cNvSpPr/>
              <p:nvPr/>
            </p:nvSpPr>
            <p:spPr>
              <a:xfrm>
                <a:off x="2339752" y="3789040"/>
                <a:ext cx="432048" cy="360040"/>
              </a:xfrm>
              <a:prstGeom prst="cube">
                <a:avLst/>
              </a:prstGeom>
              <a:scene3d>
                <a:camera prst="isometricTopUp">
                  <a:rot lat="20338334" lon="12654284" rev="9100884"/>
                </a:camera>
                <a:lightRig rig="sunse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1" name="Textfeld 30"/>
          <p:cNvSpPr txBox="1"/>
          <p:nvPr/>
        </p:nvSpPr>
        <p:spPr>
          <a:xfrm>
            <a:off x="0" y="1330025"/>
            <a:ext cx="29915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GSI computing 2013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ALICE T2/AF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HADES, Theory, FAIR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~ 14000 cores,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~ 5 PB </a:t>
            </a:r>
            <a:r>
              <a:rPr lang="en-US" dirty="0" err="1" smtClean="0">
                <a:solidFill>
                  <a:srgbClr val="FFFF00"/>
                </a:solidFill>
              </a:rPr>
              <a:t>lustre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-13937" y="3114940"/>
            <a:ext cx="3419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cs typeface="Arial" pitchFamily="34" charset="0"/>
              </a:rPr>
              <a:t>FAIR computing 2020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cs typeface="Arial" pitchFamily="34" charset="0"/>
              </a:rPr>
              <a:t>CBM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cs typeface="Arial" pitchFamily="34" charset="0"/>
              </a:rPr>
              <a:t>PANDA</a:t>
            </a:r>
          </a:p>
          <a:p>
            <a:pPr lvl="1"/>
            <a:r>
              <a:rPr lang="en-US" dirty="0" err="1" smtClean="0">
                <a:solidFill>
                  <a:srgbClr val="FFFF00"/>
                </a:solidFill>
                <a:cs typeface="Arial" pitchFamily="34" charset="0"/>
              </a:rPr>
              <a:t>NuSTAR</a:t>
            </a:r>
            <a:endParaRPr lang="en-US" dirty="0" smtClean="0">
              <a:solidFill>
                <a:srgbClr val="FFFF00"/>
              </a:solidFill>
              <a:cs typeface="Arial" pitchFamily="34" charset="0"/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  <a:cs typeface="Arial" pitchFamily="34" charset="0"/>
              </a:rPr>
              <a:t>APPA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cs typeface="Arial" pitchFamily="34" charset="0"/>
              </a:rPr>
              <a:t>LQCD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cs typeface="Arial" pitchFamily="34" charset="0"/>
              </a:rPr>
              <a:t>300000 cores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cs typeface="Arial" pitchFamily="34" charset="0"/>
              </a:rPr>
              <a:t>40 PB  disk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cs typeface="Arial" pitchFamily="34" charset="0"/>
              </a:rPr>
              <a:t>40 PB  archive</a:t>
            </a:r>
            <a:endParaRPr lang="en-US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3419872" y="5373216"/>
            <a:ext cx="530305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open source and community software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budget commodity hardware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support different communities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scarce manpower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pPr lvl="1"/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35" name="Titel 34"/>
          <p:cNvSpPr>
            <a:spLocks noGrp="1"/>
          </p:cNvSpPr>
          <p:nvPr>
            <p:ph type="title"/>
          </p:nvPr>
        </p:nvSpPr>
        <p:spPr>
          <a:xfrm>
            <a:off x="-13937" y="156173"/>
            <a:ext cx="8978425" cy="1143000"/>
          </a:xfrm>
        </p:spPr>
        <p:txBody>
          <a:bodyPr/>
          <a:lstStyle/>
          <a:p>
            <a:r>
              <a:rPr lang="en-US" dirty="0" smtClean="0"/>
              <a:t>FAIR: Facility for Ion and Antiproton Research: </a:t>
            </a:r>
            <a:br>
              <a:rPr lang="en-US" dirty="0" smtClean="0"/>
            </a:br>
            <a:r>
              <a:rPr lang="en-US" dirty="0" smtClean="0"/>
              <a:t>First Beam ~2018, explore commonalities, CTDR due 2015</a:t>
            </a:r>
            <a:endParaRPr lang="en-US" dirty="0"/>
          </a:p>
        </p:txBody>
      </p:sp>
      <p:sp>
        <p:nvSpPr>
          <p:cNvPr id="27" name="Rechteck 26"/>
          <p:cNvSpPr/>
          <p:nvPr/>
        </p:nvSpPr>
        <p:spPr>
          <a:xfrm>
            <a:off x="136909" y="5877272"/>
            <a:ext cx="27164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cs typeface="Arial" pitchFamily="34" charset="0"/>
              </a:rPr>
              <a:t>&amp; FAIR MAN</a:t>
            </a:r>
          </a:p>
          <a:p>
            <a:r>
              <a:rPr lang="en-US" sz="2400" dirty="0" smtClean="0">
                <a:solidFill>
                  <a:srgbClr val="FFFF00"/>
                </a:solidFill>
                <a:cs typeface="Arial" pitchFamily="34" charset="0"/>
              </a:rPr>
              <a:t>&amp; FAIR Grid/Cloud</a:t>
            </a:r>
            <a:endParaRPr lang="en-US" sz="2400" dirty="0">
              <a:solidFill>
                <a:srgbClr val="FFFF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99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497262" y="82143"/>
            <a:ext cx="8187612" cy="1470025"/>
          </a:xfrm>
        </p:spPr>
        <p:txBody>
          <a:bodyPr/>
          <a:lstStyle/>
          <a:p>
            <a:r>
              <a:rPr lang="en-US" dirty="0" smtClean="0"/>
              <a:t>FAIR T0/T1 Metropolitan Area Network integrated in an international Grid/Cloud</a:t>
            </a:r>
            <a:endParaRPr lang="en-US" dirty="0"/>
          </a:p>
        </p:txBody>
      </p:sp>
      <p:grpSp>
        <p:nvGrpSpPr>
          <p:cNvPr id="18" name="Gruppieren 17"/>
          <p:cNvGrpSpPr/>
          <p:nvPr/>
        </p:nvGrpSpPr>
        <p:grpSpPr>
          <a:xfrm>
            <a:off x="1259632" y="1125204"/>
            <a:ext cx="6661049" cy="5040818"/>
            <a:chOff x="251520" y="260648"/>
            <a:chExt cx="8603952" cy="6372398"/>
          </a:xfrm>
        </p:grpSpPr>
        <p:sp>
          <p:nvSpPr>
            <p:cNvPr id="19" name="Ellipse 18"/>
            <p:cNvSpPr/>
            <p:nvPr/>
          </p:nvSpPr>
          <p:spPr>
            <a:xfrm>
              <a:off x="2719822" y="1747950"/>
              <a:ext cx="3816424" cy="3671838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0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72630" y="2531608"/>
              <a:ext cx="1643643" cy="1887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Pfeil nach rechts 20"/>
            <p:cNvSpPr/>
            <p:nvPr/>
          </p:nvSpPr>
          <p:spPr>
            <a:xfrm>
              <a:off x="5004048" y="3187540"/>
              <a:ext cx="912798" cy="576064"/>
            </a:xfrm>
            <a:prstGeom prst="rightArrow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70C0"/>
                  </a:solidFill>
                </a:rPr>
                <a:t>TB/s</a:t>
              </a:r>
              <a:endParaRPr lang="en-US" sz="1400" dirty="0">
                <a:solidFill>
                  <a:srgbClr val="0070C0"/>
                </a:solidFill>
              </a:endParaRPr>
            </a:p>
          </p:txBody>
        </p:sp>
        <p:pic>
          <p:nvPicPr>
            <p:cNvPr id="22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39702" y="3127994"/>
              <a:ext cx="2180466" cy="695156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</p:pic>
        <p:grpSp>
          <p:nvGrpSpPr>
            <p:cNvPr id="23" name="Group 18"/>
            <p:cNvGrpSpPr>
              <a:grpSpLocks/>
            </p:cNvGrpSpPr>
            <p:nvPr/>
          </p:nvGrpSpPr>
          <p:grpSpPr bwMode="auto">
            <a:xfrm>
              <a:off x="3943958" y="1387910"/>
              <a:ext cx="1529041" cy="695156"/>
              <a:chOff x="2734" y="1072"/>
              <a:chExt cx="1014" cy="461"/>
            </a:xfrm>
            <a:solidFill>
              <a:schemeClr val="bg1"/>
            </a:solidFill>
          </p:grpSpPr>
          <p:pic>
            <p:nvPicPr>
              <p:cNvPr id="48" name="Picture 1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34" y="1072"/>
                <a:ext cx="1014" cy="461"/>
              </a:xfrm>
              <a:prstGeom prst="rect">
                <a:avLst/>
              </a:prstGeom>
              <a:grpFill/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</p:pic>
          <p:pic>
            <p:nvPicPr>
              <p:cNvPr id="49" name="Picture 1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34" y="1072"/>
                <a:ext cx="1014" cy="46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</p:pic>
        </p:grpSp>
        <p:pic>
          <p:nvPicPr>
            <p:cNvPr id="24" name="Picture 1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84598" y="4916302"/>
              <a:ext cx="1740151" cy="696663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25" name="Picture 26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988854" y="2863504"/>
              <a:ext cx="982715" cy="1224136"/>
            </a:xfrm>
            <a:prstGeom prst="rect">
              <a:avLst/>
            </a:prstGeom>
            <a:noFill/>
            <a:ln w="12700">
              <a:solidFill>
                <a:srgbClr val="0070C0"/>
              </a:solidFill>
              <a:miter lim="800000"/>
              <a:headEnd/>
              <a:tailEnd/>
            </a:ln>
          </p:spPr>
        </p:pic>
        <p:sp>
          <p:nvSpPr>
            <p:cNvPr id="26" name="Textfeld 25"/>
            <p:cNvSpPr txBox="1"/>
            <p:nvPr/>
          </p:nvSpPr>
          <p:spPr>
            <a:xfrm>
              <a:off x="5772830" y="1963974"/>
              <a:ext cx="1055597" cy="389079"/>
            </a:xfrm>
            <a:prstGeom prst="rect">
              <a:avLst/>
            </a:prstGeom>
            <a:noFill/>
            <a:scene3d>
              <a:camera prst="orthographicFront">
                <a:rot lat="0" lon="0" rev="19199999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</a:rPr>
                <a:t>1Tb/s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2604478" y="2107990"/>
              <a:ext cx="922402" cy="389079"/>
            </a:xfrm>
            <a:prstGeom prst="rect">
              <a:avLst/>
            </a:prstGeom>
            <a:noFill/>
            <a:scene3d>
              <a:camera prst="orthographicFront">
                <a:rot lat="0" lon="0" rev="300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</a:rPr>
                <a:t>1Tb/s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2388454" y="4484254"/>
              <a:ext cx="1024320" cy="389079"/>
            </a:xfrm>
            <a:prstGeom prst="rect">
              <a:avLst/>
            </a:prstGeom>
            <a:noFill/>
            <a:scene3d>
              <a:camera prst="orthographicFront">
                <a:rot lat="0" lon="0" rev="1830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</a:rPr>
                <a:t>1Tb/s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5916846" y="4628270"/>
              <a:ext cx="1054724" cy="389079"/>
            </a:xfrm>
            <a:prstGeom prst="rect">
              <a:avLst/>
            </a:prstGeom>
            <a:noFill/>
            <a:scene3d>
              <a:camera prst="orthographicFront">
                <a:rot lat="0" lon="0" rev="300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</a:rPr>
                <a:t>1Tb/s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grpSp>
          <p:nvGrpSpPr>
            <p:cNvPr id="30" name="Gruppieren 36"/>
            <p:cNvGrpSpPr/>
            <p:nvPr/>
          </p:nvGrpSpPr>
          <p:grpSpPr>
            <a:xfrm>
              <a:off x="251520" y="260648"/>
              <a:ext cx="8603952" cy="6372398"/>
              <a:chOff x="251520" y="260648"/>
              <a:chExt cx="8603952" cy="6372398"/>
            </a:xfrm>
          </p:grpSpPr>
          <p:sp>
            <p:nvSpPr>
              <p:cNvPr id="31" name="Ellipse 30"/>
              <p:cNvSpPr/>
              <p:nvPr/>
            </p:nvSpPr>
            <p:spPr>
              <a:xfrm>
                <a:off x="1259632" y="1016162"/>
                <a:ext cx="6624736" cy="4968552"/>
              </a:xfrm>
              <a:prstGeom prst="ellipse">
                <a:avLst/>
              </a:prstGeom>
              <a:noFill/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32" name="Picture 4" descr="flagge-deutschland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259632" y="764704"/>
                <a:ext cx="827087" cy="550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5" descr="england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39552" y="1628800"/>
                <a:ext cx="827088" cy="588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6" descr="russland"/>
              <p:cNvPicPr preferRelativeResize="0">
                <a:picLocks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51520" y="2636912"/>
                <a:ext cx="827088" cy="5397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35" name="Picture 7" descr="rumaenien"/>
              <p:cNvPicPr preferRelativeResize="0">
                <a:picLocks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51520" y="3933056"/>
                <a:ext cx="827088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" name="Picture 9" descr="flagge-spanien"/>
              <p:cNvPicPr preferRelativeResize="0">
                <a:picLocks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755576" y="5013176"/>
                <a:ext cx="827088" cy="5397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37" name="Picture 8" descr="schweden"/>
              <p:cNvPicPr preferRelativeResize="0">
                <a:picLocks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763688" y="5805264"/>
                <a:ext cx="827088" cy="5397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38" name="Picture 14" descr="flagge_indien_001"/>
              <p:cNvPicPr preferRelativeResize="0">
                <a:picLocks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3275856" y="6093296"/>
                <a:ext cx="827088" cy="5397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39" name="Picture 12" descr="PolenFlagge"/>
              <p:cNvPicPr preferRelativeResize="0">
                <a:picLocks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5148064" y="6093296"/>
                <a:ext cx="789856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19" descr="oesterreich"/>
              <p:cNvPicPr preferRelativeResize="0">
                <a:picLocks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6660232" y="5661248"/>
                <a:ext cx="827088" cy="5397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41" name="Picture 16" descr="frankreich_flagge"/>
              <p:cNvPicPr preferRelativeResize="0">
                <a:picLocks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7740352" y="4797152"/>
                <a:ext cx="827088" cy="5397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42" name="Picture 15" descr="flagge_griechenland_001"/>
              <p:cNvPicPr preferRelativeResize="0">
                <a:picLocks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8028384" y="3789040"/>
                <a:ext cx="827088" cy="5397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43" name="Picture 17" descr="19_flagge_finland"/>
              <p:cNvPicPr preferRelativeResize="0">
                <a:picLocks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8028384" y="2492896"/>
                <a:ext cx="827088" cy="5397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44" name="Picture 10" descr="slowenien"/>
              <p:cNvPicPr preferRelativeResize="0">
                <a:picLocks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7524328" y="1556792"/>
                <a:ext cx="827088" cy="5397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45" name="Picture 11" descr="slowakei"/>
              <p:cNvPicPr preferRelativeResize="0">
                <a:picLocks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6660232" y="620688"/>
                <a:ext cx="827088" cy="5397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46" name="Picture 18" descr="flagge_china_001"/>
              <p:cNvPicPr preferRelativeResize="0">
                <a:picLocks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5076056" y="260648"/>
                <a:ext cx="827088" cy="5397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47" name="Picture 13" descr="flagge_italien_"/>
              <p:cNvPicPr preferRelativeResize="0">
                <a:picLocks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2699792" y="332656"/>
                <a:ext cx="827088" cy="5397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213052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92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857" y="2424283"/>
            <a:ext cx="1521615" cy="99464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discussion: Joining effort from O</a:t>
            </a:r>
            <a:r>
              <a:rPr lang="en-US" dirty="0" smtClean="0"/>
              <a:t>2 and </a:t>
            </a:r>
            <a:r>
              <a:rPr lang="en-US" dirty="0" err="1" smtClean="0"/>
              <a:t>FairRoot</a:t>
            </a:r>
            <a:endParaRPr lang="en-GB" dirty="0"/>
          </a:p>
        </p:txBody>
      </p:sp>
      <p:pic>
        <p:nvPicPr>
          <p:cNvPr id="6" name="Picture 5" descr="cloud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227" y="2184287"/>
            <a:ext cx="3823350" cy="28785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0mq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260" y="2576064"/>
            <a:ext cx="1951386" cy="6140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31840" y="299695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/>
          </a:p>
        </p:txBody>
      </p:sp>
      <p:pic>
        <p:nvPicPr>
          <p:cNvPr id="11" name="Picture 10" descr="45492_intel-xeon-processo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5" y="1287122"/>
            <a:ext cx="1183074" cy="915527"/>
          </a:xfrm>
          <a:prstGeom prst="rect">
            <a:avLst/>
          </a:prstGeom>
        </p:spPr>
      </p:pic>
      <p:pic>
        <p:nvPicPr>
          <p:cNvPr id="12" name="Picture 11" descr="01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968" y="5795703"/>
            <a:ext cx="928623" cy="775160"/>
          </a:xfrm>
          <a:prstGeom prst="rect">
            <a:avLst/>
          </a:prstGeom>
        </p:spPr>
      </p:pic>
      <p:pic>
        <p:nvPicPr>
          <p:cNvPr id="13" name="Picture 12" descr="ARM_processor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934" y="4725144"/>
            <a:ext cx="989729" cy="805469"/>
          </a:xfrm>
          <a:prstGeom prst="rect">
            <a:avLst/>
          </a:prstGeom>
        </p:spPr>
      </p:pic>
      <p:pic>
        <p:nvPicPr>
          <p:cNvPr id="14" name="Picture 4" descr="Intel Xeon Phi 5110P PCIe Car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749" y="1082851"/>
            <a:ext cx="1108920" cy="71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NVIDIA Tesla K20 GPU Accelerato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130" y="5486455"/>
            <a:ext cx="1133859" cy="90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t2.gstatic.com/images?q=tbn:ANd9GcQxaeZUizFkOVMM2b57_PlSVCcR5txzA_1jy46cO0P8MmAuFmymG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48" y="3516033"/>
            <a:ext cx="971575" cy="57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owchart: Process 16"/>
          <p:cNvSpPr/>
          <p:nvPr/>
        </p:nvSpPr>
        <p:spPr>
          <a:xfrm>
            <a:off x="696892" y="2201525"/>
            <a:ext cx="1512168" cy="720080"/>
          </a:xfrm>
          <a:prstGeom prst="flowChartProcess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br>
              <a:rPr lang="en-US" dirty="0" smtClean="0"/>
            </a:br>
            <a:r>
              <a:rPr lang="en-US" dirty="0" smtClean="0"/>
              <a:t>Acquisition</a:t>
            </a:r>
            <a:endParaRPr lang="en-GB" dirty="0"/>
          </a:p>
        </p:txBody>
      </p:sp>
      <p:sp>
        <p:nvSpPr>
          <p:cNvPr id="18" name="Flowchart: Process 17"/>
          <p:cNvSpPr/>
          <p:nvPr/>
        </p:nvSpPr>
        <p:spPr>
          <a:xfrm>
            <a:off x="539552" y="4221088"/>
            <a:ext cx="1512168" cy="720080"/>
          </a:xfrm>
          <a:prstGeom prst="flowChartProcess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Cluster</a:t>
            </a:r>
            <a:br>
              <a:rPr lang="en-US" dirty="0" smtClean="0"/>
            </a:br>
            <a:r>
              <a:rPr lang="en-US" dirty="0" smtClean="0"/>
              <a:t>Finding</a:t>
            </a:r>
            <a:endParaRPr lang="en-GB" dirty="0"/>
          </a:p>
        </p:txBody>
      </p:sp>
      <p:cxnSp>
        <p:nvCxnSpPr>
          <p:cNvPr id="22" name="Straight Arrow Connector 21"/>
          <p:cNvCxnSpPr>
            <a:stCxn id="17" idx="3"/>
            <a:endCxn id="8" idx="1"/>
          </p:cNvCxnSpPr>
          <p:nvPr/>
        </p:nvCxnSpPr>
        <p:spPr>
          <a:xfrm>
            <a:off x="2209060" y="2561565"/>
            <a:ext cx="922780" cy="758553"/>
          </a:xfrm>
          <a:prstGeom prst="straightConnector1">
            <a:avLst/>
          </a:prstGeom>
          <a:ln w="381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3"/>
          </p:cNvCxnSpPr>
          <p:nvPr/>
        </p:nvCxnSpPr>
        <p:spPr>
          <a:xfrm flipV="1">
            <a:off x="2051720" y="4093636"/>
            <a:ext cx="850772" cy="487492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owchart: Process 26"/>
          <p:cNvSpPr/>
          <p:nvPr/>
        </p:nvSpPr>
        <p:spPr>
          <a:xfrm>
            <a:off x="2927785" y="5486455"/>
            <a:ext cx="1512168" cy="720080"/>
          </a:xfrm>
          <a:prstGeom prst="flowChartProcess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Tracking</a:t>
            </a:r>
            <a:endParaRPr lang="en-GB" dirty="0"/>
          </a:p>
        </p:txBody>
      </p:sp>
      <p:cxnSp>
        <p:nvCxnSpPr>
          <p:cNvPr id="28" name="Straight Arrow Connector 27"/>
          <p:cNvCxnSpPr>
            <a:stCxn id="27" idx="0"/>
          </p:cNvCxnSpPr>
          <p:nvPr/>
        </p:nvCxnSpPr>
        <p:spPr>
          <a:xfrm flipV="1">
            <a:off x="3683869" y="4725144"/>
            <a:ext cx="456083" cy="761311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owchart: Process 31"/>
          <p:cNvSpPr/>
          <p:nvPr/>
        </p:nvSpPr>
        <p:spPr>
          <a:xfrm>
            <a:off x="5555304" y="5486455"/>
            <a:ext cx="1512168" cy="720080"/>
          </a:xfrm>
          <a:prstGeom prst="flowChartProcess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ESD, AOD</a:t>
            </a:r>
            <a:endParaRPr lang="en-GB" dirty="0"/>
          </a:p>
        </p:txBody>
      </p:sp>
      <p:cxnSp>
        <p:nvCxnSpPr>
          <p:cNvPr id="33" name="Straight Arrow Connector 32"/>
          <p:cNvCxnSpPr>
            <a:stCxn id="32" idx="0"/>
          </p:cNvCxnSpPr>
          <p:nvPr/>
        </p:nvCxnSpPr>
        <p:spPr>
          <a:xfrm flipH="1" flipV="1">
            <a:off x="5796136" y="4437112"/>
            <a:ext cx="515252" cy="1049343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Process 36"/>
          <p:cNvSpPr/>
          <p:nvPr/>
        </p:nvSpPr>
        <p:spPr>
          <a:xfrm>
            <a:off x="6876256" y="3930615"/>
            <a:ext cx="1512168" cy="720080"/>
          </a:xfrm>
          <a:prstGeom prst="flowChartProcess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Analysis</a:t>
            </a:r>
            <a:endParaRPr lang="en-GB" dirty="0"/>
          </a:p>
        </p:txBody>
      </p:sp>
      <p:sp>
        <p:nvSpPr>
          <p:cNvPr id="40" name="Flowchart: Process 39"/>
          <p:cNvSpPr/>
          <p:nvPr/>
        </p:nvSpPr>
        <p:spPr>
          <a:xfrm>
            <a:off x="4139952" y="1124157"/>
            <a:ext cx="1512168" cy="720080"/>
          </a:xfrm>
          <a:prstGeom prst="flowChartProcess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Analysis</a:t>
            </a:r>
            <a:endParaRPr lang="en-GB" dirty="0"/>
          </a:p>
        </p:txBody>
      </p:sp>
      <p:sp>
        <p:nvSpPr>
          <p:cNvPr id="41" name="Flowchart: Process 40"/>
          <p:cNvSpPr/>
          <p:nvPr/>
        </p:nvSpPr>
        <p:spPr>
          <a:xfrm>
            <a:off x="6131734" y="1988220"/>
            <a:ext cx="1512168" cy="720080"/>
          </a:xfrm>
          <a:prstGeom prst="flowChartProcess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Simulation</a:t>
            </a:r>
            <a:endParaRPr lang="en-GB" dirty="0"/>
          </a:p>
        </p:txBody>
      </p:sp>
      <p:cxnSp>
        <p:nvCxnSpPr>
          <p:cNvPr id="42" name="Straight Arrow Connector 41"/>
          <p:cNvCxnSpPr>
            <a:endCxn id="40" idx="2"/>
          </p:cNvCxnSpPr>
          <p:nvPr/>
        </p:nvCxnSpPr>
        <p:spPr>
          <a:xfrm flipV="1">
            <a:off x="4896036" y="1844237"/>
            <a:ext cx="0" cy="717328"/>
          </a:xfrm>
          <a:prstGeom prst="straightConnector1">
            <a:avLst/>
          </a:prstGeom>
          <a:ln w="381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7" idx="1"/>
          </p:cNvCxnSpPr>
          <p:nvPr/>
        </p:nvCxnSpPr>
        <p:spPr>
          <a:xfrm>
            <a:off x="6131734" y="3930615"/>
            <a:ext cx="744522" cy="360040"/>
          </a:xfrm>
          <a:prstGeom prst="straightConnector1">
            <a:avLst/>
          </a:prstGeom>
          <a:ln w="381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41" idx="1"/>
          </p:cNvCxnSpPr>
          <p:nvPr/>
        </p:nvCxnSpPr>
        <p:spPr>
          <a:xfrm flipV="1">
            <a:off x="5473595" y="2348260"/>
            <a:ext cx="658139" cy="360040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2967749" y="3359838"/>
            <a:ext cx="3620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high-performance asynchronous </a:t>
            </a:r>
          </a:p>
          <a:p>
            <a:r>
              <a:rPr lang="en-US" dirty="0" smtClean="0"/>
              <a:t>messaging library; patterns:</a:t>
            </a:r>
          </a:p>
          <a:p>
            <a:r>
              <a:rPr lang="de-DE" dirty="0" err="1" smtClean="0"/>
              <a:t>request-reply</a:t>
            </a:r>
            <a:r>
              <a:rPr lang="de-DE" dirty="0" smtClean="0"/>
              <a:t>, </a:t>
            </a:r>
            <a:r>
              <a:rPr lang="de-DE" dirty="0" err="1" smtClean="0"/>
              <a:t>publish-subscribe</a:t>
            </a:r>
            <a:r>
              <a:rPr lang="de-DE" dirty="0" smtClean="0"/>
              <a:t>, push-pull, </a:t>
            </a:r>
            <a:r>
              <a:rPr lang="de-DE" dirty="0" err="1" smtClean="0"/>
              <a:t>exclusive</a:t>
            </a:r>
            <a:r>
              <a:rPr lang="de-DE" dirty="0" smtClean="0"/>
              <a:t> pair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44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(R)evolution of ALICE Computing  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/>
          <a:lstStyle/>
          <a:p>
            <a:r>
              <a:rPr lang="de-DE" b="0" dirty="0" err="1" smtClean="0"/>
              <a:t>Three</a:t>
            </a:r>
            <a:r>
              <a:rPr lang="de-DE" b="0" dirty="0" smtClean="0"/>
              <a:t> </a:t>
            </a:r>
            <a:r>
              <a:rPr lang="de-DE" b="0" dirty="0" err="1" smtClean="0"/>
              <a:t>phases</a:t>
            </a:r>
            <a:r>
              <a:rPr lang="de-DE" b="0" dirty="0" smtClean="0"/>
              <a:t>, </a:t>
            </a:r>
            <a:r>
              <a:rPr lang="de-DE" b="0" dirty="0" err="1" smtClean="0"/>
              <a:t>each</a:t>
            </a:r>
            <a:r>
              <a:rPr lang="de-DE" b="0" dirty="0" smtClean="0"/>
              <a:t> </a:t>
            </a:r>
            <a:r>
              <a:rPr lang="de-DE" b="0" dirty="0" err="1" smtClean="0"/>
              <a:t>jumping</a:t>
            </a:r>
            <a:r>
              <a:rPr lang="de-DE" b="0" dirty="0" smtClean="0"/>
              <a:t> </a:t>
            </a:r>
            <a:r>
              <a:rPr lang="de-DE" b="0" dirty="0" err="1" smtClean="0"/>
              <a:t>one</a:t>
            </a:r>
            <a:r>
              <a:rPr lang="de-DE" b="0" dirty="0" smtClean="0"/>
              <a:t> </a:t>
            </a:r>
            <a:r>
              <a:rPr lang="de-DE" b="0" dirty="0" err="1" smtClean="0"/>
              <a:t>order</a:t>
            </a:r>
            <a:r>
              <a:rPr lang="de-DE" b="0" dirty="0" smtClean="0"/>
              <a:t> of </a:t>
            </a:r>
            <a:r>
              <a:rPr lang="de-DE" b="0" dirty="0" err="1" smtClean="0"/>
              <a:t>magnitude</a:t>
            </a:r>
            <a:r>
              <a:rPr lang="de-DE" b="0" dirty="0" smtClean="0"/>
              <a:t> in </a:t>
            </a:r>
            <a:r>
              <a:rPr lang="de-DE" b="0" dirty="0" err="1" smtClean="0"/>
              <a:t>statistics</a:t>
            </a:r>
            <a:r>
              <a:rPr lang="de-DE" b="0" dirty="0" smtClean="0"/>
              <a:t> </a:t>
            </a:r>
            <a:r>
              <a:rPr lang="de-DE" b="0" dirty="0" err="1" smtClean="0"/>
              <a:t>and</a:t>
            </a:r>
            <a:r>
              <a:rPr lang="de-DE" b="0" dirty="0" smtClean="0"/>
              <a:t> </a:t>
            </a:r>
            <a:r>
              <a:rPr lang="de-DE" b="0" dirty="0" err="1" smtClean="0"/>
              <a:t>progressively</a:t>
            </a:r>
            <a:r>
              <a:rPr lang="de-DE" b="0" dirty="0" smtClean="0"/>
              <a:t> </a:t>
            </a:r>
            <a:r>
              <a:rPr lang="de-DE" b="0" dirty="0" err="1" smtClean="0"/>
              <a:t>improving</a:t>
            </a:r>
            <a:r>
              <a:rPr lang="de-DE" b="0" dirty="0" smtClean="0"/>
              <a:t> the </a:t>
            </a:r>
            <a:r>
              <a:rPr lang="de-DE" b="0" dirty="0" err="1" smtClean="0"/>
              <a:t>detectors</a:t>
            </a:r>
            <a:r>
              <a:rPr lang="de-DE" b="0" dirty="0" smtClean="0"/>
              <a:t>, e.g.:</a:t>
            </a:r>
          </a:p>
          <a:p>
            <a:r>
              <a:rPr lang="de-DE" b="0" dirty="0" smtClean="0"/>
              <a:t>Run1 </a:t>
            </a:r>
            <a:r>
              <a:rPr lang="de-DE" b="0" dirty="0" err="1" smtClean="0"/>
              <a:t>Pb-Pb</a:t>
            </a:r>
            <a:r>
              <a:rPr lang="de-DE" b="0" dirty="0" smtClean="0"/>
              <a:t>: 0.1 nb</a:t>
            </a:r>
            <a:r>
              <a:rPr lang="de-DE" b="0" baseline="30000" dirty="0" smtClean="0"/>
              <a:t>-1          </a:t>
            </a:r>
            <a:r>
              <a:rPr lang="de-DE" b="0" dirty="0" smtClean="0"/>
              <a:t>Run2: 1 nb</a:t>
            </a:r>
            <a:r>
              <a:rPr lang="de-DE" b="0" baseline="30000" dirty="0" smtClean="0"/>
              <a:t>-1          </a:t>
            </a:r>
            <a:r>
              <a:rPr lang="de-DE" b="0" dirty="0" smtClean="0"/>
              <a:t>Run3&amp;4: 10 nb</a:t>
            </a:r>
            <a:r>
              <a:rPr lang="de-DE" b="0" baseline="30000" dirty="0" smtClean="0"/>
              <a:t>-1 </a:t>
            </a:r>
          </a:p>
          <a:p>
            <a:r>
              <a:rPr lang="de-DE" b="0" dirty="0" smtClean="0"/>
              <a:t>ROOT, </a:t>
            </a:r>
            <a:r>
              <a:rPr lang="de-DE" b="0" dirty="0" err="1" smtClean="0"/>
              <a:t>XRootD</a:t>
            </a:r>
            <a:r>
              <a:rPr lang="de-DE" b="0" dirty="0" smtClean="0"/>
              <a:t>,  </a:t>
            </a:r>
            <a:r>
              <a:rPr lang="de-DE" b="0" dirty="0" err="1" smtClean="0"/>
              <a:t>AliRoot</a:t>
            </a:r>
            <a:r>
              <a:rPr lang="de-DE" b="0" dirty="0" smtClean="0"/>
              <a:t>, </a:t>
            </a:r>
            <a:r>
              <a:rPr lang="de-DE" b="0" dirty="0" err="1" smtClean="0"/>
              <a:t>AliEn</a:t>
            </a:r>
            <a:r>
              <a:rPr lang="de-DE" b="0" dirty="0" smtClean="0"/>
              <a:t> &amp; </a:t>
            </a:r>
            <a:r>
              <a:rPr lang="de-DE" b="0" dirty="0" err="1" smtClean="0"/>
              <a:t>MonALISA</a:t>
            </a:r>
            <a:r>
              <a:rPr lang="de-DE" b="0" dirty="0" smtClean="0"/>
              <a:t> the </a:t>
            </a:r>
            <a:r>
              <a:rPr lang="de-DE" b="0" dirty="0" err="1" smtClean="0"/>
              <a:t>key</a:t>
            </a:r>
            <a:r>
              <a:rPr lang="de-DE" b="0" dirty="0" smtClean="0"/>
              <a:t> </a:t>
            </a:r>
            <a:r>
              <a:rPr lang="de-DE" b="0" dirty="0" err="1" smtClean="0"/>
              <a:t>components</a:t>
            </a:r>
            <a:r>
              <a:rPr lang="de-DE" b="0" dirty="0" smtClean="0"/>
              <a:t> </a:t>
            </a:r>
            <a:r>
              <a:rPr lang="de-DE" b="0" dirty="0" err="1" smtClean="0"/>
              <a:t>for</a:t>
            </a:r>
            <a:r>
              <a:rPr lang="de-DE" b="0" dirty="0" smtClean="0"/>
              <a:t> the </a:t>
            </a:r>
            <a:r>
              <a:rPr lang="de-DE" b="0" dirty="0" err="1" smtClean="0"/>
              <a:t>successful</a:t>
            </a:r>
            <a:r>
              <a:rPr lang="de-DE" b="0" dirty="0" smtClean="0"/>
              <a:t> </a:t>
            </a:r>
            <a:r>
              <a:rPr lang="de-DE" b="0" dirty="0" err="1" smtClean="0"/>
              <a:t>analysis</a:t>
            </a:r>
            <a:r>
              <a:rPr lang="de-DE" b="0" dirty="0" smtClean="0"/>
              <a:t> of Run 1.</a:t>
            </a:r>
          </a:p>
          <a:p>
            <a:r>
              <a:rPr lang="de-DE" b="0" dirty="0" smtClean="0"/>
              <a:t>Computing </a:t>
            </a:r>
            <a:r>
              <a:rPr lang="de-DE" b="0" dirty="0" err="1" smtClean="0"/>
              <a:t>for</a:t>
            </a:r>
            <a:r>
              <a:rPr lang="de-DE" b="0" dirty="0" smtClean="0"/>
              <a:t> Run 2 </a:t>
            </a:r>
            <a:r>
              <a:rPr lang="de-DE" b="0" dirty="0" err="1" smtClean="0"/>
              <a:t>is</a:t>
            </a:r>
            <a:r>
              <a:rPr lang="de-DE" b="0" dirty="0" smtClean="0"/>
              <a:t> an </a:t>
            </a:r>
            <a:r>
              <a:rPr lang="de-DE" b="0" dirty="0" err="1" smtClean="0"/>
              <a:t>evolution</a:t>
            </a:r>
            <a:r>
              <a:rPr lang="de-DE" b="0" dirty="0" smtClean="0"/>
              <a:t> of the </a:t>
            </a:r>
            <a:r>
              <a:rPr lang="de-DE" b="0" dirty="0" err="1" smtClean="0"/>
              <a:t>systems</a:t>
            </a:r>
            <a:r>
              <a:rPr lang="de-DE" b="0" dirty="0" smtClean="0"/>
              <a:t> </a:t>
            </a:r>
            <a:r>
              <a:rPr lang="de-DE" b="0" dirty="0" err="1" smtClean="0"/>
              <a:t>from</a:t>
            </a:r>
            <a:r>
              <a:rPr lang="de-DE" b="0" dirty="0" smtClean="0"/>
              <a:t> Run 1 </a:t>
            </a:r>
            <a:r>
              <a:rPr lang="de-DE" b="0" dirty="0" err="1" smtClean="0"/>
              <a:t>by</a:t>
            </a:r>
            <a:r>
              <a:rPr lang="de-DE" b="0" dirty="0" smtClean="0"/>
              <a:t> the </a:t>
            </a:r>
            <a:r>
              <a:rPr lang="de-DE" b="0" dirty="0" err="1" smtClean="0"/>
              <a:t>three</a:t>
            </a:r>
            <a:r>
              <a:rPr lang="de-DE" b="0" dirty="0" smtClean="0"/>
              <a:t> </a:t>
            </a:r>
            <a:r>
              <a:rPr lang="de-DE" b="0" dirty="0" err="1" smtClean="0"/>
              <a:t>projects</a:t>
            </a:r>
            <a:r>
              <a:rPr lang="de-DE" b="0" dirty="0" smtClean="0"/>
              <a:t> DAQ, HLT </a:t>
            </a:r>
            <a:r>
              <a:rPr lang="de-DE" b="0" dirty="0" err="1" smtClean="0"/>
              <a:t>and</a:t>
            </a:r>
            <a:r>
              <a:rPr lang="de-DE" b="0" dirty="0" smtClean="0"/>
              <a:t> Offline.</a:t>
            </a:r>
          </a:p>
          <a:p>
            <a:r>
              <a:rPr lang="de-DE" b="0" dirty="0" err="1" smtClean="0"/>
              <a:t>For</a:t>
            </a:r>
            <a:r>
              <a:rPr lang="de-DE" b="0" dirty="0" smtClean="0"/>
              <a:t> Run 3 the O2 </a:t>
            </a:r>
            <a:r>
              <a:rPr lang="de-DE" b="0" dirty="0" err="1" smtClean="0"/>
              <a:t>project</a:t>
            </a:r>
            <a:r>
              <a:rPr lang="de-DE" b="0" dirty="0" smtClean="0"/>
              <a:t> </a:t>
            </a:r>
            <a:r>
              <a:rPr lang="de-DE" b="0" dirty="0" err="1" smtClean="0"/>
              <a:t>develops</a:t>
            </a:r>
            <a:r>
              <a:rPr lang="de-DE" b="0" dirty="0" smtClean="0"/>
              <a:t> a </a:t>
            </a:r>
            <a:r>
              <a:rPr lang="de-DE" b="0" dirty="0" err="1" smtClean="0"/>
              <a:t>complete</a:t>
            </a:r>
            <a:r>
              <a:rPr lang="de-DE" b="0" dirty="0" smtClean="0"/>
              <a:t> </a:t>
            </a:r>
            <a:r>
              <a:rPr lang="de-DE" b="0" dirty="0" err="1" smtClean="0"/>
              <a:t>redesign</a:t>
            </a:r>
            <a:r>
              <a:rPr lang="de-DE" b="0" dirty="0"/>
              <a:t> </a:t>
            </a:r>
            <a:r>
              <a:rPr lang="de-DE" b="0" dirty="0" smtClean="0"/>
              <a:t>of:</a:t>
            </a:r>
          </a:p>
          <a:p>
            <a:pPr lvl="1"/>
            <a:r>
              <a:rPr lang="en-US" b="0" dirty="0" smtClean="0"/>
              <a:t>one common </a:t>
            </a:r>
            <a:r>
              <a:rPr lang="en-US" b="0" dirty="0"/>
              <a:t>new online and offline computing system</a:t>
            </a:r>
          </a:p>
          <a:p>
            <a:pPr lvl="1"/>
            <a:r>
              <a:rPr lang="en-US" b="0" dirty="0" smtClean="0"/>
              <a:t>a common </a:t>
            </a:r>
            <a:r>
              <a:rPr lang="en-US" b="0" dirty="0"/>
              <a:t>computing farm and software </a:t>
            </a:r>
            <a:r>
              <a:rPr lang="en-US" b="0" dirty="0" smtClean="0"/>
              <a:t>framework.</a:t>
            </a:r>
            <a:endParaRPr lang="en-US" dirty="0" smtClean="0"/>
          </a:p>
          <a:p>
            <a:r>
              <a:rPr lang="de-DE" b="0" dirty="0" smtClean="0"/>
              <a:t>The </a:t>
            </a:r>
            <a:r>
              <a:rPr lang="de-DE" b="0" dirty="0" err="1" smtClean="0"/>
              <a:t>main</a:t>
            </a:r>
            <a:r>
              <a:rPr lang="de-DE" b="0" dirty="0" smtClean="0"/>
              <a:t> </a:t>
            </a:r>
            <a:r>
              <a:rPr lang="de-DE" b="0" dirty="0" err="1" smtClean="0"/>
              <a:t>risk</a:t>
            </a:r>
            <a:r>
              <a:rPr lang="de-DE" b="0" dirty="0" smtClean="0"/>
              <a:t> </a:t>
            </a:r>
            <a:r>
              <a:rPr lang="de-DE" b="0" dirty="0" err="1" smtClean="0"/>
              <a:t>is</a:t>
            </a:r>
            <a:r>
              <a:rPr lang="de-DE" b="0" dirty="0" smtClean="0"/>
              <a:t> </a:t>
            </a:r>
            <a:r>
              <a:rPr lang="en-US" b="0" dirty="0"/>
              <a:t>scarce </a:t>
            </a:r>
            <a:r>
              <a:rPr lang="en-US" b="0" dirty="0" smtClean="0"/>
              <a:t>manpower       team up with other experiments and projects from industry and open source.</a:t>
            </a:r>
            <a:endParaRPr lang="en-US" b="0" dirty="0"/>
          </a:p>
          <a:p>
            <a:endParaRPr lang="en-US" b="0" dirty="0" smtClean="0"/>
          </a:p>
        </p:txBody>
      </p:sp>
      <p:cxnSp>
        <p:nvCxnSpPr>
          <p:cNvPr id="6" name="Gerade Verbindung mit Pfeil 5"/>
          <p:cNvCxnSpPr/>
          <p:nvPr/>
        </p:nvCxnSpPr>
        <p:spPr bwMode="auto">
          <a:xfrm>
            <a:off x="3491880" y="2782204"/>
            <a:ext cx="2880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Gerade Verbindung mit Pfeil 6"/>
          <p:cNvCxnSpPr/>
          <p:nvPr/>
        </p:nvCxnSpPr>
        <p:spPr bwMode="auto">
          <a:xfrm>
            <a:off x="5766659" y="2780928"/>
            <a:ext cx="2880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Gerade Verbindung mit Pfeil 8"/>
          <p:cNvCxnSpPr/>
          <p:nvPr/>
        </p:nvCxnSpPr>
        <p:spPr bwMode="auto">
          <a:xfrm>
            <a:off x="5220072" y="6021288"/>
            <a:ext cx="4320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27831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/>
        </p:nvGrpSpPr>
        <p:grpSpPr>
          <a:xfrm>
            <a:off x="609600" y="1295400"/>
            <a:ext cx="7924800" cy="5257800"/>
            <a:chOff x="609600" y="1295400"/>
            <a:chExt cx="7924800" cy="5257800"/>
          </a:xfrm>
        </p:grpSpPr>
        <p:pic>
          <p:nvPicPr>
            <p:cNvPr id="12" name="Picture 2" descr="C:\Users\lbetev\Desktop\displa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295400"/>
              <a:ext cx="7924800" cy="525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Arrow Connector 4"/>
            <p:cNvCxnSpPr/>
            <p:nvPr/>
          </p:nvCxnSpPr>
          <p:spPr>
            <a:xfrm>
              <a:off x="2667000" y="1752600"/>
              <a:ext cx="381000" cy="4572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5"/>
            <p:cNvSpPr txBox="1"/>
            <p:nvPr/>
          </p:nvSpPr>
          <p:spPr>
            <a:xfrm>
              <a:off x="2209800" y="1524000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MC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cxnSp>
          <p:nvCxnSpPr>
            <p:cNvPr id="15" name="Straight Arrow Connector 7"/>
            <p:cNvCxnSpPr/>
            <p:nvPr/>
          </p:nvCxnSpPr>
          <p:spPr>
            <a:xfrm>
              <a:off x="6629400" y="2971800"/>
              <a:ext cx="381000" cy="152400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9"/>
            <p:cNvSpPr txBox="1"/>
            <p:nvPr/>
          </p:nvSpPr>
          <p:spPr>
            <a:xfrm>
              <a:off x="6014668" y="2787134"/>
              <a:ext cx="714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RAW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cxnSp>
          <p:nvCxnSpPr>
            <p:cNvPr id="17" name="Straight Arrow Connector 10"/>
            <p:cNvCxnSpPr/>
            <p:nvPr/>
          </p:nvCxnSpPr>
          <p:spPr>
            <a:xfrm>
              <a:off x="4876800" y="3124200"/>
              <a:ext cx="381000" cy="152400"/>
            </a:xfrm>
            <a:prstGeom prst="straightConnector1">
              <a:avLst/>
            </a:prstGeom>
            <a:ln w="254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1"/>
            <p:cNvSpPr txBox="1"/>
            <p:nvPr/>
          </p:nvSpPr>
          <p:spPr>
            <a:xfrm>
              <a:off x="4216608" y="2890233"/>
              <a:ext cx="817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Trains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9" name="TextBox 8"/>
            <p:cNvSpPr txBox="1"/>
            <p:nvPr/>
          </p:nvSpPr>
          <p:spPr>
            <a:xfrm>
              <a:off x="5434201" y="1519535"/>
              <a:ext cx="25891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</a:rPr>
                <a:t>~ 36.8K </a:t>
              </a:r>
              <a:r>
                <a:rPr lang="en-US" b="1" dirty="0" smtClean="0">
                  <a:solidFill>
                    <a:srgbClr val="002060"/>
                  </a:solidFill>
                </a:rPr>
                <a:t>jobs</a:t>
              </a:r>
            </a:p>
            <a:p>
              <a:r>
                <a:rPr lang="en-US" b="1" dirty="0" smtClean="0">
                  <a:solidFill>
                    <a:srgbClr val="002060"/>
                  </a:solidFill>
                </a:rPr>
                <a:t>~ 450 individual users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49099"/>
            <a:ext cx="3771233" cy="226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Components of  ALICE </a:t>
            </a:r>
            <a:r>
              <a:rPr lang="de-DE" dirty="0" smtClean="0"/>
              <a:t>Computing:</a:t>
            </a:r>
            <a:br>
              <a:rPr lang="de-DE" dirty="0" smtClean="0"/>
            </a:br>
            <a:r>
              <a:rPr lang="de-DE" dirty="0" smtClean="0"/>
              <a:t>ROOT, </a:t>
            </a:r>
            <a:r>
              <a:rPr lang="de-DE" dirty="0" err="1" smtClean="0"/>
              <a:t>XRootD</a:t>
            </a:r>
            <a:r>
              <a:rPr lang="de-DE" dirty="0" smtClean="0"/>
              <a:t>, </a:t>
            </a:r>
            <a:r>
              <a:rPr lang="de-DE" dirty="0" err="1" smtClean="0"/>
              <a:t>AliRoot</a:t>
            </a:r>
            <a:r>
              <a:rPr lang="de-DE" dirty="0" smtClean="0"/>
              <a:t>, </a:t>
            </a:r>
            <a:r>
              <a:rPr lang="de-DE" dirty="0" err="1" smtClean="0"/>
              <a:t>AliEn</a:t>
            </a:r>
            <a:r>
              <a:rPr lang="de-DE" dirty="0" smtClean="0"/>
              <a:t> &amp; </a:t>
            </a:r>
            <a:r>
              <a:rPr lang="de-DE" dirty="0" err="1" smtClean="0"/>
              <a:t>MonALISA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5462880" y="4584692"/>
            <a:ext cx="3307316" cy="2308324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chemeClr val="bg2"/>
                </a:solidFill>
              </a:rPr>
              <a:t>Stable</a:t>
            </a:r>
            <a:r>
              <a:rPr lang="de-DE" b="1" dirty="0" smtClean="0">
                <a:solidFill>
                  <a:schemeClr val="bg2"/>
                </a:solidFill>
              </a:rPr>
              <a:t> Operation</a:t>
            </a:r>
            <a:endParaRPr lang="en-US" b="1" dirty="0" smtClean="0">
              <a:solidFill>
                <a:schemeClr val="bg2"/>
              </a:solidFill>
            </a:endParaRPr>
          </a:p>
          <a:p>
            <a:r>
              <a:rPr lang="de-DE" b="1" dirty="0" smtClean="0">
                <a:solidFill>
                  <a:schemeClr val="bg2"/>
                </a:solidFill>
              </a:rPr>
              <a:t>~ 80 % </a:t>
            </a:r>
            <a:r>
              <a:rPr lang="de-DE" b="1" dirty="0" err="1" smtClean="0">
                <a:solidFill>
                  <a:schemeClr val="bg2"/>
                </a:solidFill>
              </a:rPr>
              <a:t>efficiency</a:t>
            </a:r>
            <a:endParaRPr lang="de-DE" b="1" dirty="0" smtClean="0">
              <a:solidFill>
                <a:schemeClr val="bg2"/>
              </a:solidFill>
            </a:endParaRPr>
          </a:p>
          <a:p>
            <a:r>
              <a:rPr lang="de-DE" b="1" dirty="0" smtClean="0">
                <a:solidFill>
                  <a:schemeClr val="bg2"/>
                </a:solidFill>
              </a:rPr>
              <a:t>Problems: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 smtClean="0">
                <a:solidFill>
                  <a:schemeClr val="bg2"/>
                </a:solidFill>
              </a:rPr>
              <a:t>user</a:t>
            </a:r>
            <a:r>
              <a:rPr lang="de-DE" b="1" dirty="0" smtClean="0">
                <a:solidFill>
                  <a:schemeClr val="bg2"/>
                </a:solidFill>
              </a:rPr>
              <a:t> </a:t>
            </a:r>
            <a:r>
              <a:rPr lang="de-DE" b="1" dirty="0" err="1" smtClean="0">
                <a:solidFill>
                  <a:schemeClr val="bg2"/>
                </a:solidFill>
              </a:rPr>
              <a:t>analysis</a:t>
            </a:r>
            <a:endParaRPr lang="de-DE" b="1" dirty="0" smtClean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 smtClean="0">
                <a:solidFill>
                  <a:schemeClr val="bg2"/>
                </a:solidFill>
              </a:rPr>
              <a:t>widly</a:t>
            </a:r>
            <a:r>
              <a:rPr lang="de-DE" b="1" dirty="0" smtClean="0">
                <a:solidFill>
                  <a:schemeClr val="bg2"/>
                </a:solidFill>
              </a:rPr>
              <a:t> </a:t>
            </a:r>
            <a:r>
              <a:rPr lang="de-DE" b="1" dirty="0" err="1" smtClean="0">
                <a:solidFill>
                  <a:schemeClr val="bg2"/>
                </a:solidFill>
              </a:rPr>
              <a:t>distributed</a:t>
            </a:r>
            <a:r>
              <a:rPr lang="de-DE" b="1" dirty="0" smtClean="0">
                <a:solidFill>
                  <a:schemeClr val="bg2"/>
                </a:solidFill>
              </a:rPr>
              <a:t> </a:t>
            </a:r>
            <a:r>
              <a:rPr lang="de-DE" b="1" dirty="0" err="1" smtClean="0">
                <a:solidFill>
                  <a:schemeClr val="bg2"/>
                </a:solidFill>
              </a:rPr>
              <a:t>datasets</a:t>
            </a:r>
            <a:endParaRPr lang="de-DE" b="1" dirty="0" smtClean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bg2"/>
                </a:solidFill>
              </a:rPr>
              <a:t>lack of </a:t>
            </a:r>
            <a:r>
              <a:rPr lang="de-DE" b="1" dirty="0" err="1" smtClean="0">
                <a:solidFill>
                  <a:schemeClr val="bg2"/>
                </a:solidFill>
              </a:rPr>
              <a:t>manpower</a:t>
            </a:r>
            <a:endParaRPr lang="de-DE" b="1" dirty="0" smtClean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 smtClean="0">
              <a:solidFill>
                <a:schemeClr val="bg2"/>
              </a:solidFill>
            </a:endParaRPr>
          </a:p>
          <a:p>
            <a:endParaRPr lang="de-DE" b="1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573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13" y="1844823"/>
            <a:ext cx="7895811" cy="4729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7.3 PB of raw data collected </a:t>
            </a:r>
            <a:r>
              <a:rPr lang="en-US" dirty="0" smtClean="0"/>
              <a:t>during RUN1</a:t>
            </a:r>
            <a:br>
              <a:rPr lang="en-US" dirty="0" smtClean="0"/>
            </a:br>
            <a:r>
              <a:rPr lang="en-US" dirty="0"/>
              <a:t>16 PB of derived data on disk (</a:t>
            </a:r>
            <a:r>
              <a:rPr lang="en-US" dirty="0" smtClean="0"/>
              <a:t>MC,ESD</a:t>
            </a:r>
            <a:r>
              <a:rPr lang="en-US" dirty="0"/>
              <a:t>, AOD)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462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97" y="941226"/>
            <a:ext cx="8774126" cy="567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ALICE T2 / AF  ~ 20% of ALICE T2 </a:t>
            </a:r>
            <a:r>
              <a:rPr lang="de-DE" dirty="0" err="1" smtClean="0"/>
              <a:t>requests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3899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Trains = organized analysis</a:t>
            </a:r>
          </a:p>
          <a:p>
            <a:pPr lvl="1"/>
            <a:r>
              <a:rPr lang="en-US" dirty="0" smtClean="0"/>
              <a:t>10-20 analysis tasks (wagons) running together on the same data sample</a:t>
            </a:r>
          </a:p>
          <a:p>
            <a:pPr lvl="1"/>
            <a:r>
              <a:rPr lang="en-US" dirty="0"/>
              <a:t>57 active trains (from all </a:t>
            </a:r>
            <a:r>
              <a:rPr lang="en-US" dirty="0" smtClean="0"/>
              <a:t>Physics Working Groups)</a:t>
            </a:r>
          </a:p>
          <a:p>
            <a:pPr lvl="1"/>
            <a:r>
              <a:rPr lang="en-US" dirty="0" smtClean="0"/>
              <a:t>Running twice weekly</a:t>
            </a:r>
          </a:p>
          <a:p>
            <a:pPr lvl="1"/>
            <a:r>
              <a:rPr lang="en-US" dirty="0" smtClean="0"/>
              <a:t>Average train duration – 21 hours</a:t>
            </a:r>
          </a:p>
          <a:p>
            <a:pPr lvl="1"/>
            <a:r>
              <a:rPr lang="en-US" dirty="0" smtClean="0"/>
              <a:t>10% of all resources in the past year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513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3673" y="116632"/>
            <a:ext cx="8229600" cy="1143000"/>
          </a:xfrm>
        </p:spPr>
        <p:txBody>
          <a:bodyPr/>
          <a:lstStyle/>
          <a:p>
            <a:r>
              <a:rPr lang="en-US" dirty="0"/>
              <a:t>The Evolution of ALICE: From Run 1 to Run 2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10344" y="624456"/>
            <a:ext cx="4824536" cy="2592288"/>
          </a:xfrm>
        </p:spPr>
        <p:txBody>
          <a:bodyPr/>
          <a:lstStyle/>
          <a:p>
            <a:r>
              <a:rPr lang="en-US" b="0" dirty="0" smtClean="0"/>
              <a:t>instant luminosity </a:t>
            </a:r>
            <a:r>
              <a:rPr lang="en-US" b="0" dirty="0" err="1" smtClean="0"/>
              <a:t>Pb-Pb</a:t>
            </a:r>
            <a:r>
              <a:rPr lang="en-US" b="0" dirty="0" smtClean="0"/>
              <a:t> * 4</a:t>
            </a:r>
          </a:p>
          <a:p>
            <a:r>
              <a:rPr lang="en-US" b="0" dirty="0" smtClean="0"/>
              <a:t>additional detector coverage</a:t>
            </a:r>
          </a:p>
          <a:p>
            <a:r>
              <a:rPr lang="en-US" b="0" dirty="0" smtClean="0"/>
              <a:t>upgrade DAQ &amp; HLT</a:t>
            </a:r>
          </a:p>
          <a:p>
            <a:r>
              <a:rPr lang="en-US" b="0" dirty="0" smtClean="0"/>
              <a:t>upgrade </a:t>
            </a:r>
            <a:r>
              <a:rPr lang="en-US" b="0" dirty="0"/>
              <a:t>of readout electronics</a:t>
            </a:r>
          </a:p>
          <a:p>
            <a:r>
              <a:rPr lang="de-DE" b="0" dirty="0" err="1" smtClean="0"/>
              <a:t>readout</a:t>
            </a:r>
            <a:r>
              <a:rPr lang="de-DE" b="0" dirty="0" smtClean="0"/>
              <a:t> rate * 2</a:t>
            </a:r>
            <a:endParaRPr lang="en-US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82" y="577699"/>
            <a:ext cx="4831631" cy="248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Inhaltsplatzhalt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46476182"/>
              </p:ext>
            </p:extLst>
          </p:nvPr>
        </p:nvGraphicFramePr>
        <p:xfrm>
          <a:off x="321911" y="3140968"/>
          <a:ext cx="8215068" cy="288303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720081"/>
                <a:gridCol w="1944216"/>
                <a:gridCol w="1656184"/>
                <a:gridCol w="1368152"/>
                <a:gridCol w="1368152"/>
                <a:gridCol w="1158283"/>
              </a:tblGrid>
              <a:tr h="65799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Year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System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Instant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err="1" smtClean="0"/>
                        <a:t>Lumi</a:t>
                      </a:r>
                      <a:r>
                        <a:rPr lang="de-DE" dirty="0" smtClean="0"/>
                        <a:t>. (cm</a:t>
                      </a:r>
                      <a:r>
                        <a:rPr lang="de-DE" baseline="30000" dirty="0" smtClean="0"/>
                        <a:t>-2</a:t>
                      </a:r>
                      <a:r>
                        <a:rPr lang="de-DE" dirty="0" smtClean="0"/>
                        <a:t> s</a:t>
                      </a:r>
                      <a:r>
                        <a:rPr lang="de-DE" baseline="30000" dirty="0" smtClean="0"/>
                        <a:t>-1</a:t>
                      </a:r>
                      <a:r>
                        <a:rPr lang="de-DE" dirty="0" smtClean="0"/>
                        <a:t>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Interaction</a:t>
                      </a:r>
                    </a:p>
                    <a:p>
                      <a:pPr algn="ctr"/>
                      <a:r>
                        <a:rPr lang="de-DE" dirty="0" smtClean="0"/>
                        <a:t>Rate (kHz)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Running</a:t>
                      </a:r>
                      <a:endParaRPr lang="de-DE" dirty="0" smtClean="0"/>
                    </a:p>
                    <a:p>
                      <a:pPr algn="ctr"/>
                      <a:r>
                        <a:rPr lang="de-DE" dirty="0" smtClean="0"/>
                        <a:t>Time (s)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# Events (*10</a:t>
                      </a:r>
                      <a:r>
                        <a:rPr lang="de-DE" baseline="30000" dirty="0" smtClean="0"/>
                        <a:t>9</a:t>
                      </a:r>
                      <a:r>
                        <a:rPr lang="de-DE" dirty="0" smtClean="0"/>
                        <a:t>)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de-DE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p-p </a:t>
                      </a:r>
                      <a:r>
                        <a:rPr lang="de-DE" dirty="0" err="1" smtClean="0"/>
                        <a:t>unbiased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2*10</a:t>
                      </a:r>
                      <a:r>
                        <a:rPr lang="de-DE" baseline="30000" dirty="0" smtClean="0"/>
                        <a:t>29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3.1*10</a:t>
                      </a:r>
                      <a:r>
                        <a:rPr lang="de-DE" baseline="30000" dirty="0" smtClean="0"/>
                        <a:t>6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Pb-Pb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10</a:t>
                      </a:r>
                      <a:r>
                        <a:rPr lang="de-DE" baseline="30000" dirty="0" smtClean="0"/>
                        <a:t>27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0.7*10</a:t>
                      </a:r>
                      <a:r>
                        <a:rPr lang="de-DE" baseline="30000" dirty="0" smtClean="0"/>
                        <a:t>6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0.35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de-DE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p-p rare </a:t>
                      </a:r>
                      <a:r>
                        <a:rPr lang="de-DE" dirty="0" err="1" smtClean="0"/>
                        <a:t>triggers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5*10</a:t>
                      </a:r>
                      <a:r>
                        <a:rPr lang="de-DE" baseline="30000" dirty="0" smtClean="0"/>
                        <a:t>30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5.2*10</a:t>
                      </a:r>
                      <a:r>
                        <a:rPr lang="de-DE" baseline="30000" dirty="0" smtClean="0"/>
                        <a:t>6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Pb-Pb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10</a:t>
                      </a:r>
                      <a:r>
                        <a:rPr lang="de-DE" baseline="30000" dirty="0" smtClean="0"/>
                        <a:t>27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0.7*10</a:t>
                      </a:r>
                      <a:r>
                        <a:rPr lang="de-DE" baseline="30000" dirty="0" smtClean="0"/>
                        <a:t>6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0.35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de-DE" dirty="0" smtClean="0"/>
                        <a:t>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p-p rare </a:t>
                      </a:r>
                      <a:r>
                        <a:rPr lang="de-DE" dirty="0" err="1" smtClean="0"/>
                        <a:t>triggers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5*10</a:t>
                      </a:r>
                      <a:r>
                        <a:rPr lang="de-DE" baseline="30000" dirty="0" smtClean="0"/>
                        <a:t>30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7.1*10</a:t>
                      </a:r>
                      <a:r>
                        <a:rPr lang="de-DE" baseline="30000" dirty="0" smtClean="0"/>
                        <a:t>6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p-</a:t>
                      </a:r>
                      <a:r>
                        <a:rPr lang="de-DE" dirty="0" err="1" smtClean="0"/>
                        <a:t>Pb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10</a:t>
                      </a:r>
                      <a:r>
                        <a:rPr lang="de-DE" baseline="30000" dirty="0" smtClean="0"/>
                        <a:t>28</a:t>
                      </a:r>
                      <a:r>
                        <a:rPr lang="en-US" baseline="30000" dirty="0" smtClean="0"/>
                        <a:t> -</a:t>
                      </a:r>
                      <a:r>
                        <a:rPr lang="en-US" baseline="0" dirty="0" smtClean="0"/>
                        <a:t> </a:t>
                      </a:r>
                      <a:r>
                        <a:rPr lang="de-DE" dirty="0" smtClean="0"/>
                        <a:t>10</a:t>
                      </a:r>
                      <a:r>
                        <a:rPr lang="de-DE" baseline="30000" dirty="0" smtClean="0"/>
                        <a:t>29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20 - 200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0.7*10</a:t>
                      </a:r>
                      <a:r>
                        <a:rPr lang="de-DE" baseline="30000" dirty="0" smtClean="0"/>
                        <a:t>6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0.35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11" y="6024000"/>
            <a:ext cx="849312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942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Evolution of ALICE: Upgrade </a:t>
            </a:r>
            <a:r>
              <a:rPr lang="de-DE" dirty="0" err="1" smtClean="0"/>
              <a:t>during</a:t>
            </a:r>
            <a:r>
              <a:rPr lang="de-DE" dirty="0" smtClean="0"/>
              <a:t> LS 2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2"/>
          <a:stretch>
            <a:fillRect/>
          </a:stretch>
        </p:blipFill>
        <p:spPr bwMode="auto">
          <a:xfrm>
            <a:off x="7643353" y="404664"/>
            <a:ext cx="132616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560" y="4797152"/>
            <a:ext cx="1308418" cy="1872208"/>
          </a:xfrm>
          <a:prstGeom prst="rect">
            <a:avLst/>
          </a:prstGeom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Inner Tracking System (ITS)</a:t>
            </a:r>
          </a:p>
          <a:p>
            <a:pPr lvl="1"/>
            <a:r>
              <a:rPr lang="en-US" sz="2000" dirty="0"/>
              <a:t>New, high-resolution, low-material ITS              </a:t>
            </a:r>
          </a:p>
          <a:p>
            <a:r>
              <a:rPr lang="en-US" dirty="0"/>
              <a:t>Time Project Chamber (TPC)</a:t>
            </a:r>
          </a:p>
          <a:p>
            <a:pPr lvl="1"/>
            <a:r>
              <a:rPr lang="en-US" sz="2000" dirty="0"/>
              <a:t>Upgrade of TPC with replacement of MWPCs with GEMs</a:t>
            </a:r>
          </a:p>
          <a:p>
            <a:pPr lvl="1"/>
            <a:r>
              <a:rPr lang="en-US" sz="2000" dirty="0"/>
              <a:t>New pipelined continuous readout electronics</a:t>
            </a:r>
          </a:p>
          <a:p>
            <a:r>
              <a:rPr lang="en-US" dirty="0" smtClean="0"/>
              <a:t>New </a:t>
            </a:r>
            <a:r>
              <a:rPr lang="en-US" dirty="0"/>
              <a:t>5-plane silicon telescope in front of </a:t>
            </a:r>
            <a:br>
              <a:rPr lang="en-US" dirty="0"/>
            </a:br>
            <a:r>
              <a:rPr lang="en-US" dirty="0"/>
              <a:t>the  </a:t>
            </a:r>
            <a:r>
              <a:rPr lang="en-US" dirty="0" err="1"/>
              <a:t>Muon</a:t>
            </a:r>
            <a:r>
              <a:rPr lang="en-US" dirty="0"/>
              <a:t> </a:t>
            </a:r>
            <a:r>
              <a:rPr lang="en-US" dirty="0" smtClean="0"/>
              <a:t>Spectrometer</a:t>
            </a:r>
          </a:p>
          <a:p>
            <a:r>
              <a:rPr lang="en-US" dirty="0"/>
              <a:t>New and common computing system for online </a:t>
            </a:r>
            <a:br>
              <a:rPr lang="en-US" dirty="0"/>
            </a:br>
            <a:r>
              <a:rPr lang="en-US" dirty="0"/>
              <a:t>and offline computing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353" y="2581653"/>
            <a:ext cx="1319794" cy="187220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7A5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177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Requirements: Event Rate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49399" y="999482"/>
            <a:ext cx="8229600" cy="4525963"/>
          </a:xfrm>
        </p:spPr>
        <p:txBody>
          <a:bodyPr/>
          <a:lstStyle/>
          <a:p>
            <a:r>
              <a:rPr lang="en-US" dirty="0"/>
              <a:t>Rate increase: from 500 Hz to 50 kHz</a:t>
            </a:r>
          </a:p>
          <a:p>
            <a:pPr marL="785812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Physics topics require measurements characterized </a:t>
            </a:r>
            <a:br>
              <a:rPr lang="en-US" sz="2000" dirty="0"/>
            </a:br>
            <a:r>
              <a:rPr lang="en-US" sz="2000" dirty="0"/>
              <a:t>by very small signal-over-background ratio </a:t>
            </a:r>
            <a:r>
              <a:rPr lang="en-US" sz="2000" dirty="0">
                <a:latin typeface="Times New Roman"/>
                <a:cs typeface="Times New Roman"/>
              </a:rPr>
              <a:t>→</a:t>
            </a:r>
            <a:r>
              <a:rPr lang="en-US" sz="2000" dirty="0"/>
              <a:t> large statistics</a:t>
            </a:r>
          </a:p>
          <a:p>
            <a:pPr marL="785812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Large background  </a:t>
            </a:r>
            <a:r>
              <a:rPr lang="en-US" sz="2000" dirty="0">
                <a:latin typeface="Times New Roman"/>
                <a:cs typeface="Times New Roman"/>
              </a:rPr>
              <a:t>→</a:t>
            </a:r>
            <a:r>
              <a:rPr lang="en-US" sz="2000" dirty="0"/>
              <a:t>  traditional triggering or filtering techniques very inefficient for most physics channels. </a:t>
            </a:r>
          </a:p>
          <a:p>
            <a:pPr marL="785812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Strategy: read out all particle interactions 50 kHz</a:t>
            </a:r>
            <a:br>
              <a:rPr lang="en-US" sz="2000" dirty="0"/>
            </a:br>
            <a:r>
              <a:rPr lang="en-US" sz="2000" dirty="0"/>
              <a:t>(anticipated </a:t>
            </a:r>
            <a:r>
              <a:rPr lang="en-US" sz="2000" dirty="0" err="1"/>
              <a:t>Pb-Pb</a:t>
            </a:r>
            <a:r>
              <a:rPr lang="en-US" sz="2000" dirty="0"/>
              <a:t> interaction rate)</a:t>
            </a:r>
          </a:p>
          <a:p>
            <a:r>
              <a:rPr lang="en-US" dirty="0"/>
              <a:t>TPC intrinsic rate &lt;&lt; 50 kHz</a:t>
            </a:r>
          </a:p>
          <a:p>
            <a:pPr marL="785812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 average 5 events overlapping in the detector</a:t>
            </a:r>
          </a:p>
          <a:p>
            <a:pPr marL="785812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Continuous read-out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-1587" y="4906216"/>
            <a:ext cx="9144000" cy="936106"/>
            <a:chOff x="0" y="4581128"/>
            <a:chExt cx="9144000" cy="936106"/>
          </a:xfrm>
        </p:grpSpPr>
        <p:sp>
          <p:nvSpPr>
            <p:cNvPr id="8" name="Rectangle 8"/>
            <p:cNvSpPr/>
            <p:nvPr/>
          </p:nvSpPr>
          <p:spPr>
            <a:xfrm>
              <a:off x="0" y="4581129"/>
              <a:ext cx="9144000" cy="93610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4" descr="http://cds.cern.ch/record/1477949/files/ALICE_HLT_188359_1440x1080.png?subformat=icon-640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5" r="15807"/>
            <a:stretch/>
          </p:blipFill>
          <p:spPr bwMode="auto">
            <a:xfrm>
              <a:off x="1125537" y="4581128"/>
              <a:ext cx="842963" cy="936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://cds.cern.ch/record/1477949/files/ALICE_HLT_188359_1440x1080.png?subformat=icon-640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98" r="15998"/>
            <a:stretch/>
          </p:blipFill>
          <p:spPr bwMode="auto">
            <a:xfrm>
              <a:off x="4139810" y="4581129"/>
              <a:ext cx="848778" cy="936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://cds.cern.ch/record/1477949/files/ALICE_HLT_188359_1440x1080.png?subformat=icon-640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71" r="14671"/>
            <a:stretch/>
          </p:blipFill>
          <p:spPr bwMode="auto">
            <a:xfrm>
              <a:off x="7155525" y="4581129"/>
              <a:ext cx="881922" cy="936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7"/>
          <p:cNvGrpSpPr/>
          <p:nvPr/>
        </p:nvGrpSpPr>
        <p:grpSpPr>
          <a:xfrm>
            <a:off x="-9388" y="5877273"/>
            <a:ext cx="9144000" cy="960406"/>
            <a:chOff x="3243" y="5636948"/>
            <a:chExt cx="9144000" cy="960406"/>
          </a:xfrm>
        </p:grpSpPr>
        <p:sp>
          <p:nvSpPr>
            <p:cNvPr id="13" name="Rectangle 12"/>
            <p:cNvSpPr/>
            <p:nvPr/>
          </p:nvSpPr>
          <p:spPr>
            <a:xfrm>
              <a:off x="3243" y="5645347"/>
              <a:ext cx="9144000" cy="93610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4" descr="http://cds.cern.ch/record/1477949/files/ALICE_HLT_188359_1440x1080.png?subformat=icon-640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5" r="15807"/>
            <a:stretch/>
          </p:blipFill>
          <p:spPr bwMode="auto">
            <a:xfrm>
              <a:off x="1123567" y="5645346"/>
              <a:ext cx="842963" cy="936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http://cds.cern.ch/record/1477949/files/ALICE_HLT_188359_1440x1080.png?subformat=icon-640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98" r="15998"/>
            <a:stretch/>
          </p:blipFill>
          <p:spPr bwMode="auto">
            <a:xfrm>
              <a:off x="4137840" y="5645347"/>
              <a:ext cx="848778" cy="936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http://cds.cern.ch/record/1477949/files/ALICE_HLT_188359_1440x1080.png?subformat=icon-640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71" r="14671"/>
            <a:stretch/>
          </p:blipFill>
          <p:spPr bwMode="auto">
            <a:xfrm>
              <a:off x="7153555" y="5645347"/>
              <a:ext cx="881922" cy="936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://cds.cern.ch/record/1477949/files/ALICE_HLT_188359_1440x1080.png?subformat=icon-640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5" r="15807"/>
            <a:stretch/>
          </p:blipFill>
          <p:spPr bwMode="auto">
            <a:xfrm>
              <a:off x="1835696" y="5645346"/>
              <a:ext cx="842963" cy="936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http://cds.cern.ch/record/1477949/files/ALICE_HLT_188359_1440x1080.png?subformat=icon-640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98" r="15998"/>
            <a:stretch/>
          </p:blipFill>
          <p:spPr bwMode="auto">
            <a:xfrm>
              <a:off x="4849969" y="5645347"/>
              <a:ext cx="848778" cy="936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http://cds.cern.ch/record/1477949/files/ALICE_HLT_188359_1440x1080.png?subformat=icon-640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71" r="14671"/>
            <a:stretch/>
          </p:blipFill>
          <p:spPr bwMode="auto">
            <a:xfrm>
              <a:off x="7865684" y="5645347"/>
              <a:ext cx="881922" cy="936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http://cds.cern.ch/record/1477949/files/ALICE_HLT_188359_1440x1080.png?subformat=icon-640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98" r="15998"/>
            <a:stretch/>
          </p:blipFill>
          <p:spPr bwMode="auto">
            <a:xfrm>
              <a:off x="3410667" y="5652849"/>
              <a:ext cx="848778" cy="936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http://cds.cern.ch/record/1477949/files/ALICE_HLT_188359_1440x1080.png?subformat=icon-640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71" r="14671"/>
            <a:stretch/>
          </p:blipFill>
          <p:spPr bwMode="auto">
            <a:xfrm>
              <a:off x="6426382" y="5652849"/>
              <a:ext cx="881922" cy="936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http://cds.cern.ch/record/1477949/files/ALICE_HLT_188359_1440x1080.png?subformat=icon-640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5" r="15807"/>
            <a:stretch/>
          </p:blipFill>
          <p:spPr bwMode="auto">
            <a:xfrm>
              <a:off x="2653165" y="5645348"/>
              <a:ext cx="842963" cy="936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http://cds.cern.ch/record/1477949/files/ALICE_HLT_188359_1440x1080.png?subformat=icon-640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98" r="15998"/>
            <a:stretch/>
          </p:blipFill>
          <p:spPr bwMode="auto">
            <a:xfrm>
              <a:off x="5667438" y="5645349"/>
              <a:ext cx="848778" cy="936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http://cds.cern.ch/record/1477949/files/ALICE_HLT_188359_1440x1080.png?subformat=icon-640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5" r="15807"/>
            <a:stretch/>
          </p:blipFill>
          <p:spPr bwMode="auto">
            <a:xfrm>
              <a:off x="344661" y="5645347"/>
              <a:ext cx="842963" cy="936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://cds.cern.ch/record/1477949/files/ALICE_HLT_188359_1440x1080.png?subformat=icon-640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23409" r="7743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5" r="15807"/>
            <a:stretch/>
          </p:blipFill>
          <p:spPr bwMode="auto">
            <a:xfrm>
              <a:off x="1496789" y="5652849"/>
              <a:ext cx="842963" cy="936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http://cds.cern.ch/record/1477949/files/ALICE_HLT_188359_1440x1080.png?subformat=icon-640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23409" r="7743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5" r="15807"/>
            <a:stretch/>
          </p:blipFill>
          <p:spPr bwMode="auto">
            <a:xfrm>
              <a:off x="683568" y="5645348"/>
              <a:ext cx="842963" cy="936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http://cds.cern.ch/record/1477949/files/ALICE_HLT_188359_1440x1080.png?subformat=icon-640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23409" r="7743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5" r="15807"/>
            <a:stretch/>
          </p:blipFill>
          <p:spPr bwMode="auto">
            <a:xfrm>
              <a:off x="3008957" y="5644449"/>
              <a:ext cx="842963" cy="936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http://cds.cern.ch/record/1477949/files/ALICE_HLT_188359_1440x1080.png?subformat=icon-640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23409" r="7743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5" r="15807"/>
            <a:stretch/>
          </p:blipFill>
          <p:spPr bwMode="auto">
            <a:xfrm>
              <a:off x="2195736" y="5636948"/>
              <a:ext cx="842963" cy="936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http://cds.cern.ch/record/1477949/files/ALICE_HLT_188359_1440x1080.png?subformat=icon-640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23409" r="7743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5" r="15807"/>
            <a:stretch/>
          </p:blipFill>
          <p:spPr bwMode="auto">
            <a:xfrm>
              <a:off x="3801045" y="5645348"/>
              <a:ext cx="842963" cy="936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http://cds.cern.ch/record/1477949/files/ALICE_HLT_188359_1440x1080.png?subformat=icon-640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23409" r="7743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5" r="15807"/>
            <a:stretch/>
          </p:blipFill>
          <p:spPr bwMode="auto">
            <a:xfrm>
              <a:off x="5457229" y="5661249"/>
              <a:ext cx="842963" cy="936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http://cds.cern.ch/record/1477949/files/ALICE_HLT_188359_1440x1080.png?subformat=icon-640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23409" r="7743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5" r="15807"/>
            <a:stretch/>
          </p:blipFill>
          <p:spPr bwMode="auto">
            <a:xfrm>
              <a:off x="4644008" y="5653748"/>
              <a:ext cx="842963" cy="936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http://cds.cern.ch/record/1477949/files/ALICE_HLT_188359_1440x1080.png?subformat=icon-640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23409" r="7743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5" r="15807"/>
            <a:stretch/>
          </p:blipFill>
          <p:spPr bwMode="auto">
            <a:xfrm>
              <a:off x="6969397" y="5652849"/>
              <a:ext cx="842963" cy="936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http://cds.cern.ch/record/1477949/files/ALICE_HLT_188359_1440x1080.png?subformat=icon-640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23409" r="7743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5" r="15807"/>
            <a:stretch/>
          </p:blipFill>
          <p:spPr bwMode="auto">
            <a:xfrm>
              <a:off x="6156176" y="5645348"/>
              <a:ext cx="842963" cy="936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http://cds.cern.ch/record/1477949/files/ALICE_HLT_188359_1440x1080.png?subformat=icon-640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23409" r="7743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5" r="15807"/>
            <a:stretch/>
          </p:blipFill>
          <p:spPr bwMode="auto">
            <a:xfrm>
              <a:off x="7761485" y="5653748"/>
              <a:ext cx="842963" cy="936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04352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rk">
  <a:themeElements>
    <a:clrScheme name="dark 13">
      <a:dk1>
        <a:srgbClr val="003366"/>
      </a:dk1>
      <a:lt1>
        <a:srgbClr val="FFFFFF"/>
      </a:lt1>
      <a:dk2>
        <a:srgbClr val="000099"/>
      </a:dk2>
      <a:lt2>
        <a:srgbClr val="FFFF00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66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66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13">
        <a:dk1>
          <a:srgbClr val="003366"/>
        </a:dk1>
        <a:lt1>
          <a:srgbClr val="FFFFFF"/>
        </a:lt1>
        <a:dk2>
          <a:srgbClr val="000099"/>
        </a:dk2>
        <a:lt2>
          <a:srgbClr val="FFFF00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LICE-DAQ-ppt_template_new_alicelogo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1195</Words>
  <Application>Microsoft Office PowerPoint</Application>
  <PresentationFormat>Bildschirmpräsentation (4:3)</PresentationFormat>
  <Paragraphs>542</Paragraphs>
  <Slides>24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24</vt:i4>
      </vt:variant>
    </vt:vector>
  </HeadingPairs>
  <TitlesOfParts>
    <vt:vector size="26" baseType="lpstr">
      <vt:lpstr>dark</vt:lpstr>
      <vt:lpstr>ALICE-DAQ-ppt_template_new_alicelogo2</vt:lpstr>
      <vt:lpstr>Evolution of ALICE Computing</vt:lpstr>
      <vt:lpstr>Evolution of ALICE Computing</vt:lpstr>
      <vt:lpstr>Components of  ALICE Computing: ROOT, XRootD, AliRoot, AliEn &amp; MonALISA</vt:lpstr>
      <vt:lpstr>7.3 PB of raw data collected during RUN1 16 PB of derived data on disk (MC,ESD, AOD)  </vt:lpstr>
      <vt:lpstr>The ALICE T2 / AF  ~ 20% of ALICE T2 requests</vt:lpstr>
      <vt:lpstr>Analysis</vt:lpstr>
      <vt:lpstr>The Evolution of ALICE: From Run 1 to Run 2</vt:lpstr>
      <vt:lpstr>Evolution of ALICE: Upgrade during LS 2</vt:lpstr>
      <vt:lpstr>Requirements: Event Rate</vt:lpstr>
      <vt:lpstr>(R)evolution of ALICE Computing</vt:lpstr>
      <vt:lpstr>The foreseen improvements of the software for Run 2 will focus on:</vt:lpstr>
      <vt:lpstr>Resource Requirements for Run 2</vt:lpstr>
      <vt:lpstr>Preparation for Run 3: O2 Project</vt:lpstr>
      <vt:lpstr>PowerPoint-Präsentation</vt:lpstr>
      <vt:lpstr>Requirements for Run 3: Data Volume</vt:lpstr>
      <vt:lpstr>O2 Hardware System</vt:lpstr>
      <vt:lpstr>TPC Data Volume Reduction</vt:lpstr>
      <vt:lpstr>Total Data Volume</vt:lpstr>
      <vt:lpstr>O2 Computing Working Groups</vt:lpstr>
      <vt:lpstr>ALICE@Run3</vt:lpstr>
      <vt:lpstr>FAIR: Facility for Ion and Antiproton Research:  First Beam ~2018, explore commonalities, CTDR due 2015</vt:lpstr>
      <vt:lpstr>FAIR T0/T1 Metropolitan Area Network integrated in an international Grid/Cloud</vt:lpstr>
      <vt:lpstr>In discussion: Joining effort from O2 and FairRoot</vt:lpstr>
      <vt:lpstr>Summary: (R)evolution of ALICE Computing  </vt:lpstr>
    </vt:vector>
  </TitlesOfParts>
  <Company>GSI Helmholzzentrum für Schwerionenforschung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Peter Malzacher</dc:creator>
  <cp:lastModifiedBy>Peter Malzacher</cp:lastModifiedBy>
  <cp:revision>60</cp:revision>
  <dcterms:created xsi:type="dcterms:W3CDTF">2013-11-29T13:40:44Z</dcterms:created>
  <dcterms:modified xsi:type="dcterms:W3CDTF">2013-12-03T08:25:27Z</dcterms:modified>
</cp:coreProperties>
</file>