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75" r:id="rId4"/>
    <p:sldId id="279" r:id="rId5"/>
    <p:sldId id="282" r:id="rId6"/>
    <p:sldId id="320" r:id="rId7"/>
    <p:sldId id="283" r:id="rId8"/>
    <p:sldId id="321" r:id="rId9"/>
    <p:sldId id="323" r:id="rId10"/>
    <p:sldId id="325" r:id="rId11"/>
    <p:sldId id="322" r:id="rId12"/>
    <p:sldId id="324" r:id="rId13"/>
    <p:sldId id="326" r:id="rId14"/>
    <p:sldId id="319" r:id="rId15"/>
    <p:sldId id="313" r:id="rId16"/>
    <p:sldId id="290" r:id="rId17"/>
    <p:sldId id="327" r:id="rId18"/>
  </p:sldIdLst>
  <p:sldSz cx="9144000" cy="6858000" type="screen4x3"/>
  <p:notesSz cx="6746875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AFF"/>
    <a:srgbClr val="FFE9E9"/>
    <a:srgbClr val="CCFFFF"/>
    <a:srgbClr val="FFFF00"/>
    <a:srgbClr val="00FF00"/>
    <a:srgbClr val="0000FF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25" autoAdjust="0"/>
  </p:normalViewPr>
  <p:slideViewPr>
    <p:cSldViewPr>
      <p:cViewPr>
        <p:scale>
          <a:sx n="100" d="100"/>
          <a:sy n="100" d="100"/>
        </p:scale>
        <p:origin x="-1344" y="11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60" y="-102"/>
      </p:cViewPr>
      <p:guideLst>
        <p:guide orient="horz" pos="3108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0"/>
            <a:ext cx="2924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2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374188"/>
            <a:ext cx="292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100A413-48E2-C245-B723-F5228DB2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56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4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87888"/>
            <a:ext cx="4946650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2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374188"/>
            <a:ext cx="292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425E9CE-6890-134B-80CD-DB7BD0760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5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3635D-3580-FB4D-8AF5-4082ED37637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23DB-21B0-2744-ADB6-B2B0C6FEF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2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3A47-1EA8-E946-90BE-C0017049C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4763" y="-100013"/>
            <a:ext cx="2103437" cy="650081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8" y="-100013"/>
            <a:ext cx="6162675" cy="650081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86E1-A393-4E41-A13B-FD94F26B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688" y="-100013"/>
            <a:ext cx="7772400" cy="841376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24384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4384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962400"/>
            <a:ext cx="3810000" cy="24384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3810000" cy="24384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D0C0-F4A4-6847-975F-6DEC2E0A3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F2EB-1ED2-7C4C-8E9A-C52A289C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0F074-2C75-1C49-B219-0B0AC1E8F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5F69-DD88-5F40-988A-20E536B3F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2F8D-EC18-134A-B7FB-40FB0EA5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DA9F-9CE7-3546-AC96-B444B5C83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3989-7EEC-B14F-8D2D-9E7C7030B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F83D1-9359-D64B-B6C7-4BF10F17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F072-B656-0A45-A624-72299E7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Uni_PowerPoint-Master_E1_RGB30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242888"/>
            <a:ext cx="91567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8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-100013"/>
            <a:ext cx="7772400" cy="8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656388"/>
            <a:ext cx="3743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656388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3463" y="6656388"/>
            <a:ext cx="1149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956F380-8809-C94B-A4C5-1556E616D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Box 2"/>
          <p:cNvSpPr txBox="1">
            <a:spLocks noChangeArrowheads="1"/>
          </p:cNvSpPr>
          <p:nvPr userDrawn="1"/>
        </p:nvSpPr>
        <p:spPr bwMode="auto">
          <a:xfrm>
            <a:off x="368300" y="63500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34" name="Picture 6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71450"/>
            <a:ext cx="5556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Times New Roman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Relationship Id="rId3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563" y="-189437"/>
            <a:ext cx="9479107" cy="7110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520" y="5733256"/>
            <a:ext cx="9108504" cy="108012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en-US" sz="1400" dirty="0" smtClean="0">
              <a:solidFill>
                <a:schemeClr val="bg1"/>
              </a:solidFill>
              <a:cs typeface="+mn-cs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cs typeface="+mn-cs"/>
              </a:rPr>
              <a:t>ATLAS </a:t>
            </a:r>
            <a:r>
              <a:rPr lang="en-US" sz="1600" dirty="0" smtClean="0">
                <a:solidFill>
                  <a:schemeClr val="bg1"/>
                </a:solidFill>
                <a:cs typeface="+mn-cs"/>
              </a:rPr>
              <a:t>Silicon Strip </a:t>
            </a:r>
            <a:r>
              <a:rPr lang="en-US" sz="1600" dirty="0" smtClean="0">
                <a:solidFill>
                  <a:schemeClr val="bg1"/>
                </a:solidFill>
                <a:cs typeface="+mn-cs"/>
              </a:rPr>
              <a:t>Tracker</a:t>
            </a:r>
            <a:r>
              <a:rPr lang="en-US" sz="1600" dirty="0" smtClean="0">
                <a:solidFill>
                  <a:schemeClr val="bg1"/>
                </a:solidFill>
                <a:cs typeface="+mn-cs"/>
              </a:rPr>
              <a:t> Upgrade Activities </a:t>
            </a:r>
            <a:r>
              <a:rPr lang="en-US" sz="1600" dirty="0" smtClean="0">
                <a:solidFill>
                  <a:schemeClr val="bg1"/>
                </a:solidFill>
                <a:cs typeface="+mn-cs"/>
              </a:rPr>
              <a:t>with Focus on</a:t>
            </a:r>
            <a:r>
              <a:rPr lang="en-US" sz="1600" dirty="0" smtClean="0">
                <a:solidFill>
                  <a:schemeClr val="bg1"/>
                </a:solidFill>
                <a:cs typeface="+mn-cs"/>
              </a:rPr>
              <a:t> German Groups </a:t>
            </a: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cs typeface="+mn-cs"/>
              </a:rPr>
              <a:t>Ulrich Parzefall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cs typeface="+mn-cs"/>
              </a:rPr>
              <a:t> University of Freiburg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bg1"/>
              </a:solidFill>
              <a:cs typeface="+mn-cs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bg1"/>
              </a:solidFill>
              <a:cs typeface="+mn-cs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n-US" sz="1400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483768" y="211360"/>
            <a:ext cx="6840760" cy="8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latin typeface="Arial"/>
                <a:cs typeface="Arial"/>
              </a:rPr>
              <a:t>ATLAS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Si Strip Tracker </a:t>
            </a:r>
            <a:r>
              <a:rPr lang="en-US" sz="4000" dirty="0" smtClean="0">
                <a:latin typeface="Arial"/>
                <a:cs typeface="Arial"/>
              </a:rPr>
              <a:t>Upgrade </a:t>
            </a:r>
            <a:endParaRPr lang="en-US" sz="40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3382144" cy="3384376"/>
          </a:xfrm>
        </p:spPr>
        <p:txBody>
          <a:bodyPr/>
          <a:lstStyle/>
          <a:p>
            <a:r>
              <a:rPr lang="en-US" sz="2000" dirty="0" smtClean="0"/>
              <a:t>4-Layer </a:t>
            </a:r>
            <a:r>
              <a:rPr lang="en-US" sz="2000" dirty="0" err="1" smtClean="0"/>
              <a:t>Kapton</a:t>
            </a:r>
            <a:r>
              <a:rPr lang="en-US" sz="2000" dirty="0" smtClean="0"/>
              <a:t>-flex PCB</a:t>
            </a:r>
          </a:p>
          <a:p>
            <a:r>
              <a:rPr lang="en-US" sz="2000" dirty="0" smtClean="0"/>
              <a:t>Design principles from barrel</a:t>
            </a:r>
          </a:p>
          <a:p>
            <a:r>
              <a:rPr lang="en-US" sz="2000" dirty="0" smtClean="0"/>
              <a:t>Made at </a:t>
            </a:r>
            <a:r>
              <a:rPr lang="en-US" sz="2000" dirty="0" err="1" smtClean="0"/>
              <a:t>Würth</a:t>
            </a:r>
            <a:r>
              <a:rPr lang="en-US" sz="2000" dirty="0" smtClean="0"/>
              <a:t> Electronics (D)</a:t>
            </a:r>
          </a:p>
          <a:p>
            <a:r>
              <a:rPr lang="en-US" sz="2000" dirty="0" smtClean="0"/>
              <a:t>Populated either in-house or in industry</a:t>
            </a:r>
          </a:p>
          <a:p>
            <a:r>
              <a:rPr lang="en-US" sz="2000" dirty="0" smtClean="0"/>
              <a:t>ASICs placed in-house</a:t>
            </a:r>
          </a:p>
          <a:p>
            <a:r>
              <a:rPr lang="en-US" sz="2000" dirty="0" smtClean="0"/>
              <a:t>Reasonably smooth production so far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673475" y="1052736"/>
            <a:ext cx="5470525" cy="1446213"/>
            <a:chOff x="2381" y="3084"/>
            <a:chExt cx="3446" cy="911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381" y="3419"/>
              <a:ext cx="439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sz="1200" b="1">
                  <a:latin typeface="Arial" charset="0"/>
                </a:rPr>
                <a:t>Power</a:t>
              </a:r>
            </a:p>
            <a:p>
              <a:pPr algn="r">
                <a:lnSpc>
                  <a:spcPct val="150000"/>
                </a:lnSpc>
              </a:pPr>
              <a:r>
                <a:rPr lang="en-GB" sz="1200" b="1">
                  <a:latin typeface="Arial" charset="0"/>
                </a:rPr>
                <a:t>LV</a:t>
              </a:r>
            </a:p>
            <a:p>
              <a:pPr algn="r">
                <a:lnSpc>
                  <a:spcPct val="150000"/>
                </a:lnSpc>
              </a:pPr>
              <a:r>
                <a:rPr lang="en-GB" sz="1200" b="1">
                  <a:latin typeface="Arial" charset="0"/>
                </a:rPr>
                <a:t>HV</a:t>
              </a:r>
            </a:p>
          </p:txBody>
        </p:sp>
        <p:sp>
          <p:nvSpPr>
            <p:cNvPr id="9" name="AutoShape 18"/>
            <p:cNvSpPr>
              <a:spLocks/>
            </p:cNvSpPr>
            <p:nvPr/>
          </p:nvSpPr>
          <p:spPr bwMode="auto">
            <a:xfrm>
              <a:off x="2736" y="3474"/>
              <a:ext cx="155" cy="233"/>
            </a:xfrm>
            <a:prstGeom prst="leftBrace">
              <a:avLst>
                <a:gd name="adj1" fmla="val 12527"/>
                <a:gd name="adj2" fmla="val 67954"/>
              </a:avLst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9"/>
            <p:cNvSpPr>
              <a:spLocks/>
            </p:cNvSpPr>
            <p:nvPr/>
          </p:nvSpPr>
          <p:spPr bwMode="auto">
            <a:xfrm>
              <a:off x="2735" y="3737"/>
              <a:ext cx="155" cy="232"/>
            </a:xfrm>
            <a:prstGeom prst="leftBrace">
              <a:avLst>
                <a:gd name="adj1" fmla="val 12473"/>
                <a:gd name="adj2" fmla="val 22111"/>
              </a:avLst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0"/>
            <p:cNvSpPr>
              <a:spLocks/>
            </p:cNvSpPr>
            <p:nvPr/>
          </p:nvSpPr>
          <p:spPr bwMode="auto">
            <a:xfrm>
              <a:off x="5427" y="3585"/>
              <a:ext cx="77" cy="218"/>
            </a:xfrm>
            <a:prstGeom prst="rightBrace">
              <a:avLst>
                <a:gd name="adj1" fmla="val 23593"/>
                <a:gd name="adj2" fmla="val 50000"/>
              </a:avLst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5451" y="3548"/>
              <a:ext cx="3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GB" sz="1200" b="1">
                  <a:latin typeface="Arial" charset="0"/>
                </a:rPr>
                <a:t>Data Readout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4043" y="3084"/>
              <a:ext cx="167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GB" sz="1300">
                  <a:latin typeface="Arial" charset="0"/>
                </a:rPr>
                <a:t>Bias connections (4x per sensor)</a:t>
              </a:r>
            </a:p>
          </p:txBody>
        </p:sp>
        <p:pic>
          <p:nvPicPr>
            <p:cNvPr id="14" name="Picture 2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336"/>
              <a:ext cx="2523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5" name="Line 24"/>
            <p:cNvSpPr>
              <a:spLocks noChangeShapeType="1"/>
            </p:cNvSpPr>
            <p:nvPr/>
          </p:nvSpPr>
          <p:spPr bwMode="auto">
            <a:xfrm flipH="1">
              <a:off x="4158" y="3212"/>
              <a:ext cx="74" cy="13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H="1">
              <a:off x="3131" y="3173"/>
              <a:ext cx="879" cy="13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437112"/>
            <a:ext cx="3353296" cy="205303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18445"/>
            <a:ext cx="33718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5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980728"/>
            <a:ext cx="2621046" cy="246786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1052736"/>
            <a:ext cx="33821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4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0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Times New Roman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Times New Roman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Times New Roman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Times New Roman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Times New Roman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Times New Roman" charset="0"/>
                <a:ea typeface="+mn-ea"/>
              </a:defRPr>
            </a:lvl9pPr>
          </a:lstStyle>
          <a:p>
            <a:r>
              <a:rPr lang="en-US" sz="2000" dirty="0" smtClean="0"/>
              <a:t>First </a:t>
            </a:r>
            <a:r>
              <a:rPr lang="en-US" sz="2000" dirty="0" err="1" smtClean="0"/>
              <a:t>petalet</a:t>
            </a:r>
            <a:r>
              <a:rPr lang="en-US" sz="2000" dirty="0" smtClean="0"/>
              <a:t> cores made and tested successfully</a:t>
            </a:r>
          </a:p>
          <a:p>
            <a:r>
              <a:rPr lang="en-US" sz="2000" dirty="0" smtClean="0"/>
              <a:t>Tested for planarity, thermal performance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000" dirty="0" smtClean="0"/>
              <a:t>Stress and pressure tests of Ti-tubes and joints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68"/>
          <a:stretch/>
        </p:blipFill>
        <p:spPr>
          <a:xfrm>
            <a:off x="6372200" y="3523030"/>
            <a:ext cx="2447445" cy="3195953"/>
          </a:xfrm>
          <a:prstGeom prst="rect">
            <a:avLst/>
          </a:prstGeom>
        </p:spPr>
      </p:pic>
      <p:pic>
        <p:nvPicPr>
          <p:cNvPr id="11" name="Picture 7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4149080"/>
            <a:ext cx="345638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793049" y="6093295"/>
            <a:ext cx="29229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Titanium Tube bonded into </a:t>
            </a:r>
            <a:r>
              <a:rPr lang="en-GB" sz="1400" dirty="0" err="1" smtClean="0">
                <a:solidFill>
                  <a:schemeClr val="bg1"/>
                </a:solidFill>
                <a:latin typeface="Arial"/>
                <a:cs typeface="Arial"/>
              </a:rPr>
              <a:t>Petalet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484784"/>
            <a:ext cx="2077045" cy="16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2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3814192" cy="5029200"/>
          </a:xfrm>
        </p:spPr>
        <p:txBody>
          <a:bodyPr/>
          <a:lstStyle/>
          <a:p>
            <a:r>
              <a:rPr lang="en-US" sz="2000" dirty="0" smtClean="0"/>
              <a:t>Manual </a:t>
            </a:r>
            <a:r>
              <a:rPr lang="en-US" sz="2000" dirty="0"/>
              <a:t>a</a:t>
            </a:r>
            <a:r>
              <a:rPr lang="en-US" sz="2000" dirty="0" smtClean="0"/>
              <a:t>ssembly with precision tooling </a:t>
            </a:r>
          </a:p>
          <a:p>
            <a:pPr lvl="1"/>
            <a:r>
              <a:rPr lang="en-US" sz="1600" dirty="0" smtClean="0"/>
              <a:t>Tools made in our workshops</a:t>
            </a:r>
          </a:p>
          <a:p>
            <a:pPr lvl="1"/>
            <a:r>
              <a:rPr lang="en-US" sz="1600" dirty="0" smtClean="0"/>
              <a:t>Adjustable to achieve desired dimensions (glue thickness)</a:t>
            </a:r>
          </a:p>
          <a:p>
            <a:r>
              <a:rPr lang="en-US" sz="2000" dirty="0" smtClean="0"/>
              <a:t>More complex and delicate than it might look, yet easier than double-sided ATLAS SCT modules</a:t>
            </a:r>
          </a:p>
          <a:p>
            <a:r>
              <a:rPr lang="en-US" sz="2000" dirty="0" smtClean="0"/>
              <a:t>All </a:t>
            </a:r>
            <a:r>
              <a:rPr lang="en-US" sz="2000" dirty="0" err="1" smtClean="0"/>
              <a:t>petalet</a:t>
            </a:r>
            <a:r>
              <a:rPr lang="en-US" sz="2000" dirty="0" smtClean="0"/>
              <a:t> module types produced successfully</a:t>
            </a:r>
          </a:p>
          <a:p>
            <a:r>
              <a:rPr lang="en-US" sz="2000" dirty="0" smtClean="0"/>
              <a:t>Next step: module-to-core assembly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screen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584" y="4221088"/>
            <a:ext cx="3533728" cy="20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4000"/>
                  </a:blip>
                  <a:srcRect l="3911" t="13390" r="16762" b="261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90" b="20006"/>
          <a:stretch/>
        </p:blipFill>
        <p:spPr>
          <a:xfrm>
            <a:off x="4499992" y="1570608"/>
            <a:ext cx="4475990" cy="193040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220072" y="3212976"/>
            <a:ext cx="29229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Trial upper 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odule for </a:t>
            </a:r>
            <a:r>
              <a:rPr lang="en-GB" sz="1400" dirty="0" err="1" smtClean="0">
                <a:solidFill>
                  <a:schemeClr val="bg1"/>
                </a:solidFill>
                <a:latin typeface="Arial"/>
                <a:cs typeface="Arial"/>
              </a:rPr>
              <a:t>Petalet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897505" y="6289575"/>
            <a:ext cx="29229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0090"/>
                </a:solidFill>
                <a:latin typeface="Arial"/>
                <a:cs typeface="Arial"/>
              </a:rPr>
              <a:t>Lower </a:t>
            </a:r>
            <a:r>
              <a:rPr lang="en-GB" sz="1400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lang="en-GB" sz="1400" dirty="0" smtClean="0">
                <a:solidFill>
                  <a:srgbClr val="000090"/>
                </a:solidFill>
                <a:latin typeface="Arial"/>
                <a:cs typeface="Arial"/>
              </a:rPr>
              <a:t>odule for </a:t>
            </a:r>
            <a:r>
              <a:rPr lang="en-GB" sz="1400" dirty="0" err="1" smtClean="0">
                <a:solidFill>
                  <a:srgbClr val="000090"/>
                </a:solidFill>
                <a:latin typeface="Arial"/>
                <a:cs typeface="Arial"/>
              </a:rPr>
              <a:t>Petalet</a:t>
            </a:r>
            <a:endParaRPr lang="en-GB" sz="16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6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3600400" cy="1337320"/>
          </a:xfrm>
        </p:spPr>
        <p:txBody>
          <a:bodyPr/>
          <a:lstStyle/>
          <a:p>
            <a:r>
              <a:rPr lang="en-US" sz="2000" dirty="0" smtClean="0"/>
              <a:t>Assembled modules show good performance</a:t>
            </a:r>
          </a:p>
          <a:p>
            <a:r>
              <a:rPr lang="en-US" sz="2000" dirty="0" smtClean="0"/>
              <a:t>Noise, thermal </a:t>
            </a:r>
            <a:r>
              <a:rPr lang="en-US" sz="2000" dirty="0" err="1" smtClean="0"/>
              <a:t>behaviour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20072" y="1116032"/>
            <a:ext cx="288032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dirty="0">
                <a:latin typeface="Arial"/>
                <a:cs typeface="Arial"/>
              </a:rPr>
              <a:t>m</a:t>
            </a:r>
            <a:r>
              <a:rPr lang="en-GB" sz="1600" dirty="0" smtClean="0">
                <a:latin typeface="Arial"/>
                <a:cs typeface="Arial"/>
              </a:rPr>
              <a:t>odule noise </a:t>
            </a:r>
            <a:r>
              <a:rPr lang="en-GB" sz="1600" dirty="0">
                <a:latin typeface="Arial"/>
                <a:cs typeface="Arial"/>
              </a:rPr>
              <a:t>~560e</a:t>
            </a:r>
          </a:p>
          <a:p>
            <a:r>
              <a:rPr lang="en-GB" sz="1600" dirty="0" smtClean="0">
                <a:latin typeface="Arial"/>
                <a:cs typeface="Arial"/>
              </a:rPr>
              <a:t> </a:t>
            </a:r>
            <a:endParaRPr lang="en-GB" sz="1600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72" y="1412776"/>
            <a:ext cx="4862904" cy="1944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01668"/>
            <a:ext cx="4229242" cy="2711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1"/>
          <a:stretch/>
        </p:blipFill>
        <p:spPr>
          <a:xfrm>
            <a:off x="323528" y="2112268"/>
            <a:ext cx="3114804" cy="2972916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36096" y="6042774"/>
            <a:ext cx="25681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dirty="0">
                <a:latin typeface="Arial"/>
                <a:cs typeface="Arial"/>
              </a:rPr>
              <a:t>l</a:t>
            </a:r>
            <a:r>
              <a:rPr lang="en-GB" sz="1600" dirty="0" smtClean="0">
                <a:latin typeface="Arial"/>
                <a:cs typeface="Arial"/>
              </a:rPr>
              <a:t>ong-term stability of noise</a:t>
            </a:r>
            <a:endParaRPr lang="en-GB" sz="1600" dirty="0">
              <a:latin typeface="Arial"/>
              <a:cs typeface="Arial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90922" y="2977207"/>
            <a:ext cx="22409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bias-dependence of noise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748736" y="3275692"/>
            <a:ext cx="1647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en-GB" sz="1600" dirty="0" smtClean="0">
                <a:solidFill>
                  <a:schemeClr val="tx1"/>
                </a:solidFill>
                <a:latin typeface="Arial"/>
                <a:cs typeface="Arial"/>
              </a:rPr>
              <a:t>trip number </a:t>
            </a:r>
            <a:endParaRPr lang="en-GB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16200000">
            <a:off x="3053281" y="1995391"/>
            <a:ext cx="1647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Arial"/>
                <a:cs typeface="Arial"/>
              </a:rPr>
              <a:t> Noise (e</a:t>
            </a:r>
            <a:r>
              <a:rPr lang="en-GB" sz="1600" baseline="30000" dirty="0" smtClean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GB" sz="16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en-GB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" y="5072732"/>
            <a:ext cx="2830166" cy="178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2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563" y="-189437"/>
            <a:ext cx="9479107" cy="7110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480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Phase-2 ATLAS Silicon Strip Tracker design defined in </a:t>
            </a:r>
            <a:r>
              <a:rPr lang="en-US" dirty="0" err="1" smtClean="0">
                <a:solidFill>
                  <a:schemeClr val="bg1"/>
                </a:solidFill>
              </a:rPr>
              <a:t>LoI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 German groups closely cooperating in End Caps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 Berlin, DESY, </a:t>
            </a:r>
            <a:r>
              <a:rPr lang="en-US" dirty="0" err="1" smtClean="0">
                <a:solidFill>
                  <a:schemeClr val="bg1"/>
                </a:solidFill>
              </a:rPr>
              <a:t>Uni</a:t>
            </a:r>
            <a:r>
              <a:rPr lang="en-US" dirty="0" smtClean="0">
                <a:solidFill>
                  <a:schemeClr val="bg1"/>
                </a:solidFill>
              </a:rPr>
              <a:t> Freiburg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Each group takes over particular responsibilities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Plan to build one End Cap in Germany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ATLAS Si Strip (</a:t>
            </a:r>
            <a:r>
              <a:rPr lang="en-US" dirty="0" err="1" smtClean="0">
                <a:solidFill>
                  <a:schemeClr val="bg1"/>
                </a:solidFill>
              </a:rPr>
              <a:t>Endcaps</a:t>
            </a:r>
            <a:r>
              <a:rPr lang="en-US" dirty="0" smtClean="0">
                <a:solidFill>
                  <a:schemeClr val="bg1"/>
                </a:solidFill>
              </a:rPr>
              <a:t>) in general appear short of manpower/groups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1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563" y="-189437"/>
            <a:ext cx="9479107" cy="7110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480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Based on material from and/or discussions with a large number of colleagues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Tony </a:t>
            </a:r>
            <a:r>
              <a:rPr lang="en-US" dirty="0" err="1" smtClean="0">
                <a:solidFill>
                  <a:schemeClr val="bg1"/>
                </a:solidFill>
              </a:rPr>
              <a:t>Affolder</a:t>
            </a:r>
            <a:r>
              <a:rPr lang="en-US" dirty="0" smtClean="0">
                <a:solidFill>
                  <a:schemeClr val="bg1"/>
                </a:solidFill>
              </a:rPr>
              <a:t>, Phil </a:t>
            </a:r>
            <a:r>
              <a:rPr lang="en-US" dirty="0" err="1" smtClean="0">
                <a:solidFill>
                  <a:schemeClr val="bg1"/>
                </a:solidFill>
              </a:rPr>
              <a:t>Allport</a:t>
            </a:r>
            <a:r>
              <a:rPr lang="en-US" dirty="0" smtClean="0">
                <a:solidFill>
                  <a:schemeClr val="bg1"/>
                </a:solidFill>
              </a:rPr>
              <a:t>, Dario </a:t>
            </a:r>
            <a:r>
              <a:rPr lang="en-US" dirty="0" err="1" smtClean="0">
                <a:solidFill>
                  <a:schemeClr val="bg1"/>
                </a:solidFill>
              </a:rPr>
              <a:t>Ariza</a:t>
            </a:r>
            <a:r>
              <a:rPr lang="en-US" dirty="0" smtClean="0">
                <a:solidFill>
                  <a:schemeClr val="bg1"/>
                </a:solidFill>
              </a:rPr>
              <a:t>, Ingo Bloch, Ingrid </a:t>
            </a:r>
            <a:r>
              <a:rPr lang="en-US" dirty="0" err="1" smtClean="0">
                <a:solidFill>
                  <a:schemeClr val="bg1"/>
                </a:solidFill>
              </a:rPr>
              <a:t>Gregor</a:t>
            </a:r>
            <a:r>
              <a:rPr lang="en-US" dirty="0" smtClean="0">
                <a:solidFill>
                  <a:schemeClr val="bg1"/>
                </a:solidFill>
              </a:rPr>
              <a:t>, Marc Hauser</a:t>
            </a:r>
            <a:r>
              <a:rPr lang="en-US" dirty="0" smtClean="0">
                <a:solidFill>
                  <a:schemeClr val="bg1"/>
                </a:solidFill>
              </a:rPr>
              <a:t>, Susanne </a:t>
            </a:r>
            <a:r>
              <a:rPr lang="en-US" dirty="0" err="1" smtClean="0">
                <a:solidFill>
                  <a:schemeClr val="bg1"/>
                </a:solidFill>
              </a:rPr>
              <a:t>Kühn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Carlos </a:t>
            </a:r>
            <a:r>
              <a:rPr lang="en-US" dirty="0" err="1" smtClean="0">
                <a:solidFill>
                  <a:schemeClr val="bg1"/>
                </a:solidFill>
              </a:rPr>
              <a:t>Lacasta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Riccardo Mori, Richard Nickerson, Volker </a:t>
            </a:r>
            <a:r>
              <a:rPr lang="en-US" dirty="0" err="1" smtClean="0">
                <a:solidFill>
                  <a:schemeClr val="bg1"/>
                </a:solidFill>
              </a:rPr>
              <a:t>Prahl</a:t>
            </a:r>
            <a:r>
              <a:rPr lang="en-US" dirty="0" smtClean="0">
                <a:solidFill>
                  <a:schemeClr val="bg1"/>
                </a:solidFill>
              </a:rPr>
              <a:t>,  et </a:t>
            </a:r>
            <a:r>
              <a:rPr lang="en-US" dirty="0" smtClean="0">
                <a:solidFill>
                  <a:schemeClr val="bg1"/>
                </a:solidFill>
              </a:rPr>
              <a:t>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only after this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869160"/>
            <a:ext cx="4052909" cy="1047769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888432" cy="550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6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2" r="7669" b="4095"/>
          <a:stretch/>
        </p:blipFill>
        <p:spPr>
          <a:xfrm>
            <a:off x="4860033" y="2204864"/>
            <a:ext cx="4032448" cy="3411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Parameters and Layout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124744"/>
            <a:ext cx="1185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Arial"/>
                <a:cs typeface="Arial"/>
              </a:rPr>
              <a:t>Effect of</a:t>
            </a:r>
          </a:p>
          <a:p>
            <a:r>
              <a:rPr lang="en-US" sz="1800" dirty="0" smtClean="0">
                <a:solidFill>
                  <a:schemeClr val="accent1"/>
                </a:solidFill>
                <a:latin typeface="Arial"/>
                <a:cs typeface="Arial"/>
              </a:rPr>
              <a:t>stub layer</a:t>
            </a:r>
            <a:endParaRPr lang="en-US" sz="1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933056"/>
            <a:ext cx="4680520" cy="2448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Total </a:t>
            </a:r>
            <a:r>
              <a:rPr lang="en-US" dirty="0"/>
              <a:t>of 14 hits </a:t>
            </a:r>
            <a:r>
              <a:rPr lang="en-US" dirty="0" smtClean="0"/>
              <a:t>with full coverage to </a:t>
            </a:r>
            <a:r>
              <a:rPr lang="en-US" dirty="0" err="1" smtClean="0"/>
              <a:t>η</a:t>
            </a:r>
            <a:r>
              <a:rPr lang="en-US" dirty="0" smtClean="0"/>
              <a:t>&lt;2.5 </a:t>
            </a:r>
          </a:p>
          <a:p>
            <a:pPr lvl="1"/>
            <a:r>
              <a:rPr lang="en-US" dirty="0" smtClean="0"/>
              <a:t>Pixels </a:t>
            </a:r>
            <a:r>
              <a:rPr lang="en-US" dirty="0"/>
              <a:t>to </a:t>
            </a:r>
            <a:r>
              <a:rPr lang="en-US" dirty="0" err="1"/>
              <a:t>η</a:t>
            </a:r>
            <a:r>
              <a:rPr lang="en-US" dirty="0"/>
              <a:t>&lt;</a:t>
            </a:r>
            <a:r>
              <a:rPr lang="en-US" dirty="0" smtClean="0"/>
              <a:t>2.7  </a:t>
            </a:r>
            <a:r>
              <a:rPr lang="en-US" dirty="0"/>
              <a:t>(forward </a:t>
            </a:r>
            <a:r>
              <a:rPr lang="en-US" dirty="0" err="1"/>
              <a:t>muon</a:t>
            </a:r>
            <a:r>
              <a:rPr lang="en-US" dirty="0"/>
              <a:t> </a:t>
            </a:r>
            <a:r>
              <a:rPr lang="en-US" dirty="0" smtClean="0"/>
              <a:t>ID)</a:t>
            </a:r>
          </a:p>
          <a:p>
            <a:r>
              <a:rPr lang="en-US" dirty="0" smtClean="0"/>
              <a:t>Minimize gaps in coverage</a:t>
            </a:r>
          </a:p>
          <a:p>
            <a:pPr lvl="1"/>
            <a:r>
              <a:rPr lang="en-US" dirty="0" smtClean="0"/>
              <a:t>Last strip disk at z=3m</a:t>
            </a:r>
          </a:p>
          <a:p>
            <a:pPr lvl="1"/>
            <a:r>
              <a:rPr lang="en-US" dirty="0" smtClean="0"/>
              <a:t>Small “stub” layer in barrel</a:t>
            </a:r>
          </a:p>
          <a:p>
            <a:pPr lvl="1"/>
            <a:r>
              <a:rPr lang="en-US" dirty="0" smtClean="0"/>
              <a:t>Last pixel layer at 25-30cm</a:t>
            </a:r>
          </a:p>
          <a:p>
            <a:pPr lvl="2"/>
            <a:r>
              <a:rPr lang="en-US" dirty="0" smtClean="0"/>
              <a:t>Improve double track resolution</a:t>
            </a:r>
          </a:p>
          <a:p>
            <a:r>
              <a:rPr lang="en-US" dirty="0" smtClean="0"/>
              <a:t>Good momentum resolution across whole </a:t>
            </a:r>
            <a:r>
              <a:rPr lang="en-US" dirty="0" err="1" smtClean="0"/>
              <a:t>pseudorapidity</a:t>
            </a:r>
            <a:r>
              <a:rPr lang="en-US" dirty="0" smtClean="0"/>
              <a:t> range</a:t>
            </a:r>
          </a:p>
          <a:p>
            <a:pPr lvl="1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4" t="8472" r="8679" b="3953"/>
          <a:stretch/>
        </p:blipFill>
        <p:spPr>
          <a:xfrm>
            <a:off x="35496" y="1052736"/>
            <a:ext cx="4516003" cy="279819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2"/>
            <a:endCxn id="24" idx="7"/>
          </p:cNvCxnSpPr>
          <p:nvPr/>
        </p:nvCxnSpPr>
        <p:spPr>
          <a:xfrm flipH="1">
            <a:off x="7042297" y="1771075"/>
            <a:ext cx="66633" cy="1929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804248" y="3562039"/>
            <a:ext cx="278892" cy="9470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1720" y="1052736"/>
            <a:ext cx="64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sym typeface="Symbol"/>
              </a:rPr>
              <a:t>=1.0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95936" y="1321023"/>
            <a:ext cx="64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sym typeface="Symbol"/>
              </a:rPr>
              <a:t>=2.0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2564904"/>
            <a:ext cx="64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sym typeface="Symbol"/>
              </a:rPr>
              <a:t>=3.0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34944" y="5539601"/>
            <a:ext cx="1648658" cy="307777"/>
          </a:xfrm>
          <a:prstGeom prst="rect">
            <a:avLst/>
          </a:prstGeom>
          <a:solidFill>
            <a:srgbClr val="7E9AFF">
              <a:alpha val="59000"/>
            </a:srgb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Phase-2, 3000 fb</a:t>
            </a:r>
            <a:r>
              <a:rPr lang="en-US" sz="1400" baseline="30000" dirty="0" smtClean="0">
                <a:latin typeface="Arial"/>
                <a:cs typeface="Arial"/>
              </a:rPr>
              <a:t>-1</a:t>
            </a:r>
            <a:endParaRPr lang="en-US" sz="140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21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92" y="908720"/>
            <a:ext cx="5686400" cy="5029200"/>
          </a:xfrm>
        </p:spPr>
        <p:txBody>
          <a:bodyPr/>
          <a:lstStyle/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dirty="0" smtClean="0"/>
              <a:t>Overview</a:t>
            </a:r>
          </a:p>
          <a:p>
            <a:pPr>
              <a:defRPr/>
            </a:pPr>
            <a:r>
              <a:rPr lang="en-US" dirty="0" smtClean="0"/>
              <a:t>Layout</a:t>
            </a:r>
          </a:p>
          <a:p>
            <a:pPr>
              <a:defRPr/>
            </a:pPr>
            <a:r>
              <a:rPr lang="en-US" dirty="0" smtClean="0"/>
              <a:t>German Participation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Summary </a:t>
            </a:r>
            <a:r>
              <a:rPr lang="en-US" dirty="0" smtClean="0"/>
              <a:t>&amp; Outlook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FF49B-2814-A14C-A283-3C6F949B78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82658"/>
            <a:ext cx="2696049" cy="36065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Silicon Tracker Layout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3542" y="4869160"/>
            <a:ext cx="4404482" cy="1512168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LoI</a:t>
            </a:r>
            <a:r>
              <a:rPr lang="en-US" sz="1600" dirty="0" smtClean="0"/>
              <a:t> ITK Layout</a:t>
            </a:r>
            <a:endParaRPr lang="en-US" sz="1600" dirty="0" smtClean="0"/>
          </a:p>
          <a:p>
            <a:pPr lvl="1"/>
            <a:r>
              <a:rPr lang="en-US" sz="1400" dirty="0" smtClean="0"/>
              <a:t>All silicon </a:t>
            </a:r>
            <a:r>
              <a:rPr lang="en-US" sz="1400" dirty="0" smtClean="0"/>
              <a:t>detector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smtClean="0"/>
              <a:t>TRT </a:t>
            </a:r>
            <a:r>
              <a:rPr lang="en-US" sz="1400" dirty="0" smtClean="0"/>
              <a:t>replaced by </a:t>
            </a:r>
            <a:r>
              <a:rPr lang="en-US" sz="1400" dirty="0" smtClean="0"/>
              <a:t>strips) </a:t>
            </a:r>
            <a:endParaRPr lang="en-US" sz="1400" dirty="0" smtClean="0"/>
          </a:p>
          <a:p>
            <a:r>
              <a:rPr lang="en-US" sz="1600" dirty="0" smtClean="0"/>
              <a:t>Robustness </a:t>
            </a:r>
            <a:r>
              <a:rPr lang="en-US" sz="1600" dirty="0"/>
              <a:t>under challenging </a:t>
            </a:r>
            <a:r>
              <a:rPr lang="en-US" sz="1600" dirty="0" smtClean="0"/>
              <a:t>conditions</a:t>
            </a:r>
            <a:endParaRPr lang="en-US" sz="1600" dirty="0"/>
          </a:p>
          <a:p>
            <a:pPr lvl="1"/>
            <a:r>
              <a:rPr lang="en-US" sz="1400" dirty="0"/>
              <a:t>Reduced material </a:t>
            </a:r>
            <a:r>
              <a:rPr lang="en-US" sz="1400" dirty="0" smtClean="0"/>
              <a:t>budget</a:t>
            </a:r>
          </a:p>
          <a:p>
            <a:pPr lvl="1"/>
            <a:r>
              <a:rPr lang="en-US" sz="1400" dirty="0" smtClean="0"/>
              <a:t>Balance high performance with ease of build</a:t>
            </a:r>
            <a:endParaRPr lang="en-US" sz="1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5" t="22453" r="16132" b="34344"/>
          <a:stretch/>
        </p:blipFill>
        <p:spPr>
          <a:xfrm>
            <a:off x="1156048" y="1132653"/>
            <a:ext cx="7376392" cy="3020449"/>
          </a:xfrm>
          <a:prstGeom prst="snip1Rect">
            <a:avLst>
              <a:gd name="adj" fmla="val 30674"/>
            </a:avLst>
          </a:prstGeom>
        </p:spPr>
      </p:pic>
      <p:sp>
        <p:nvSpPr>
          <p:cNvPr id="40" name="TextBox 39"/>
          <p:cNvSpPr txBox="1"/>
          <p:nvPr/>
        </p:nvSpPr>
        <p:spPr>
          <a:xfrm>
            <a:off x="6209948" y="1027429"/>
            <a:ext cx="1809334" cy="400110"/>
          </a:xfrm>
          <a:prstGeom prst="rect">
            <a:avLst/>
          </a:prstGeom>
          <a:solidFill>
            <a:schemeClr val="accent1">
              <a:alpha val="18000"/>
            </a:schemeClr>
          </a:solidFill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Forward strips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49" name="Straight Arrow Connector 48"/>
          <p:cNvCxnSpPr>
            <a:stCxn id="40" idx="2"/>
          </p:cNvCxnSpPr>
          <p:nvPr/>
        </p:nvCxnSpPr>
        <p:spPr>
          <a:xfrm>
            <a:off x="7114615" y="1427539"/>
            <a:ext cx="48991" cy="4179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64147" y="3939515"/>
            <a:ext cx="1438765" cy="400110"/>
          </a:xfrm>
          <a:prstGeom prst="rect">
            <a:avLst/>
          </a:prstGeom>
          <a:solidFill>
            <a:schemeClr val="accent1">
              <a:alpha val="18000"/>
            </a:schemeClr>
          </a:solidFill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Pixel Disks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1" name="Straight Arrow Connector 50"/>
          <p:cNvCxnSpPr>
            <a:stCxn id="50" idx="0"/>
          </p:cNvCxnSpPr>
          <p:nvPr/>
        </p:nvCxnSpPr>
        <p:spPr>
          <a:xfrm flipH="1" flipV="1">
            <a:off x="6716710" y="2842305"/>
            <a:ext cx="566820" cy="10972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00064" y="940658"/>
            <a:ext cx="1552854" cy="400110"/>
          </a:xfrm>
          <a:prstGeom prst="rect">
            <a:avLst/>
          </a:prstGeom>
          <a:solidFill>
            <a:schemeClr val="accent1">
              <a:alpha val="18000"/>
            </a:schemeClr>
          </a:solidFill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Barrel strips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3" name="Straight Arrow Connector 52"/>
          <p:cNvCxnSpPr>
            <a:stCxn id="52" idx="3"/>
          </p:cNvCxnSpPr>
          <p:nvPr/>
        </p:nvCxnSpPr>
        <p:spPr>
          <a:xfrm>
            <a:off x="2852918" y="1140713"/>
            <a:ext cx="1431050" cy="73056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65566" y="4062804"/>
            <a:ext cx="1339454" cy="400110"/>
          </a:xfrm>
          <a:prstGeom prst="rect">
            <a:avLst/>
          </a:prstGeom>
          <a:solidFill>
            <a:schemeClr val="accent1">
              <a:alpha val="18000"/>
            </a:schemeClr>
          </a:solidFill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Stub layer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5" name="Straight Arrow Connector 54"/>
          <p:cNvCxnSpPr>
            <a:stCxn id="54" idx="3"/>
          </p:cNvCxnSpPr>
          <p:nvPr/>
        </p:nvCxnSpPr>
        <p:spPr>
          <a:xfrm flipV="1">
            <a:off x="3005020" y="3685674"/>
            <a:ext cx="1124877" cy="577185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80027" y="4099518"/>
            <a:ext cx="1624238" cy="400110"/>
          </a:xfrm>
          <a:prstGeom prst="rect">
            <a:avLst/>
          </a:prstGeom>
          <a:solidFill>
            <a:schemeClr val="accent1">
              <a:alpha val="18000"/>
            </a:schemeClr>
          </a:solidFill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Barrel Pixels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V="1">
            <a:off x="5292146" y="2893586"/>
            <a:ext cx="287966" cy="120593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740352" y="2483604"/>
            <a:ext cx="1410838" cy="400110"/>
          </a:xfrm>
          <a:prstGeom prst="rect">
            <a:avLst/>
          </a:prstGeom>
          <a:solidFill>
            <a:schemeClr val="accent1">
              <a:alpha val="18000"/>
            </a:schemeClr>
          </a:solidFill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Beam pipe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59" name="Straight Arrow Connector 58"/>
          <p:cNvCxnSpPr>
            <a:stCxn id="58" idx="1"/>
          </p:cNvCxnSpPr>
          <p:nvPr/>
        </p:nvCxnSpPr>
        <p:spPr>
          <a:xfrm flipH="1" flipV="1">
            <a:off x="6556444" y="2668270"/>
            <a:ext cx="1183908" cy="15389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-277688" y="1340768"/>
            <a:ext cx="1634202" cy="1800562"/>
            <a:chOff x="-277688" y="1340768"/>
            <a:chExt cx="1634202" cy="1800562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179512" y="1660777"/>
              <a:ext cx="0" cy="10304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79512" y="2691259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5496" y="1340768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43608" y="234888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z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5" name="Arc 64"/>
            <p:cNvSpPr/>
            <p:nvPr/>
          </p:nvSpPr>
          <p:spPr>
            <a:xfrm>
              <a:off x="261704" y="2336312"/>
              <a:ext cx="709896" cy="709896"/>
            </a:xfrm>
            <a:prstGeom prst="arc">
              <a:avLst>
                <a:gd name="adj1" fmla="val 6866642"/>
                <a:gd name="adj2" fmla="val 0"/>
              </a:avLst>
            </a:prstGeom>
            <a:ln>
              <a:tailEnd type="arrow"/>
            </a:ln>
            <a:scene3d>
              <a:camera prst="orthographicFront">
                <a:rot lat="20404755" lon="14419124" rev="21490983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0684" y="270892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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179512" y="1845443"/>
              <a:ext cx="732074" cy="84581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rc 67"/>
            <p:cNvSpPr/>
            <p:nvPr/>
          </p:nvSpPr>
          <p:spPr>
            <a:xfrm>
              <a:off x="-277688" y="2226930"/>
              <a:ext cx="914400" cy="914400"/>
            </a:xfrm>
            <a:prstGeom prst="arc">
              <a:avLst>
                <a:gd name="adj1" fmla="val 16200000"/>
                <a:gd name="adj2" fmla="val 18900000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4266" y="165974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</a:t>
              </a:r>
              <a:endParaRPr lang="en-US" dirty="0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274323"/>
              </p:ext>
            </p:extLst>
          </p:nvPr>
        </p:nvGraphicFramePr>
        <p:xfrm>
          <a:off x="4844245" y="4941167"/>
          <a:ext cx="3972747" cy="136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249"/>
                <a:gridCol w="1324249"/>
                <a:gridCol w="1324249"/>
              </a:tblGrid>
              <a:tr h="408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Layers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Pixels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Strips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Barrel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4</a:t>
                      </a:r>
                    </a:p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2 small, 2 large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5</a:t>
                      </a:r>
                    </a:p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2 short, 3 long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End-cap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2x6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2x7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 rot="16200000">
            <a:off x="-634944" y="5539601"/>
            <a:ext cx="1648658" cy="307777"/>
          </a:xfrm>
          <a:prstGeom prst="rect">
            <a:avLst/>
          </a:prstGeom>
          <a:solidFill>
            <a:srgbClr val="7E9AFF">
              <a:alpha val="59000"/>
            </a:srgb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Phase-2, 3000 fb</a:t>
            </a:r>
            <a:r>
              <a:rPr lang="en-US" sz="1400" baseline="30000" dirty="0" smtClean="0">
                <a:latin typeface="Arial"/>
                <a:cs typeface="Arial"/>
              </a:rPr>
              <a:t>-1</a:t>
            </a:r>
            <a:endParaRPr lang="en-US" sz="1400" baseline="30000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Barrel </a:t>
            </a:r>
            <a:r>
              <a:rPr lang="en-US" dirty="0" smtClean="0"/>
              <a:t>Stave Concept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"/>
          </p:nvPr>
        </p:nvSpPr>
        <p:spPr>
          <a:xfrm>
            <a:off x="87982" y="4797152"/>
            <a:ext cx="4484018" cy="158417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Stave </a:t>
            </a:r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Hybrid</a:t>
            </a:r>
            <a:r>
              <a:rPr lang="en-US" dirty="0" smtClean="0"/>
              <a:t>: ASICS glued </a:t>
            </a:r>
            <a:r>
              <a:rPr lang="en-US" dirty="0"/>
              <a:t>to </a:t>
            </a:r>
            <a:r>
              <a:rPr lang="en-US" dirty="0" err="1"/>
              <a:t>kapton</a:t>
            </a:r>
            <a:r>
              <a:rPr lang="en-US" dirty="0"/>
              <a:t>-</a:t>
            </a:r>
            <a:r>
              <a:rPr lang="en-US" dirty="0" smtClean="0"/>
              <a:t>flex, then </a:t>
            </a:r>
            <a:r>
              <a:rPr lang="en-US" dirty="0" err="1" smtClean="0"/>
              <a:t>wirebonded</a:t>
            </a:r>
            <a:endParaRPr lang="en-US" dirty="0"/>
          </a:p>
          <a:p>
            <a:pPr lvl="1"/>
            <a:r>
              <a:rPr lang="en-US" dirty="0" smtClean="0"/>
              <a:t>Populated hybrid directly glued </a:t>
            </a:r>
            <a:r>
              <a:rPr lang="en-US" dirty="0"/>
              <a:t>to silicon sensor, strips connected via wire </a:t>
            </a:r>
            <a:r>
              <a:rPr lang="en-US" dirty="0" smtClean="0"/>
              <a:t>bonds</a:t>
            </a:r>
          </a:p>
          <a:p>
            <a:pPr lvl="1"/>
            <a:r>
              <a:rPr lang="en-US" dirty="0" smtClean="0"/>
              <a:t>Prototyping with Hamamatsu 6” sensor and </a:t>
            </a:r>
            <a:r>
              <a:rPr lang="en-US" dirty="0" err="1" smtClean="0"/>
              <a:t>ABCn</a:t>
            </a:r>
            <a:r>
              <a:rPr lang="en-US" dirty="0" smtClean="0"/>
              <a:t> ASIC </a:t>
            </a:r>
            <a:r>
              <a:rPr lang="en-US" dirty="0" smtClean="0"/>
              <a:t>(now 250nm, moving to 130nm)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2" name="Picture 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820" y="1022062"/>
            <a:ext cx="1541180" cy="252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Right Arrow 24"/>
          <p:cNvSpPr/>
          <p:nvPr/>
        </p:nvSpPr>
        <p:spPr>
          <a:xfrm rot="1118157">
            <a:off x="2336320" y="1723237"/>
            <a:ext cx="10277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3917475">
            <a:off x="2922035" y="1980525"/>
            <a:ext cx="146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Stave Core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152883" y="1186474"/>
            <a:ext cx="2199576" cy="1628282"/>
            <a:chOff x="6660233" y="1556792"/>
            <a:chExt cx="2199576" cy="1628282"/>
          </a:xfrm>
        </p:grpSpPr>
        <p:pic>
          <p:nvPicPr>
            <p:cNvPr id="24" name="Picture 23" descr="Atlas Upgrade-1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556792"/>
              <a:ext cx="1767529" cy="1628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7457180" y="2131170"/>
              <a:ext cx="10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Module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922012" y="1556792"/>
              <a:ext cx="1" cy="157456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6486307" y="224398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10cm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35722" y="1301344"/>
            <a:ext cx="4554256" cy="2982913"/>
            <a:chOff x="4535722" y="1301344"/>
            <a:chExt cx="4554256" cy="2982913"/>
          </a:xfrm>
        </p:grpSpPr>
        <p:pic>
          <p:nvPicPr>
            <p:cNvPr id="23" name="Picture 22" descr="Sector base asm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722" y="1301344"/>
              <a:ext cx="4537075" cy="2982913"/>
            </a:xfrm>
            <a:prstGeom prst="snip1Rect">
              <a:avLst>
                <a:gd name="adj" fmla="val 45034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7442434" y="1628800"/>
              <a:ext cx="1647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Stave Support</a:t>
              </a:r>
            </a:p>
            <a:p>
              <a:r>
                <a:rPr lang="en-US" sz="1800" dirty="0" smtClean="0">
                  <a:latin typeface="Arial"/>
                  <a:cs typeface="Arial"/>
                </a:rPr>
                <a:t>Structure</a:t>
              </a:r>
              <a:endParaRPr lang="en-US" sz="1800" dirty="0">
                <a:latin typeface="Arial"/>
                <a:cs typeface="Arial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6048175" y="1301344"/>
              <a:ext cx="2088518" cy="13902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444208" y="1375791"/>
              <a:ext cx="8176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~</a:t>
              </a:r>
              <a:r>
                <a:rPr lang="en-US" sz="1600" dirty="0" smtClean="0">
                  <a:latin typeface="Arial"/>
                  <a:cs typeface="Arial"/>
                </a:rPr>
                <a:t>1.2 m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  <p:sp>
        <p:nvSpPr>
          <p:cNvPr id="83" name="Right Arrow 82"/>
          <p:cNvSpPr/>
          <p:nvPr/>
        </p:nvSpPr>
        <p:spPr>
          <a:xfrm rot="20022200">
            <a:off x="4283507" y="2097231"/>
            <a:ext cx="10277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04404" y="4509120"/>
            <a:ext cx="4360084" cy="216024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Double-sided Stave</a:t>
            </a:r>
          </a:p>
          <a:p>
            <a:pPr lvl="1"/>
            <a:r>
              <a:rPr lang="en-US" dirty="0" smtClean="0"/>
              <a:t>48 modules glued to core structure</a:t>
            </a:r>
          </a:p>
          <a:p>
            <a:pPr lvl="1"/>
            <a:r>
              <a:rPr lang="en-US" dirty="0" smtClean="0"/>
              <a:t>Carbon </a:t>
            </a:r>
            <a:r>
              <a:rPr lang="en-US" dirty="0" err="1" smtClean="0"/>
              <a:t>fibre</a:t>
            </a:r>
            <a:r>
              <a:rPr lang="en-US" dirty="0" smtClean="0"/>
              <a:t> laminated to foam filler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mbedded cooling pipes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Co-cured bus tape for data and power</a:t>
            </a:r>
          </a:p>
          <a:p>
            <a:r>
              <a:rPr lang="en-US" dirty="0" smtClean="0"/>
              <a:t>Attached to global support structure</a:t>
            </a:r>
          </a:p>
          <a:p>
            <a:pPr lvl="1"/>
            <a:r>
              <a:rPr lang="en-US" dirty="0"/>
              <a:t>Carbon </a:t>
            </a:r>
            <a:r>
              <a:rPr lang="en-US" dirty="0" err="1"/>
              <a:t>fibre</a:t>
            </a:r>
            <a:r>
              <a:rPr lang="en-US" dirty="0"/>
              <a:t> support structure with brackets for </a:t>
            </a:r>
            <a:r>
              <a:rPr lang="en-US" dirty="0" smtClean="0"/>
              <a:t>attachment</a:t>
            </a:r>
          </a:p>
          <a:p>
            <a:pPr lvl="1"/>
            <a:r>
              <a:rPr lang="en-US" dirty="0" smtClean="0"/>
              <a:t>End insertion for easy assembly and access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cxnSp>
        <p:nvCxnSpPr>
          <p:cNvPr id="190" name="Straight Connector 189"/>
          <p:cNvCxnSpPr>
            <a:endCxn id="180" idx="1"/>
          </p:cNvCxnSpPr>
          <p:nvPr/>
        </p:nvCxnSpPr>
        <p:spPr>
          <a:xfrm flipH="1">
            <a:off x="640575" y="3140968"/>
            <a:ext cx="3160835" cy="756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endCxn id="150" idx="3"/>
          </p:cNvCxnSpPr>
          <p:nvPr/>
        </p:nvCxnSpPr>
        <p:spPr>
          <a:xfrm flipH="1">
            <a:off x="3347741" y="3140968"/>
            <a:ext cx="1080243" cy="771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87983" y="3430181"/>
            <a:ext cx="4824097" cy="1222955"/>
            <a:chOff x="1168189" y="4582307"/>
            <a:chExt cx="10797842" cy="2737350"/>
          </a:xfrm>
        </p:grpSpPr>
        <p:grpSp>
          <p:nvGrpSpPr>
            <p:cNvPr id="137" name="Group 528"/>
            <p:cNvGrpSpPr>
              <a:grpSpLocks/>
            </p:cNvGrpSpPr>
            <p:nvPr/>
          </p:nvGrpSpPr>
          <p:grpSpPr bwMode="auto">
            <a:xfrm>
              <a:off x="2405063" y="5543550"/>
              <a:ext cx="6059487" cy="168275"/>
              <a:chOff x="1056" y="2544"/>
              <a:chExt cx="3264" cy="240"/>
            </a:xfrm>
          </p:grpSpPr>
          <p:sp>
            <p:nvSpPr>
              <p:cNvPr id="138" name="Rectangle 529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3072" cy="4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39" name="Rectangle 530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0" name="Rectangle 531"/>
              <p:cNvSpPr>
                <a:spLocks noChangeArrowheads="1"/>
              </p:cNvSpPr>
              <p:nvPr/>
            </p:nvSpPr>
            <p:spPr bwMode="auto">
              <a:xfrm>
                <a:off x="1584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1" name="Rectangle 532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2" name="Rectangle 533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3" name="Rectangle 534"/>
              <p:cNvSpPr>
                <a:spLocks noChangeArrowheads="1"/>
              </p:cNvSpPr>
              <p:nvPr/>
            </p:nvSpPr>
            <p:spPr bwMode="auto">
              <a:xfrm>
                <a:off x="2448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4" name="Rectangle 535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5" name="Rectangle 536"/>
              <p:cNvSpPr>
                <a:spLocks noChangeArrowheads="1"/>
              </p:cNvSpPr>
              <p:nvPr/>
            </p:nvSpPr>
            <p:spPr bwMode="auto">
              <a:xfrm>
                <a:off x="3024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6" name="Rectangle 537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7" name="Rectangle 538"/>
              <p:cNvSpPr>
                <a:spLocks noChangeArrowheads="1"/>
              </p:cNvSpPr>
              <p:nvPr/>
            </p:nvSpPr>
            <p:spPr bwMode="auto">
              <a:xfrm>
                <a:off x="3600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8" name="Rectangle 539"/>
              <p:cNvSpPr>
                <a:spLocks noChangeArrowheads="1"/>
              </p:cNvSpPr>
              <p:nvPr/>
            </p:nvSpPr>
            <p:spPr bwMode="auto">
              <a:xfrm>
                <a:off x="3888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49" name="Rectangle 540"/>
              <p:cNvSpPr>
                <a:spLocks noChangeArrowheads="1"/>
              </p:cNvSpPr>
              <p:nvPr/>
            </p:nvSpPr>
            <p:spPr bwMode="auto">
              <a:xfrm>
                <a:off x="1152" y="2640"/>
                <a:ext cx="307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50" name="Rectangle 541"/>
              <p:cNvSpPr>
                <a:spLocks noChangeArrowheads="1"/>
              </p:cNvSpPr>
              <p:nvPr/>
            </p:nvSpPr>
            <p:spPr bwMode="auto">
              <a:xfrm>
                <a:off x="1056" y="2688"/>
                <a:ext cx="3264" cy="4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51" name="Rectangle 542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26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</p:grpSp>
        <p:grpSp>
          <p:nvGrpSpPr>
            <p:cNvPr id="152" name="Group 543"/>
            <p:cNvGrpSpPr>
              <a:grpSpLocks/>
            </p:cNvGrpSpPr>
            <p:nvPr/>
          </p:nvGrpSpPr>
          <p:grpSpPr bwMode="auto">
            <a:xfrm rot="10800000">
              <a:off x="2405063" y="5964238"/>
              <a:ext cx="6059487" cy="168275"/>
              <a:chOff x="1056" y="2544"/>
              <a:chExt cx="3264" cy="240"/>
            </a:xfrm>
          </p:grpSpPr>
          <p:sp>
            <p:nvSpPr>
              <p:cNvPr id="153" name="Rectangle 544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3072" cy="4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54" name="Rectangle 545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55" name="Rectangle 546"/>
              <p:cNvSpPr>
                <a:spLocks noChangeArrowheads="1"/>
              </p:cNvSpPr>
              <p:nvPr/>
            </p:nvSpPr>
            <p:spPr bwMode="auto">
              <a:xfrm>
                <a:off x="1584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56" name="Rectangle 547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57" name="Rectangle 548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58" name="Rectangle 549"/>
              <p:cNvSpPr>
                <a:spLocks noChangeArrowheads="1"/>
              </p:cNvSpPr>
              <p:nvPr/>
            </p:nvSpPr>
            <p:spPr bwMode="auto">
              <a:xfrm>
                <a:off x="2448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59" name="Rectangle 550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60" name="Rectangle 551"/>
              <p:cNvSpPr>
                <a:spLocks noChangeArrowheads="1"/>
              </p:cNvSpPr>
              <p:nvPr/>
            </p:nvSpPr>
            <p:spPr bwMode="auto">
              <a:xfrm>
                <a:off x="3024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61" name="Rectangle 552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62" name="Rectangle 553"/>
              <p:cNvSpPr>
                <a:spLocks noChangeArrowheads="1"/>
              </p:cNvSpPr>
              <p:nvPr/>
            </p:nvSpPr>
            <p:spPr bwMode="auto">
              <a:xfrm>
                <a:off x="3600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63" name="Rectangle 554"/>
              <p:cNvSpPr>
                <a:spLocks noChangeArrowheads="1"/>
              </p:cNvSpPr>
              <p:nvPr/>
            </p:nvSpPr>
            <p:spPr bwMode="auto">
              <a:xfrm>
                <a:off x="3888" y="2544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64" name="Rectangle 555"/>
              <p:cNvSpPr>
                <a:spLocks noChangeArrowheads="1"/>
              </p:cNvSpPr>
              <p:nvPr/>
            </p:nvSpPr>
            <p:spPr bwMode="auto">
              <a:xfrm>
                <a:off x="1152" y="2640"/>
                <a:ext cx="307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65" name="Rectangle 556"/>
              <p:cNvSpPr>
                <a:spLocks noChangeArrowheads="1"/>
              </p:cNvSpPr>
              <p:nvPr/>
            </p:nvSpPr>
            <p:spPr bwMode="auto">
              <a:xfrm>
                <a:off x="1056" y="2688"/>
                <a:ext cx="3264" cy="4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  <p:sp>
            <p:nvSpPr>
              <p:cNvPr id="166" name="Rectangle 557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26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104274" tIns="52138" rIns="104274" bIns="52138" anchor="ctr"/>
              <a:lstStyle/>
              <a:p>
                <a:pPr algn="l" defTabSz="1042988" eaLnBrk="0" hangingPunct="0"/>
                <a:endParaRPr lang="en-GB" sz="2700" b="0"/>
              </a:p>
            </p:txBody>
          </p:sp>
        </p:grpSp>
        <p:sp>
          <p:nvSpPr>
            <p:cNvPr id="167" name="Rectangle 558"/>
            <p:cNvSpPr>
              <a:spLocks noChangeArrowheads="1"/>
            </p:cNvSpPr>
            <p:nvPr/>
          </p:nvSpPr>
          <p:spPr bwMode="auto">
            <a:xfrm>
              <a:off x="3386138" y="5711825"/>
              <a:ext cx="444500" cy="25241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74" tIns="52138" rIns="104274" bIns="52138" anchor="ctr"/>
            <a:lstStyle/>
            <a:p>
              <a:pPr algn="l" defTabSz="1042988" eaLnBrk="0" hangingPunct="0"/>
              <a:endParaRPr lang="en-GB" sz="2700" b="0"/>
            </a:p>
          </p:txBody>
        </p:sp>
        <p:sp>
          <p:nvSpPr>
            <p:cNvPr id="168" name="Oval 559"/>
            <p:cNvSpPr>
              <a:spLocks noChangeArrowheads="1"/>
            </p:cNvSpPr>
            <p:nvPr/>
          </p:nvSpPr>
          <p:spPr bwMode="auto">
            <a:xfrm>
              <a:off x="3386138" y="5711825"/>
              <a:ext cx="266700" cy="252413"/>
            </a:xfrm>
            <a:prstGeom prst="ellipse">
              <a:avLst/>
            </a:prstGeom>
            <a:gradFill rotWithShape="1">
              <a:gsLst>
                <a:gs pos="0">
                  <a:srgbClr val="5E5E00"/>
                </a:gs>
                <a:gs pos="100000">
                  <a:srgbClr val="CC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4274" tIns="52138" rIns="104274" bIns="52138" anchor="ctr"/>
            <a:lstStyle/>
            <a:p>
              <a:pPr algn="l" defTabSz="1042988" eaLnBrk="0" hangingPunct="0"/>
              <a:endParaRPr lang="en-GB" sz="2700" b="0"/>
            </a:p>
          </p:txBody>
        </p:sp>
        <p:sp>
          <p:nvSpPr>
            <p:cNvPr id="169" name="Rectangle 560"/>
            <p:cNvSpPr>
              <a:spLocks noChangeArrowheads="1"/>
            </p:cNvSpPr>
            <p:nvPr/>
          </p:nvSpPr>
          <p:spPr bwMode="auto">
            <a:xfrm>
              <a:off x="7038975" y="5711825"/>
              <a:ext cx="446088" cy="25241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74" tIns="52138" rIns="104274" bIns="52138" anchor="ctr"/>
            <a:lstStyle/>
            <a:p>
              <a:pPr algn="l" defTabSz="1042988" eaLnBrk="0" hangingPunct="0"/>
              <a:endParaRPr lang="en-GB" sz="2700" b="0"/>
            </a:p>
          </p:txBody>
        </p:sp>
        <p:sp>
          <p:nvSpPr>
            <p:cNvPr id="170" name="Oval 561"/>
            <p:cNvSpPr>
              <a:spLocks noChangeArrowheads="1"/>
            </p:cNvSpPr>
            <p:nvPr/>
          </p:nvSpPr>
          <p:spPr bwMode="auto">
            <a:xfrm>
              <a:off x="7216775" y="5711825"/>
              <a:ext cx="268288" cy="252413"/>
            </a:xfrm>
            <a:prstGeom prst="ellipse">
              <a:avLst/>
            </a:prstGeom>
            <a:gradFill rotWithShape="1">
              <a:gsLst>
                <a:gs pos="0">
                  <a:srgbClr val="5E5E00"/>
                </a:gs>
                <a:gs pos="100000">
                  <a:srgbClr val="CC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4274" tIns="52138" rIns="104274" bIns="52138" anchor="ctr"/>
            <a:lstStyle/>
            <a:p>
              <a:pPr algn="l" defTabSz="1042988" eaLnBrk="0" hangingPunct="0"/>
              <a:endParaRPr lang="en-GB" sz="2700" b="0"/>
            </a:p>
          </p:txBody>
        </p:sp>
        <p:sp>
          <p:nvSpPr>
            <p:cNvPr id="171" name="Rectangle 562"/>
            <p:cNvSpPr>
              <a:spLocks noChangeArrowheads="1"/>
            </p:cNvSpPr>
            <p:nvPr/>
          </p:nvSpPr>
          <p:spPr bwMode="auto">
            <a:xfrm>
              <a:off x="2405063" y="5711825"/>
              <a:ext cx="981075" cy="252413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74" tIns="52138" rIns="104274" bIns="52138" anchor="ctr"/>
            <a:lstStyle/>
            <a:p>
              <a:pPr algn="l" defTabSz="1042988" eaLnBrk="0" hangingPunct="0"/>
              <a:endParaRPr lang="en-GB" sz="2700" b="0"/>
            </a:p>
          </p:txBody>
        </p:sp>
        <p:sp>
          <p:nvSpPr>
            <p:cNvPr id="172" name="Rectangle 563"/>
            <p:cNvSpPr>
              <a:spLocks noChangeArrowheads="1"/>
            </p:cNvSpPr>
            <p:nvPr/>
          </p:nvSpPr>
          <p:spPr bwMode="auto">
            <a:xfrm>
              <a:off x="3652839" y="5711825"/>
              <a:ext cx="3563937" cy="25241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74" tIns="52138" rIns="104274" bIns="52138" anchor="ctr"/>
            <a:lstStyle/>
            <a:p>
              <a:pPr algn="l" defTabSz="1042988" eaLnBrk="0" hangingPunct="0"/>
              <a:endParaRPr lang="en-GB" sz="2700" b="0"/>
            </a:p>
          </p:txBody>
        </p:sp>
        <p:sp>
          <p:nvSpPr>
            <p:cNvPr id="173" name="Rectangle 564"/>
            <p:cNvSpPr>
              <a:spLocks noChangeArrowheads="1"/>
            </p:cNvSpPr>
            <p:nvPr/>
          </p:nvSpPr>
          <p:spPr bwMode="auto">
            <a:xfrm>
              <a:off x="7485063" y="5711825"/>
              <a:ext cx="979487" cy="252413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74" tIns="52138" rIns="104274" bIns="52138" anchor="ctr"/>
            <a:lstStyle/>
            <a:p>
              <a:pPr defTabSz="1042988" eaLnBrk="0" hangingPunct="0"/>
              <a:endParaRPr lang="en-GB" sz="2700" b="0"/>
            </a:p>
          </p:txBody>
        </p:sp>
        <p:sp>
          <p:nvSpPr>
            <p:cNvPr id="174" name="Text Box 565"/>
            <p:cNvSpPr txBox="1">
              <a:spLocks noChangeArrowheads="1"/>
            </p:cNvSpPr>
            <p:nvPr/>
          </p:nvSpPr>
          <p:spPr bwMode="auto">
            <a:xfrm rot="16200000">
              <a:off x="622661" y="5530742"/>
              <a:ext cx="1705631" cy="61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274" tIns="52138" rIns="104274" bIns="52138">
              <a:spAutoFit/>
            </a:bodyPr>
            <a:lstStyle>
              <a:lvl1pPr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100" b="0" dirty="0"/>
                <a:t>Bus cable</a:t>
              </a:r>
            </a:p>
          </p:txBody>
        </p:sp>
        <p:sp>
          <p:nvSpPr>
            <p:cNvPr id="175" name="Text Box 566"/>
            <p:cNvSpPr txBox="1">
              <a:spLocks noChangeArrowheads="1"/>
            </p:cNvSpPr>
            <p:nvPr/>
          </p:nvSpPr>
          <p:spPr bwMode="auto">
            <a:xfrm>
              <a:off x="1782764" y="6551613"/>
              <a:ext cx="1486766" cy="6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274" tIns="52138" rIns="104274" bIns="52138">
              <a:spAutoFit/>
            </a:bodyPr>
            <a:lstStyle>
              <a:lvl1pPr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100" b="0" dirty="0"/>
                <a:t>Hybrids</a:t>
              </a:r>
            </a:p>
          </p:txBody>
        </p:sp>
        <p:sp>
          <p:nvSpPr>
            <p:cNvPr id="176" name="Rectangle 567"/>
            <p:cNvSpPr>
              <a:spLocks noChangeArrowheads="1"/>
            </p:cNvSpPr>
            <p:nvPr/>
          </p:nvSpPr>
          <p:spPr bwMode="auto">
            <a:xfrm>
              <a:off x="3979992" y="4582307"/>
              <a:ext cx="3577938" cy="614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274" tIns="52138" rIns="104274" bIns="52138">
              <a:spAutoFit/>
            </a:bodyPr>
            <a:lstStyle/>
            <a:p>
              <a:pPr algn="l" defTabSz="1042988" eaLnBrk="0" hangingPunct="0"/>
              <a:r>
                <a:rPr lang="en-US" sz="1100" b="0" dirty="0">
                  <a:latin typeface="Arial"/>
                  <a:cs typeface="Arial"/>
                </a:rPr>
                <a:t>Coolant tube structure</a:t>
              </a:r>
            </a:p>
          </p:txBody>
        </p:sp>
        <p:sp>
          <p:nvSpPr>
            <p:cNvPr id="177" name="Rectangle 568"/>
            <p:cNvSpPr>
              <a:spLocks noChangeArrowheads="1"/>
            </p:cNvSpPr>
            <p:nvPr/>
          </p:nvSpPr>
          <p:spPr bwMode="auto">
            <a:xfrm>
              <a:off x="4276725" y="6326186"/>
              <a:ext cx="3227039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274" tIns="52138" rIns="104274" bIns="52138">
              <a:spAutoFit/>
            </a:bodyPr>
            <a:lstStyle/>
            <a:p>
              <a:pPr algn="l" defTabSz="1042988" eaLnBrk="0" hangingPunct="0"/>
              <a:r>
                <a:rPr lang="en-US" sz="1100" b="0" dirty="0">
                  <a:latin typeface="Arial"/>
                  <a:cs typeface="Arial"/>
                </a:rPr>
                <a:t>Carbon honeycomb</a:t>
              </a:r>
            </a:p>
            <a:p>
              <a:pPr algn="l" defTabSz="1042988" eaLnBrk="0" hangingPunct="0"/>
              <a:r>
                <a:rPr lang="en-US" sz="1100" b="0" dirty="0">
                  <a:latin typeface="Arial"/>
                  <a:cs typeface="Arial"/>
                </a:rPr>
                <a:t>         or foam</a:t>
              </a:r>
            </a:p>
          </p:txBody>
        </p:sp>
        <p:sp>
          <p:nvSpPr>
            <p:cNvPr id="178" name="Text Box 569"/>
            <p:cNvSpPr txBox="1">
              <a:spLocks noChangeArrowheads="1"/>
            </p:cNvSpPr>
            <p:nvPr/>
          </p:nvSpPr>
          <p:spPr bwMode="auto">
            <a:xfrm>
              <a:off x="8820151" y="5459413"/>
              <a:ext cx="3145880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274" tIns="52138" rIns="104274" bIns="52138">
              <a:spAutoFit/>
            </a:bodyPr>
            <a:lstStyle>
              <a:lvl1pPr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42988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100" b="0" dirty="0"/>
                <a:t>Carbon fiber</a:t>
              </a:r>
            </a:p>
            <a:p>
              <a:pPr algn="l"/>
              <a:r>
                <a:rPr lang="en-US" sz="1100" b="0" dirty="0"/>
                <a:t>facing</a:t>
              </a:r>
            </a:p>
          </p:txBody>
        </p:sp>
        <p:sp>
          <p:nvSpPr>
            <p:cNvPr id="179" name="Rectangle 570"/>
            <p:cNvSpPr>
              <a:spLocks noChangeArrowheads="1"/>
            </p:cNvSpPr>
            <p:nvPr/>
          </p:nvSpPr>
          <p:spPr bwMode="auto">
            <a:xfrm>
              <a:off x="7794625" y="6588124"/>
              <a:ext cx="2598465" cy="6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274" tIns="52138" rIns="104274" bIns="52138">
              <a:spAutoFit/>
            </a:bodyPr>
            <a:lstStyle/>
            <a:p>
              <a:pPr algn="l" defTabSz="1042988" eaLnBrk="0" hangingPunct="0"/>
              <a:r>
                <a:rPr lang="en-US" sz="1100" b="0" dirty="0">
                  <a:latin typeface="Arial"/>
                  <a:cs typeface="Arial"/>
                </a:rPr>
                <a:t>Readout IC’s</a:t>
              </a:r>
            </a:p>
          </p:txBody>
        </p:sp>
        <p:sp>
          <p:nvSpPr>
            <p:cNvPr id="180" name="Line 571"/>
            <p:cNvSpPr>
              <a:spLocks noChangeShapeType="1"/>
            </p:cNvSpPr>
            <p:nvPr/>
          </p:nvSpPr>
          <p:spPr bwMode="auto">
            <a:xfrm flipV="1">
              <a:off x="1871663" y="5627688"/>
              <a:ext cx="533400" cy="25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572"/>
            <p:cNvSpPr>
              <a:spLocks noChangeShapeType="1"/>
            </p:cNvSpPr>
            <p:nvPr/>
          </p:nvSpPr>
          <p:spPr bwMode="auto">
            <a:xfrm>
              <a:off x="1871663" y="5880100"/>
              <a:ext cx="533400" cy="168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573"/>
            <p:cNvSpPr>
              <a:spLocks noChangeShapeType="1"/>
            </p:cNvSpPr>
            <p:nvPr/>
          </p:nvSpPr>
          <p:spPr bwMode="auto">
            <a:xfrm flipV="1">
              <a:off x="2584450" y="6132513"/>
              <a:ext cx="88900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574"/>
            <p:cNvSpPr>
              <a:spLocks noChangeShapeType="1"/>
            </p:cNvSpPr>
            <p:nvPr/>
          </p:nvSpPr>
          <p:spPr bwMode="auto">
            <a:xfrm flipV="1">
              <a:off x="2584450" y="5627688"/>
              <a:ext cx="35560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575"/>
            <p:cNvSpPr>
              <a:spLocks noChangeShapeType="1"/>
            </p:cNvSpPr>
            <p:nvPr/>
          </p:nvSpPr>
          <p:spPr bwMode="auto">
            <a:xfrm flipH="1">
              <a:off x="3741738" y="5038036"/>
              <a:ext cx="356416" cy="8420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576"/>
            <p:cNvSpPr>
              <a:spLocks noChangeShapeType="1"/>
            </p:cNvSpPr>
            <p:nvPr/>
          </p:nvSpPr>
          <p:spPr bwMode="auto">
            <a:xfrm>
              <a:off x="6771456" y="5127993"/>
              <a:ext cx="356420" cy="752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577"/>
            <p:cNvSpPr>
              <a:spLocks noChangeShapeType="1"/>
            </p:cNvSpPr>
            <p:nvPr/>
          </p:nvSpPr>
          <p:spPr bwMode="auto">
            <a:xfrm flipV="1">
              <a:off x="5435600" y="5795963"/>
              <a:ext cx="0" cy="587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578"/>
            <p:cNvSpPr>
              <a:spLocks noChangeShapeType="1"/>
            </p:cNvSpPr>
            <p:nvPr/>
          </p:nvSpPr>
          <p:spPr bwMode="auto">
            <a:xfrm flipH="1" flipV="1">
              <a:off x="8197850" y="5711825"/>
              <a:ext cx="622300" cy="168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579"/>
            <p:cNvSpPr>
              <a:spLocks noChangeShapeType="1"/>
            </p:cNvSpPr>
            <p:nvPr/>
          </p:nvSpPr>
          <p:spPr bwMode="auto">
            <a:xfrm flipH="1">
              <a:off x="8197850" y="5880100"/>
              <a:ext cx="622300" cy="84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580"/>
            <p:cNvSpPr>
              <a:spLocks noChangeShapeType="1"/>
            </p:cNvSpPr>
            <p:nvPr/>
          </p:nvSpPr>
          <p:spPr bwMode="auto">
            <a:xfrm flipH="1" flipV="1">
              <a:off x="7929563" y="6132513"/>
              <a:ext cx="357187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65863" y="2827961"/>
            <a:ext cx="1439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1280 strips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 rot="16200000">
            <a:off x="-634944" y="5539601"/>
            <a:ext cx="1648658" cy="307777"/>
          </a:xfrm>
          <a:prstGeom prst="rect">
            <a:avLst/>
          </a:prstGeom>
          <a:solidFill>
            <a:srgbClr val="7E9AFF">
              <a:alpha val="59000"/>
            </a:srgb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Phase-2, 3000 fb</a:t>
            </a:r>
            <a:r>
              <a:rPr lang="en-US" sz="1400" baseline="30000" dirty="0" smtClean="0">
                <a:latin typeface="Arial"/>
                <a:cs typeface="Arial"/>
              </a:rPr>
              <a:t>-1</a:t>
            </a:r>
            <a:endParaRPr lang="en-US" sz="140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85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Stave </a:t>
            </a:r>
            <a:r>
              <a:rPr lang="en-US" dirty="0" smtClean="0"/>
              <a:t>Module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5" y="3284984"/>
            <a:ext cx="5328593" cy="3165960"/>
          </a:xfrm>
        </p:spPr>
        <p:txBody>
          <a:bodyPr>
            <a:noAutofit/>
          </a:bodyPr>
          <a:lstStyle/>
          <a:p>
            <a:r>
              <a:rPr lang="en-US" sz="2000" i="1" dirty="0" err="1" smtClean="0"/>
              <a:t>Stavelet</a:t>
            </a:r>
            <a:r>
              <a:rPr lang="en-US" sz="2000" dirty="0" smtClean="0"/>
              <a:t> Program</a:t>
            </a:r>
            <a:endParaRPr lang="en-US" sz="2000" dirty="0"/>
          </a:p>
          <a:p>
            <a:pPr lvl="1"/>
            <a:r>
              <a:rPr lang="en-US" sz="1600" dirty="0" smtClean="0"/>
              <a:t>Three single-sided 4-module “</a:t>
            </a:r>
            <a:r>
              <a:rPr lang="en-US" sz="1600" i="1" dirty="0" err="1" smtClean="0"/>
              <a:t>Stavelets</a:t>
            </a:r>
            <a:r>
              <a:rPr lang="en-US" sz="1600" dirty="0" smtClean="0"/>
              <a:t>”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 smtClean="0"/>
              <a:t>testing of construction and powering options</a:t>
            </a:r>
          </a:p>
          <a:p>
            <a:pPr lvl="1"/>
            <a:r>
              <a:rPr lang="en-US" sz="1600" dirty="0" smtClean="0"/>
              <a:t>Two full-length </a:t>
            </a:r>
            <a:r>
              <a:rPr lang="en-US" sz="1600" dirty="0" smtClean="0"/>
              <a:t>staves nearing completion</a:t>
            </a:r>
            <a:r>
              <a:rPr lang="en-US" sz="1600" dirty="0" smtClean="0"/>
              <a:t>, doubled-side </a:t>
            </a:r>
            <a:r>
              <a:rPr lang="en-US" sz="1600" i="1" dirty="0" err="1" smtClean="0"/>
              <a:t>stavelets</a:t>
            </a:r>
            <a:r>
              <a:rPr lang="en-US" sz="1600" dirty="0" smtClean="0"/>
              <a:t> planned</a:t>
            </a:r>
            <a:endParaRPr lang="en-US" sz="1600" dirty="0"/>
          </a:p>
          <a:p>
            <a:r>
              <a:rPr lang="en-US" sz="2000" dirty="0" smtClean="0"/>
              <a:t>Next step</a:t>
            </a:r>
            <a:r>
              <a:rPr lang="en-US" sz="2000" dirty="0" smtClean="0"/>
              <a:t>s</a:t>
            </a:r>
            <a:endParaRPr lang="en-US" sz="2000" dirty="0" smtClean="0"/>
          </a:p>
          <a:p>
            <a:pPr lvl="1"/>
            <a:r>
              <a:rPr lang="en-US" sz="1600" dirty="0" smtClean="0"/>
              <a:t>256 channel ASIC </a:t>
            </a:r>
            <a:r>
              <a:rPr lang="en-US" sz="1600" dirty="0" smtClean="0"/>
              <a:t>in 130nm </a:t>
            </a:r>
            <a:r>
              <a:rPr lang="en-US" sz="1600" dirty="0" smtClean="0"/>
              <a:t>submitt</a:t>
            </a:r>
            <a:r>
              <a:rPr lang="en-US" sz="1600" dirty="0" smtClean="0"/>
              <a:t>ed</a:t>
            </a:r>
            <a:endParaRPr lang="en-US" sz="1600" dirty="0" smtClean="0"/>
          </a:p>
          <a:p>
            <a:pPr lvl="1"/>
            <a:r>
              <a:rPr lang="en-US" sz="1600" dirty="0" smtClean="0"/>
              <a:t>Halve number of chips </a:t>
            </a:r>
            <a:r>
              <a:rPr lang="en-US" sz="1600" dirty="0" smtClean="0">
                <a:sym typeface="Wingdings" pitchFamily="2" charset="2"/>
              </a:rPr>
              <a:t> lower </a:t>
            </a:r>
            <a:r>
              <a:rPr lang="en-US" sz="1600" dirty="0" smtClean="0">
                <a:sym typeface="Wingdings" pitchFamily="2" charset="2"/>
              </a:rPr>
              <a:t>power</a:t>
            </a:r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23058" y="1124744"/>
            <a:ext cx="3397414" cy="2304256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Focus on mass-</a:t>
            </a:r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Testing &amp; population on </a:t>
            </a:r>
            <a:r>
              <a:rPr lang="en-US" dirty="0" smtClean="0"/>
              <a:t>panel</a:t>
            </a:r>
          </a:p>
          <a:p>
            <a:pPr lvl="1"/>
            <a:r>
              <a:rPr lang="en-US" dirty="0" smtClean="0"/>
              <a:t>Simple vacuum pickup tooling</a:t>
            </a:r>
            <a:endParaRPr lang="en-US" dirty="0"/>
          </a:p>
          <a:p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/>
              <a:t>production </a:t>
            </a:r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≈70 Modules </a:t>
            </a:r>
            <a:r>
              <a:rPr lang="en-US" dirty="0" smtClean="0"/>
              <a:t>produced</a:t>
            </a:r>
          </a:p>
          <a:p>
            <a:pPr lvl="1"/>
            <a:r>
              <a:rPr lang="en-US" b="1" dirty="0" smtClean="0"/>
              <a:t>≈10 </a:t>
            </a:r>
            <a:r>
              <a:rPr lang="en-US" b="1" dirty="0"/>
              <a:t>Modules </a:t>
            </a:r>
            <a:r>
              <a:rPr lang="en-US" b="1" dirty="0" smtClean="0"/>
              <a:t>“made in Germany”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4971881" cy="1790606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242" y="3501008"/>
            <a:ext cx="2901230" cy="30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634944" y="5539601"/>
            <a:ext cx="1648658" cy="307777"/>
          </a:xfrm>
          <a:prstGeom prst="rect">
            <a:avLst/>
          </a:prstGeom>
          <a:solidFill>
            <a:srgbClr val="7E9AFF">
              <a:alpha val="59000"/>
            </a:srgb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Phase-2, 3000 fb</a:t>
            </a:r>
            <a:r>
              <a:rPr lang="en-US" sz="1400" baseline="30000" dirty="0" smtClean="0">
                <a:latin typeface="Arial"/>
                <a:cs typeface="Arial"/>
              </a:rPr>
              <a:t>-1</a:t>
            </a:r>
            <a:endParaRPr lang="en-US" sz="140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7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Stave </a:t>
            </a:r>
            <a:r>
              <a:rPr lang="en-US" dirty="0"/>
              <a:t>End-cap = Petal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C5F69-DD88-5F40-988A-20E536B3FF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68760"/>
            <a:ext cx="3236859" cy="33362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3779912" y="1124744"/>
            <a:ext cx="4536504" cy="2808312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German groups involved in end-caps</a:t>
            </a:r>
            <a:endParaRPr lang="en-US" sz="1800" b="1" dirty="0" smtClean="0"/>
          </a:p>
          <a:p>
            <a:r>
              <a:rPr lang="en-US" sz="1800" dirty="0" smtClean="0"/>
              <a:t>ECs </a:t>
            </a:r>
            <a:r>
              <a:rPr lang="en-US" sz="1800" dirty="0" smtClean="0"/>
              <a:t>follow stave concept </a:t>
            </a:r>
            <a:r>
              <a:rPr lang="en-US" sz="1800" dirty="0" smtClean="0"/>
              <a:t>closely (module &amp; hybrid design, assembly)  </a:t>
            </a:r>
            <a:endParaRPr lang="en-US" sz="1800" dirty="0" smtClean="0"/>
          </a:p>
          <a:p>
            <a:r>
              <a:rPr lang="en-US" sz="1800" dirty="0" smtClean="0"/>
              <a:t>EC has 6 </a:t>
            </a:r>
            <a:r>
              <a:rPr lang="en-US" sz="1800" dirty="0" smtClean="0"/>
              <a:t>rings of sensors with radial strips, glued onto bus tape, </a:t>
            </a:r>
            <a:br>
              <a:rPr lang="en-US" sz="1800" dirty="0" smtClean="0"/>
            </a:br>
            <a:r>
              <a:rPr lang="en-US" sz="1800" dirty="0" smtClean="0"/>
              <a:t>glued onto carbon </a:t>
            </a:r>
            <a:r>
              <a:rPr lang="en-US" sz="1800" dirty="0" smtClean="0"/>
              <a:t>core</a:t>
            </a:r>
            <a:endParaRPr lang="en-US" sz="1800" dirty="0" smtClean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634944" y="5539601"/>
            <a:ext cx="1648658" cy="307777"/>
          </a:xfrm>
          <a:prstGeom prst="rect">
            <a:avLst/>
          </a:prstGeom>
          <a:solidFill>
            <a:srgbClr val="7E9AFF">
              <a:alpha val="59000"/>
            </a:srgb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Phase-2, 3000 fb</a:t>
            </a:r>
            <a:r>
              <a:rPr lang="en-US" sz="1400" baseline="30000" dirty="0" smtClean="0">
                <a:latin typeface="Arial"/>
                <a:cs typeface="Arial"/>
              </a:rPr>
              <a:t>-1</a:t>
            </a:r>
            <a:endParaRPr lang="en-US" sz="1400" baseline="30000" dirty="0">
              <a:latin typeface="Arial"/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3707494"/>
            <a:ext cx="5055121" cy="28898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2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73060"/>
            <a:ext cx="3096344" cy="322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Stave </a:t>
            </a:r>
            <a:r>
              <a:rPr lang="en-US" dirty="0" smtClean="0"/>
              <a:t>End-cap = Petal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51449">
            <a:off x="704027" y="1215573"/>
            <a:ext cx="2590205" cy="2320492"/>
          </a:xfrm>
          <a:prstGeom prst="snip1Rect">
            <a:avLst>
              <a:gd name="adj" fmla="val 2708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Bent Arrow 4"/>
          <p:cNvSpPr/>
          <p:nvPr/>
        </p:nvSpPr>
        <p:spPr>
          <a:xfrm rot="6999249">
            <a:off x="2303685" y="2473688"/>
            <a:ext cx="864096" cy="936104"/>
          </a:xfrm>
          <a:prstGeom prst="bentArrow">
            <a:avLst>
              <a:gd name="adj1" fmla="val 2187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79912" y="908720"/>
            <a:ext cx="5205264" cy="34563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7 disks per end-cap</a:t>
            </a:r>
          </a:p>
          <a:p>
            <a:pPr lvl="1"/>
            <a:r>
              <a:rPr lang="en-US" sz="1800" dirty="0" smtClean="0"/>
              <a:t>Many different sensor sizes</a:t>
            </a:r>
          </a:p>
          <a:p>
            <a:pPr lvl="1"/>
            <a:r>
              <a:rPr lang="en-US" sz="1800" dirty="0" smtClean="0"/>
              <a:t>Strip length </a:t>
            </a:r>
            <a:r>
              <a:rPr lang="en-US" sz="1800" dirty="0" smtClean="0"/>
              <a:t>8</a:t>
            </a:r>
            <a:r>
              <a:rPr lang="en-US" sz="1800" dirty="0"/>
              <a:t> </a:t>
            </a:r>
            <a:r>
              <a:rPr lang="en-US" sz="1800" dirty="0" smtClean="0"/>
              <a:t>mm </a:t>
            </a:r>
            <a:r>
              <a:rPr lang="en-US" sz="1800" dirty="0" smtClean="0"/>
              <a:t>to </a:t>
            </a:r>
            <a:r>
              <a:rPr lang="en-US" sz="1800" dirty="0" smtClean="0"/>
              <a:t>58</a:t>
            </a:r>
            <a:r>
              <a:rPr lang="en-US" sz="1800" dirty="0"/>
              <a:t> </a:t>
            </a:r>
            <a:r>
              <a:rPr lang="en-US" sz="1800" dirty="0" smtClean="0"/>
              <a:t>mm</a:t>
            </a:r>
            <a:endParaRPr lang="en-US" sz="1800" dirty="0" smtClean="0"/>
          </a:p>
          <a:p>
            <a:r>
              <a:rPr lang="en-US" sz="2000" dirty="0" smtClean="0"/>
              <a:t>32 </a:t>
            </a:r>
            <a:r>
              <a:rPr lang="en-US" sz="2000" i="1" dirty="0" smtClean="0"/>
              <a:t>petals </a:t>
            </a:r>
            <a:r>
              <a:rPr lang="en-US" sz="2000" dirty="0" smtClean="0"/>
              <a:t>per disk</a:t>
            </a:r>
          </a:p>
          <a:p>
            <a:pPr lvl="1"/>
            <a:r>
              <a:rPr lang="en-US" sz="1800" dirty="0" smtClean="0"/>
              <a:t>6 rings of sensors with radial strips</a:t>
            </a:r>
          </a:p>
          <a:p>
            <a:r>
              <a:rPr lang="en-US" sz="2000" b="1" i="1" dirty="0" err="1" smtClean="0"/>
              <a:t>Petalet</a:t>
            </a:r>
            <a:r>
              <a:rPr lang="en-US" sz="2000" b="1" i="1" dirty="0" smtClean="0"/>
              <a:t> </a:t>
            </a:r>
            <a:r>
              <a:rPr lang="en-US" sz="2000" dirty="0" err="1"/>
              <a:t>p</a:t>
            </a:r>
            <a:r>
              <a:rPr lang="en-US" sz="2000" dirty="0" err="1" smtClean="0"/>
              <a:t>rogramme</a:t>
            </a:r>
            <a:r>
              <a:rPr lang="en-US" sz="2000" dirty="0" smtClean="0"/>
              <a:t> </a:t>
            </a:r>
            <a:r>
              <a:rPr lang="en-US" sz="2000" dirty="0" smtClean="0"/>
              <a:t>underway</a:t>
            </a:r>
          </a:p>
          <a:p>
            <a:pPr lvl="1"/>
            <a:r>
              <a:rPr lang="en-US" sz="1800" dirty="0" smtClean="0"/>
              <a:t>Double-sided, six-sensor prototype</a:t>
            </a:r>
          </a:p>
          <a:p>
            <a:pPr lvl="1"/>
            <a:r>
              <a:rPr lang="en-US" sz="1800" dirty="0" smtClean="0"/>
              <a:t>Explore many options</a:t>
            </a:r>
          </a:p>
          <a:p>
            <a:pPr lvl="1"/>
            <a:r>
              <a:rPr lang="en-US" sz="1800" dirty="0" smtClean="0"/>
              <a:t>Prototypes sensors </a:t>
            </a:r>
            <a:r>
              <a:rPr lang="en-US" sz="1800" dirty="0"/>
              <a:t>&amp;</a:t>
            </a:r>
            <a:r>
              <a:rPr lang="en-US" sz="1800" dirty="0" smtClean="0"/>
              <a:t> hybrids available </a:t>
            </a:r>
          </a:p>
          <a:p>
            <a:pPr lvl="1"/>
            <a:r>
              <a:rPr lang="en-US" sz="1800" dirty="0" smtClean="0"/>
              <a:t>All</a:t>
            </a:r>
            <a:r>
              <a:rPr lang="en-US" sz="1800" dirty="0" smtClean="0"/>
              <a:t> module types </a:t>
            </a:r>
            <a:r>
              <a:rPr lang="en-US" sz="1800" dirty="0" smtClean="0"/>
              <a:t>produced</a:t>
            </a:r>
            <a:r>
              <a:rPr lang="en-US" sz="1800" dirty="0"/>
              <a:t> </a:t>
            </a:r>
            <a:r>
              <a:rPr lang="en-US" sz="1800" dirty="0" smtClean="0"/>
              <a:t>successfully</a:t>
            </a:r>
          </a:p>
          <a:p>
            <a:pPr lvl="1"/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27584" y="1412776"/>
            <a:ext cx="432048" cy="1960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067" y="2154341"/>
            <a:ext cx="80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~60cm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835696" y="1249334"/>
            <a:ext cx="768402" cy="914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79712" y="930206"/>
            <a:ext cx="80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~30cm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634944" y="5539601"/>
            <a:ext cx="1648658" cy="307777"/>
          </a:xfrm>
          <a:prstGeom prst="rect">
            <a:avLst/>
          </a:prstGeom>
          <a:solidFill>
            <a:srgbClr val="7E9AFF">
              <a:alpha val="59000"/>
            </a:srgb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Phase-2, 3000 fb</a:t>
            </a:r>
            <a:r>
              <a:rPr lang="en-US" sz="1400" baseline="30000" dirty="0" smtClean="0">
                <a:latin typeface="Arial"/>
                <a:cs typeface="Arial"/>
              </a:rPr>
              <a:t>-1</a:t>
            </a:r>
            <a:endParaRPr lang="en-US" sz="1400" baseline="30000" dirty="0"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75656" y="2000394"/>
            <a:ext cx="775368" cy="996558"/>
          </a:xfrm>
          <a:prstGeom prst="ellipse">
            <a:avLst/>
          </a:prstGeom>
          <a:solidFill>
            <a:srgbClr val="008000">
              <a:alpha val="15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797325"/>
            <a:ext cx="5388010" cy="1728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4838889" cy="229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87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Participation in Si Strips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4824536" cy="5029200"/>
          </a:xfrm>
        </p:spPr>
        <p:txBody>
          <a:bodyPr/>
          <a:lstStyle/>
          <a:p>
            <a:r>
              <a:rPr lang="en-US" sz="2000" b="1" dirty="0" smtClean="0"/>
              <a:t>Germany responsible for one </a:t>
            </a:r>
            <a:br>
              <a:rPr lang="en-US" sz="2000" b="1" dirty="0" smtClean="0"/>
            </a:br>
            <a:r>
              <a:rPr lang="en-US" sz="2000" b="1" dirty="0" smtClean="0"/>
              <a:t>End-Cap</a:t>
            </a:r>
          </a:p>
          <a:p>
            <a:pPr lvl="1"/>
            <a:r>
              <a:rPr lang="en-US" sz="1800" b="1" dirty="0" smtClean="0"/>
              <a:t>224 Petals with 4072 modules</a:t>
            </a:r>
          </a:p>
          <a:p>
            <a:r>
              <a:rPr lang="en-US" sz="2000" dirty="0" smtClean="0"/>
              <a:t>Berlin (Humboldt)</a:t>
            </a:r>
          </a:p>
          <a:p>
            <a:pPr lvl="1"/>
            <a:r>
              <a:rPr lang="en-US" sz="1800" dirty="0" smtClean="0"/>
              <a:t>Module prototyping &amp; production</a:t>
            </a:r>
          </a:p>
          <a:p>
            <a:r>
              <a:rPr lang="en-US" sz="2000" dirty="0" smtClean="0"/>
              <a:t>DESY</a:t>
            </a:r>
          </a:p>
          <a:p>
            <a:pPr lvl="1"/>
            <a:r>
              <a:rPr lang="en-US" sz="1800" dirty="0"/>
              <a:t>Module prototyping </a:t>
            </a:r>
            <a:r>
              <a:rPr lang="en-US" sz="1800" dirty="0" smtClean="0"/>
              <a:t>&amp; production (Z)</a:t>
            </a:r>
          </a:p>
          <a:p>
            <a:pPr lvl="1"/>
            <a:r>
              <a:rPr lang="en-US" sz="1800" dirty="0" smtClean="0"/>
              <a:t>R&amp;D, Prototyping &amp; production of Cores (HH)</a:t>
            </a:r>
          </a:p>
          <a:p>
            <a:pPr lvl="1"/>
            <a:r>
              <a:rPr lang="en-US" sz="1800" dirty="0" smtClean="0"/>
              <a:t>Module-to-core mounting</a:t>
            </a:r>
          </a:p>
          <a:p>
            <a:pPr lvl="1"/>
            <a:r>
              <a:rPr lang="en-US" sz="1800" dirty="0" smtClean="0"/>
              <a:t>Macro-Assembly</a:t>
            </a:r>
          </a:p>
          <a:p>
            <a:r>
              <a:rPr lang="en-US" sz="2000" dirty="0" smtClean="0"/>
              <a:t>Freiburg</a:t>
            </a:r>
          </a:p>
          <a:p>
            <a:pPr lvl="1"/>
            <a:r>
              <a:rPr lang="en-US" sz="1800" dirty="0" smtClean="0"/>
              <a:t>Hybrid procurement</a:t>
            </a:r>
          </a:p>
          <a:p>
            <a:pPr lvl="1"/>
            <a:r>
              <a:rPr lang="en-US" sz="1800" dirty="0"/>
              <a:t>Module prototyping &amp; production</a:t>
            </a:r>
          </a:p>
          <a:p>
            <a:pPr lvl="1"/>
            <a:r>
              <a:rPr lang="en-US" sz="1800" dirty="0" smtClean="0"/>
              <a:t>Module</a:t>
            </a:r>
            <a:r>
              <a:rPr lang="en-US" sz="1800" dirty="0"/>
              <a:t>-to</a:t>
            </a:r>
            <a:r>
              <a:rPr lang="en-US" sz="1800" dirty="0" smtClean="0"/>
              <a:t>-core mounting</a:t>
            </a:r>
          </a:p>
          <a:p>
            <a:r>
              <a:rPr lang="en-US" sz="2000" dirty="0" smtClean="0"/>
              <a:t>And the other </a:t>
            </a:r>
            <a:r>
              <a:rPr lang="en-US" sz="2000" dirty="0" err="1" smtClean="0"/>
              <a:t>Endcap</a:t>
            </a:r>
            <a:r>
              <a:rPr lang="en-US" sz="2000" dirty="0" smtClean="0"/>
              <a:t>…</a:t>
            </a:r>
            <a:endParaRPr lang="en-US" sz="20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2" r="60088"/>
          <a:stretch>
            <a:fillRect/>
          </a:stretch>
        </p:blipFill>
        <p:spPr bwMode="auto">
          <a:xfrm rot="20994874">
            <a:off x="5575942" y="1459387"/>
            <a:ext cx="2614613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38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1600"/>
            <a:ext cx="3600400" cy="5029200"/>
          </a:xfrm>
        </p:spPr>
        <p:txBody>
          <a:bodyPr/>
          <a:lstStyle/>
          <a:p>
            <a:r>
              <a:rPr lang="en-US" sz="2000" dirty="0" smtClean="0"/>
              <a:t>Tests on ATLAS12 minis (HPK) confirm radiation hardness to 10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eq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Full 6” ATLAS12EC design progressing (mostly by Valencia, production with HPK</a:t>
            </a:r>
            <a:r>
              <a:rPr lang="en-US" sz="2000" dirty="0"/>
              <a:t> </a:t>
            </a:r>
            <a:r>
              <a:rPr lang="en-US" sz="2000" dirty="0" smtClean="0"/>
              <a:t>very likely)</a:t>
            </a:r>
          </a:p>
          <a:p>
            <a:r>
              <a:rPr lang="en-US" sz="2000" dirty="0" smtClean="0"/>
              <a:t>Negotiating 8” p-type run with “a large European vendor”</a:t>
            </a:r>
          </a:p>
          <a:p>
            <a:r>
              <a:rPr lang="en-US" sz="2000" dirty="0" smtClean="0"/>
              <a:t>EC: Current module building with 4” CNM sensors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ATLAS Silicon Strip Tracker Upgrade, 7th HHA Workshop, 3rd 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 descr="C:\Users\affolder\Desktop\AUW Nov13 Talks\Sensors\altas07-12-comparision-900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91757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1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A_DELPHI_Template">
  <a:themeElements>
    <a:clrScheme name="AA_DELPHI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_DELPHI_Template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AA_DELPHI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_DELPHI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Settings\parzefal\Application Data\Microsoft\Templates\AA_DELPHI_Template.pot</Template>
  <TotalTime>66239</TotalTime>
  <Words>1195</Words>
  <Application>Microsoft Macintosh PowerPoint</Application>
  <PresentationFormat>On-screen Show (4:3)</PresentationFormat>
  <Paragraphs>235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AA_DELPHI_Template</vt:lpstr>
      <vt:lpstr>PowerPoint Presentation</vt:lpstr>
      <vt:lpstr>Outline</vt:lpstr>
      <vt:lpstr>Silicon Tracker Layout</vt:lpstr>
      <vt:lpstr>Barrel Stave Concept</vt:lpstr>
      <vt:lpstr>Stave Module Production</vt:lpstr>
      <vt:lpstr>Stave End-cap = Petal</vt:lpstr>
      <vt:lpstr>Stave End-cap = Petal</vt:lpstr>
      <vt:lpstr>German Participation in Si Strips</vt:lpstr>
      <vt:lpstr>Sensors</vt:lpstr>
      <vt:lpstr>Hybrids</vt:lpstr>
      <vt:lpstr>Cores</vt:lpstr>
      <vt:lpstr>Assembly</vt:lpstr>
      <vt:lpstr>Module Performance</vt:lpstr>
      <vt:lpstr>Summary &amp; Outlook</vt:lpstr>
      <vt:lpstr>Credits</vt:lpstr>
      <vt:lpstr>BACKUP only after this slide</vt:lpstr>
      <vt:lpstr>Design Parameters and Layout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Measurements at CERN From LEP2 to LHCb</dc:title>
  <dc:creator>parzefal</dc:creator>
  <cp:lastModifiedBy>Ulrich Parzefall</cp:lastModifiedBy>
  <cp:revision>626</cp:revision>
  <dcterms:created xsi:type="dcterms:W3CDTF">2002-12-13T08:54:57Z</dcterms:created>
  <dcterms:modified xsi:type="dcterms:W3CDTF">2013-12-03T11:17:19Z</dcterms:modified>
</cp:coreProperties>
</file>