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9" r:id="rId3"/>
    <p:sldId id="263" r:id="rId4"/>
    <p:sldId id="261" r:id="rId5"/>
    <p:sldId id="262" r:id="rId6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0E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59" autoAdjust="0"/>
    <p:restoredTop sz="95752" autoAdjust="0"/>
  </p:normalViewPr>
  <p:slideViewPr>
    <p:cSldViewPr snapToGrid="0">
      <p:cViewPr varScale="1">
        <p:scale>
          <a:sx n="76" d="100"/>
          <a:sy n="76" d="100"/>
        </p:scale>
        <p:origin x="-846" y="-90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94" y="468"/>
      </p:cViewPr>
      <p:guideLst>
        <p:guide orient="horz" pos="2880"/>
        <p:guide pos="2154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32456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236E1E5E-7F00-4C34-99E7-2683E2A1D19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1441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fld id="{E9FC5C35-CDFD-4448-B9EB-D28CA2405461}" type="slidenum">
              <a:rPr lang="de-DE" sz="1200" smtClean="0"/>
              <a:pPr/>
              <a:t>1</a:t>
            </a:fld>
            <a:endParaRPr lang="de-DE" sz="1200" smtClean="0"/>
          </a:p>
        </p:txBody>
      </p:sp>
      <p:sp>
        <p:nvSpPr>
          <p:cNvPr id="7171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2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r>
              <a:rPr lang="en-GB" sz="1100" b="1" smtClean="0">
                <a:ea typeface="ＭＳ Ｐゴシック" pitchFamily="112" charset="-128"/>
              </a:rPr>
              <a:t>How to edit the title slide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endParaRPr lang="en-GB" sz="1100" smtClean="0">
              <a:ea typeface="ＭＳ Ｐゴシック" pitchFamily="112" charset="-128"/>
            </a:endParaRP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>
                <a:ea typeface="ＭＳ Ｐゴシック" pitchFamily="112" charset="-128"/>
              </a:rPr>
              <a:t>  Upper area: </a:t>
            </a:r>
            <a:r>
              <a:rPr lang="en-GB" sz="1100" b="1" smtClean="0">
                <a:ea typeface="ＭＳ Ｐゴシック" pitchFamily="112" charset="-128"/>
              </a:rPr>
              <a:t>Title</a:t>
            </a:r>
            <a:r>
              <a:rPr lang="en-GB" sz="1100" smtClean="0">
                <a:ea typeface="ＭＳ Ｐゴシック" pitchFamily="112" charset="-128"/>
              </a:rPr>
              <a:t> of your talk, max. 2 rows of the defined size (55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>
                <a:ea typeface="ＭＳ Ｐゴシック" pitchFamily="112" charset="-128"/>
              </a:rPr>
              <a:t>  Lower area </a:t>
            </a:r>
            <a:r>
              <a:rPr lang="en-GB" sz="1100" b="1" smtClean="0">
                <a:ea typeface="ＭＳ Ｐゴシック" pitchFamily="112" charset="-128"/>
              </a:rPr>
              <a:t>(subtitle):</a:t>
            </a:r>
            <a:r>
              <a:rPr lang="en-GB" sz="1100" smtClean="0">
                <a:ea typeface="ＭＳ Ｐゴシック" pitchFamily="112" charset="-128"/>
              </a:rPr>
              <a:t> Conference/meeting/workshop, location, date, </a:t>
            </a:r>
            <a:br>
              <a:rPr lang="en-GB" sz="1100" smtClean="0">
                <a:ea typeface="ＭＳ Ｐゴシック" pitchFamily="112" charset="-128"/>
              </a:rPr>
            </a:br>
            <a:r>
              <a:rPr lang="en-GB" sz="1100" smtClean="0">
                <a:ea typeface="ＭＳ Ｐゴシック" pitchFamily="112" charset="-128"/>
              </a:rPr>
              <a:t>  your name and affiliation, </a:t>
            </a:r>
            <a:br>
              <a:rPr lang="en-GB" sz="1100" smtClean="0">
                <a:ea typeface="ＭＳ Ｐゴシック" pitchFamily="112" charset="-128"/>
              </a:rPr>
            </a:br>
            <a:r>
              <a:rPr lang="en-GB" sz="1100" smtClean="0">
                <a:ea typeface="ＭＳ Ｐゴシック" pitchFamily="112" charset="-128"/>
              </a:rPr>
              <a:t>  max. 4 rows of the defined size (32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>
                <a:ea typeface="ＭＳ Ｐゴシック" pitchFamily="112" charset="-128"/>
              </a:rPr>
              <a:t> Change the </a:t>
            </a:r>
            <a:r>
              <a:rPr lang="en-GB" sz="1100" b="1" smtClean="0">
                <a:ea typeface="ＭＳ Ｐゴシック" pitchFamily="112" charset="-128"/>
              </a:rPr>
              <a:t>partner logos</a:t>
            </a:r>
            <a:r>
              <a:rPr lang="en-GB" sz="1100" smtClean="0">
                <a:ea typeface="ＭＳ Ｐゴシック" pitchFamily="112" charset="-128"/>
              </a:rPr>
              <a:t> or add others in the last row.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fld id="{540BBD42-3A21-4FAA-A00E-80055F14AB88}" type="slidenum">
              <a:rPr lang="de-DE" sz="1200" smtClean="0"/>
              <a:pPr/>
              <a:t>2</a:t>
            </a:fld>
            <a:endParaRPr lang="de-DE" sz="1200" smtClean="0"/>
          </a:p>
        </p:txBody>
      </p:sp>
      <p:sp>
        <p:nvSpPr>
          <p:cNvPr id="8195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6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b="1" smtClean="0">
                <a:ea typeface="ＭＳ Ｐゴシック" pitchFamily="112" charset="-128"/>
              </a:rPr>
              <a:t>   </a:t>
            </a:r>
            <a:r>
              <a:rPr lang="en-GB" sz="1100" b="1" smtClean="0">
                <a:ea typeface="ＭＳ Ｐゴシック" pitchFamily="112" charset="-128"/>
              </a:rPr>
              <a:t>Before you start</a:t>
            </a:r>
            <a:r>
              <a:rPr lang="en-GB" sz="1100" smtClean="0">
                <a:ea typeface="ＭＳ Ｐゴシック" pitchFamily="112" charset="-128"/>
              </a:rPr>
              <a:t> editing the slides of your talk change to the </a:t>
            </a:r>
            <a:r>
              <a:rPr lang="en-GB" sz="1100" b="1" smtClean="0">
                <a:ea typeface="ＭＳ Ｐゴシック" pitchFamily="112" charset="-128"/>
              </a:rPr>
              <a:t>Master Slide view</a:t>
            </a:r>
            <a:r>
              <a:rPr lang="en-GB" sz="1100" smtClean="0">
                <a:ea typeface="ＭＳ Ｐゴシック" pitchFamily="112" charset="-128"/>
              </a:rPr>
              <a:t>:   </a:t>
            </a:r>
            <a:br>
              <a:rPr lang="en-GB" sz="1100" smtClean="0">
                <a:ea typeface="ＭＳ Ｐゴシック" pitchFamily="112" charset="-128"/>
              </a:rPr>
            </a:br>
            <a:r>
              <a:rPr lang="en-GB" sz="1100" smtClean="0">
                <a:ea typeface="ＭＳ Ｐゴシック" pitchFamily="112" charset="-128"/>
              </a:rPr>
              <a:t>   Menu button “View”,</a:t>
            </a:r>
            <a:r>
              <a:rPr lang="en-GB" sz="1100" smtClean="0">
                <a:ea typeface="ＭＳ Ｐゴシック" pitchFamily="112" charset="-128"/>
                <a:sym typeface="Wingdings" pitchFamily="2" charset="2"/>
              </a:rPr>
              <a:t> Master, Slide Master:</a:t>
            </a:r>
            <a:br>
              <a:rPr lang="en-GB" sz="1100" smtClean="0">
                <a:ea typeface="ＭＳ Ｐゴシック" pitchFamily="112" charset="-128"/>
                <a:sym typeface="Wingdings" pitchFamily="2" charset="2"/>
              </a:rPr>
            </a:br>
            <a:endParaRPr lang="en-GB" sz="1100" smtClean="0">
              <a:ea typeface="ＭＳ Ｐゴシック" pitchFamily="112" charset="-128"/>
              <a:sym typeface="Wingdings" pitchFamily="2" charset="2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 smtClean="0">
                <a:ea typeface="ＭＳ Ｐゴシック" pitchFamily="112" charset="-128"/>
                <a:sym typeface="Wingdings" pitchFamily="2" charset="2"/>
              </a:rPr>
              <a:t>   </a:t>
            </a:r>
            <a:r>
              <a:rPr lang="en-GB" sz="1100" b="1" smtClean="0">
                <a:ea typeface="ＭＳ Ｐゴシック" pitchFamily="112" charset="-128"/>
                <a:sym typeface="Wingdings" pitchFamily="2" charset="2"/>
              </a:rPr>
              <a:t>Edit the following 2 items in the 1st slide:</a:t>
            </a:r>
            <a:r>
              <a:rPr lang="en-GB" sz="1100" smtClean="0">
                <a:ea typeface="ＭＳ Ｐゴシック" pitchFamily="112" charset="-128"/>
                <a:sym typeface="Wingdings" pitchFamily="2" charset="2"/>
              </a:rPr>
              <a:t/>
            </a:r>
            <a:br>
              <a:rPr lang="en-GB" sz="1100" smtClean="0">
                <a:ea typeface="ＭＳ Ｐゴシック" pitchFamily="112" charset="-128"/>
                <a:sym typeface="Wingdings" pitchFamily="2" charset="2"/>
              </a:rPr>
            </a:br>
            <a:r>
              <a:rPr lang="en-GB" sz="1100" smtClean="0">
                <a:ea typeface="ＭＳ Ｐゴシック" pitchFamily="112" charset="-128"/>
                <a:sym typeface="Wingdings" pitchFamily="2" charset="2"/>
              </a:rPr>
              <a:t>   1)  1st row in the violet header: </a:t>
            </a:r>
            <a:br>
              <a:rPr lang="en-GB" sz="1100" smtClean="0">
                <a:ea typeface="ＭＳ Ｐゴシック" pitchFamily="112" charset="-128"/>
                <a:sym typeface="Wingdings" pitchFamily="2" charset="2"/>
              </a:rPr>
            </a:br>
            <a:r>
              <a:rPr lang="en-GB" sz="1100" smtClean="0">
                <a:ea typeface="ＭＳ Ｐゴシック" pitchFamily="112" charset="-128"/>
                <a:sym typeface="Wingdings" pitchFamily="2" charset="2"/>
              </a:rPr>
              <a:t>       Delete the existent text and write the title of your talk into this text field</a:t>
            </a:r>
            <a:br>
              <a:rPr lang="en-GB" sz="1100" smtClean="0">
                <a:ea typeface="ＭＳ Ｐゴシック" pitchFamily="112" charset="-128"/>
                <a:sym typeface="Wingdings" pitchFamily="2" charset="2"/>
              </a:rPr>
            </a:br>
            <a:r>
              <a:rPr lang="en-GB" sz="1100" smtClean="0">
                <a:ea typeface="ＭＳ Ｐゴシック" pitchFamily="112" charset="-128"/>
                <a:sym typeface="Wingdings" pitchFamily="2" charset="2"/>
              </a:rPr>
              <a:t>   2)  The 2 rows in the footer area: Delete the text and write the information </a:t>
            </a:r>
            <a:br>
              <a:rPr lang="en-GB" sz="1100" smtClean="0">
                <a:ea typeface="ＭＳ Ｐゴシック" pitchFamily="112" charset="-128"/>
                <a:sym typeface="Wingdings" pitchFamily="2" charset="2"/>
              </a:rPr>
            </a:br>
            <a:r>
              <a:rPr lang="en-GB" sz="1100" smtClean="0">
                <a:ea typeface="ＭＳ Ｐゴシック" pitchFamily="112" charset="-128"/>
                <a:sym typeface="Wingdings" pitchFamily="2" charset="2"/>
              </a:rPr>
              <a:t>       regarding your talk (same as on the Title Slide) into this text field.  </a:t>
            </a:r>
            <a:br>
              <a:rPr lang="en-GB" sz="1100" smtClean="0">
                <a:ea typeface="ＭＳ Ｐゴシック" pitchFamily="112" charset="-128"/>
                <a:sym typeface="Wingdings" pitchFamily="2" charset="2"/>
              </a:rPr>
            </a:br>
            <a:endParaRPr lang="en-GB" sz="1100" smtClean="0">
              <a:ea typeface="ＭＳ Ｐゴシック" pitchFamily="112" charset="-128"/>
              <a:sym typeface="Wingdings" pitchFamily="2" charset="2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 smtClean="0">
                <a:ea typeface="ＭＳ Ｐゴシック" pitchFamily="112" charset="-128"/>
                <a:sym typeface="Wingdings" pitchFamily="2" charset="2"/>
              </a:rPr>
              <a:t>   If you want to use more </a:t>
            </a:r>
            <a:r>
              <a:rPr lang="en-GB" sz="1100" b="1" smtClean="0">
                <a:ea typeface="ＭＳ Ｐゴシック" pitchFamily="112" charset="-128"/>
                <a:sym typeface="Wingdings" pitchFamily="2" charset="2"/>
              </a:rPr>
              <a:t>partner logos</a:t>
            </a:r>
            <a:r>
              <a:rPr lang="en-GB" sz="1100" smtClean="0">
                <a:ea typeface="ＭＳ Ｐゴシック" pitchFamily="112" charset="-128"/>
                <a:sym typeface="Wingdings" pitchFamily="2" charset="2"/>
              </a:rPr>
              <a:t> position them left </a:t>
            </a:r>
            <a:br>
              <a:rPr lang="en-GB" sz="1100" smtClean="0">
                <a:ea typeface="ＭＳ Ｐゴシック" pitchFamily="112" charset="-128"/>
                <a:sym typeface="Wingdings" pitchFamily="2" charset="2"/>
              </a:rPr>
            </a:br>
            <a:r>
              <a:rPr lang="en-GB" sz="1100" smtClean="0">
                <a:ea typeface="ＭＳ Ｐゴシック" pitchFamily="112" charset="-128"/>
                <a:sym typeface="Wingdings" pitchFamily="2" charset="2"/>
              </a:rPr>
              <a:t>   beside the DESY logo in the footer area </a:t>
            </a:r>
            <a:br>
              <a:rPr lang="en-GB" sz="1100" smtClean="0">
                <a:ea typeface="ＭＳ Ｐゴシック" pitchFamily="112" charset="-128"/>
                <a:sym typeface="Wingdings" pitchFamily="2" charset="2"/>
              </a:rPr>
            </a:br>
            <a:r>
              <a:rPr lang="en-GB" sz="1100" smtClean="0">
                <a:ea typeface="ＭＳ Ｐゴシック" pitchFamily="112" charset="-128"/>
                <a:sym typeface="Wingdings" pitchFamily="2" charset="2"/>
              </a:rPr>
              <a:t>   </a:t>
            </a:r>
            <a:r>
              <a:rPr lang="en-GB" sz="1100" b="1" smtClean="0">
                <a:ea typeface="ＭＳ Ｐゴシック" pitchFamily="112" charset="-128"/>
                <a:sym typeface="Wingdings" pitchFamily="2" charset="2"/>
              </a:rPr>
              <a:t>Close Master View</a:t>
            </a:r>
            <a:endParaRPr lang="en-GB" sz="1100" b="1" smtClean="0">
              <a:ea typeface="ＭＳ Ｐゴシック" pitchFamily="112" charset="-128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sz="1100" smtClean="0">
              <a:ea typeface="ＭＳ Ｐゴシック" pitchFamily="112" charset="-128"/>
              <a:sym typeface="Wingdings" pitchFamily="2" charset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ea typeface="ＭＳ Ｐゴシック" charset="0"/>
            </a:endParaRPr>
          </a:p>
        </p:txBody>
      </p:sp>
      <p:sp>
        <p:nvSpPr>
          <p:cNvPr id="5" name="Rectangle 82"/>
          <p:cNvSpPr>
            <a:spLocks noChangeArrowheads="1"/>
          </p:cNvSpPr>
          <p:nvPr userDrawn="1"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pic>
        <p:nvPicPr>
          <p:cNvPr id="6" name="Picture 83" descr="logo-XFEL_rgb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ea typeface="ＭＳ Ｐゴシック" charset="0"/>
            </a:endParaRPr>
          </a:p>
        </p:txBody>
      </p:sp>
      <p:pic>
        <p:nvPicPr>
          <p:cNvPr id="8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noProof="0" smtClean="0"/>
              <a:t>Subtitle format (max. 4 lines)</a:t>
            </a:r>
          </a:p>
          <a:p>
            <a:pPr lvl="0"/>
            <a:r>
              <a:rPr lang="en-GB" noProof="0" smtClean="0"/>
              <a:t>(conference, location, name of the speaker, date)</a:t>
            </a:r>
          </a:p>
          <a:p>
            <a:pPr lvl="0"/>
            <a:r>
              <a:rPr lang="en-GB" noProof="0" smtClean="0"/>
              <a:t>You are in the slide master view: Don’t edit here!</a:t>
            </a: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noProof="0" smtClean="0"/>
              <a:t>Title format (max. 2 lines), don’t edit here</a:t>
            </a:r>
          </a:p>
        </p:txBody>
      </p:sp>
    </p:spTree>
    <p:extLst>
      <p:ext uri="{BB962C8B-B14F-4D97-AF65-F5344CB8AC3E}">
        <p14:creationId xmlns:p14="http://schemas.microsoft.com/office/powerpoint/2010/main" val="1617960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D59F7-9023-4111-BE3A-8467776329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251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313488" y="541338"/>
            <a:ext cx="2063750" cy="526573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17475" y="541338"/>
            <a:ext cx="6043613" cy="526573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2E05F-C89C-4D7E-BBB9-E28C296DA4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685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9D4BD-99C1-42FB-90D3-E0CAE02A74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790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EDABC-7F12-4EF1-ABB9-0F84518293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829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91DDD-7B14-4257-990D-A1118CD366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1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18F64-2E79-47F0-A104-89560B752E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269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B0059-A5F0-48E8-9883-436942A4EB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456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B31B4-48BF-417D-A8D0-EF3BCA68646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9323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3DB46-70F0-4D4D-B7E2-91D854B7D1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5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B784F-3AE7-4EBF-AD44-D43DC33AFF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550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4" descr="Undulator_final_nurh#50DE97_rechts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>
                <a:solidFill>
                  <a:schemeClr val="bg1"/>
                </a:solidFill>
                <a:ea typeface="Geneva" pitchFamily="1" charset="-128"/>
              </a:defRPr>
            </a:lvl1pPr>
          </a:lstStyle>
          <a:p>
            <a:pPr>
              <a:defRPr/>
            </a:pPr>
            <a:fld id="{A42BBE89-515D-4B35-BFBB-55D433EFA9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028" name="Picture 37" descr="Helmholtz_Logo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6600" y="6516688"/>
            <a:ext cx="5842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4" name="Line 120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ea typeface="ＭＳ Ｐゴシック" charset="0"/>
            </a:endParaRPr>
          </a:p>
        </p:txBody>
      </p:sp>
      <p:pic>
        <p:nvPicPr>
          <p:cNvPr id="1030" name="Picture 121" descr="DESY-Logo-cyan-RGB_Hintergrund weiss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888" y="6511925"/>
            <a:ext cx="252412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122"/>
          <p:cNvSpPr>
            <a:spLocks noChangeArrowheads="1"/>
          </p:cNvSpPr>
          <p:nvPr userDrawn="1"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/>
          </a:p>
        </p:txBody>
      </p:sp>
      <p:sp>
        <p:nvSpPr>
          <p:cNvPr id="1033" name="Text Box 123"/>
          <p:cNvSpPr txBox="1">
            <a:spLocks noChangeArrowheads="1"/>
          </p:cNvSpPr>
          <p:nvPr userDrawn="1"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lnSpc>
                <a:spcPct val="110000"/>
              </a:lnSpc>
              <a:spcBef>
                <a:spcPct val="50000"/>
              </a:spcBef>
              <a:buClrTx/>
              <a:buFontTx/>
              <a:buNone/>
              <a:defRPr/>
            </a:pPr>
            <a:r>
              <a:rPr lang="en-GB" sz="1000" dirty="0" smtClean="0">
                <a:solidFill>
                  <a:schemeClr val="bg1"/>
                </a:solidFill>
              </a:rPr>
              <a:t>Beam-line</a:t>
            </a:r>
            <a:r>
              <a:rPr lang="en-GB" sz="1000" baseline="0" dirty="0" smtClean="0">
                <a:solidFill>
                  <a:schemeClr val="bg1"/>
                </a:solidFill>
              </a:rPr>
              <a:t> Review Injector</a:t>
            </a:r>
            <a:endParaRPr lang="en-GB" sz="1000" dirty="0" smtClean="0">
              <a:solidFill>
                <a:schemeClr val="bg1"/>
              </a:solidFill>
            </a:endParaRPr>
          </a:p>
        </p:txBody>
      </p:sp>
      <p:pic>
        <p:nvPicPr>
          <p:cNvPr id="2" name="Picture 127" descr="logo-XFEL_rgb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1035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format – don’t edit!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36" name="Textfeld 2"/>
          <p:cNvSpPr txBox="1">
            <a:spLocks noChangeArrowheads="1"/>
          </p:cNvSpPr>
          <p:nvPr userDrawn="1"/>
        </p:nvSpPr>
        <p:spPr bwMode="auto">
          <a:xfrm>
            <a:off x="117475" y="6477000"/>
            <a:ext cx="5700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 eaLnBrk="1" hangingPunct="1">
              <a:buFont typeface="Wingdings" pitchFamily="2" charset="2"/>
              <a:buNone/>
              <a:defRPr/>
            </a:pPr>
            <a:r>
              <a:rPr lang="de-DE" dirty="0" smtClean="0"/>
              <a:t>Hamburg,</a:t>
            </a:r>
            <a:r>
              <a:rPr lang="de-DE" baseline="0" dirty="0" smtClean="0"/>
              <a:t> 17.06.2013</a:t>
            </a:r>
            <a:endParaRPr lang="de-DE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 dirty="0" smtClean="0"/>
              <a:t>Markus</a:t>
            </a:r>
            <a:r>
              <a:rPr lang="de-DE" baseline="0" dirty="0" smtClean="0"/>
              <a:t> Hüning, TC</a:t>
            </a:r>
            <a:endParaRPr lang="de-DE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298450" indent="-298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  <a:cs typeface="+mn-cs"/>
        </a:defRPr>
      </a:lvl2pPr>
      <a:lvl3pPr marL="817563" indent="-2571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  <a:cs typeface="+mn-cs"/>
        </a:defRPr>
      </a:lvl3pPr>
      <a:lvl4pPr marL="1077913" indent="-258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  <a:cs typeface="+mn-cs"/>
        </a:defRPr>
      </a:lvl4pPr>
      <a:lvl5pPr marL="1312863" indent="-22383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  <a:cs typeface="+mn-cs"/>
        </a:defRPr>
      </a:lvl5pPr>
      <a:lvl6pPr marL="17700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  <a:cs typeface="+mn-cs"/>
        </a:defRPr>
      </a:lvl6pPr>
      <a:lvl7pPr marL="22272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  <a:cs typeface="+mn-cs"/>
        </a:defRPr>
      </a:lvl7pPr>
      <a:lvl8pPr marL="26844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  <a:cs typeface="+mn-cs"/>
        </a:defRPr>
      </a:lvl8pPr>
      <a:lvl9pPr marL="31416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30275" y="3298825"/>
            <a:ext cx="7283450" cy="1814513"/>
          </a:xfrm>
        </p:spPr>
        <p:txBody>
          <a:bodyPr/>
          <a:lstStyle/>
          <a:p>
            <a:pPr eaLnBrk="1" hangingPunct="1"/>
            <a:r>
              <a:rPr lang="en-GB" dirty="0" smtClean="0"/>
              <a:t>Today: Injector</a:t>
            </a:r>
          </a:p>
          <a:p>
            <a:pPr eaLnBrk="1" hangingPunct="1"/>
            <a:r>
              <a:rPr lang="en-GB" dirty="0" smtClean="0"/>
              <a:t>17.06.2013</a:t>
            </a:r>
            <a:endParaRPr lang="en-GB" dirty="0" smtClean="0"/>
          </a:p>
        </p:txBody>
      </p:sp>
      <p:sp>
        <p:nvSpPr>
          <p:cNvPr id="3075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939800" y="1319213"/>
            <a:ext cx="7251700" cy="1844675"/>
          </a:xfrm>
        </p:spPr>
        <p:txBody>
          <a:bodyPr/>
          <a:lstStyle/>
          <a:p>
            <a:pPr eaLnBrk="1" hangingPunct="1"/>
            <a:r>
              <a:rPr lang="en-GB" dirty="0" smtClean="0"/>
              <a:t>Beam-line Review</a:t>
            </a:r>
            <a:endParaRPr lang="en-GB" dirty="0" smtClean="0"/>
          </a:p>
        </p:txBody>
      </p:sp>
      <p:pic>
        <p:nvPicPr>
          <p:cNvPr id="3076" name="Picture 19" descr="DESY-Logo-cyan-RGB_Hintergrund weis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0" y="5348288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0" descr="Helmholtz_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4650" y="5373688"/>
            <a:ext cx="2201863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fld id="{99001B90-E4B9-4F3F-8935-9BF97CE6C3CD}" type="slidenum">
              <a:rPr lang="en-GB" sz="1000" smtClean="0">
                <a:solidFill>
                  <a:schemeClr val="bg1"/>
                </a:solidFill>
                <a:ea typeface="Geneva" pitchFamily="1" charset="-128"/>
              </a:rPr>
              <a:pPr/>
              <a:t>2</a:t>
            </a:fld>
            <a:endParaRPr lang="en-GB" sz="1000" smtClean="0">
              <a:solidFill>
                <a:schemeClr val="bg1"/>
              </a:solidFill>
              <a:ea typeface="Geneva" pitchFamily="1" charset="-128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1093788" y="541338"/>
            <a:ext cx="6613525" cy="481012"/>
          </a:xfrm>
        </p:spPr>
        <p:txBody>
          <a:bodyPr/>
          <a:lstStyle/>
          <a:p>
            <a:pPr eaLnBrk="1" hangingPunct="1"/>
            <a:r>
              <a:rPr lang="en-GB" dirty="0" smtClean="0"/>
              <a:t>Beam Line Reviews</a:t>
            </a:r>
            <a:endParaRPr lang="en-GB" dirty="0" smtClean="0"/>
          </a:p>
        </p:txBody>
      </p:sp>
      <p:sp>
        <p:nvSpPr>
          <p:cNvPr id="4100" name="Rectangle 15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112712" y="1290638"/>
            <a:ext cx="8217095" cy="4459287"/>
          </a:xfrm>
        </p:spPr>
        <p:txBody>
          <a:bodyPr/>
          <a:lstStyle/>
          <a:p>
            <a:pPr eaLnBrk="1" hangingPunct="1"/>
            <a:r>
              <a:rPr lang="en-GB" dirty="0" smtClean="0"/>
              <a:t>Serve as a substitute for an PRR in the scope of sections of the accelerator</a:t>
            </a:r>
          </a:p>
          <a:p>
            <a:pPr eaLnBrk="1" hangingPunct="1"/>
            <a:r>
              <a:rPr lang="en-GB" dirty="0" smtClean="0"/>
              <a:t>Definition of sections functional, smaller than tunnel sections (definition of SCs) larger than tunnel rooms</a:t>
            </a:r>
          </a:p>
          <a:p>
            <a:pPr eaLnBrk="1" hangingPunct="1"/>
            <a:r>
              <a:rPr lang="en-GB" dirty="0" smtClean="0"/>
              <a:t>Aim for a complete overview of the systems belonging to the section, not the details of the systems</a:t>
            </a:r>
          </a:p>
          <a:p>
            <a:pPr eaLnBrk="1" hangingPunct="1"/>
            <a:r>
              <a:rPr lang="en-GB" dirty="0" smtClean="0"/>
              <a:t>Emphasis on the interfaces and elimination of interferences</a:t>
            </a:r>
          </a:p>
          <a:p>
            <a:pPr lvl="1" eaLnBrk="1" hangingPunct="1"/>
            <a:r>
              <a:rPr lang="en-GB" dirty="0" smtClean="0"/>
              <a:t>Freezing of Lattice list</a:t>
            </a:r>
          </a:p>
          <a:p>
            <a:pPr lvl="1" eaLnBrk="1" hangingPunct="1"/>
            <a:r>
              <a:rPr lang="en-GB" dirty="0" smtClean="0"/>
              <a:t>Removal of Collisions</a:t>
            </a:r>
          </a:p>
          <a:p>
            <a:pPr lvl="1" eaLnBrk="1" hangingPunct="1"/>
            <a:r>
              <a:rPr lang="en-GB" dirty="0" smtClean="0"/>
              <a:t>Cabling lists</a:t>
            </a:r>
          </a:p>
          <a:p>
            <a:pPr lvl="1" eaLnBrk="1" hangingPunct="1"/>
            <a:r>
              <a:rPr lang="en-GB" dirty="0" smtClean="0"/>
              <a:t>…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More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come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347788"/>
            <a:ext cx="6383533" cy="4459287"/>
          </a:xfrm>
        </p:spPr>
        <p:txBody>
          <a:bodyPr/>
          <a:lstStyle/>
          <a:p>
            <a:r>
              <a:rPr lang="de-DE" dirty="0" smtClean="0"/>
              <a:t>The </a:t>
            </a:r>
            <a:r>
              <a:rPr lang="de-DE" dirty="0" err="1" smtClean="0"/>
              <a:t>Injector</a:t>
            </a:r>
            <a:r>
              <a:rPr lang="de-DE" dirty="0" smtClean="0"/>
              <a:t> Review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kind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 prototype for </a:t>
            </a:r>
            <a:r>
              <a:rPr lang="de-DE" dirty="0" err="1" smtClean="0"/>
              <a:t>the</a:t>
            </a:r>
            <a:r>
              <a:rPr lang="de-DE" dirty="0" smtClean="0"/>
              <a:t> beam-</a:t>
            </a:r>
            <a:r>
              <a:rPr lang="de-DE" dirty="0" err="1" smtClean="0"/>
              <a:t>line</a:t>
            </a:r>
            <a:r>
              <a:rPr lang="de-DE" dirty="0" smtClean="0"/>
              <a:t> </a:t>
            </a:r>
            <a:r>
              <a:rPr lang="de-DE" dirty="0" err="1" smtClean="0"/>
              <a:t>reviews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come</a:t>
            </a:r>
            <a:endParaRPr lang="de-DE" dirty="0" smtClean="0"/>
          </a:p>
          <a:p>
            <a:r>
              <a:rPr lang="de-DE" dirty="0" smtClean="0"/>
              <a:t>The </a:t>
            </a:r>
            <a:r>
              <a:rPr lang="de-DE" dirty="0" err="1" smtClean="0"/>
              <a:t>next</a:t>
            </a:r>
            <a:r>
              <a:rPr lang="de-DE" dirty="0" smtClean="0"/>
              <a:t> will </a:t>
            </a:r>
            <a:r>
              <a:rPr lang="de-DE" dirty="0" err="1" smtClean="0"/>
              <a:t>take</a:t>
            </a:r>
            <a:r>
              <a:rPr lang="de-DE" dirty="0" smtClean="0"/>
              <a:t> </a:t>
            </a:r>
            <a:r>
              <a:rPr lang="de-DE" dirty="0" err="1" smtClean="0"/>
              <a:t>place</a:t>
            </a:r>
            <a:r>
              <a:rPr lang="de-DE" dirty="0" smtClean="0"/>
              <a:t> after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summer</a:t>
            </a:r>
            <a:r>
              <a:rPr lang="de-DE" dirty="0" smtClean="0"/>
              <a:t> </a:t>
            </a:r>
            <a:r>
              <a:rPr lang="de-DE" dirty="0" err="1" smtClean="0"/>
              <a:t>vacation</a:t>
            </a:r>
            <a:r>
              <a:rPr lang="de-DE" dirty="0" smtClean="0"/>
              <a:t> time </a:t>
            </a:r>
            <a:r>
              <a:rPr lang="de-DE" dirty="0" err="1" smtClean="0"/>
              <a:t>covering</a:t>
            </a:r>
            <a:r>
              <a:rPr lang="de-DE" dirty="0" smtClean="0"/>
              <a:t> a BC </a:t>
            </a:r>
            <a:r>
              <a:rPr lang="de-DE" dirty="0" err="1" smtClean="0"/>
              <a:t>section</a:t>
            </a:r>
            <a:endParaRPr lang="de-DE" dirty="0" smtClean="0"/>
          </a:p>
          <a:p>
            <a:r>
              <a:rPr lang="de-DE" dirty="0" err="1" smtClean="0"/>
              <a:t>Obviously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procedure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not solid </a:t>
            </a:r>
            <a:r>
              <a:rPr lang="de-DE" dirty="0" err="1" smtClean="0"/>
              <a:t>yet</a:t>
            </a:r>
            <a:endParaRPr lang="de-DE" dirty="0" smtClean="0"/>
          </a:p>
          <a:p>
            <a:pPr lvl="1"/>
            <a:r>
              <a:rPr lang="de-DE" dirty="0" err="1" smtClean="0"/>
              <a:t>Clarification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meaning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„</a:t>
            </a:r>
            <a:r>
              <a:rPr lang="de-DE" dirty="0" err="1" smtClean="0"/>
              <a:t>placeholder</a:t>
            </a:r>
            <a:r>
              <a:rPr lang="de-DE" dirty="0" smtClean="0"/>
              <a:t>“</a:t>
            </a:r>
          </a:p>
          <a:p>
            <a:pPr lvl="1"/>
            <a:r>
              <a:rPr lang="de-DE" dirty="0" smtClean="0"/>
              <a:t>Dates and </a:t>
            </a:r>
            <a:r>
              <a:rPr lang="de-DE" smtClean="0"/>
              <a:t>deadlines</a:t>
            </a:r>
            <a:endParaRPr lang="de-DE" dirty="0" smtClean="0"/>
          </a:p>
          <a:p>
            <a:pPr lvl="1"/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scope</a:t>
            </a:r>
            <a:r>
              <a:rPr lang="de-DE" dirty="0" smtClean="0"/>
              <a:t> </a:t>
            </a:r>
            <a:r>
              <a:rPr lang="de-DE" dirty="0" err="1" smtClean="0"/>
              <a:t>complete</a:t>
            </a:r>
            <a:r>
              <a:rPr lang="de-DE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09D4BD-99C1-42FB-90D3-E0CAE02A742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704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Injector</a:t>
            </a:r>
            <a:r>
              <a:rPr lang="de-DE" dirty="0" smtClean="0"/>
              <a:t> Review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" y="1347788"/>
            <a:ext cx="7423194" cy="4459287"/>
          </a:xfrm>
        </p:spPr>
        <p:txBody>
          <a:bodyPr/>
          <a:lstStyle/>
          <a:p>
            <a:r>
              <a:rPr lang="de-DE" dirty="0" err="1" smtClean="0"/>
              <a:t>Injector</a:t>
            </a:r>
            <a:r>
              <a:rPr lang="de-DE" dirty="0" smtClean="0"/>
              <a:t> </a:t>
            </a:r>
            <a:r>
              <a:rPr lang="de-DE" dirty="0" err="1" smtClean="0"/>
              <a:t>means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accelerator</a:t>
            </a:r>
            <a:r>
              <a:rPr lang="de-DE" dirty="0" smtClean="0"/>
              <a:t> </a:t>
            </a:r>
            <a:r>
              <a:rPr lang="de-DE" dirty="0" err="1" smtClean="0"/>
              <a:t>enclosure</a:t>
            </a:r>
            <a:r>
              <a:rPr lang="de-DE" dirty="0" smtClean="0"/>
              <a:t> in XTIN, 7th </a:t>
            </a:r>
            <a:r>
              <a:rPr lang="de-DE" dirty="0" err="1" smtClean="0"/>
              <a:t>underground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  <a:p>
            <a:r>
              <a:rPr lang="de-DE" dirty="0" err="1" smtClean="0"/>
              <a:t>Installations</a:t>
            </a:r>
            <a:r>
              <a:rPr lang="de-DE" dirty="0" smtClean="0"/>
              <a:t> and </a:t>
            </a:r>
            <a:r>
              <a:rPr lang="de-DE" dirty="0" err="1" smtClean="0"/>
              <a:t>collisions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other</a:t>
            </a:r>
            <a:r>
              <a:rPr lang="de-DE" dirty="0" smtClean="0"/>
              <a:t> </a:t>
            </a:r>
            <a:r>
              <a:rPr lang="de-DE" dirty="0" err="1" smtClean="0"/>
              <a:t>levels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shafts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considered</a:t>
            </a:r>
            <a:r>
              <a:rPr lang="de-DE" dirty="0" smtClean="0"/>
              <a:t>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far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schedule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concerned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09D4BD-99C1-42FB-90D3-E0CAE02A742A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5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347788"/>
            <a:ext cx="6972257" cy="4459287"/>
          </a:xfrm>
        </p:spPr>
        <p:txBody>
          <a:bodyPr/>
          <a:lstStyle/>
          <a:p>
            <a:r>
              <a:rPr lang="de-DE" dirty="0" err="1" smtClean="0"/>
              <a:t>Lattice</a:t>
            </a:r>
            <a:r>
              <a:rPr lang="de-DE" dirty="0" smtClean="0"/>
              <a:t> Version 8.3</a:t>
            </a:r>
          </a:p>
          <a:p>
            <a:pPr lvl="1"/>
            <a:r>
              <a:rPr lang="de-DE" dirty="0" smtClean="0"/>
              <a:t>EDMS ID D00000001892711,H,1,1</a:t>
            </a:r>
          </a:p>
          <a:p>
            <a:r>
              <a:rPr lang="de-DE" dirty="0" smtClean="0"/>
              <a:t>3D CAD </a:t>
            </a:r>
            <a:r>
              <a:rPr lang="de-DE" dirty="0" err="1" smtClean="0"/>
              <a:t>model</a:t>
            </a:r>
            <a:r>
              <a:rPr lang="de-DE" dirty="0" smtClean="0"/>
              <a:t> XTIN </a:t>
            </a:r>
            <a:r>
              <a:rPr lang="de-DE" dirty="0" err="1" smtClean="0"/>
              <a:t>No</a:t>
            </a:r>
            <a:r>
              <a:rPr lang="de-DE" dirty="0" smtClean="0"/>
              <a:t>. 272</a:t>
            </a:r>
          </a:p>
          <a:p>
            <a:pPr lvl="1"/>
            <a:r>
              <a:rPr lang="de-DE" dirty="0" smtClean="0"/>
              <a:t>EDMS ID D00000000385366,CH,1,272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09D4BD-99C1-42FB-90D3-E0CAE02A742A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4235250"/>
      </p:ext>
    </p:extLst>
  </p:cSld>
  <p:clrMapOvr>
    <a:masterClrMapping/>
  </p:clrMapOvr>
</p:sld>
</file>

<file path=ppt/theme/theme1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243</Words>
  <Application>Microsoft Office PowerPoint</Application>
  <PresentationFormat>On-screen Show (4:3)</PresentationFormat>
  <Paragraphs>41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ＭＳ Ｐゴシック</vt:lpstr>
      <vt:lpstr>Wingdings</vt:lpstr>
      <vt:lpstr>Geneva</vt:lpstr>
      <vt:lpstr>Symbol</vt:lpstr>
      <vt:lpstr>DESY European XFEL</vt:lpstr>
      <vt:lpstr>Beam-line Review</vt:lpstr>
      <vt:lpstr>Beam Line Reviews</vt:lpstr>
      <vt:lpstr>More to come</vt:lpstr>
      <vt:lpstr>Injector Review</vt:lpstr>
      <vt:lpstr>Basis</vt:lpstr>
    </vt:vector>
  </TitlesOfParts>
  <Company>xxx xxx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xxx xxx</dc:creator>
  <cp:lastModifiedBy>mhuening</cp:lastModifiedBy>
  <cp:revision>199</cp:revision>
  <cp:lastPrinted>2008-09-01T15:04:16Z</cp:lastPrinted>
  <dcterms:created xsi:type="dcterms:W3CDTF">2008-08-31T12:56:32Z</dcterms:created>
  <dcterms:modified xsi:type="dcterms:W3CDTF">2013-06-17T06:32:29Z</dcterms:modified>
</cp:coreProperties>
</file>