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2" r:id="rId5"/>
    <p:sldId id="263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93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805-D253-4E93-9D85-B849D6F52DB4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620-F462-4B3D-BCD9-A2AE4D6D2D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11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805-D253-4E93-9D85-B849D6F52DB4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620-F462-4B3D-BCD9-A2AE4D6D2D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63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805-D253-4E93-9D85-B849D6F52DB4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620-F462-4B3D-BCD9-A2AE4D6D2D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58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805-D253-4E93-9D85-B849D6F52DB4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620-F462-4B3D-BCD9-A2AE4D6D2D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303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805-D253-4E93-9D85-B849D6F52DB4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620-F462-4B3D-BCD9-A2AE4D6D2D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640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805-D253-4E93-9D85-B849D6F52DB4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620-F462-4B3D-BCD9-A2AE4D6D2D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805-D253-4E93-9D85-B849D6F52DB4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620-F462-4B3D-BCD9-A2AE4D6D2D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04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805-D253-4E93-9D85-B849D6F52DB4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620-F462-4B3D-BCD9-A2AE4D6D2D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45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805-D253-4E93-9D85-B849D6F52DB4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620-F462-4B3D-BCD9-A2AE4D6D2D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3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805-D253-4E93-9D85-B849D6F52DB4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620-F462-4B3D-BCD9-A2AE4D6D2D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801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ED805-D253-4E93-9D85-B849D6F52DB4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620-F462-4B3D-BCD9-A2AE4D6D2D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4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ED805-D253-4E93-9D85-B849D6F52DB4}" type="datetimeFigureOut">
              <a:rPr lang="en-US" smtClean="0"/>
              <a:t>9/11/2013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1620-F462-4B3D-BCD9-A2AE4D6D2DD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6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7.bin"/><Relationship Id="rId18" Type="http://schemas.openxmlformats.org/officeDocument/2006/relationships/oleObject" Target="../embeddings/oleObject10.bin"/><Relationship Id="rId26" Type="http://schemas.openxmlformats.org/officeDocument/2006/relationships/image" Target="../media/image12.wmf"/><Relationship Id="rId3" Type="http://schemas.openxmlformats.org/officeDocument/2006/relationships/oleObject" Target="../embeddings/oleObject2.bin"/><Relationship Id="rId21" Type="http://schemas.openxmlformats.org/officeDocument/2006/relationships/image" Target="../media/image11.wmf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17" Type="http://schemas.openxmlformats.org/officeDocument/2006/relationships/oleObject" Target="../embeddings/oleObject9.bin"/><Relationship Id="rId25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.wmf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24" Type="http://schemas.openxmlformats.org/officeDocument/2006/relationships/oleObject" Target="../embeddings/oleObject14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8.bin"/><Relationship Id="rId23" Type="http://schemas.openxmlformats.org/officeDocument/2006/relationships/oleObject" Target="../embeddings/oleObject13.bin"/><Relationship Id="rId28" Type="http://schemas.openxmlformats.org/officeDocument/2006/relationships/image" Target="../media/image13.wmf"/><Relationship Id="rId10" Type="http://schemas.openxmlformats.org/officeDocument/2006/relationships/image" Target="../media/image6.wmf"/><Relationship Id="rId19" Type="http://schemas.openxmlformats.org/officeDocument/2006/relationships/image" Target="../media/image10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Relationship Id="rId14" Type="http://schemas.openxmlformats.org/officeDocument/2006/relationships/image" Target="../media/image8.wmf"/><Relationship Id="rId22" Type="http://schemas.openxmlformats.org/officeDocument/2006/relationships/oleObject" Target="../embeddings/oleObject12.bin"/><Relationship Id="rId27" Type="http://schemas.openxmlformats.org/officeDocument/2006/relationships/oleObject" Target="../embeddings/oleObject1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Precision assembly of back-to-back “2S” modules</a:t>
            </a:r>
            <a:br>
              <a:rPr lang="en-US" dirty="0" smtClean="0"/>
            </a:br>
            <a:r>
              <a:rPr lang="en-US" dirty="0" smtClean="0"/>
              <a:t>and</a:t>
            </a:r>
            <a:br>
              <a:rPr lang="en-US" dirty="0" smtClean="0"/>
            </a:br>
            <a:r>
              <a:rPr lang="en-US" dirty="0" smtClean="0"/>
              <a:t>Front-to-back Metrology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Lutz Feld</a:t>
            </a:r>
          </a:p>
          <a:p>
            <a:r>
              <a:rPr lang="en-US" dirty="0" smtClean="0"/>
              <a:t>(RWTH Aachen)</a:t>
            </a:r>
          </a:p>
          <a:p>
            <a:endParaRPr lang="en-US" dirty="0" smtClean="0"/>
          </a:p>
          <a:p>
            <a:r>
              <a:rPr lang="en-US" dirty="0" smtClean="0"/>
              <a:t>PETTL-WP4 Meeting 12. </a:t>
            </a:r>
            <a:r>
              <a:rPr lang="en-US" dirty="0"/>
              <a:t>9</a:t>
            </a:r>
            <a:r>
              <a:rPr lang="en-US" dirty="0" smtClean="0"/>
              <a:t>.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33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Precision Assembly of 2S Modules</a:t>
            </a:r>
            <a:endParaRPr lang="en-US" sz="3200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5148064" y="5327038"/>
            <a:ext cx="3888432" cy="1338145"/>
            <a:chOff x="4427984" y="454976"/>
            <a:chExt cx="4096754" cy="1409836"/>
          </a:xfrm>
        </p:grpSpPr>
        <p:grpSp>
          <p:nvGrpSpPr>
            <p:cNvPr id="5" name="Gruppieren 4"/>
            <p:cNvGrpSpPr/>
            <p:nvPr/>
          </p:nvGrpSpPr>
          <p:grpSpPr>
            <a:xfrm>
              <a:off x="4427984" y="454976"/>
              <a:ext cx="4096754" cy="1409836"/>
              <a:chOff x="619262" y="290567"/>
              <a:chExt cx="7488832" cy="2577169"/>
            </a:xfrm>
          </p:grpSpPr>
          <p:sp>
            <p:nvSpPr>
              <p:cNvPr id="8" name="Rechteck 7"/>
              <p:cNvSpPr/>
              <p:nvPr/>
            </p:nvSpPr>
            <p:spPr>
              <a:xfrm>
                <a:off x="619262" y="641106"/>
                <a:ext cx="2736304" cy="14401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hteck 8"/>
              <p:cNvSpPr/>
              <p:nvPr/>
            </p:nvSpPr>
            <p:spPr>
              <a:xfrm>
                <a:off x="1979712" y="857130"/>
                <a:ext cx="2736304" cy="72057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hteck 9"/>
              <p:cNvSpPr/>
              <p:nvPr/>
            </p:nvSpPr>
            <p:spPr>
              <a:xfrm>
                <a:off x="1987414" y="785123"/>
                <a:ext cx="6120680" cy="72007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hteck 10"/>
              <p:cNvSpPr/>
              <p:nvPr/>
            </p:nvSpPr>
            <p:spPr>
              <a:xfrm>
                <a:off x="1979712" y="2298269"/>
                <a:ext cx="2736304" cy="72008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Halbbogen 11"/>
              <p:cNvSpPr/>
              <p:nvPr/>
            </p:nvSpPr>
            <p:spPr>
              <a:xfrm rot="16200000">
                <a:off x="1187136" y="865324"/>
                <a:ext cx="1585154" cy="1424752"/>
              </a:xfrm>
              <a:prstGeom prst="blockArc">
                <a:avLst>
                  <a:gd name="adj1" fmla="val 10800000"/>
                  <a:gd name="adj2" fmla="val 80887"/>
                  <a:gd name="adj3" fmla="val 5555"/>
                </a:avLst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hteck 12"/>
              <p:cNvSpPr/>
              <p:nvPr/>
            </p:nvSpPr>
            <p:spPr>
              <a:xfrm>
                <a:off x="619262" y="2372299"/>
                <a:ext cx="2736304" cy="14401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ihandform 13"/>
              <p:cNvSpPr/>
              <p:nvPr/>
            </p:nvSpPr>
            <p:spPr>
              <a:xfrm>
                <a:off x="2550859" y="290567"/>
                <a:ext cx="1916293" cy="476764"/>
              </a:xfrm>
              <a:custGeom>
                <a:avLst/>
                <a:gdLst>
                  <a:gd name="connsiteX0" fmla="*/ 29681 w 1841703"/>
                  <a:gd name="connsiteY0" fmla="*/ 244332 h 476740"/>
                  <a:gd name="connsiteX1" fmla="*/ 138738 w 1841703"/>
                  <a:gd name="connsiteY1" fmla="*/ 319833 h 476740"/>
                  <a:gd name="connsiteX2" fmla="*/ 1120250 w 1841703"/>
                  <a:gd name="connsiteY2" fmla="*/ 1051 h 476740"/>
                  <a:gd name="connsiteX3" fmla="*/ 1648756 w 1841703"/>
                  <a:gd name="connsiteY3" fmla="*/ 445668 h 476740"/>
                  <a:gd name="connsiteX4" fmla="*/ 1841703 w 1841703"/>
                  <a:gd name="connsiteY4" fmla="*/ 403723 h 476740"/>
                  <a:gd name="connsiteX0" fmla="*/ 12869 w 1908781"/>
                  <a:gd name="connsiteY0" fmla="*/ 185579 h 476710"/>
                  <a:gd name="connsiteX1" fmla="*/ 205816 w 1908781"/>
                  <a:gd name="connsiteY1" fmla="*/ 319803 h 476710"/>
                  <a:gd name="connsiteX2" fmla="*/ 1187328 w 1908781"/>
                  <a:gd name="connsiteY2" fmla="*/ 1021 h 476710"/>
                  <a:gd name="connsiteX3" fmla="*/ 1715834 w 1908781"/>
                  <a:gd name="connsiteY3" fmla="*/ 445638 h 476710"/>
                  <a:gd name="connsiteX4" fmla="*/ 1908781 w 1908781"/>
                  <a:gd name="connsiteY4" fmla="*/ 403693 h 476710"/>
                  <a:gd name="connsiteX0" fmla="*/ 11992 w 1916293"/>
                  <a:gd name="connsiteY0" fmla="*/ 286301 h 476764"/>
                  <a:gd name="connsiteX1" fmla="*/ 213328 w 1916293"/>
                  <a:gd name="connsiteY1" fmla="*/ 319857 h 476764"/>
                  <a:gd name="connsiteX2" fmla="*/ 1194840 w 1916293"/>
                  <a:gd name="connsiteY2" fmla="*/ 1075 h 476764"/>
                  <a:gd name="connsiteX3" fmla="*/ 1723346 w 1916293"/>
                  <a:gd name="connsiteY3" fmla="*/ 445692 h 476764"/>
                  <a:gd name="connsiteX4" fmla="*/ 1916293 w 1916293"/>
                  <a:gd name="connsiteY4" fmla="*/ 403747 h 476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16293" h="476764">
                    <a:moveTo>
                      <a:pt x="11992" y="286301"/>
                    </a:moveTo>
                    <a:cubicBezTo>
                      <a:pt x="-24360" y="344325"/>
                      <a:pt x="16187" y="367395"/>
                      <a:pt x="213328" y="319857"/>
                    </a:cubicBezTo>
                    <a:cubicBezTo>
                      <a:pt x="410469" y="272319"/>
                      <a:pt x="943170" y="-19897"/>
                      <a:pt x="1194840" y="1075"/>
                    </a:cubicBezTo>
                    <a:cubicBezTo>
                      <a:pt x="1446510" y="22047"/>
                      <a:pt x="1603104" y="378580"/>
                      <a:pt x="1723346" y="445692"/>
                    </a:cubicBezTo>
                    <a:cubicBezTo>
                      <a:pt x="1843588" y="512804"/>
                      <a:pt x="1879940" y="458275"/>
                      <a:pt x="1916293" y="403747"/>
                    </a:cubicBezTo>
                  </a:path>
                </a:pathLst>
              </a:cu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ihandform 14"/>
              <p:cNvSpPr/>
              <p:nvPr/>
            </p:nvSpPr>
            <p:spPr>
              <a:xfrm flipV="1">
                <a:off x="2550859" y="2390972"/>
                <a:ext cx="1916293" cy="476764"/>
              </a:xfrm>
              <a:custGeom>
                <a:avLst/>
                <a:gdLst>
                  <a:gd name="connsiteX0" fmla="*/ 29681 w 1841703"/>
                  <a:gd name="connsiteY0" fmla="*/ 244332 h 476740"/>
                  <a:gd name="connsiteX1" fmla="*/ 138738 w 1841703"/>
                  <a:gd name="connsiteY1" fmla="*/ 319833 h 476740"/>
                  <a:gd name="connsiteX2" fmla="*/ 1120250 w 1841703"/>
                  <a:gd name="connsiteY2" fmla="*/ 1051 h 476740"/>
                  <a:gd name="connsiteX3" fmla="*/ 1648756 w 1841703"/>
                  <a:gd name="connsiteY3" fmla="*/ 445668 h 476740"/>
                  <a:gd name="connsiteX4" fmla="*/ 1841703 w 1841703"/>
                  <a:gd name="connsiteY4" fmla="*/ 403723 h 476740"/>
                  <a:gd name="connsiteX0" fmla="*/ 12869 w 1908781"/>
                  <a:gd name="connsiteY0" fmla="*/ 185579 h 476710"/>
                  <a:gd name="connsiteX1" fmla="*/ 205816 w 1908781"/>
                  <a:gd name="connsiteY1" fmla="*/ 319803 h 476710"/>
                  <a:gd name="connsiteX2" fmla="*/ 1187328 w 1908781"/>
                  <a:gd name="connsiteY2" fmla="*/ 1021 h 476710"/>
                  <a:gd name="connsiteX3" fmla="*/ 1715834 w 1908781"/>
                  <a:gd name="connsiteY3" fmla="*/ 445638 h 476710"/>
                  <a:gd name="connsiteX4" fmla="*/ 1908781 w 1908781"/>
                  <a:gd name="connsiteY4" fmla="*/ 403693 h 476710"/>
                  <a:gd name="connsiteX0" fmla="*/ 11992 w 1916293"/>
                  <a:gd name="connsiteY0" fmla="*/ 286301 h 476764"/>
                  <a:gd name="connsiteX1" fmla="*/ 213328 w 1916293"/>
                  <a:gd name="connsiteY1" fmla="*/ 319857 h 476764"/>
                  <a:gd name="connsiteX2" fmla="*/ 1194840 w 1916293"/>
                  <a:gd name="connsiteY2" fmla="*/ 1075 h 476764"/>
                  <a:gd name="connsiteX3" fmla="*/ 1723346 w 1916293"/>
                  <a:gd name="connsiteY3" fmla="*/ 445692 h 476764"/>
                  <a:gd name="connsiteX4" fmla="*/ 1916293 w 1916293"/>
                  <a:gd name="connsiteY4" fmla="*/ 403747 h 476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16293" h="476764">
                    <a:moveTo>
                      <a:pt x="11992" y="286301"/>
                    </a:moveTo>
                    <a:cubicBezTo>
                      <a:pt x="-24360" y="344325"/>
                      <a:pt x="16187" y="367395"/>
                      <a:pt x="213328" y="319857"/>
                    </a:cubicBezTo>
                    <a:cubicBezTo>
                      <a:pt x="410469" y="272319"/>
                      <a:pt x="943170" y="-19897"/>
                      <a:pt x="1194840" y="1075"/>
                    </a:cubicBezTo>
                    <a:cubicBezTo>
                      <a:pt x="1446510" y="22047"/>
                      <a:pt x="1603104" y="378580"/>
                      <a:pt x="1723346" y="445692"/>
                    </a:cubicBezTo>
                    <a:cubicBezTo>
                      <a:pt x="1843588" y="512804"/>
                      <a:pt x="1879940" y="458275"/>
                      <a:pt x="1916293" y="403747"/>
                    </a:cubicBezTo>
                  </a:path>
                </a:pathLst>
              </a:custGeom>
              <a:noFill/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hteck 15"/>
              <p:cNvSpPr/>
              <p:nvPr/>
            </p:nvSpPr>
            <p:spPr>
              <a:xfrm>
                <a:off x="5443798" y="641106"/>
                <a:ext cx="1656184" cy="126225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hteck 16"/>
              <p:cNvSpPr/>
              <p:nvPr/>
            </p:nvSpPr>
            <p:spPr>
              <a:xfrm>
                <a:off x="1979712" y="1577699"/>
                <a:ext cx="2736304" cy="72057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12700">
                <a:solidFill>
                  <a:schemeClr val="tx1">
                    <a:lumMod val="85000"/>
                    <a:lumOff val="1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hteck 17"/>
              <p:cNvSpPr/>
              <p:nvPr/>
            </p:nvSpPr>
            <p:spPr>
              <a:xfrm>
                <a:off x="5371790" y="857129"/>
                <a:ext cx="2736304" cy="131248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" name="Rechteck 5"/>
            <p:cNvSpPr/>
            <p:nvPr/>
          </p:nvSpPr>
          <p:spPr>
            <a:xfrm>
              <a:off x="6156176" y="719194"/>
              <a:ext cx="111087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hteck 6"/>
            <p:cNvSpPr/>
            <p:nvPr/>
          </p:nvSpPr>
          <p:spPr>
            <a:xfrm>
              <a:off x="6156176" y="1551027"/>
              <a:ext cx="111087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7" y="5188343"/>
            <a:ext cx="4637090" cy="1697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3588636"/>
              </p:ext>
            </p:extLst>
          </p:nvPr>
        </p:nvGraphicFramePr>
        <p:xfrm>
          <a:off x="539750" y="764704"/>
          <a:ext cx="8391525" cy="434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Equation" r:id="rId4" imgW="6324480" imgH="3276360" progId="Equation.DSMT4">
                  <p:embed/>
                </p:oleObj>
              </mc:Choice>
              <mc:Fallback>
                <p:oleObj name="Equation" r:id="rId4" imgW="6324480" imgH="327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39750" y="764704"/>
                        <a:ext cx="8391525" cy="4346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65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Front-to-back Metrology</a:t>
            </a:r>
            <a:endParaRPr lang="en-US" sz="3600" dirty="0"/>
          </a:p>
        </p:txBody>
      </p:sp>
      <p:graphicFrame>
        <p:nvGraphicFramePr>
          <p:cNvPr id="63" name="Objek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504916"/>
              </p:ext>
            </p:extLst>
          </p:nvPr>
        </p:nvGraphicFramePr>
        <p:xfrm>
          <a:off x="6507424" y="1842274"/>
          <a:ext cx="2435384" cy="5689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5" name="Equation" r:id="rId3" imgW="1688760" imgH="393480" progId="Equation.DSMT4">
                  <p:embed/>
                </p:oleObj>
              </mc:Choice>
              <mc:Fallback>
                <p:oleObj name="Equation" r:id="rId3" imgW="1688760" imgH="393480" progId="Equation.DSMT4">
                  <p:embed/>
                  <p:pic>
                    <p:nvPicPr>
                      <p:cNvPr id="0" name="Objek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7424" y="1842274"/>
                        <a:ext cx="2435384" cy="5689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kt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4264758"/>
              </p:ext>
            </p:extLst>
          </p:nvPr>
        </p:nvGraphicFramePr>
        <p:xfrm>
          <a:off x="6710578" y="5373216"/>
          <a:ext cx="2162944" cy="818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6" name="Equation" r:id="rId5" imgW="1282680" imgH="482400" progId="Equation.DSMT4">
                  <p:embed/>
                </p:oleObj>
              </mc:Choice>
              <mc:Fallback>
                <p:oleObj name="Equation" r:id="rId5" imgW="128268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0578" y="5373216"/>
                        <a:ext cx="2162944" cy="8189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kt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3839243"/>
              </p:ext>
            </p:extLst>
          </p:nvPr>
        </p:nvGraphicFramePr>
        <p:xfrm>
          <a:off x="5340350" y="280988"/>
          <a:ext cx="3552825" cy="91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7" name="Equation" r:id="rId7" imgW="2463480" imgH="634680" progId="Equation.DSMT4">
                  <p:embed/>
                </p:oleObj>
              </mc:Choice>
              <mc:Fallback>
                <p:oleObj name="Equation" r:id="rId7" imgW="2463480" imgH="634680" progId="Equation.DSMT4">
                  <p:embed/>
                  <p:pic>
                    <p:nvPicPr>
                      <p:cNvPr id="0" name="Objekt 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0350" y="280988"/>
                        <a:ext cx="3552825" cy="91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k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7611573"/>
              </p:ext>
            </p:extLst>
          </p:nvPr>
        </p:nvGraphicFramePr>
        <p:xfrm>
          <a:off x="1345023" y="1440792"/>
          <a:ext cx="1055616" cy="705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8" name="Equation" r:id="rId9" imgW="647640" imgH="431640" progId="Equation.DSMT4">
                  <p:embed/>
                </p:oleObj>
              </mc:Choice>
              <mc:Fallback>
                <p:oleObj name="Equation" r:id="rId9" imgW="6476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5023" y="1440792"/>
                        <a:ext cx="1055616" cy="70504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Gerade Verbindung mit Pfeil 38"/>
          <p:cNvCxnSpPr/>
          <p:nvPr/>
        </p:nvCxnSpPr>
        <p:spPr>
          <a:xfrm flipH="1">
            <a:off x="2564073" y="2875522"/>
            <a:ext cx="737393" cy="0"/>
          </a:xfrm>
          <a:prstGeom prst="straightConnector1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940874" y="2994715"/>
            <a:ext cx="2737484" cy="72088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hteck 8"/>
          <p:cNvSpPr/>
          <p:nvPr/>
        </p:nvSpPr>
        <p:spPr>
          <a:xfrm>
            <a:off x="948581" y="2922676"/>
            <a:ext cx="2729778" cy="7203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hteck 9"/>
          <p:cNvSpPr/>
          <p:nvPr/>
        </p:nvSpPr>
        <p:spPr>
          <a:xfrm>
            <a:off x="940874" y="4436475"/>
            <a:ext cx="2737484" cy="7203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Halbbogen 10"/>
          <p:cNvSpPr/>
          <p:nvPr/>
        </p:nvSpPr>
        <p:spPr>
          <a:xfrm rot="16200000">
            <a:off x="147956" y="3002913"/>
            <a:ext cx="1585838" cy="1425366"/>
          </a:xfrm>
          <a:prstGeom prst="blockArc">
            <a:avLst>
              <a:gd name="adj1" fmla="val 10800000"/>
              <a:gd name="adj2" fmla="val 80887"/>
              <a:gd name="adj3" fmla="val 55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940874" y="3715595"/>
            <a:ext cx="2737484" cy="72088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hteck 5"/>
          <p:cNvSpPr/>
          <p:nvPr/>
        </p:nvSpPr>
        <p:spPr>
          <a:xfrm>
            <a:off x="3184389" y="2911104"/>
            <a:ext cx="203154" cy="836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hteck 6"/>
          <p:cNvSpPr/>
          <p:nvPr/>
        </p:nvSpPr>
        <p:spPr>
          <a:xfrm>
            <a:off x="2464504" y="4432344"/>
            <a:ext cx="203154" cy="836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uppieren 57"/>
          <p:cNvGrpSpPr/>
          <p:nvPr/>
        </p:nvGrpSpPr>
        <p:grpSpPr>
          <a:xfrm>
            <a:off x="2432446" y="1440792"/>
            <a:ext cx="286773" cy="1625094"/>
            <a:chOff x="3800073" y="1080507"/>
            <a:chExt cx="339879" cy="1926037"/>
          </a:xfrm>
        </p:grpSpPr>
        <p:sp>
          <p:nvSpPr>
            <p:cNvPr id="17" name="Rechteck 16"/>
            <p:cNvSpPr/>
            <p:nvPr/>
          </p:nvSpPr>
          <p:spPr>
            <a:xfrm>
              <a:off x="3800073" y="1080507"/>
              <a:ext cx="339879" cy="95166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Gerade Verbindung 34"/>
            <p:cNvCxnSpPr>
              <a:stCxn id="17" idx="0"/>
            </p:cNvCxnSpPr>
            <p:nvPr/>
          </p:nvCxnSpPr>
          <p:spPr>
            <a:xfrm>
              <a:off x="3970013" y="1080507"/>
              <a:ext cx="0" cy="192603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Gerade Verbindung 27"/>
          <p:cNvCxnSpPr/>
          <p:nvPr/>
        </p:nvCxnSpPr>
        <p:spPr>
          <a:xfrm flipV="1">
            <a:off x="2794878" y="1356603"/>
            <a:ext cx="0" cy="461751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H="1">
            <a:off x="2806572" y="3065885"/>
            <a:ext cx="479395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9" name="Objek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4584278"/>
              </p:ext>
            </p:extLst>
          </p:nvPr>
        </p:nvGraphicFramePr>
        <p:xfrm>
          <a:off x="2836693" y="3086395"/>
          <a:ext cx="563910" cy="413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" name="Equation" r:id="rId11" imgW="330120" imgH="241200" progId="Equation.DSMT4">
                  <p:embed/>
                </p:oleObj>
              </mc:Choice>
              <mc:Fallback>
                <p:oleObj name="Equation" r:id="rId11" imgW="3301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836693" y="3086395"/>
                        <a:ext cx="563910" cy="4138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k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3811234"/>
              </p:ext>
            </p:extLst>
          </p:nvPr>
        </p:nvGraphicFramePr>
        <p:xfrm>
          <a:off x="2830866" y="2564206"/>
          <a:ext cx="484185" cy="303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" name="Equation" r:id="rId13" imgW="406080" imgH="253800" progId="Equation.DSMT4">
                  <p:embed/>
                </p:oleObj>
              </mc:Choice>
              <mc:Fallback>
                <p:oleObj name="Equation" r:id="rId13" imgW="4060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830866" y="2564206"/>
                        <a:ext cx="484185" cy="3037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4" name="Gruppieren 63"/>
          <p:cNvGrpSpPr/>
          <p:nvPr/>
        </p:nvGrpSpPr>
        <p:grpSpPr>
          <a:xfrm rot="11516245">
            <a:off x="2571260" y="4336936"/>
            <a:ext cx="286773" cy="1625094"/>
            <a:chOff x="3800073" y="1080507"/>
            <a:chExt cx="339879" cy="1926037"/>
          </a:xfrm>
        </p:grpSpPr>
        <p:sp>
          <p:nvSpPr>
            <p:cNvPr id="65" name="Rechteck 64"/>
            <p:cNvSpPr/>
            <p:nvPr/>
          </p:nvSpPr>
          <p:spPr>
            <a:xfrm>
              <a:off x="3800073" y="1080507"/>
              <a:ext cx="339879" cy="95166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6" name="Gerade Verbindung 65"/>
            <p:cNvCxnSpPr>
              <a:stCxn id="65" idx="0"/>
            </p:cNvCxnSpPr>
            <p:nvPr/>
          </p:nvCxnSpPr>
          <p:spPr>
            <a:xfrm>
              <a:off x="3970013" y="1080507"/>
              <a:ext cx="0" cy="192603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3" name="Objekt 7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049254"/>
              </p:ext>
            </p:extLst>
          </p:nvPr>
        </p:nvGraphicFramePr>
        <p:xfrm>
          <a:off x="2315309" y="3940617"/>
          <a:ext cx="521047" cy="413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1" name="Equation" r:id="rId15" imgW="304560" imgH="241200" progId="Equation.DSMT4">
                  <p:embed/>
                </p:oleObj>
              </mc:Choice>
              <mc:Fallback>
                <p:oleObj name="Equation" r:id="rId15" imgW="3045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315309" y="3940617"/>
                        <a:ext cx="521047" cy="4138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4" name="Gerade Verbindung mit Pfeil 73"/>
          <p:cNvCxnSpPr/>
          <p:nvPr/>
        </p:nvCxnSpPr>
        <p:spPr>
          <a:xfrm flipH="1">
            <a:off x="2543957" y="4354508"/>
            <a:ext cx="239698" cy="8835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/>
          <p:nvPr/>
        </p:nvCxnSpPr>
        <p:spPr>
          <a:xfrm flipH="1">
            <a:off x="2548575" y="4557881"/>
            <a:ext cx="334142" cy="0"/>
          </a:xfrm>
          <a:prstGeom prst="straightConnector1">
            <a:avLst/>
          </a:prstGeom>
          <a:ln w="19050"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7" name="Gruppieren 56"/>
          <p:cNvGrpSpPr/>
          <p:nvPr/>
        </p:nvGrpSpPr>
        <p:grpSpPr>
          <a:xfrm>
            <a:off x="5748409" y="1440792"/>
            <a:ext cx="286773" cy="1625094"/>
            <a:chOff x="3800073" y="1080507"/>
            <a:chExt cx="339879" cy="1926037"/>
          </a:xfrm>
        </p:grpSpPr>
        <p:sp>
          <p:nvSpPr>
            <p:cNvPr id="89" name="Rechteck 88"/>
            <p:cNvSpPr/>
            <p:nvPr/>
          </p:nvSpPr>
          <p:spPr>
            <a:xfrm>
              <a:off x="3800073" y="1080507"/>
              <a:ext cx="339879" cy="95166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Gerade Verbindung 89"/>
            <p:cNvCxnSpPr>
              <a:stCxn id="89" idx="0"/>
            </p:cNvCxnSpPr>
            <p:nvPr/>
          </p:nvCxnSpPr>
          <p:spPr>
            <a:xfrm>
              <a:off x="3970013" y="1080507"/>
              <a:ext cx="0" cy="192603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Gerade Verbindung mit Pfeil 66"/>
          <p:cNvCxnSpPr/>
          <p:nvPr/>
        </p:nvCxnSpPr>
        <p:spPr>
          <a:xfrm flipH="1">
            <a:off x="5639943" y="2869008"/>
            <a:ext cx="251853" cy="0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/>
          <p:nvPr/>
        </p:nvCxnSpPr>
        <p:spPr>
          <a:xfrm flipH="1">
            <a:off x="6122535" y="3065885"/>
            <a:ext cx="479395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Objek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447236"/>
              </p:ext>
            </p:extLst>
          </p:nvPr>
        </p:nvGraphicFramePr>
        <p:xfrm>
          <a:off x="6152656" y="3086395"/>
          <a:ext cx="563910" cy="413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" name="Equation" r:id="rId17" imgW="330120" imgH="241200" progId="Equation.DSMT4">
                  <p:embed/>
                </p:oleObj>
              </mc:Choice>
              <mc:Fallback>
                <p:oleObj name="Equation" r:id="rId17" imgW="3301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52656" y="3086395"/>
                        <a:ext cx="563910" cy="4138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k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265830"/>
              </p:ext>
            </p:extLst>
          </p:nvPr>
        </p:nvGraphicFramePr>
        <p:xfrm>
          <a:off x="4409065" y="1484784"/>
          <a:ext cx="1203402" cy="66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" name="Equation" r:id="rId18" imgW="787320" imgH="431640" progId="Equation.DSMT4">
                  <p:embed/>
                </p:oleObj>
              </mc:Choice>
              <mc:Fallback>
                <p:oleObj name="Equation" r:id="rId18" imgW="78732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9065" y="1484784"/>
                        <a:ext cx="1203402" cy="66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k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822403"/>
              </p:ext>
            </p:extLst>
          </p:nvPr>
        </p:nvGraphicFramePr>
        <p:xfrm>
          <a:off x="5217579" y="2549152"/>
          <a:ext cx="650565" cy="303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4" name="Equation" r:id="rId20" imgW="545760" imgH="253800" progId="Equation.DSMT4">
                  <p:embed/>
                </p:oleObj>
              </mc:Choice>
              <mc:Fallback>
                <p:oleObj name="Equation" r:id="rId20" imgW="545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5217579" y="2549152"/>
                        <a:ext cx="650565" cy="3037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" name="Gruppieren 81"/>
          <p:cNvGrpSpPr/>
          <p:nvPr/>
        </p:nvGrpSpPr>
        <p:grpSpPr>
          <a:xfrm rot="11516245">
            <a:off x="5887223" y="4336936"/>
            <a:ext cx="286773" cy="1625094"/>
            <a:chOff x="3800073" y="1080507"/>
            <a:chExt cx="339879" cy="1926037"/>
          </a:xfrm>
        </p:grpSpPr>
        <p:sp>
          <p:nvSpPr>
            <p:cNvPr id="87" name="Rechteck 86"/>
            <p:cNvSpPr/>
            <p:nvPr/>
          </p:nvSpPr>
          <p:spPr>
            <a:xfrm>
              <a:off x="3800073" y="1080507"/>
              <a:ext cx="339879" cy="95166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Gerade Verbindung 87"/>
            <p:cNvCxnSpPr>
              <a:stCxn id="87" idx="0"/>
            </p:cNvCxnSpPr>
            <p:nvPr/>
          </p:nvCxnSpPr>
          <p:spPr>
            <a:xfrm>
              <a:off x="3970013" y="1080507"/>
              <a:ext cx="0" cy="1926037"/>
            </a:xfrm>
            <a:prstGeom prst="line">
              <a:avLst/>
            </a:prstGeom>
            <a:ln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3" name="Objekt 8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6653550"/>
              </p:ext>
            </p:extLst>
          </p:nvPr>
        </p:nvGraphicFramePr>
        <p:xfrm>
          <a:off x="5631272" y="3940617"/>
          <a:ext cx="521047" cy="413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" name="Equation" r:id="rId22" imgW="304560" imgH="241200" progId="Equation.DSMT4">
                  <p:embed/>
                </p:oleObj>
              </mc:Choice>
              <mc:Fallback>
                <p:oleObj name="Equation" r:id="rId22" imgW="3045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631272" y="3940617"/>
                        <a:ext cx="521047" cy="4138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4" name="Gerade Verbindung mit Pfeil 83"/>
          <p:cNvCxnSpPr/>
          <p:nvPr/>
        </p:nvCxnSpPr>
        <p:spPr>
          <a:xfrm flipH="1">
            <a:off x="5859920" y="4354508"/>
            <a:ext cx="239698" cy="883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eck 43"/>
          <p:cNvSpPr/>
          <p:nvPr/>
        </p:nvSpPr>
        <p:spPr>
          <a:xfrm flipH="1">
            <a:off x="5220074" y="2994715"/>
            <a:ext cx="2737484" cy="72088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hteck 45"/>
          <p:cNvSpPr/>
          <p:nvPr/>
        </p:nvSpPr>
        <p:spPr>
          <a:xfrm flipH="1">
            <a:off x="5220073" y="2922676"/>
            <a:ext cx="2729778" cy="7203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hteck 47"/>
          <p:cNvSpPr/>
          <p:nvPr/>
        </p:nvSpPr>
        <p:spPr>
          <a:xfrm flipH="1">
            <a:off x="5220074" y="4436475"/>
            <a:ext cx="2737484" cy="7203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Halbbogen 52"/>
          <p:cNvSpPr/>
          <p:nvPr/>
        </p:nvSpPr>
        <p:spPr>
          <a:xfrm rot="5400000" flipH="1">
            <a:off x="7164638" y="3002913"/>
            <a:ext cx="1585838" cy="1425366"/>
          </a:xfrm>
          <a:prstGeom prst="blockArc">
            <a:avLst>
              <a:gd name="adj1" fmla="val 10800000"/>
              <a:gd name="adj2" fmla="val 80887"/>
              <a:gd name="adj3" fmla="val 5555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4" name="Rechteck 53"/>
          <p:cNvSpPr/>
          <p:nvPr/>
        </p:nvSpPr>
        <p:spPr>
          <a:xfrm flipH="1">
            <a:off x="5220074" y="3715595"/>
            <a:ext cx="2737484" cy="72088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hteck 54"/>
          <p:cNvSpPr/>
          <p:nvPr/>
        </p:nvSpPr>
        <p:spPr>
          <a:xfrm flipH="1">
            <a:off x="5510889" y="2911104"/>
            <a:ext cx="203154" cy="836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hteck 55"/>
          <p:cNvSpPr/>
          <p:nvPr/>
        </p:nvSpPr>
        <p:spPr>
          <a:xfrm flipH="1">
            <a:off x="6230774" y="4432344"/>
            <a:ext cx="203154" cy="8361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6" name="Gerade Verbindung mit Pfeil 85"/>
          <p:cNvCxnSpPr/>
          <p:nvPr/>
        </p:nvCxnSpPr>
        <p:spPr>
          <a:xfrm flipH="1">
            <a:off x="6154414" y="4553464"/>
            <a:ext cx="200069" cy="0"/>
          </a:xfrm>
          <a:prstGeom prst="straightConnector1">
            <a:avLst/>
          </a:prstGeom>
          <a:ln w="19050">
            <a:solidFill>
              <a:srgbClr val="00B05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Gerade Verbindung 61"/>
          <p:cNvCxnSpPr/>
          <p:nvPr/>
        </p:nvCxnSpPr>
        <p:spPr>
          <a:xfrm flipV="1">
            <a:off x="6110841" y="1356603"/>
            <a:ext cx="0" cy="4617513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rade Verbindung mit Pfeil 90"/>
          <p:cNvCxnSpPr/>
          <p:nvPr/>
        </p:nvCxnSpPr>
        <p:spPr>
          <a:xfrm flipH="1">
            <a:off x="5633507" y="3065885"/>
            <a:ext cx="479395" cy="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2" name="Objekt 9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631523"/>
              </p:ext>
            </p:extLst>
          </p:nvPr>
        </p:nvGraphicFramePr>
        <p:xfrm>
          <a:off x="5566752" y="3086395"/>
          <a:ext cx="563910" cy="413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" name="Equation" r:id="rId23" imgW="330120" imgH="241200" progId="Equation.DSMT4">
                  <p:embed/>
                </p:oleObj>
              </mc:Choice>
              <mc:Fallback>
                <p:oleObj name="Equation" r:id="rId23" imgW="3301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566752" y="3086395"/>
                        <a:ext cx="563910" cy="4138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k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9549872"/>
              </p:ext>
            </p:extLst>
          </p:nvPr>
        </p:nvGraphicFramePr>
        <p:xfrm>
          <a:off x="6131049" y="3940617"/>
          <a:ext cx="521047" cy="413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7" name="Equation" r:id="rId24" imgW="304560" imgH="241200" progId="Equation.DSMT4">
                  <p:embed/>
                </p:oleObj>
              </mc:Choice>
              <mc:Fallback>
                <p:oleObj name="Equation" r:id="rId24" imgW="3045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131049" y="3940617"/>
                        <a:ext cx="521047" cy="4138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Gerade Verbindung mit Pfeil 93"/>
          <p:cNvCxnSpPr/>
          <p:nvPr/>
        </p:nvCxnSpPr>
        <p:spPr>
          <a:xfrm flipH="1">
            <a:off x="6104783" y="4354508"/>
            <a:ext cx="239698" cy="8835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mit Pfeil 94"/>
          <p:cNvCxnSpPr/>
          <p:nvPr/>
        </p:nvCxnSpPr>
        <p:spPr>
          <a:xfrm flipH="1">
            <a:off x="5887108" y="2875522"/>
            <a:ext cx="737393" cy="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Rechteck 95"/>
          <p:cNvSpPr/>
          <p:nvPr/>
        </p:nvSpPr>
        <p:spPr>
          <a:xfrm>
            <a:off x="6507424" y="2911104"/>
            <a:ext cx="203154" cy="836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Gerade Verbindung mit Pfeil 96"/>
          <p:cNvCxnSpPr/>
          <p:nvPr/>
        </p:nvCxnSpPr>
        <p:spPr>
          <a:xfrm flipH="1">
            <a:off x="6122535" y="3065885"/>
            <a:ext cx="501966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8" name="Objekt 9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87057"/>
              </p:ext>
            </p:extLst>
          </p:nvPr>
        </p:nvGraphicFramePr>
        <p:xfrm>
          <a:off x="6159728" y="3086395"/>
          <a:ext cx="563910" cy="4138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8" name="Equation" r:id="rId25" imgW="330120" imgH="241200" progId="Equation.DSMT4">
                  <p:embed/>
                </p:oleObj>
              </mc:Choice>
              <mc:Fallback>
                <p:oleObj name="Equation" r:id="rId25" imgW="3301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6159728" y="3086395"/>
                        <a:ext cx="563910" cy="4138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" name="Objek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8189973"/>
              </p:ext>
            </p:extLst>
          </p:nvPr>
        </p:nvGraphicFramePr>
        <p:xfrm>
          <a:off x="6153901" y="2564206"/>
          <a:ext cx="484185" cy="3037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" name="Equation" r:id="rId27" imgW="406080" imgH="253800" progId="Equation.DSMT4">
                  <p:embed/>
                </p:oleObj>
              </mc:Choice>
              <mc:Fallback>
                <p:oleObj name="Equation" r:id="rId27" imgW="4060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6153901" y="2564206"/>
                        <a:ext cx="484185" cy="3037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492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/>
        </p:nvGrpSpPr>
        <p:grpSpPr>
          <a:xfrm rot="10800000">
            <a:off x="3936121" y="878240"/>
            <a:ext cx="1676912" cy="1684035"/>
            <a:chOff x="3321220" y="24365"/>
            <a:chExt cx="1676912" cy="1684035"/>
          </a:xfrm>
        </p:grpSpPr>
        <p:pic>
          <p:nvPicPr>
            <p:cNvPr id="19" name="Picture 4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1220" y="486893"/>
              <a:ext cx="1676912" cy="12215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echteck 19"/>
            <p:cNvSpPr/>
            <p:nvPr/>
          </p:nvSpPr>
          <p:spPr>
            <a:xfrm>
              <a:off x="3923928" y="24365"/>
              <a:ext cx="864096" cy="648072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1"/>
          <a:stretch/>
        </p:blipFill>
        <p:spPr bwMode="auto">
          <a:xfrm rot="16200000">
            <a:off x="3410880" y="3348152"/>
            <a:ext cx="1818185" cy="3098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7244" y="5475704"/>
            <a:ext cx="1676912" cy="1221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hteck 3"/>
          <p:cNvSpPr/>
          <p:nvPr/>
        </p:nvSpPr>
        <p:spPr>
          <a:xfrm>
            <a:off x="4380360" y="2132856"/>
            <a:ext cx="432048" cy="1512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/>
              <a:t>microscope</a:t>
            </a:r>
          </a:p>
        </p:txBody>
      </p:sp>
      <p:sp>
        <p:nvSpPr>
          <p:cNvPr id="9" name="Rechteck 8"/>
          <p:cNvSpPr/>
          <p:nvPr/>
        </p:nvSpPr>
        <p:spPr>
          <a:xfrm>
            <a:off x="5076056" y="3933056"/>
            <a:ext cx="2376264" cy="2160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hteck 9"/>
          <p:cNvSpPr/>
          <p:nvPr/>
        </p:nvSpPr>
        <p:spPr>
          <a:xfrm>
            <a:off x="1691680" y="3933056"/>
            <a:ext cx="2376264" cy="21602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rotating table</a:t>
            </a:r>
            <a:endParaRPr lang="en-US" sz="1600" dirty="0"/>
          </a:p>
        </p:txBody>
      </p:sp>
      <p:sp>
        <p:nvSpPr>
          <p:cNvPr id="13" name="Rechteck 12"/>
          <p:cNvSpPr/>
          <p:nvPr/>
        </p:nvSpPr>
        <p:spPr>
          <a:xfrm>
            <a:off x="4207169" y="3717032"/>
            <a:ext cx="2811728" cy="216024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hybrid/module</a:t>
            </a:r>
            <a:endParaRPr lang="en-US" sz="1600" dirty="0"/>
          </a:p>
        </p:txBody>
      </p:sp>
      <p:sp>
        <p:nvSpPr>
          <p:cNvPr id="14" name="Rechteck 13"/>
          <p:cNvSpPr/>
          <p:nvPr/>
        </p:nvSpPr>
        <p:spPr>
          <a:xfrm>
            <a:off x="5148064" y="4761148"/>
            <a:ext cx="288032" cy="16201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hteck 14"/>
          <p:cNvSpPr/>
          <p:nvPr/>
        </p:nvSpPr>
        <p:spPr>
          <a:xfrm>
            <a:off x="3707904" y="4761148"/>
            <a:ext cx="288032" cy="16201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hteck 15"/>
          <p:cNvSpPr/>
          <p:nvPr/>
        </p:nvSpPr>
        <p:spPr>
          <a:xfrm>
            <a:off x="251520" y="6381328"/>
            <a:ext cx="8640960" cy="4320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frame</a:t>
            </a:r>
            <a:endParaRPr lang="en-US" dirty="0"/>
          </a:p>
        </p:txBody>
      </p:sp>
      <p:sp>
        <p:nvSpPr>
          <p:cNvPr id="18" name="Rechteck 17"/>
          <p:cNvSpPr/>
          <p:nvPr/>
        </p:nvSpPr>
        <p:spPr>
          <a:xfrm>
            <a:off x="4139952" y="5013176"/>
            <a:ext cx="864096" cy="64807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hteck 7"/>
          <p:cNvSpPr/>
          <p:nvPr/>
        </p:nvSpPr>
        <p:spPr>
          <a:xfrm>
            <a:off x="4380360" y="4005064"/>
            <a:ext cx="432048" cy="151216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600" dirty="0" smtClean="0"/>
              <a:t>microscope</a:t>
            </a:r>
            <a:endParaRPr lang="en-US" sz="1600" dirty="0"/>
          </a:p>
        </p:txBody>
      </p:sp>
      <p:sp>
        <p:nvSpPr>
          <p:cNvPr id="22" name="Rechteck 21"/>
          <p:cNvSpPr/>
          <p:nvPr/>
        </p:nvSpPr>
        <p:spPr>
          <a:xfrm>
            <a:off x="8172400" y="1196752"/>
            <a:ext cx="720080" cy="51845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hteck 22"/>
          <p:cNvSpPr/>
          <p:nvPr/>
        </p:nvSpPr>
        <p:spPr>
          <a:xfrm>
            <a:off x="251520" y="1196752"/>
            <a:ext cx="720080" cy="51845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hteck 23"/>
          <p:cNvSpPr/>
          <p:nvPr/>
        </p:nvSpPr>
        <p:spPr>
          <a:xfrm>
            <a:off x="251520" y="764704"/>
            <a:ext cx="8640960" cy="43204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feld 1"/>
          <p:cNvSpPr txBox="1"/>
          <p:nvPr/>
        </p:nvSpPr>
        <p:spPr>
          <a:xfrm>
            <a:off x="5573644" y="1390055"/>
            <a:ext cx="1361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focusing </a:t>
            </a:r>
            <a:r>
              <a:rPr lang="en-US" sz="1600" dirty="0" smtClean="0"/>
              <a:t>stage</a:t>
            </a:r>
            <a:endParaRPr lang="en-US" sz="1600" dirty="0"/>
          </a:p>
        </p:txBody>
      </p:sp>
      <p:sp>
        <p:nvSpPr>
          <p:cNvPr id="21" name="Textfeld 20"/>
          <p:cNvSpPr txBox="1"/>
          <p:nvPr/>
        </p:nvSpPr>
        <p:spPr>
          <a:xfrm>
            <a:off x="5573644" y="5917180"/>
            <a:ext cx="13616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focusing </a:t>
            </a:r>
            <a:r>
              <a:rPr lang="en-US" sz="1600" dirty="0" smtClean="0"/>
              <a:t>stage</a:t>
            </a:r>
            <a:endParaRPr lang="en-US" sz="1600" dirty="0"/>
          </a:p>
        </p:txBody>
      </p:sp>
      <p:sp>
        <p:nvSpPr>
          <p:cNvPr id="25" name="Textfeld 24"/>
          <p:cNvSpPr txBox="1"/>
          <p:nvPr/>
        </p:nvSpPr>
        <p:spPr>
          <a:xfrm>
            <a:off x="1610727" y="4293096"/>
            <a:ext cx="11784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rotary stage</a:t>
            </a:r>
            <a:endParaRPr lang="en-US" sz="1600" dirty="0"/>
          </a:p>
        </p:txBody>
      </p:sp>
      <p:sp>
        <p:nvSpPr>
          <p:cNvPr id="27" name="Rechteck 26"/>
          <p:cNvSpPr/>
          <p:nvPr/>
        </p:nvSpPr>
        <p:spPr>
          <a:xfrm>
            <a:off x="1691680" y="3933056"/>
            <a:ext cx="5760639" cy="216024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421" t="36948" r="8204" b="21775"/>
          <a:stretch/>
        </p:blipFill>
        <p:spPr bwMode="auto">
          <a:xfrm rot="16200000">
            <a:off x="4244733" y="3811754"/>
            <a:ext cx="619817" cy="127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Titel 1"/>
          <p:cNvSpPr txBox="1">
            <a:spLocks/>
          </p:cNvSpPr>
          <p:nvPr/>
        </p:nvSpPr>
        <p:spPr>
          <a:xfrm>
            <a:off x="179512" y="188640"/>
            <a:ext cx="822960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smtClean="0"/>
              <a:t>Front-to-back Metrology Machine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1896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Part List</a:t>
            </a:r>
            <a:endParaRPr lang="en-US" sz="3600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9675730"/>
              </p:ext>
            </p:extLst>
          </p:nvPr>
        </p:nvGraphicFramePr>
        <p:xfrm>
          <a:off x="611559" y="1124744"/>
          <a:ext cx="8064897" cy="29523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4893"/>
                <a:gridCol w="1157462"/>
                <a:gridCol w="1754862"/>
                <a:gridCol w="802756"/>
                <a:gridCol w="1157462"/>
                <a:gridCol w="1157462"/>
              </a:tblGrid>
              <a:tr h="302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Part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Source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Product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Quantity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 err="1">
                          <a:effectLst/>
                        </a:rPr>
                        <a:t>Uni</a:t>
                      </a:r>
                      <a:r>
                        <a:rPr lang="en-US" sz="1600" b="1" u="none" strike="noStrike" dirty="0">
                          <a:effectLst/>
                        </a:rPr>
                        <a:t> Cost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Cost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Rotary Stage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Owis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DRTM 90-D53-HiSM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1.600 €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1.600 €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Controller Rotary Stage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Owis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PS10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200 €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200 €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Power Supply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Owis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100 €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100 €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effectLst/>
                        </a:rPr>
                        <a:t>Focusing </a:t>
                      </a:r>
                      <a:r>
                        <a:rPr lang="en-US" sz="1600" u="none" strike="noStrike" dirty="0">
                          <a:effectLst/>
                        </a:rPr>
                        <a:t>Stage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Owis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HV 60-12-MS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0 €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Microscope Camera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Conrad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191377-62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100 €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200 €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0 €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039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0 €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4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0 €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59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Total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2.100 €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165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sz="3600" dirty="0" smtClean="0"/>
              <a:t>Next Steps</a:t>
            </a:r>
            <a:endParaRPr lang="en-US" sz="3600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/>
              <a:t>Finish Design of FB Metrology Machine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Build it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Develop Software (</a:t>
            </a:r>
            <a:r>
              <a:rPr lang="en-US" sz="2000" dirty="0" err="1" smtClean="0"/>
              <a:t>LabView</a:t>
            </a:r>
            <a:r>
              <a:rPr lang="en-US" sz="2000" dirty="0" smtClean="0"/>
              <a:t> Vision)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Determine measurement accuracy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671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21&quot;&gt;&lt;object type=&quot;3&quot; unique_id=&quot;10022&quot;&gt;&lt;property id=&quot;20148&quot; value=&quot;5&quot;/&gt;&lt;property id=&quot;20300&quot; value=&quot;Folie 1 - &amp;quot;Precision assembly of back-to-back “2S” modules and Front-to-back Metrology&amp;quot;&quot;/&gt;&lt;property id=&quot;20307&quot; value=&quot;256&quot;/&gt;&lt;/object&gt;&lt;object type=&quot;3&quot; unique_id=&quot;10023&quot;&gt;&lt;property id=&quot;20148&quot; value=&quot;5&quot;/&gt;&lt;property id=&quot;20300&quot; value=&quot;Folie 2 - &amp;quot;Precision Assembly of 2S Modules&amp;quot;&quot;/&gt;&lt;property id=&quot;20307&quot; value=&quot;258&quot;/&gt;&lt;/object&gt;&lt;object type=&quot;3&quot; unique_id=&quot;10025&quot;&gt;&lt;property id=&quot;20148&quot; value=&quot;5&quot;/&gt;&lt;property id=&quot;20300&quot; value=&quot;Folie 3 - &amp;quot;Front-to-back Metrology&amp;quot;&quot;/&gt;&lt;property id=&quot;20307&quot; value=&quot;260&quot;/&gt;&lt;/object&gt;&lt;object type=&quot;3&quot; unique_id=&quot;10026&quot;&gt;&lt;property id=&quot;20148&quot; value=&quot;5&quot;/&gt;&lt;property id=&quot;20300&quot; value=&quot;Folie 6 - &amp;quot;Next Steps&amp;quot;&quot;/&gt;&lt;property id=&quot;20307&quot; value=&quot;261&quot;/&gt;&lt;/object&gt;&lt;object type=&quot;3&quot; unique_id=&quot;10048&quot;&gt;&lt;property id=&quot;20148&quot; value=&quot;5&quot;/&gt;&lt;property id=&quot;20300&quot; value=&quot;Folie 4&quot;/&gt;&lt;property id=&quot;20307&quot; value=&quot;262&quot;/&gt;&lt;/object&gt;&lt;object type=&quot;3&quot; unique_id=&quot;10163&quot;&gt;&lt;property id=&quot;20148&quot; value=&quot;5&quot;/&gt;&lt;property id=&quot;20300&quot; value=&quot;Folie 5 - &amp;quot;Part List&amp;quot;&quot;/&gt;&lt;property id=&quot;20307&quot; value=&quot;263&quot;/&gt;&lt;/object&gt;&lt;/object&gt;&lt;object type=&quot;8&quot; unique_id=&quot;10033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Bildschirmpräsentation (4:3)</PresentationFormat>
  <Paragraphs>82</Paragraphs>
  <Slides>6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Larissa</vt:lpstr>
      <vt:lpstr>Equation</vt:lpstr>
      <vt:lpstr>MathType 6.0 Equation</vt:lpstr>
      <vt:lpstr>Precision assembly of back-to-back “2S” modules and Front-to-back Metrology</vt:lpstr>
      <vt:lpstr>Precision Assembly of 2S Modules</vt:lpstr>
      <vt:lpstr>Front-to-back Metrology</vt:lpstr>
      <vt:lpstr>PowerPoint-Präsentation</vt:lpstr>
      <vt:lpstr>Part List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Front-to-back Metrology</dc:title>
  <dc:creator>Feld</dc:creator>
  <cp:lastModifiedBy>Feld</cp:lastModifiedBy>
  <cp:revision>32</cp:revision>
  <dcterms:created xsi:type="dcterms:W3CDTF">2013-04-18T14:20:52Z</dcterms:created>
  <dcterms:modified xsi:type="dcterms:W3CDTF">2013-09-11T20:05:23Z</dcterms:modified>
</cp:coreProperties>
</file>