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1C01C-E912-7845-9E32-7038DE75E42D}" type="datetimeFigureOut">
              <a:rPr lang="en-US" smtClean="0"/>
              <a:t>7/29/13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CFE6-1591-B64D-9226-EA264EF32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CFE6-1591-B64D-9226-EA264EF32B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77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2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5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0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4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3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5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1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5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7CB4-2672-3647-8D3A-1D906C986401}" type="datetimeFigureOut">
              <a:rPr lang="en-US" smtClean="0"/>
              <a:t>7/29/13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802E7-4A67-C045-A2E9-D0BF9A968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4.emf"/><Relationship Id="rId5" Type="http://schemas.openxmlformats.org/officeDocument/2006/relationships/oleObject" Target="../embeddings/Microsoft_Equation4.bin"/><Relationship Id="rId6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2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MSSM Higgs Signal in bb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Ewen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09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Region where the </a:t>
            </a:r>
            <a:r>
              <a:rPr lang="en-US" dirty="0" smtClean="0"/>
              <a:t>≈ symbol</a:t>
            </a:r>
            <a:r>
              <a:rPr lang="en-US" dirty="0"/>
              <a:t> </a:t>
            </a:r>
            <a:r>
              <a:rPr lang="en-US" dirty="0" smtClean="0"/>
              <a:t>is most valid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No data yet, split </a:t>
            </a:r>
            <a:r>
              <a:rPr lang="en-US" dirty="0" err="1" smtClean="0"/>
              <a:t>montecarlo</a:t>
            </a:r>
            <a:r>
              <a:rPr lang="en-US" dirty="0" smtClean="0"/>
              <a:t> data into two sets</a:t>
            </a:r>
          </a:p>
          <a:p>
            <a:pPr lvl="1"/>
            <a:r>
              <a:rPr lang="en-US" dirty="0" smtClean="0"/>
              <a:t>(*) “</a:t>
            </a:r>
            <a:r>
              <a:rPr lang="en-US" dirty="0"/>
              <a:t>T</a:t>
            </a:r>
            <a:r>
              <a:rPr lang="en-US" dirty="0" smtClean="0"/>
              <a:t>raining” sample determines </a:t>
            </a:r>
          </a:p>
          <a:p>
            <a:pPr lvl="1"/>
            <a:r>
              <a:rPr lang="en-US" dirty="0" smtClean="0"/>
              <a:t>(*) “Testing” sample determines         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Select Parameters to determine best region, i.e. of smallest x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332530"/>
              </p:ext>
            </p:extLst>
          </p:nvPr>
        </p:nvGraphicFramePr>
        <p:xfrm>
          <a:off x="1746250" y="2220157"/>
          <a:ext cx="5326063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489200" imgH="431800" progId="Equation.3">
                  <p:embed/>
                </p:oleObj>
              </mc:Choice>
              <mc:Fallback>
                <p:oleObj name="Equation" r:id="rId3" imgW="24892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6250" y="2220157"/>
                        <a:ext cx="5326063" cy="923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184331"/>
              </p:ext>
            </p:extLst>
          </p:nvPr>
        </p:nvGraphicFramePr>
        <p:xfrm>
          <a:off x="6267728" y="3987142"/>
          <a:ext cx="1267844" cy="67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812800" imgH="431800" progId="Equation.3">
                  <p:embed/>
                </p:oleObj>
              </mc:Choice>
              <mc:Fallback>
                <p:oleObj name="Equation" r:id="rId5" imgW="8128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67728" y="3987142"/>
                        <a:ext cx="1267844" cy="673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419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Plot</a:t>
            </a:r>
            <a:endParaRPr lang="en-US" dirty="0"/>
          </a:p>
        </p:txBody>
      </p:sp>
      <p:pic>
        <p:nvPicPr>
          <p:cNvPr id="4" name="Content Placeholder 3" descr="deviation_BDT_vars_test_c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00" r="-2500"/>
          <a:stretch>
            <a:fillRect/>
          </a:stretch>
        </p:blipFill>
        <p:spPr>
          <a:xfrm>
            <a:off x="737682" y="1296539"/>
            <a:ext cx="7949117" cy="5156402"/>
          </a:xfrm>
        </p:spPr>
      </p:pic>
    </p:spTree>
    <p:extLst>
      <p:ext uri="{BB962C8B-B14F-4D97-AF65-F5344CB8AC3E}">
        <p14:creationId xmlns:p14="http://schemas.microsoft.com/office/powerpoint/2010/main" val="3720493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Plot</a:t>
            </a:r>
            <a:endParaRPr lang="en-US" dirty="0"/>
          </a:p>
        </p:txBody>
      </p:sp>
      <p:pic>
        <p:nvPicPr>
          <p:cNvPr id="4" name="Content Placeholder 3" descr="deviation_BDT_vars_test_c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24" r="-119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37039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Considerations</a:t>
            </a:r>
            <a:endParaRPr lang="en-US" dirty="0"/>
          </a:p>
        </p:txBody>
      </p:sp>
      <p:pic>
        <p:nvPicPr>
          <p:cNvPr id="4" name="Content Placeholder 3" descr="CorrelationMatrix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254" r="-372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6959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Boosted De</a:t>
            </a:r>
            <a:r>
              <a:rPr lang="en-US" dirty="0" smtClean="0"/>
              <a:t>cis</a:t>
            </a:r>
            <a:r>
              <a:rPr lang="en-US" dirty="0" smtClean="0"/>
              <a:t>ion Tree</a:t>
            </a:r>
            <a:endParaRPr lang="en-US" dirty="0"/>
          </a:p>
        </p:txBody>
      </p:sp>
      <p:pic>
        <p:nvPicPr>
          <p:cNvPr id="4" name="Content Placeholder 3" descr="BDTG_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9" b="21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2307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r>
              <a:rPr lang="en-US" dirty="0" smtClean="0"/>
              <a:t>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n-US" dirty="0" smtClean="0"/>
              <a:t>oolkit for </a:t>
            </a:r>
            <a:r>
              <a:rPr lang="en-US" b="1" dirty="0" smtClean="0"/>
              <a:t>M</a:t>
            </a:r>
            <a:r>
              <a:rPr lang="en-US" dirty="0" smtClean="0"/>
              <a:t>ulti</a:t>
            </a:r>
            <a:r>
              <a:rPr lang="en-US" b="1" dirty="0" smtClean="0"/>
              <a:t>v</a:t>
            </a:r>
            <a:r>
              <a:rPr lang="en-US" dirty="0" smtClean="0"/>
              <a:t>ariable </a:t>
            </a:r>
            <a:r>
              <a:rPr lang="en-US" b="1" dirty="0" smtClean="0"/>
              <a:t>A</a:t>
            </a:r>
            <a:r>
              <a:rPr lang="en-US" dirty="0" smtClean="0"/>
              <a:t>nalysis (TMVA)</a:t>
            </a:r>
          </a:p>
          <a:p>
            <a:pPr lvl="1"/>
            <a:r>
              <a:rPr lang="en-US" dirty="0" smtClean="0"/>
              <a:t>Optimization package in ROOT</a:t>
            </a:r>
          </a:p>
          <a:p>
            <a:r>
              <a:rPr lang="en-US" dirty="0" smtClean="0"/>
              <a:t>Searching for optimal variable choice for MSSM Higgs Signal in higher mass regimes </a:t>
            </a:r>
          </a:p>
          <a:p>
            <a:pPr lvl="1"/>
            <a:r>
              <a:rPr lang="en-US" dirty="0" smtClean="0"/>
              <a:t>Regression Analysis</a:t>
            </a:r>
          </a:p>
          <a:p>
            <a:pPr lvl="1"/>
            <a:r>
              <a:rPr lang="en-US" dirty="0" smtClean="0"/>
              <a:t>MSSM Higgs doublet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</a:t>
            </a:r>
            <a:r>
              <a:rPr lang="en-US" dirty="0" smtClean="0"/>
              <a:t>inimal </a:t>
            </a:r>
            <a:r>
              <a:rPr lang="en-US" b="1" dirty="0" smtClean="0"/>
              <a:t>S</a:t>
            </a:r>
            <a:r>
              <a:rPr lang="en-US" dirty="0" smtClean="0"/>
              <a:t>uper</a:t>
            </a:r>
            <a:r>
              <a:rPr lang="en-US" b="1" dirty="0" smtClean="0"/>
              <a:t>s</a:t>
            </a:r>
            <a:r>
              <a:rPr lang="en-US" dirty="0" smtClean="0"/>
              <a:t>ymmetric </a:t>
            </a:r>
            <a:r>
              <a:rPr lang="en-US" b="1" dirty="0" smtClean="0"/>
              <a:t>M</a:t>
            </a:r>
            <a:r>
              <a:rPr lang="en-US" dirty="0" smtClean="0"/>
              <a:t>odel</a:t>
            </a:r>
          </a:p>
          <a:p>
            <a:r>
              <a:rPr lang="en-US" dirty="0" smtClean="0"/>
              <a:t>Predicts partner particles for every particle in the standard model</a:t>
            </a:r>
          </a:p>
          <a:p>
            <a:pPr marL="457200" lvl="1" indent="0">
              <a:buNone/>
            </a:pPr>
            <a:r>
              <a:rPr lang="en-US" b="1" dirty="0" smtClean="0"/>
              <a:t>    Boson              Fermion</a:t>
            </a:r>
          </a:p>
          <a:p>
            <a:pPr lvl="1"/>
            <a:r>
              <a:rPr lang="en-US" b="1" dirty="0" err="1" smtClean="0">
                <a:sym typeface="Wingdings"/>
              </a:rPr>
              <a:t>S</a:t>
            </a:r>
            <a:r>
              <a:rPr lang="en-US" dirty="0" err="1" smtClean="0">
                <a:sym typeface="Wingdings"/>
              </a:rPr>
              <a:t>quarks</a:t>
            </a:r>
            <a:r>
              <a:rPr lang="en-US" dirty="0" smtClean="0">
                <a:sym typeface="Wingdings"/>
              </a:rPr>
              <a:t>   </a:t>
            </a:r>
            <a:r>
              <a:rPr lang="en-US" dirty="0" smtClean="0">
                <a:sym typeface="Wingdings"/>
              </a:rPr>
              <a:t> </a:t>
            </a:r>
            <a:r>
              <a:rPr lang="en-US" dirty="0" smtClean="0"/>
              <a:t>Quarks                </a:t>
            </a:r>
            <a:r>
              <a:rPr lang="en-US" dirty="0" smtClean="0">
                <a:sym typeface="Wingdings"/>
              </a:rPr>
              <a:t>(</a:t>
            </a:r>
            <a:r>
              <a:rPr lang="en-US" b="1" dirty="0" smtClean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uper-quarks)</a:t>
            </a:r>
          </a:p>
          <a:p>
            <a:pPr lvl="1"/>
            <a:r>
              <a:rPr lang="en-US" b="1" dirty="0" err="1" smtClean="0">
                <a:sym typeface="Wingdings"/>
              </a:rPr>
              <a:t>S</a:t>
            </a:r>
            <a:r>
              <a:rPr lang="en-US" dirty="0" err="1" smtClean="0">
                <a:sym typeface="Wingdings"/>
              </a:rPr>
              <a:t>leptons</a:t>
            </a:r>
            <a:r>
              <a:rPr lang="en-US" dirty="0" smtClean="0">
                <a:sym typeface="Wingdings"/>
              </a:rPr>
              <a:t>  </a:t>
            </a:r>
            <a:r>
              <a:rPr lang="en-US" dirty="0" smtClean="0">
                <a:sym typeface="Wingdings"/>
              </a:rPr>
              <a:t> </a:t>
            </a:r>
            <a:r>
              <a:rPr lang="en-US" dirty="0" smtClean="0">
                <a:sym typeface="Wingdings"/>
              </a:rPr>
              <a:t>Leptons              </a:t>
            </a:r>
            <a:r>
              <a:rPr lang="en-US" dirty="0" smtClean="0">
                <a:sym typeface="Wingdings"/>
              </a:rPr>
              <a:t>(</a:t>
            </a:r>
            <a:r>
              <a:rPr lang="en-US" b="1" dirty="0" smtClean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uper-leptons)</a:t>
            </a:r>
          </a:p>
          <a:p>
            <a:pPr lvl="1"/>
            <a:r>
              <a:rPr lang="en-US" dirty="0" smtClean="0">
                <a:sym typeface="Wingdings"/>
              </a:rPr>
              <a:t>Boson      </a:t>
            </a:r>
            <a:r>
              <a:rPr lang="en-US" dirty="0" smtClean="0">
                <a:sym typeface="Wingdings"/>
              </a:rPr>
              <a:t> </a:t>
            </a:r>
            <a:r>
              <a:rPr lang="en-US" dirty="0" err="1" smtClean="0">
                <a:sym typeface="Wingdings"/>
              </a:rPr>
              <a:t>Bosino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err="1" smtClean="0">
                <a:sym typeface="Wingdings"/>
              </a:rPr>
              <a:t>Sfermion</a:t>
            </a:r>
            <a:r>
              <a:rPr lang="en-US" dirty="0" smtClean="0">
                <a:sym typeface="Wingdings"/>
              </a:rPr>
              <a:t>  </a:t>
            </a:r>
            <a:r>
              <a:rPr lang="en-US" dirty="0" smtClean="0">
                <a:sym typeface="Wingdings"/>
              </a:rPr>
              <a:t>Fermion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7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Higgs in 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867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SM Higgs field is a complex doublet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Electroweak </a:t>
            </a:r>
            <a:r>
              <a:rPr lang="en-US" dirty="0"/>
              <a:t>s</a:t>
            </a:r>
            <a:r>
              <a:rPr lang="en-US" dirty="0" smtClean="0"/>
              <a:t>ymmetry breaking “rotates” this field</a:t>
            </a:r>
          </a:p>
          <a:p>
            <a:pPr lvl="1"/>
            <a:r>
              <a:rPr lang="en-US" dirty="0" smtClean="0"/>
              <a:t>W</a:t>
            </a:r>
            <a:r>
              <a:rPr lang="en-US" baseline="30000" dirty="0" smtClean="0"/>
              <a:t>+-</a:t>
            </a:r>
            <a:r>
              <a:rPr lang="en-US" dirty="0" smtClean="0"/>
              <a:t>, Z, and H </a:t>
            </a:r>
          </a:p>
          <a:p>
            <a:pPr lvl="1"/>
            <a:r>
              <a:rPr lang="en-US" dirty="0" smtClean="0"/>
              <a:t>Higgs here is </a:t>
            </a:r>
            <a:r>
              <a:rPr lang="en-US" b="1" dirty="0" smtClean="0"/>
              <a:t>C</a:t>
            </a:r>
            <a:r>
              <a:rPr lang="en-US" dirty="0" smtClean="0"/>
              <a:t>harge </a:t>
            </a:r>
            <a:r>
              <a:rPr lang="en-US" b="1" dirty="0" smtClean="0"/>
              <a:t>P</a:t>
            </a:r>
            <a:r>
              <a:rPr lang="en-US" dirty="0" smtClean="0"/>
              <a:t>arity (CP) even and has no electric charge (neutral)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HiggsDouble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983" y="2282965"/>
            <a:ext cx="2174663" cy="93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1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Higgs in MSSM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MSSM extends to two </a:t>
            </a:r>
            <a:r>
              <a:rPr lang="en-US" b="1" dirty="0" smtClean="0"/>
              <a:t>complex</a:t>
            </a:r>
            <a:r>
              <a:rPr lang="en-US" dirty="0" smtClean="0"/>
              <a:t> doublet fields</a:t>
            </a:r>
          </a:p>
          <a:p>
            <a:pPr lvl="1"/>
            <a:r>
              <a:rPr lang="en-US" dirty="0" smtClean="0"/>
              <a:t>H</a:t>
            </a:r>
            <a:r>
              <a:rPr lang="en-US" sz="2000" dirty="0" smtClean="0"/>
              <a:t>u  </a:t>
            </a:r>
            <a:r>
              <a:rPr lang="en-US" dirty="0" smtClean="0"/>
              <a:t>= (</a:t>
            </a:r>
            <a:r>
              <a:rPr lang="en-US" dirty="0" err="1" smtClean="0"/>
              <a:t>H</a:t>
            </a:r>
            <a:r>
              <a:rPr lang="en-US" baseline="30000" dirty="0" err="1"/>
              <a:t>+</a:t>
            </a:r>
            <a:r>
              <a:rPr lang="en-US" baseline="-25000" dirty="0" err="1" smtClean="0"/>
              <a:t>u</a:t>
            </a:r>
            <a:r>
              <a:rPr lang="en-US" baseline="-25000" dirty="0" smtClean="0"/>
              <a:t>, </a:t>
            </a:r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r>
              <a:rPr lang="en-US" baseline="-25000" dirty="0" smtClean="0"/>
              <a:t>u</a:t>
            </a:r>
            <a:r>
              <a:rPr lang="en-US" dirty="0" smtClean="0"/>
              <a:t>) = up-like (positive) quarks</a:t>
            </a:r>
          </a:p>
          <a:p>
            <a:pPr lvl="1"/>
            <a:r>
              <a:rPr lang="en-US" dirty="0" err="1" smtClean="0"/>
              <a:t>H</a:t>
            </a:r>
            <a:r>
              <a:rPr lang="en-US" sz="2000" dirty="0" err="1"/>
              <a:t>d</a:t>
            </a:r>
            <a:r>
              <a:rPr lang="en-US" sz="2000" dirty="0" smtClean="0"/>
              <a:t>  </a:t>
            </a:r>
            <a:r>
              <a:rPr lang="en-US" dirty="0" smtClean="0"/>
              <a:t>= (H</a:t>
            </a:r>
            <a:r>
              <a:rPr lang="en-US" baseline="30000" dirty="0"/>
              <a:t>-</a:t>
            </a:r>
            <a:r>
              <a:rPr lang="en-US" baseline="-25000" dirty="0" smtClean="0"/>
              <a:t>d</a:t>
            </a:r>
            <a:r>
              <a:rPr lang="en-US" baseline="-25000" dirty="0" smtClean="0"/>
              <a:t>, </a:t>
            </a:r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r>
              <a:rPr lang="en-US" baseline="-25000" dirty="0"/>
              <a:t>d</a:t>
            </a:r>
            <a:r>
              <a:rPr lang="en-US" dirty="0" smtClean="0"/>
              <a:t>) = down-like (positive) quarks</a:t>
            </a:r>
          </a:p>
          <a:p>
            <a:r>
              <a:rPr lang="en-US" dirty="0" smtClean="0"/>
              <a:t>Eight </a:t>
            </a:r>
            <a:r>
              <a:rPr lang="en-US" b="1" dirty="0" smtClean="0"/>
              <a:t>D</a:t>
            </a:r>
            <a:r>
              <a:rPr lang="en-US" dirty="0" smtClean="0"/>
              <a:t>egrees </a:t>
            </a:r>
            <a:r>
              <a:rPr lang="en-US" b="1" dirty="0" smtClean="0"/>
              <a:t>o</a:t>
            </a:r>
            <a:r>
              <a:rPr lang="en-US" dirty="0" smtClean="0"/>
              <a:t>f </a:t>
            </a:r>
            <a:r>
              <a:rPr lang="en-US" b="1" dirty="0" smtClean="0"/>
              <a:t>F</a:t>
            </a:r>
            <a:r>
              <a:rPr lang="en-US" dirty="0" smtClean="0"/>
              <a:t>reedom (</a:t>
            </a:r>
            <a:r>
              <a:rPr lang="en-US" dirty="0" err="1" smtClean="0"/>
              <a:t>DoF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As before, three go to W</a:t>
            </a:r>
            <a:r>
              <a:rPr lang="en-US" baseline="30000" dirty="0" smtClean="0"/>
              <a:t>+-</a:t>
            </a:r>
            <a:r>
              <a:rPr lang="en-US" dirty="0" smtClean="0"/>
              <a:t>, Z</a:t>
            </a:r>
          </a:p>
          <a:p>
            <a:pPr lvl="1"/>
            <a:r>
              <a:rPr lang="en-US" dirty="0" smtClean="0"/>
              <a:t>The remaining five are Higgs Bosons</a:t>
            </a:r>
          </a:p>
          <a:p>
            <a:pPr lvl="2"/>
            <a:r>
              <a:rPr lang="en-US" dirty="0" smtClean="0"/>
              <a:t>Two</a:t>
            </a:r>
            <a:r>
              <a:rPr lang="en-US" b="1" dirty="0" smtClean="0"/>
              <a:t> CP-even</a:t>
            </a:r>
            <a:r>
              <a:rPr lang="en-US" dirty="0" smtClean="0"/>
              <a:t> and </a:t>
            </a:r>
            <a:r>
              <a:rPr lang="en-US" b="1" dirty="0" smtClean="0"/>
              <a:t>neutral</a:t>
            </a:r>
            <a:r>
              <a:rPr lang="en-US" dirty="0" smtClean="0"/>
              <a:t>: h</a:t>
            </a:r>
            <a:r>
              <a:rPr lang="en-US" baseline="30000" dirty="0" smtClean="0"/>
              <a:t>0 </a:t>
            </a:r>
            <a:r>
              <a:rPr lang="en-US" dirty="0" smtClean="0"/>
              <a:t>and H</a:t>
            </a:r>
            <a:r>
              <a:rPr lang="en-US" baseline="30000" dirty="0" smtClean="0"/>
              <a:t>0</a:t>
            </a:r>
          </a:p>
          <a:p>
            <a:pPr lvl="2"/>
            <a:r>
              <a:rPr lang="en-US" dirty="0" smtClean="0"/>
              <a:t>One </a:t>
            </a:r>
            <a:r>
              <a:rPr lang="en-US" b="1" dirty="0" smtClean="0"/>
              <a:t>CP</a:t>
            </a:r>
            <a:r>
              <a:rPr lang="en-US" dirty="0"/>
              <a:t>-</a:t>
            </a:r>
            <a:r>
              <a:rPr lang="en-US" b="1" dirty="0" smtClean="0"/>
              <a:t>odd</a:t>
            </a:r>
            <a:r>
              <a:rPr lang="en-US" dirty="0" smtClean="0"/>
              <a:t> and </a:t>
            </a:r>
            <a:r>
              <a:rPr lang="en-US" b="1" dirty="0" smtClean="0"/>
              <a:t>n</a:t>
            </a:r>
            <a:r>
              <a:rPr lang="en-US" b="1" dirty="0" smtClean="0"/>
              <a:t>eutral</a:t>
            </a:r>
            <a:r>
              <a:rPr lang="en-US" dirty="0" smtClean="0"/>
              <a:t>: A</a:t>
            </a:r>
            <a:r>
              <a:rPr lang="en-US" baseline="30000" dirty="0" smtClean="0"/>
              <a:t>0</a:t>
            </a:r>
          </a:p>
          <a:p>
            <a:pPr lvl="2"/>
            <a:r>
              <a:rPr lang="en-US" dirty="0" smtClean="0"/>
              <a:t>Two </a:t>
            </a:r>
            <a:r>
              <a:rPr lang="en-US" b="1" dirty="0" smtClean="0"/>
              <a:t>CP-even </a:t>
            </a:r>
            <a:r>
              <a:rPr lang="en-US" dirty="0" smtClean="0"/>
              <a:t>and </a:t>
            </a:r>
            <a:r>
              <a:rPr lang="en-US" b="1" dirty="0" smtClean="0"/>
              <a:t>charged: </a:t>
            </a:r>
            <a:r>
              <a:rPr lang="en-US" dirty="0" smtClean="0"/>
              <a:t>H</a:t>
            </a:r>
            <a:r>
              <a:rPr lang="en-US" baseline="30000" dirty="0" smtClean="0"/>
              <a:t>+ </a:t>
            </a:r>
            <a:r>
              <a:rPr lang="en-US" dirty="0" smtClean="0"/>
              <a:t>and H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endParaRPr lang="en-US" b="1" baseline="30000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1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en-US" sz="4400" dirty="0" smtClean="0"/>
              <a:t>h</a:t>
            </a:r>
            <a:r>
              <a:rPr lang="en-US" sz="4400" baseline="30000" dirty="0" smtClean="0"/>
              <a:t>0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convention,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baseline="-25000" dirty="0" smtClean="0"/>
              <a:t> </a:t>
            </a:r>
            <a:r>
              <a:rPr lang="en-US" dirty="0" smtClean="0"/>
              <a:t>&lt;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endParaRPr lang="en-US" baseline="-25000" dirty="0" smtClean="0"/>
          </a:p>
          <a:p>
            <a:r>
              <a:rPr lang="en-US" dirty="0" smtClean="0"/>
              <a:t>h</a:t>
            </a:r>
            <a:r>
              <a:rPr lang="en-US" baseline="30000" dirty="0" smtClean="0"/>
              <a:t>0 </a:t>
            </a:r>
            <a:r>
              <a:rPr lang="en-US" dirty="0" smtClean="0"/>
              <a:t>is superposition of </a:t>
            </a:r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r>
              <a:rPr lang="en-US" baseline="-25000" dirty="0" smtClean="0"/>
              <a:t>u</a:t>
            </a:r>
            <a:r>
              <a:rPr lang="en-US" dirty="0" smtClean="0"/>
              <a:t> and H</a:t>
            </a:r>
            <a:r>
              <a:rPr lang="en-US" baseline="30000" dirty="0" smtClean="0"/>
              <a:t>0</a:t>
            </a:r>
            <a:r>
              <a:rPr lang="en-US" baseline="-25000" dirty="0" smtClean="0"/>
              <a:t>d</a:t>
            </a:r>
          </a:p>
          <a:p>
            <a:pPr lvl="1"/>
            <a:r>
              <a:rPr lang="en-US" dirty="0" smtClean="0"/>
              <a:t>Interacts with both up and down like quarks</a:t>
            </a:r>
          </a:p>
          <a:p>
            <a:r>
              <a:rPr lang="en-US" dirty="0" smtClean="0"/>
              <a:t> Theory limits mass to 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baseline="-25000" dirty="0" smtClean="0"/>
              <a:t> </a:t>
            </a:r>
            <a:r>
              <a:rPr lang="en-US" dirty="0" smtClean="0"/>
              <a:t>&lt; 135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Looks a</a:t>
            </a:r>
            <a:r>
              <a:rPr lang="en-US" dirty="0" smtClean="0"/>
              <a:t> </a:t>
            </a:r>
            <a:r>
              <a:rPr lang="en-US" dirty="0" smtClean="0"/>
              <a:t>lot like SM iggs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8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</a:t>
            </a:r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r>
              <a:rPr lang="en-US" dirty="0" smtClean="0"/>
              <a:t> but BIGGER</a:t>
            </a:r>
          </a:p>
          <a:p>
            <a:r>
              <a:rPr lang="en-US" dirty="0" smtClean="0"/>
              <a:t>(*) Usually postulated around &gt; 300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(*) This is the signal we want in the bb channel.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88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Adjusting settings on TMVA to find best channel selection.</a:t>
            </a:r>
          </a:p>
          <a:p>
            <a:pPr lvl="1"/>
            <a:r>
              <a:rPr lang="en-US" dirty="0" smtClean="0"/>
              <a:t>Separating background bb events from potential </a:t>
            </a:r>
            <a:r>
              <a:rPr lang="en-US" dirty="0" smtClean="0"/>
              <a:t>H</a:t>
            </a:r>
            <a:r>
              <a:rPr lang="en-US" baseline="30000" dirty="0" smtClean="0"/>
              <a:t>0</a:t>
            </a:r>
            <a:r>
              <a:rPr lang="en-US" dirty="0" smtClean="0"/>
              <a:t> bb events.</a:t>
            </a:r>
          </a:p>
          <a:p>
            <a:r>
              <a:rPr lang="en-US" dirty="0" smtClean="0"/>
              <a:t>Uses a regression analysis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67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egression Analysis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GenP</a:t>
            </a:r>
            <a:r>
              <a:rPr lang="en-US" baseline="-25000" dirty="0" err="1" smtClean="0"/>
              <a:t>t</a:t>
            </a:r>
            <a:r>
              <a:rPr lang="en-US" baseline="30000" dirty="0" smtClean="0"/>
              <a:t>* </a:t>
            </a:r>
            <a:r>
              <a:rPr lang="en-US" dirty="0" smtClean="0"/>
              <a:t>= Event Generator</a:t>
            </a:r>
          </a:p>
          <a:p>
            <a:r>
              <a:rPr lang="en-US" dirty="0" err="1" smtClean="0"/>
              <a:t>Detected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smtClean="0"/>
              <a:t>* </a:t>
            </a:r>
            <a:r>
              <a:rPr lang="en-US" dirty="0" smtClean="0"/>
              <a:t>= Detector Simulation</a:t>
            </a:r>
          </a:p>
          <a:p>
            <a:r>
              <a:rPr lang="en-US" dirty="0" err="1" smtClean="0"/>
              <a:t>DetectedP</a:t>
            </a:r>
            <a:r>
              <a:rPr lang="en-US" baseline="-25000" dirty="0" err="1" smtClean="0"/>
              <a:t>t</a:t>
            </a:r>
            <a:r>
              <a:rPr lang="en-US" baseline="30000" dirty="0" smtClean="0"/>
              <a:t> </a:t>
            </a:r>
            <a:r>
              <a:rPr lang="en-US" dirty="0" smtClean="0"/>
              <a:t>=</a:t>
            </a:r>
            <a:r>
              <a:rPr lang="en-US" baseline="30000" dirty="0" smtClean="0"/>
              <a:t> </a:t>
            </a:r>
            <a:r>
              <a:rPr lang="en-US" dirty="0" smtClean="0"/>
              <a:t>Experiment</a:t>
            </a:r>
          </a:p>
          <a:p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= Result!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049654"/>
              </p:ext>
            </p:extLst>
          </p:nvPr>
        </p:nvGraphicFramePr>
        <p:xfrm>
          <a:off x="1682750" y="2530475"/>
          <a:ext cx="57959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2806700" imgH="431800" progId="Equation.3">
                  <p:embed/>
                </p:oleObj>
              </mc:Choice>
              <mc:Fallback>
                <p:oleObj name="Equation" r:id="rId3" imgW="28067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0" y="2530475"/>
                        <a:ext cx="5795963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003114"/>
              </p:ext>
            </p:extLst>
          </p:nvPr>
        </p:nvGraphicFramePr>
        <p:xfrm>
          <a:off x="2411282" y="1417638"/>
          <a:ext cx="3994421" cy="923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866900" imgH="431800" progId="Equation.3">
                  <p:embed/>
                </p:oleObj>
              </mc:Choice>
              <mc:Fallback>
                <p:oleObj name="Equation" r:id="rId5" imgW="18669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11282" y="1417638"/>
                        <a:ext cx="3994421" cy="923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484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392</Words>
  <Application>Microsoft Macintosh PowerPoint</Application>
  <PresentationFormat>On-screen Show (4:3)</PresentationFormat>
  <Paragraphs>69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Equation</vt:lpstr>
      <vt:lpstr>MSSM Higgs Signal in bb</vt:lpstr>
      <vt:lpstr>Last Week… </vt:lpstr>
      <vt:lpstr>MSSM</vt:lpstr>
      <vt:lpstr>Higgs in SM</vt:lpstr>
      <vt:lpstr>Higgs in MSSM</vt:lpstr>
      <vt:lpstr>h0</vt:lpstr>
      <vt:lpstr>H0</vt:lpstr>
      <vt:lpstr>My Work</vt:lpstr>
      <vt:lpstr>Regression Analysis</vt:lpstr>
      <vt:lpstr>Minimizing Error</vt:lpstr>
      <vt:lpstr>Good Plot</vt:lpstr>
      <vt:lpstr>Bad Plot</vt:lpstr>
      <vt:lpstr>Correlation Considerations</vt:lpstr>
      <vt:lpstr>Boosted Decision Tree</vt:lpstr>
    </vt:vector>
  </TitlesOfParts>
  <Company>The 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MSSM Higgs Signal in bb</dc:title>
  <dc:creator>Ewen Gillies</dc:creator>
  <cp:lastModifiedBy>Ewen Gillies</cp:lastModifiedBy>
  <cp:revision>10</cp:revision>
  <dcterms:created xsi:type="dcterms:W3CDTF">2013-07-29T09:25:10Z</dcterms:created>
  <dcterms:modified xsi:type="dcterms:W3CDTF">2013-07-29T11:00:02Z</dcterms:modified>
</cp:coreProperties>
</file>