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3" r:id="rId2"/>
    <p:sldId id="267" r:id="rId3"/>
    <p:sldId id="272" r:id="rId4"/>
    <p:sldId id="269" r:id="rId5"/>
    <p:sldId id="266" r:id="rId6"/>
  </p:sldIdLst>
  <p:sldSz cx="9144000" cy="6858000" type="screen4x3"/>
  <p:notesSz cx="6794500" cy="9906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9E9F"/>
    <a:srgbClr val="FFFFFF"/>
    <a:srgbClr val="DDDDDD"/>
    <a:srgbClr val="00A5EB"/>
    <a:srgbClr val="FFCC00"/>
    <a:srgbClr val="FF00FF"/>
    <a:srgbClr val="FF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6" autoAdjust="0"/>
    <p:restoredTop sz="94822" autoAdjust="0"/>
  </p:normalViewPr>
  <p:slideViewPr>
    <p:cSldViewPr snapToGrid="0">
      <p:cViewPr varScale="1">
        <p:scale>
          <a:sx n="60" d="100"/>
          <a:sy n="60" d="100"/>
        </p:scale>
        <p:origin x="-828" y="-78"/>
      </p:cViewPr>
      <p:guideLst>
        <p:guide orient="horz" pos="3816"/>
        <p:guide orient="horz" pos="167"/>
        <p:guide orient="horz" pos="616"/>
        <p:guide orient="horz" pos="2672"/>
        <p:guide orient="horz" pos="1165"/>
        <p:guide pos="5551"/>
        <p:guide pos="1551"/>
        <p:guide pos="4178"/>
        <p:guide pos="2927"/>
        <p:guide pos="2809"/>
        <p:guide pos="178"/>
        <p:guide pos="4299"/>
        <p:guide pos="14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2130" y="-96"/>
      </p:cViewPr>
      <p:guideLst>
        <p:guide orient="horz" pos="3120"/>
        <p:guide pos="214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736858A-39C2-4BA9-B2EA-2EBB3C5D7C0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034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ChangeArrowheads="1"/>
          </p:cNvSpPr>
          <p:nvPr/>
        </p:nvSpPr>
        <p:spPr bwMode="auto">
          <a:xfrm>
            <a:off x="0" y="0"/>
            <a:ext cx="9144000" cy="1254125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2100" y="1363663"/>
            <a:ext cx="8520113" cy="485775"/>
          </a:xfrm>
        </p:spPr>
        <p:txBody>
          <a:bodyPr/>
          <a:lstStyle>
            <a:lvl1pPr marL="0" indent="0">
              <a:buFont typeface="Arial Black" pitchFamily="34" charset="0"/>
              <a:buNone/>
              <a:defRPr b="1">
                <a:solidFill>
                  <a:srgbClr val="F28E0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82575" y="0"/>
            <a:ext cx="8520113" cy="1266825"/>
          </a:xfrm>
        </p:spPr>
        <p:txBody>
          <a:bodyPr anchor="b"/>
          <a:lstStyle>
            <a:lvl1pPr>
              <a:lnSpc>
                <a:spcPct val="80000"/>
              </a:lnSpc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pic>
        <p:nvPicPr>
          <p:cNvPr id="402441" name="Picture 9" descr="DESY-Logo-cyan-RGB_g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" t="-4523" r="-13409"/>
          <a:stretch>
            <a:fillRect/>
          </a:stretch>
        </p:blipFill>
        <p:spPr bwMode="auto">
          <a:xfrm>
            <a:off x="7794625" y="5684838"/>
            <a:ext cx="1149350" cy="102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2448" name="Text Box 16"/>
          <p:cNvSpPr txBox="1">
            <a:spLocks noChangeArrowheads="1"/>
          </p:cNvSpPr>
          <p:nvPr userDrawn="1"/>
        </p:nvSpPr>
        <p:spPr bwMode="auto">
          <a:xfrm>
            <a:off x="2003425" y="2481263"/>
            <a:ext cx="2855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pic>
        <p:nvPicPr>
          <p:cNvPr id="402453" name="Picture 21" descr="HG_LOGO_70_ENG_K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5949950"/>
            <a:ext cx="14732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9409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80200" y="103188"/>
            <a:ext cx="2132013" cy="5667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82575" y="103188"/>
            <a:ext cx="6245225" cy="5667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2792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4340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83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82575" y="977900"/>
            <a:ext cx="4183063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8038" y="977900"/>
            <a:ext cx="4184650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7622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3389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059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180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276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0596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ChangeArrowheads="1"/>
          </p:cNvSpPr>
          <p:nvPr/>
        </p:nvSpPr>
        <p:spPr bwMode="auto">
          <a:xfrm>
            <a:off x="0" y="0"/>
            <a:ext cx="9144000" cy="744538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575" y="977900"/>
            <a:ext cx="8520113" cy="47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Textmasterformate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  <a:p>
            <a:pPr lvl="1"/>
            <a:r>
              <a:rPr lang="en-GB" dirty="0" err="1" smtClean="0"/>
              <a:t>Zweite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</p:txBody>
      </p:sp>
      <p:sp>
        <p:nvSpPr>
          <p:cNvPr id="4014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92100" y="103188"/>
            <a:ext cx="8520113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err="1" smtClean="0"/>
              <a:t>Titelmasterformat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</p:txBody>
      </p:sp>
      <p:sp>
        <p:nvSpPr>
          <p:cNvPr id="401413" name="Rectangle 5"/>
          <p:cNvSpPr>
            <a:spLocks noChangeArrowheads="1"/>
          </p:cNvSpPr>
          <p:nvPr/>
        </p:nvSpPr>
        <p:spPr bwMode="auto">
          <a:xfrm>
            <a:off x="282575" y="6280150"/>
            <a:ext cx="75930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 anchor="ctr"/>
          <a:lstStyle/>
          <a:p>
            <a:pPr algn="r" eaLnBrk="1" hangingPunct="1"/>
            <a:r>
              <a:rPr lang="en-GB" sz="900" b="1" dirty="0" smtClean="0">
                <a:solidFill>
                  <a:schemeClr val="bg2"/>
                </a:solidFill>
              </a:rPr>
              <a:t>Ewen L. Gillies </a:t>
            </a:r>
            <a:r>
              <a:rPr lang="en-GB" sz="900" dirty="0" smtClean="0">
                <a:solidFill>
                  <a:schemeClr val="bg2"/>
                </a:solidFill>
              </a:rPr>
              <a:t>|  </a:t>
            </a:r>
            <a:r>
              <a:rPr lang="en-GB" sz="900" dirty="0">
                <a:solidFill>
                  <a:schemeClr val="bg2"/>
                </a:solidFill>
              </a:rPr>
              <a:t>Title of Presentation  |  Date  |  </a:t>
            </a:r>
            <a:r>
              <a:rPr lang="en-GB" sz="900" b="1" dirty="0">
                <a:solidFill>
                  <a:schemeClr val="bg2"/>
                </a:solidFill>
              </a:rPr>
              <a:t>Page </a:t>
            </a:r>
            <a:fld id="{ABA098E9-E6EE-44BF-9612-6777A6DF1330}" type="slidenum">
              <a:rPr lang="en-GB" sz="900" b="1">
                <a:solidFill>
                  <a:schemeClr val="bg2"/>
                </a:solidFill>
              </a:rPr>
              <a:pPr algn="r" eaLnBrk="1" hangingPunct="1"/>
              <a:t>‹#›</a:t>
            </a:fld>
            <a:endParaRPr lang="en-GB" sz="900" b="1" dirty="0">
              <a:solidFill>
                <a:schemeClr val="bg2"/>
              </a:solidFill>
            </a:endParaRPr>
          </a:p>
        </p:txBody>
      </p:sp>
      <p:pic>
        <p:nvPicPr>
          <p:cNvPr id="401418" name="Picture 10" descr="DESY-Logo-cyan-RGB_ge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24" t="-7854" r="-18587" b="-12566"/>
          <a:stretch>
            <a:fillRect/>
          </a:stretch>
        </p:blipFill>
        <p:spPr bwMode="auto">
          <a:xfrm>
            <a:off x="8035925" y="6099175"/>
            <a:ext cx="776288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265113" indent="-265113" algn="l" rtl="0" eaLnBrk="1" fontAlgn="base" hangingPunct="1">
        <a:spcBef>
          <a:spcPct val="0"/>
        </a:spcBef>
        <a:spcAft>
          <a:spcPct val="50000"/>
        </a:spcAft>
        <a:buClr>
          <a:srgbClr val="F28E00"/>
        </a:buClr>
        <a:buFont typeface="Arial Black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84150" algn="l" rtl="0" eaLnBrk="1" fontAlgn="base" hangingPunct="1">
        <a:spcBef>
          <a:spcPct val="0"/>
        </a:spcBef>
        <a:spcAft>
          <a:spcPct val="5000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236663" indent="-228600" algn="l" rtl="0" eaLnBrk="1" fontAlgn="base" hangingPunct="1">
        <a:spcBef>
          <a:spcPct val="0"/>
        </a:spcBef>
        <a:spcAft>
          <a:spcPct val="0"/>
        </a:spcAft>
        <a:buClr>
          <a:srgbClr val="FF9900"/>
        </a:buClr>
        <a:buFont typeface="Arial Black" pitchFamily="34" charset="0"/>
        <a:defRPr sz="1200">
          <a:solidFill>
            <a:schemeClr val="tx1"/>
          </a:solidFill>
          <a:latin typeface="+mn-lt"/>
        </a:defRPr>
      </a:lvl3pPr>
      <a:lvl4pPr marL="1644650" indent="-228600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Weekly</a:t>
            </a:r>
            <a:r>
              <a:rPr lang="de-DE" dirty="0" smtClean="0"/>
              <a:t> Summary</a:t>
            </a:r>
            <a:endParaRPr lang="de-DE" dirty="0"/>
          </a:p>
        </p:txBody>
      </p:sp>
      <p:sp>
        <p:nvSpPr>
          <p:cNvPr id="185379" name="Text Box 35"/>
          <p:cNvSpPr txBox="1">
            <a:spLocks noChangeArrowheads="1"/>
          </p:cNvSpPr>
          <p:nvPr/>
        </p:nvSpPr>
        <p:spPr bwMode="auto">
          <a:xfrm>
            <a:off x="4646613" y="4356100"/>
            <a:ext cx="4165600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dirty="0" smtClean="0">
                <a:solidFill>
                  <a:srgbClr val="00A5EB"/>
                </a:solidFill>
              </a:rPr>
              <a:t>Ewen L. Gillies</a:t>
            </a:r>
            <a:endParaRPr lang="de-DE" dirty="0">
              <a:solidFill>
                <a:srgbClr val="00A5EB"/>
              </a:solidFill>
            </a:endParaRPr>
          </a:p>
          <a:p>
            <a:r>
              <a:rPr lang="de-DE" dirty="0" smtClean="0"/>
              <a:t>12/8/13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- BDT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Binary Regression</a:t>
            </a:r>
          </a:p>
          <a:p>
            <a:r>
              <a:rPr lang="en-US" dirty="0" smtClean="0"/>
              <a:t>Signal Data Sets for Medium Mass:</a:t>
            </a:r>
          </a:p>
          <a:p>
            <a:pPr lvl="1"/>
            <a:r>
              <a:rPr lang="en-US" dirty="0" smtClean="0"/>
              <a:t>140 </a:t>
            </a:r>
            <a:r>
              <a:rPr lang="en-US" dirty="0" err="1" smtClean="0"/>
              <a:t>GeV</a:t>
            </a:r>
            <a:r>
              <a:rPr lang="en-US" dirty="0" smtClean="0"/>
              <a:t> SUSY Signal – Excluded</a:t>
            </a:r>
          </a:p>
          <a:p>
            <a:pPr lvl="1"/>
            <a:r>
              <a:rPr lang="en-US" b="1" dirty="0" smtClean="0"/>
              <a:t>200 </a:t>
            </a:r>
            <a:r>
              <a:rPr lang="en-US" b="1" dirty="0" err="1" smtClean="0"/>
              <a:t>GeV</a:t>
            </a:r>
            <a:r>
              <a:rPr lang="en-US" b="1" dirty="0" smtClean="0"/>
              <a:t> SUSY Signal</a:t>
            </a:r>
          </a:p>
          <a:p>
            <a:pPr lvl="1"/>
            <a:r>
              <a:rPr lang="en-US" b="1" dirty="0" smtClean="0"/>
              <a:t>250 </a:t>
            </a:r>
            <a:r>
              <a:rPr lang="en-US" b="1" dirty="0" err="1" smtClean="0"/>
              <a:t>GeV</a:t>
            </a:r>
            <a:r>
              <a:rPr lang="en-US" b="1" dirty="0" smtClean="0"/>
              <a:t> </a:t>
            </a:r>
            <a:r>
              <a:rPr lang="en-US" b="1" dirty="0"/>
              <a:t>SUSY </a:t>
            </a:r>
            <a:r>
              <a:rPr lang="en-US" b="1" dirty="0" smtClean="0"/>
              <a:t>Signal</a:t>
            </a:r>
          </a:p>
          <a:p>
            <a:r>
              <a:rPr lang="en-US" dirty="0" smtClean="0"/>
              <a:t>Background Sets</a:t>
            </a:r>
          </a:p>
          <a:p>
            <a:pPr lvl="1"/>
            <a:r>
              <a:rPr lang="en-US" dirty="0" smtClean="0"/>
              <a:t>General QCD </a:t>
            </a:r>
            <a:r>
              <a:rPr lang="en-US" dirty="0"/>
              <a:t>– </a:t>
            </a:r>
            <a:r>
              <a:rPr lang="en-US" dirty="0" smtClean="0"/>
              <a:t> Excluded</a:t>
            </a:r>
          </a:p>
          <a:p>
            <a:pPr lvl="1"/>
            <a:r>
              <a:rPr lang="en-US" b="1" dirty="0" err="1" smtClean="0"/>
              <a:t>bEnriched</a:t>
            </a:r>
            <a:r>
              <a:rPr lang="en-US" b="1" dirty="0" smtClean="0"/>
              <a:t> Scenario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creen Shot 2013-08-12 at 12.47.05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1"/>
          <a:stretch/>
        </p:blipFill>
        <p:spPr>
          <a:xfrm>
            <a:off x="3812383" y="2326414"/>
            <a:ext cx="4784165" cy="3530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504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- BDT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Pre-training</a:t>
            </a:r>
          </a:p>
          <a:p>
            <a:pPr lvl="1"/>
            <a:r>
              <a:rPr lang="en-US" dirty="0" smtClean="0"/>
              <a:t>Input trees already “prepared”</a:t>
            </a:r>
          </a:p>
          <a:p>
            <a:r>
              <a:rPr lang="en-US" dirty="0" smtClean="0"/>
              <a:t>Signal Data Sets for Medium Mass:</a:t>
            </a:r>
          </a:p>
          <a:p>
            <a:pPr lvl="1"/>
            <a:r>
              <a:rPr lang="en-US" b="1" dirty="0" smtClean="0"/>
              <a:t>140 </a:t>
            </a:r>
            <a:r>
              <a:rPr lang="en-US" b="1" dirty="0" err="1" smtClean="0"/>
              <a:t>GeV</a:t>
            </a:r>
            <a:r>
              <a:rPr lang="en-US" b="1" dirty="0" smtClean="0"/>
              <a:t> SUSY Signal</a:t>
            </a:r>
          </a:p>
          <a:p>
            <a:pPr lvl="1"/>
            <a:r>
              <a:rPr lang="en-US" b="1" dirty="0" smtClean="0"/>
              <a:t>200 </a:t>
            </a:r>
            <a:r>
              <a:rPr lang="en-US" b="1" dirty="0" err="1" smtClean="0"/>
              <a:t>GeV</a:t>
            </a:r>
            <a:r>
              <a:rPr lang="en-US" b="1" dirty="0" smtClean="0"/>
              <a:t> SUSY Signal</a:t>
            </a:r>
          </a:p>
          <a:p>
            <a:pPr lvl="1"/>
            <a:r>
              <a:rPr lang="en-US" b="1" dirty="0" smtClean="0"/>
              <a:t>250 </a:t>
            </a:r>
            <a:r>
              <a:rPr lang="en-US" b="1" dirty="0" err="1" smtClean="0"/>
              <a:t>GeV</a:t>
            </a:r>
            <a:r>
              <a:rPr lang="en-US" b="1" dirty="0" smtClean="0"/>
              <a:t> </a:t>
            </a:r>
            <a:r>
              <a:rPr lang="en-US" b="1" dirty="0"/>
              <a:t>SUSY </a:t>
            </a:r>
            <a:r>
              <a:rPr lang="en-US" b="1" dirty="0" smtClean="0"/>
              <a:t>Signal</a:t>
            </a:r>
          </a:p>
          <a:p>
            <a:r>
              <a:rPr lang="en-US" dirty="0" smtClean="0"/>
              <a:t>Background Sets</a:t>
            </a:r>
          </a:p>
          <a:p>
            <a:pPr lvl="1"/>
            <a:r>
              <a:rPr lang="en-US" b="1" dirty="0" smtClean="0"/>
              <a:t>General QCD</a:t>
            </a:r>
          </a:p>
          <a:p>
            <a:pPr lvl="1"/>
            <a:r>
              <a:rPr lang="en-US" dirty="0" err="1" smtClean="0"/>
              <a:t>bEnriched</a:t>
            </a:r>
            <a:r>
              <a:rPr lang="en-US" dirty="0" smtClean="0"/>
              <a:t> Scenario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Screen Shot 2013-08-15 at 10.13.2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8465" y="2305064"/>
            <a:ext cx="4751316" cy="3543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925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BDT</a:t>
            </a:r>
          </a:p>
          <a:p>
            <a:pPr lvl="1"/>
            <a:r>
              <a:rPr lang="en-US" dirty="0" smtClean="0"/>
              <a:t>Counts how often variables are used to split decision tree nodes</a:t>
            </a:r>
          </a:p>
          <a:p>
            <a:pPr lvl="1"/>
            <a:r>
              <a:rPr lang="en-US" dirty="0" smtClean="0"/>
              <a:t>Weights each split according to separation achieved and number of events </a:t>
            </a:r>
          </a:p>
          <a:p>
            <a:r>
              <a:rPr lang="en-US" dirty="0" smtClean="0"/>
              <a:t>Results show unstable at best</a:t>
            </a:r>
          </a:p>
          <a:p>
            <a:pPr lvl="1"/>
            <a:r>
              <a:rPr lang="en-US" dirty="0" smtClean="0"/>
              <a:t>Rankings often shift</a:t>
            </a:r>
          </a:p>
          <a:p>
            <a:pPr lvl="1"/>
            <a:r>
              <a:rPr lang="en-US" dirty="0" smtClean="0"/>
              <a:t>High variance</a:t>
            </a:r>
          </a:p>
          <a:p>
            <a:r>
              <a:rPr lang="en-US" dirty="0" smtClean="0"/>
              <a:t>Script for large sample?</a:t>
            </a:r>
            <a:endParaRPr lang="en-US" dirty="0"/>
          </a:p>
          <a:p>
            <a:pPr lvl="1"/>
            <a:r>
              <a:rPr lang="en-US" dirty="0" smtClean="0"/>
              <a:t>Unreliable</a:t>
            </a:r>
          </a:p>
          <a:p>
            <a:pPr lvl="1"/>
            <a:r>
              <a:rPr lang="en-US" dirty="0" smtClean="0"/>
              <a:t>Best used as rough guide</a:t>
            </a:r>
          </a:p>
        </p:txBody>
      </p:sp>
      <p:pic>
        <p:nvPicPr>
          <p:cNvPr id="6" name="Picture 5" descr="Screen Shot 2013-08-15 at 12.33.5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151" y="3533089"/>
            <a:ext cx="4936498" cy="2241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147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Looking</a:t>
            </a:r>
            <a:r>
              <a:rPr lang="de-DE" dirty="0" smtClean="0"/>
              <a:t> </a:t>
            </a:r>
            <a:r>
              <a:rPr lang="de-DE" dirty="0" err="1" smtClean="0"/>
              <a:t>ahead</a:t>
            </a:r>
            <a:endParaRPr lang="de-DE" dirty="0"/>
          </a:p>
        </p:txBody>
      </p:sp>
      <p:sp>
        <p:nvSpPr>
          <p:cNvPr id="44134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TMVA Training</a:t>
            </a:r>
          </a:p>
          <a:p>
            <a:pPr lvl="1"/>
            <a:r>
              <a:rPr lang="en-GB" dirty="0" smtClean="0"/>
              <a:t>“Second Order” Training</a:t>
            </a:r>
          </a:p>
          <a:p>
            <a:pPr lvl="1"/>
            <a:r>
              <a:rPr lang="en-GB" dirty="0" smtClean="0"/>
              <a:t>Written to select optimal cut parameters</a:t>
            </a:r>
            <a:endParaRPr lang="de-DE" dirty="0"/>
          </a:p>
          <a:p>
            <a:r>
              <a:rPr lang="en-US" dirty="0" smtClean="0"/>
              <a:t>tmva_standalone_v10</a:t>
            </a:r>
          </a:p>
          <a:p>
            <a:pPr lvl="1"/>
            <a:r>
              <a:rPr lang="en-US" dirty="0" smtClean="0"/>
              <a:t>Diagnosis of pre-training effects</a:t>
            </a:r>
          </a:p>
          <a:p>
            <a:pPr lvl="1"/>
            <a:r>
              <a:rPr lang="en-GB" dirty="0" smtClean="0"/>
              <a:t>Verification of signal/background separation</a:t>
            </a:r>
          </a:p>
          <a:p>
            <a:pPr lvl="1"/>
            <a:r>
              <a:rPr lang="en-GB" dirty="0" smtClean="0"/>
              <a:t>Use with real data</a:t>
            </a:r>
          </a:p>
          <a:p>
            <a:r>
              <a:rPr lang="en-GB" dirty="0" smtClean="0"/>
              <a:t>Other classification techniques</a:t>
            </a:r>
          </a:p>
          <a:p>
            <a:pPr lvl="1"/>
            <a:r>
              <a:rPr lang="en-GB" dirty="0" smtClean="0"/>
              <a:t>Neural networks</a:t>
            </a:r>
            <a:endParaRPr lang="en-GB" dirty="0"/>
          </a:p>
          <a:p>
            <a:pPr lvl="1"/>
            <a:r>
              <a:rPr lang="en-GB" smtClean="0"/>
              <a:t>Likelihood etc.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Y_eng">
  <a:themeElements>
    <a:clrScheme name="2_DESY_Vortrag_3-1 14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A5EB"/>
      </a:accent1>
      <a:accent2>
        <a:srgbClr val="F28E00"/>
      </a:accent2>
      <a:accent3>
        <a:srgbClr val="FFFFFF"/>
      </a:accent3>
      <a:accent4>
        <a:srgbClr val="000000"/>
      </a:accent4>
      <a:accent5>
        <a:srgbClr val="AACFF3"/>
      </a:accent5>
      <a:accent6>
        <a:srgbClr val="DB8000"/>
      </a:accent6>
      <a:hlink>
        <a:srgbClr val="00A5EB"/>
      </a:hlink>
      <a:folHlink>
        <a:srgbClr val="808080"/>
      </a:folHlink>
    </a:clrScheme>
    <a:fontScheme name="2_DESY_Vortrag_3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SY_Vortrag_3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DESY_eng.potx</Template>
  <TotalTime>170</TotalTime>
  <Words>158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DESY_eng</vt:lpstr>
      <vt:lpstr>Weekly Summary</vt:lpstr>
      <vt:lpstr>Classification - BDT</vt:lpstr>
      <vt:lpstr>Classification - BDT</vt:lpstr>
      <vt:lpstr>Variable Ranking</vt:lpstr>
      <vt:lpstr>Looking ahead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sommera</dc:creator>
  <cp:lastModifiedBy>DESY Mitarbeiter</cp:lastModifiedBy>
  <cp:revision>284</cp:revision>
  <dcterms:created xsi:type="dcterms:W3CDTF">2008-04-14T12:45:38Z</dcterms:created>
  <dcterms:modified xsi:type="dcterms:W3CDTF">2013-08-15T11:08:29Z</dcterms:modified>
</cp:coreProperties>
</file>