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9"/>
  </p:notesMasterIdLst>
  <p:sldIdLst>
    <p:sldId id="567" r:id="rId2"/>
    <p:sldId id="612" r:id="rId3"/>
    <p:sldId id="616" r:id="rId4"/>
    <p:sldId id="613" r:id="rId5"/>
    <p:sldId id="614" r:id="rId6"/>
    <p:sldId id="615" r:id="rId7"/>
    <p:sldId id="566" r:id="rId8"/>
  </p:sldIdLst>
  <p:sldSz cx="9144000" cy="6858000" type="screen4x3"/>
  <p:notesSz cx="6794500" cy="9906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3300"/>
    <a:srgbClr val="3366CC"/>
    <a:srgbClr val="66CCFF"/>
    <a:srgbClr val="00CC99"/>
    <a:srgbClr val="FF6600"/>
    <a:srgbClr val="3399FF"/>
    <a:srgbClr val="FF5050"/>
    <a:srgbClr val="FFFF71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537" autoAdjust="0"/>
    <p:restoredTop sz="37189" autoAdjust="0"/>
  </p:normalViewPr>
  <p:slideViewPr>
    <p:cSldViewPr>
      <p:cViewPr varScale="1">
        <p:scale>
          <a:sx n="74" d="100"/>
          <a:sy n="74" d="100"/>
        </p:scale>
        <p:origin x="-138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4" d="100"/>
          <a:sy n="54" d="100"/>
        </p:scale>
        <p:origin x="-2670" y="-102"/>
      </p:cViewPr>
      <p:guideLst>
        <p:guide orient="horz" pos="3120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8100" y="0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0" y="742950"/>
            <a:ext cx="4953000" cy="3714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05350"/>
            <a:ext cx="5435600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09113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8100" y="9409113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29C64FE3-6EEA-43CE-BADA-756C43F34E77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585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101013" y="0"/>
            <a:ext cx="1042987" cy="84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 descr="depfet_logo_v5_hex_layout"/>
          <p:cNvPicPr>
            <a:picLocks noChangeAspect="1" noChangeArrowheads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827088" cy="874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0"/>
            <a:ext cx="7200800" cy="82867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80728"/>
            <a:ext cx="9144000" cy="587727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e-DE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95FF78-044D-41DA-9A54-A86A756EFE10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/>
          <p:cNvPicPr>
            <a:picLocks noChangeAspect="1" noChangeArrowheads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101013" y="0"/>
            <a:ext cx="1042987" cy="84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 descr="depfet_logo_v5_hex_layout"/>
          <p:cNvPicPr>
            <a:picLocks noChangeAspect="1" noChangeArrowheads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827088" cy="874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2867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de-DE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6FF29F-412A-4CCD-969A-6823A2E3362E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das Titelformat zu bearbeiten</a:t>
            </a:r>
          </a:p>
        </p:txBody>
      </p:sp>
      <p:sp>
        <p:nvSpPr>
          <p:cNvPr id="1027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981075"/>
            <a:ext cx="9144000" cy="587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Klicken Sie, um die Formate des Vorlagentextes zu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				</a:t>
            </a:r>
          </a:p>
        </p:txBody>
      </p:sp>
      <p:sp>
        <p:nvSpPr>
          <p:cNvPr id="136203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04250" y="6597650"/>
            <a:ext cx="53975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 b="1"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fld id="{5FD4E496-7071-41B1-8C53-D6F54F329778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  <p:pic>
        <p:nvPicPr>
          <p:cNvPr id="1029" name="Picture 6"/>
          <p:cNvPicPr>
            <a:picLocks noChangeAspect="1" noChangeArrowheads="1"/>
          </p:cNvPicPr>
          <p:nvPr userDrawn="1"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8101013" y="0"/>
            <a:ext cx="1042987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6" descr="depfet_logo_v5_hex_layout"/>
          <p:cNvPicPr>
            <a:picLocks noChangeAspect="1" noChangeArrowheads="1"/>
          </p:cNvPicPr>
          <p:nvPr userDrawn="1"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0" y="0"/>
            <a:ext cx="827088" cy="874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Straight Connector 9"/>
          <p:cNvCxnSpPr/>
          <p:nvPr userDrawn="1"/>
        </p:nvCxnSpPr>
        <p:spPr>
          <a:xfrm>
            <a:off x="0" y="908050"/>
            <a:ext cx="9144000" cy="0"/>
          </a:xfrm>
          <a:prstGeom prst="line">
            <a:avLst/>
          </a:prstGeom>
          <a:ln w="57150">
            <a:solidFill>
              <a:srgbClr val="333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 userDrawn="1"/>
        </p:nvSpPr>
        <p:spPr>
          <a:xfrm>
            <a:off x="0" y="6577607"/>
            <a:ext cx="31478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DEPFET</a:t>
            </a:r>
            <a:r>
              <a:rPr lang="en-US" sz="1400" baseline="0" dirty="0" smtClean="0"/>
              <a:t> workshop, DESY, Oct. 2013</a:t>
            </a:r>
            <a:endParaRPr lang="en-US" sz="14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130000"/>
        </a:lnSpc>
        <a:spcBef>
          <a:spcPct val="20000"/>
        </a:spcBef>
        <a:spcAft>
          <a:spcPct val="2000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130000"/>
        </a:lnSpc>
        <a:spcBef>
          <a:spcPct val="20000"/>
        </a:spcBef>
        <a:spcAft>
          <a:spcPct val="20000"/>
        </a:spcAft>
        <a:buChar char="•"/>
        <a:defRPr sz="1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lnSpc>
          <a:spcPct val="130000"/>
        </a:lnSpc>
        <a:spcBef>
          <a:spcPct val="20000"/>
        </a:spcBef>
        <a:spcAft>
          <a:spcPct val="20000"/>
        </a:spcAft>
        <a:buChar char="•"/>
        <a:defRPr sz="16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Summary</a:t>
            </a:r>
            <a:endParaRPr lang="en-GB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6FF29F-412A-4CCD-969A-6823A2E3362E}" type="slidenum">
              <a:rPr lang="en-GB" smtClean="0"/>
              <a:pPr>
                <a:defRPr/>
              </a:pPr>
              <a:t>1</a:t>
            </a:fld>
            <a:endParaRPr lang="en-GB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052736"/>
            <a:ext cx="8758828" cy="4968808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2431635" y="6165304"/>
            <a:ext cx="40125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Schedule / Beam Test / Gated Mode Tests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6774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71" t="18192" r="3439" b="10915"/>
          <a:stretch/>
        </p:blipFill>
        <p:spPr bwMode="auto">
          <a:xfrm>
            <a:off x="18084" y="980728"/>
            <a:ext cx="9090420" cy="4693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 smtClean="0"/>
              <a:t>Modified Sensor Production Schedule</a:t>
            </a:r>
            <a:endParaRPr lang="en-GB" sz="2800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6FF29F-412A-4CCD-969A-6823A2E3362E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  <p:sp>
        <p:nvSpPr>
          <p:cNvPr id="5" name="Textfeld 4"/>
          <p:cNvSpPr txBox="1"/>
          <p:nvPr/>
        </p:nvSpPr>
        <p:spPr>
          <a:xfrm>
            <a:off x="5699231" y="5859269"/>
            <a:ext cx="304923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First wafer level tests in March 2014</a:t>
            </a:r>
          </a:p>
          <a:p>
            <a:r>
              <a:rPr lang="en-GB" sz="1400" dirty="0" smtClean="0"/>
              <a:t>First sensors available in June 2014</a:t>
            </a:r>
          </a:p>
          <a:p>
            <a:r>
              <a:rPr lang="en-GB" sz="1400" dirty="0" smtClean="0"/>
              <a:t>Production finished in March 2015</a:t>
            </a:r>
            <a:endParaRPr lang="en-GB" sz="1400" dirty="0"/>
          </a:p>
          <a:p>
            <a:endParaRPr lang="en-GB" sz="1400" dirty="0"/>
          </a:p>
        </p:txBody>
      </p:sp>
      <p:sp>
        <p:nvSpPr>
          <p:cNvPr id="10" name="Textfeld 9"/>
          <p:cNvSpPr txBox="1"/>
          <p:nvPr/>
        </p:nvSpPr>
        <p:spPr>
          <a:xfrm>
            <a:off x="179512" y="5643245"/>
            <a:ext cx="4267258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New batch (PXD 9.5) started last week</a:t>
            </a:r>
          </a:p>
          <a:p>
            <a:r>
              <a:rPr lang="en-GB" sz="1400" dirty="0" smtClean="0"/>
              <a:t>SOI wafers still available (17)</a:t>
            </a:r>
          </a:p>
          <a:p>
            <a:r>
              <a:rPr lang="en-GB" sz="1400" dirty="0" smtClean="0"/>
              <a:t>Will be ready in time to join BOL of other batches </a:t>
            </a:r>
          </a:p>
          <a:p>
            <a:r>
              <a:rPr lang="en-GB" sz="1400" dirty="0" smtClean="0"/>
              <a:t>No overall delay expected</a:t>
            </a:r>
            <a:endParaRPr lang="en-GB" sz="1400" dirty="0"/>
          </a:p>
          <a:p>
            <a:endParaRPr lang="en-GB" sz="1400" dirty="0"/>
          </a:p>
        </p:txBody>
      </p:sp>
      <p:sp>
        <p:nvSpPr>
          <p:cNvPr id="7" name="Pfeil nach rechts 6"/>
          <p:cNvSpPr/>
          <p:nvPr/>
        </p:nvSpPr>
        <p:spPr>
          <a:xfrm>
            <a:off x="5076056" y="5877852"/>
            <a:ext cx="432048" cy="7195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Ellipse 7"/>
          <p:cNvSpPr/>
          <p:nvPr/>
        </p:nvSpPr>
        <p:spPr>
          <a:xfrm>
            <a:off x="6012160" y="1988840"/>
            <a:ext cx="1656184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1" name="Gerade Verbindung mit Pfeil 10"/>
          <p:cNvCxnSpPr/>
          <p:nvPr/>
        </p:nvCxnSpPr>
        <p:spPr>
          <a:xfrm>
            <a:off x="7740352" y="2348880"/>
            <a:ext cx="0" cy="1368152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/>
          <p:cNvCxnSpPr/>
          <p:nvPr/>
        </p:nvCxnSpPr>
        <p:spPr>
          <a:xfrm>
            <a:off x="7452320" y="2348880"/>
            <a:ext cx="288032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Pfeil nach rechts 3"/>
          <p:cNvSpPr/>
          <p:nvPr/>
        </p:nvSpPr>
        <p:spPr>
          <a:xfrm>
            <a:off x="5465800" y="234888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feld 5"/>
          <p:cNvSpPr txBox="1"/>
          <p:nvPr/>
        </p:nvSpPr>
        <p:spPr>
          <a:xfrm>
            <a:off x="4211960" y="2420888"/>
            <a:ext cx="129614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This might shift by 2-3 months</a:t>
            </a:r>
          </a:p>
          <a:p>
            <a:r>
              <a:rPr lang="en-GB" sz="1400" dirty="0" smtClean="0"/>
              <a:t>EMCM3 &amp; 4</a:t>
            </a:r>
          </a:p>
          <a:p>
            <a:r>
              <a:rPr lang="en-GB" sz="1400" dirty="0" smtClean="0"/>
              <a:t>Gated mode</a:t>
            </a:r>
            <a:endParaRPr lang="en-GB" sz="1400" dirty="0"/>
          </a:p>
        </p:txBody>
      </p:sp>
      <p:cxnSp>
        <p:nvCxnSpPr>
          <p:cNvPr id="12" name="Gerade Verbindung 11"/>
          <p:cNvCxnSpPr/>
          <p:nvPr/>
        </p:nvCxnSpPr>
        <p:spPr>
          <a:xfrm>
            <a:off x="7452320" y="5733256"/>
            <a:ext cx="1080120" cy="95352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14"/>
          <p:cNvCxnSpPr/>
          <p:nvPr/>
        </p:nvCxnSpPr>
        <p:spPr>
          <a:xfrm flipV="1">
            <a:off x="7452320" y="5733256"/>
            <a:ext cx="1080120" cy="95352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feld 12"/>
          <p:cNvSpPr txBox="1"/>
          <p:nvPr/>
        </p:nvSpPr>
        <p:spPr>
          <a:xfrm>
            <a:off x="5699231" y="6453336"/>
            <a:ext cx="18437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smtClean="0">
                <a:solidFill>
                  <a:srgbClr val="FF0000"/>
                </a:solidFill>
              </a:rPr>
              <a:t>Shift by 2-3 months</a:t>
            </a:r>
            <a:endParaRPr lang="en-GB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2337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Overall Schedule</a:t>
            </a:r>
            <a:endParaRPr lang="en-GB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6FF29F-412A-4CCD-969A-6823A2E3362E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  <p:grpSp>
        <p:nvGrpSpPr>
          <p:cNvPr id="4" name="Gruppieren 3"/>
          <p:cNvGrpSpPr>
            <a:grpSpLocks noChangeAspect="1"/>
          </p:cNvGrpSpPr>
          <p:nvPr/>
        </p:nvGrpSpPr>
        <p:grpSpPr>
          <a:xfrm>
            <a:off x="-810267" y="980732"/>
            <a:ext cx="10278811" cy="4277428"/>
            <a:chOff x="-1933575" y="980728"/>
            <a:chExt cx="13011151" cy="5414466"/>
          </a:xfrm>
        </p:grpSpPr>
        <p:pic>
          <p:nvPicPr>
            <p:cNvPr id="3076" name="Picture 4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199" b="21507"/>
            <a:stretch/>
          </p:blipFill>
          <p:spPr bwMode="auto">
            <a:xfrm>
              <a:off x="-1933575" y="980728"/>
              <a:ext cx="13011150" cy="44106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7" name="Picture 5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2426" b="63603"/>
            <a:stretch/>
          </p:blipFill>
          <p:spPr bwMode="auto">
            <a:xfrm>
              <a:off x="-1933575" y="5373215"/>
              <a:ext cx="13011151" cy="10219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" name="Textfeld 4"/>
          <p:cNvSpPr txBox="1"/>
          <p:nvPr/>
        </p:nvSpPr>
        <p:spPr>
          <a:xfrm>
            <a:off x="323528" y="5373216"/>
            <a:ext cx="780598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First sensors available in October 2014.</a:t>
            </a:r>
          </a:p>
          <a:p>
            <a:r>
              <a:rPr lang="en-GB" dirty="0" smtClean="0"/>
              <a:t>Surprisingly, this is still ok with delivery to KEK in August 2015 (which is not needed)</a:t>
            </a:r>
          </a:p>
          <a:p>
            <a:r>
              <a:rPr lang="en-GB" dirty="0" smtClean="0"/>
              <a:t>However, very tight schedule:</a:t>
            </a:r>
          </a:p>
          <a:p>
            <a:r>
              <a:rPr lang="en-GB" dirty="0"/>
              <a:t>	</a:t>
            </a:r>
            <a:r>
              <a:rPr lang="en-GB" dirty="0" err="1" smtClean="0"/>
              <a:t>protototype</a:t>
            </a:r>
            <a:r>
              <a:rPr lang="en-GB" dirty="0" smtClean="0"/>
              <a:t> module + test: 	2 months ?</a:t>
            </a:r>
          </a:p>
          <a:p>
            <a:r>
              <a:rPr lang="en-GB" dirty="0"/>
              <a:t>	</a:t>
            </a:r>
            <a:r>
              <a:rPr lang="en-GB" dirty="0" smtClean="0"/>
              <a:t>assembly of 20+ ladders: 	6 months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6638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1776" y="1196752"/>
            <a:ext cx="5934075" cy="445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14239" y="1575951"/>
            <a:ext cx="7292381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Next months dominated by beam test (preparation &amp; run)</a:t>
            </a:r>
          </a:p>
          <a:p>
            <a:endParaRPr lang="en-GB" dirty="0" smtClean="0"/>
          </a:p>
          <a:p>
            <a:endParaRPr lang="en-GB" dirty="0"/>
          </a:p>
          <a:p>
            <a:endParaRPr lang="en-GB" dirty="0"/>
          </a:p>
          <a:p>
            <a:r>
              <a:rPr lang="en-GB" dirty="0" smtClean="0"/>
              <a:t>Remember: requested by BPAC1</a:t>
            </a:r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r>
              <a:rPr lang="en-GB" dirty="0" smtClean="0"/>
              <a:t>System Test</a:t>
            </a:r>
          </a:p>
          <a:p>
            <a:endParaRPr lang="en-GB" dirty="0"/>
          </a:p>
          <a:p>
            <a:r>
              <a:rPr lang="en-GB" dirty="0" smtClean="0"/>
              <a:t>	=&gt; prepare PXD6 matrices (&amp; backup)</a:t>
            </a:r>
          </a:p>
          <a:p>
            <a:r>
              <a:rPr lang="en-GB" dirty="0"/>
              <a:t>	</a:t>
            </a:r>
            <a:r>
              <a:rPr lang="en-GB" dirty="0" smtClean="0"/>
              <a:t>=&gt; prepare system hardware</a:t>
            </a:r>
          </a:p>
          <a:p>
            <a:r>
              <a:rPr lang="en-GB" dirty="0" smtClean="0"/>
              <a:t>	=&gt; prepare software</a:t>
            </a:r>
          </a:p>
          <a:p>
            <a:endParaRPr lang="en-GB" dirty="0"/>
          </a:p>
          <a:p>
            <a:r>
              <a:rPr lang="en-GB" dirty="0" smtClean="0"/>
              <a:t>This has to be done in parallel with (the equally important) tests of the EMCMs</a:t>
            </a:r>
          </a:p>
          <a:p>
            <a:endParaRPr lang="en-GB" dirty="0"/>
          </a:p>
          <a:p>
            <a:endParaRPr lang="en-GB" dirty="0" smtClean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Beam Test</a:t>
            </a:r>
            <a:endParaRPr lang="en-GB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6FF29F-412A-4CCD-969A-6823A2E3362E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  <p:sp>
        <p:nvSpPr>
          <p:cNvPr id="6" name="Textfeld 5"/>
          <p:cNvSpPr txBox="1"/>
          <p:nvPr/>
        </p:nvSpPr>
        <p:spPr>
          <a:xfrm>
            <a:off x="2051720" y="5949280"/>
            <a:ext cx="43588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srgbClr val="FF0000"/>
                </a:solidFill>
              </a:rPr>
              <a:t>Immense progress reported!</a:t>
            </a:r>
            <a:endParaRPr lang="en-GB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8461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Gated Mode</a:t>
            </a:r>
            <a:endParaRPr lang="en-GB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6FF29F-412A-4CCD-969A-6823A2E3362E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  <p:sp>
        <p:nvSpPr>
          <p:cNvPr id="4" name="Textfeld 3"/>
          <p:cNvSpPr txBox="1"/>
          <p:nvPr/>
        </p:nvSpPr>
        <p:spPr>
          <a:xfrm>
            <a:off x="827584" y="1700808"/>
            <a:ext cx="7581691" cy="40318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What we have tested: basic functionality of DEPFET pixel</a:t>
            </a:r>
          </a:p>
          <a:p>
            <a:endParaRPr lang="en-GB" dirty="0" smtClean="0"/>
          </a:p>
          <a:p>
            <a:r>
              <a:rPr lang="en-GB" dirty="0" smtClean="0"/>
              <a:t>What we don’t know so far: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	(full) functionality of new DHP and Switcher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	DCD response ?</a:t>
            </a:r>
          </a:p>
          <a:p>
            <a:r>
              <a:rPr lang="en-GB" dirty="0" smtClean="0">
                <a:solidFill>
                  <a:schemeClr val="accent2"/>
                </a:solidFill>
              </a:rPr>
              <a:t>	system (capacity of large matrix, instantaneous currents)</a:t>
            </a:r>
          </a:p>
          <a:p>
            <a:endParaRPr lang="en-GB" dirty="0">
              <a:solidFill>
                <a:schemeClr val="accent2"/>
              </a:solidFill>
            </a:endParaRPr>
          </a:p>
          <a:p>
            <a:endParaRPr lang="en-GB" dirty="0" smtClean="0">
              <a:solidFill>
                <a:schemeClr val="accent2"/>
              </a:solidFill>
            </a:endParaRPr>
          </a:p>
          <a:p>
            <a:r>
              <a:rPr lang="en-GB" dirty="0" smtClean="0">
                <a:solidFill>
                  <a:srgbClr val="FF0000"/>
                </a:solidFill>
              </a:rPr>
              <a:t>ASICs can be tested with single chip setup (hybrid 4 and/or 5)</a:t>
            </a:r>
          </a:p>
          <a:p>
            <a:r>
              <a:rPr lang="en-GB" dirty="0" smtClean="0">
                <a:solidFill>
                  <a:schemeClr val="accent2"/>
                </a:solidFill>
              </a:rPr>
              <a:t>System needs large matrix</a:t>
            </a:r>
          </a:p>
          <a:p>
            <a:r>
              <a:rPr lang="en-GB" dirty="0">
                <a:solidFill>
                  <a:schemeClr val="accent2"/>
                </a:solidFill>
              </a:rPr>
              <a:t>	</a:t>
            </a:r>
            <a:r>
              <a:rPr lang="en-GB" dirty="0" smtClean="0">
                <a:solidFill>
                  <a:schemeClr val="accent2"/>
                </a:solidFill>
              </a:rPr>
              <a:t>EMCM will not do</a:t>
            </a:r>
          </a:p>
          <a:p>
            <a:r>
              <a:rPr lang="en-GB" dirty="0">
                <a:solidFill>
                  <a:schemeClr val="accent2"/>
                </a:solidFill>
              </a:rPr>
              <a:t>	</a:t>
            </a:r>
            <a:r>
              <a:rPr lang="en-GB" dirty="0" smtClean="0">
                <a:solidFill>
                  <a:schemeClr val="accent2"/>
                </a:solidFill>
              </a:rPr>
              <a:t>PXD6 isn’t the real thing either</a:t>
            </a:r>
          </a:p>
          <a:p>
            <a:r>
              <a:rPr lang="en-GB" dirty="0">
                <a:solidFill>
                  <a:schemeClr val="accent2"/>
                </a:solidFill>
              </a:rPr>
              <a:t>	</a:t>
            </a:r>
            <a:r>
              <a:rPr lang="en-GB" dirty="0" smtClean="0">
                <a:solidFill>
                  <a:schemeClr val="accent2"/>
                </a:solidFill>
              </a:rPr>
              <a:t>PXD9 would answer (but…..)</a:t>
            </a:r>
          </a:p>
          <a:p>
            <a:endParaRPr lang="en-GB" dirty="0">
              <a:solidFill>
                <a:schemeClr val="accent2"/>
              </a:solidFill>
            </a:endParaRPr>
          </a:p>
          <a:p>
            <a:r>
              <a:rPr lang="en-GB" dirty="0" smtClean="0"/>
              <a:t>	anyway, there are only very limited possibilities to modify metal network</a:t>
            </a:r>
          </a:p>
          <a:p>
            <a:r>
              <a:rPr lang="en-GB" dirty="0"/>
              <a:t>	</a:t>
            </a:r>
            <a:r>
              <a:rPr lang="en-GB" dirty="0" smtClean="0"/>
              <a:t>what we could change, however, are the ASICs</a:t>
            </a:r>
          </a:p>
        </p:txBody>
      </p:sp>
    </p:spTree>
    <p:extLst>
      <p:ext uri="{BB962C8B-B14F-4D97-AF65-F5344CB8AC3E}">
        <p14:creationId xmlns:p14="http://schemas.microsoft.com/office/powerpoint/2010/main" val="3788485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Gated Mode</a:t>
            </a:r>
            <a:endParaRPr lang="en-GB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6FF29F-412A-4CCD-969A-6823A2E3362E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4745"/>
            <a:ext cx="9109355" cy="490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5796136" y="3140968"/>
            <a:ext cx="328968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They could be a test bench for </a:t>
            </a:r>
          </a:p>
          <a:p>
            <a:r>
              <a:rPr lang="en-GB" dirty="0" smtClean="0"/>
              <a:t>gated operation</a:t>
            </a:r>
          </a:p>
          <a:p>
            <a:r>
              <a:rPr lang="en-GB" dirty="0" smtClean="0"/>
              <a:t>(to be checked)</a:t>
            </a:r>
          </a:p>
          <a:p>
            <a:endParaRPr lang="en-GB" dirty="0"/>
          </a:p>
          <a:p>
            <a:r>
              <a:rPr lang="en-GB" dirty="0" smtClean="0"/>
              <a:t>Furthermore we can see if the lost</a:t>
            </a:r>
          </a:p>
          <a:p>
            <a:r>
              <a:rPr lang="en-GB" dirty="0" smtClean="0"/>
              <a:t>PXD9.3 batch could be used.</a:t>
            </a:r>
            <a:endParaRPr lang="en-GB" dirty="0"/>
          </a:p>
        </p:txBody>
      </p:sp>
      <p:sp>
        <p:nvSpPr>
          <p:cNvPr id="5" name="Ellipse 4"/>
          <p:cNvSpPr/>
          <p:nvPr/>
        </p:nvSpPr>
        <p:spPr>
          <a:xfrm>
            <a:off x="5508104" y="1988840"/>
            <a:ext cx="3240360" cy="7200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6676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Summary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6FF29F-412A-4CCD-969A-6823A2E3362E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907" y="962024"/>
            <a:ext cx="7506517" cy="5635327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1358740" y="4005064"/>
            <a:ext cx="30692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b="1" dirty="0" smtClean="0">
                <a:solidFill>
                  <a:schemeClr val="accent2"/>
                </a:solidFill>
              </a:rPr>
              <a:t>Thanks to the DESY beam for hosting and organizing this event</a:t>
            </a:r>
            <a:endParaRPr lang="en-GB" sz="1800" b="1" dirty="0">
              <a:solidFill>
                <a:schemeClr val="accent2"/>
              </a:solidFill>
            </a:endParaRPr>
          </a:p>
        </p:txBody>
      </p:sp>
      <p:sp>
        <p:nvSpPr>
          <p:cNvPr id="8" name="Pfeil nach rechts 7"/>
          <p:cNvSpPr/>
          <p:nvPr/>
        </p:nvSpPr>
        <p:spPr>
          <a:xfrm>
            <a:off x="3635896" y="270892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9706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2_Standarddesign">
  <a:themeElements>
    <a:clrScheme name="2_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2_Standarddesign">
      <a:majorFont>
        <a:latin typeface="Arial"/>
        <a:ea typeface=""/>
        <a:cs typeface=""/>
      </a:majorFont>
      <a:minorFont>
        <a:latin typeface="Arial Unicode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202</Words>
  <Application>Microsoft Office PowerPoint</Application>
  <PresentationFormat>Bildschirmpräsentation (4:3)</PresentationFormat>
  <Paragraphs>71</Paragraphs>
  <Slides>7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8" baseType="lpstr">
      <vt:lpstr>2_Standarddesign</vt:lpstr>
      <vt:lpstr>Summary</vt:lpstr>
      <vt:lpstr>Modified Sensor Production Schedule</vt:lpstr>
      <vt:lpstr>Overall Schedule</vt:lpstr>
      <vt:lpstr>Beam Test</vt:lpstr>
      <vt:lpstr>Gated Mode</vt:lpstr>
      <vt:lpstr>Gated Mode</vt:lpstr>
      <vt:lpstr>Summary</vt:lpstr>
    </vt:vector>
  </TitlesOfParts>
  <Company>hll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moser</dc:creator>
  <cp:lastModifiedBy>Hans-Günther Moser</cp:lastModifiedBy>
  <cp:revision>771</cp:revision>
  <dcterms:created xsi:type="dcterms:W3CDTF">2006-06-22T07:15:02Z</dcterms:created>
  <dcterms:modified xsi:type="dcterms:W3CDTF">2013-10-23T13:11:24Z</dcterms:modified>
</cp:coreProperties>
</file>