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0" r:id="rId2"/>
    <p:sldId id="261" r:id="rId3"/>
    <p:sldId id="312" r:id="rId4"/>
    <p:sldId id="266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290" r:id="rId13"/>
    <p:sldId id="291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92" r:id="rId22"/>
    <p:sldId id="293" r:id="rId23"/>
    <p:sldId id="310" r:id="rId24"/>
    <p:sldId id="309" r:id="rId25"/>
    <p:sldId id="311" r:id="rId26"/>
    <p:sldId id="313" r:id="rId27"/>
  </p:sldIdLst>
  <p:sldSz cx="9906000" cy="6858000" type="A4"/>
  <p:notesSz cx="7315200" cy="96012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B6F42A6-197F-4D9D-9FF8-C0506E0A8843}">
          <p14:sldIdLst>
            <p14:sldId id="260"/>
            <p14:sldId id="261"/>
            <p14:sldId id="312"/>
            <p14:sldId id="266"/>
            <p14:sldId id="294"/>
            <p14:sldId id="295"/>
            <p14:sldId id="296"/>
            <p14:sldId id="297"/>
            <p14:sldId id="298"/>
            <p14:sldId id="299"/>
            <p14:sldId id="300"/>
            <p14:sldId id="290"/>
            <p14:sldId id="291"/>
            <p14:sldId id="274"/>
            <p14:sldId id="275"/>
            <p14:sldId id="276"/>
            <p14:sldId id="277"/>
            <p14:sldId id="278"/>
            <p14:sldId id="279"/>
            <p14:sldId id="280"/>
            <p14:sldId id="292"/>
            <p14:sldId id="293"/>
            <p14:sldId id="310"/>
            <p14:sldId id="309"/>
            <p14:sldId id="311"/>
            <p14:sldId id="31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FFCC"/>
    <a:srgbClr val="9966FF"/>
    <a:srgbClr val="FFCC00"/>
    <a:srgbClr val="FF9966"/>
    <a:srgbClr val="FF9999"/>
    <a:srgbClr val="CCFF99"/>
    <a:srgbClr val="00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656" autoAdjust="0"/>
    <p:restoredTop sz="86214" autoAdjust="0"/>
  </p:normalViewPr>
  <p:slideViewPr>
    <p:cSldViewPr>
      <p:cViewPr varScale="1">
        <p:scale>
          <a:sx n="79" d="100"/>
          <a:sy n="79" d="100"/>
        </p:scale>
        <p:origin x="-378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355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en-US" smtClean="0"/>
              <a:t>rflrf</a:t>
            </a: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fld id="{CA261E91-5FA0-415F-AE76-79AFC3F65FD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152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1" y="0"/>
            <a:ext cx="3169920" cy="48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57275" y="719138"/>
            <a:ext cx="520065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1" y="4560571"/>
            <a:ext cx="5364480" cy="432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de-DE" smtClean="0"/>
              <a:t>rflrf</a:t>
            </a:r>
            <a:endParaRPr lang="de-DE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1" y="9121140"/>
            <a:ext cx="3169920" cy="48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fld id="{079D6EE5-F5C6-42D6-A845-B0AFC0603DD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925978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D6EE5-F5C6-42D6-A845-B0AFC0603DD4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rflrf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088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D6EE5-F5C6-42D6-A845-B0AFC0603DD4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rflrf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7171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>
            <a:off x="577850" y="838200"/>
            <a:ext cx="8915400" cy="0"/>
          </a:xfrm>
          <a:prstGeom prst="line">
            <a:avLst/>
          </a:prstGeom>
          <a:noFill/>
          <a:ln w="57150">
            <a:solidFill>
              <a:srgbClr val="00429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15720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48625" y="188913"/>
            <a:ext cx="14414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77850" y="6453188"/>
            <a:ext cx="6607175" cy="2524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author, conference/meeting, venue, 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914399"/>
            <a:ext cx="5943600" cy="38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297D9A-D03C-477E-9546-BE4B993F42A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488950" y="152400"/>
            <a:ext cx="8674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906000" cy="838200"/>
          </a:xfrm>
          <a:prstGeom prst="rect">
            <a:avLst/>
          </a:prstGeom>
          <a:solidFill>
            <a:srgbClr val="CCFFC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8DB883-B254-42EE-9047-858B5F66D44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906000" cy="838200"/>
          </a:xfrm>
          <a:prstGeom prst="rect">
            <a:avLst/>
          </a:prstGeom>
          <a:solidFill>
            <a:srgbClr val="CCFFC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40588" y="152400"/>
            <a:ext cx="2249487" cy="6229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8950" y="152400"/>
            <a:ext cx="6599238" cy="6229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2FB41A-C55D-4084-BA30-541E51468C4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906000" cy="838200"/>
          </a:xfrm>
          <a:prstGeom prst="rect">
            <a:avLst/>
          </a:prstGeom>
          <a:solidFill>
            <a:srgbClr val="CCFFC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77850" y="6453188"/>
            <a:ext cx="6607175" cy="2524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author, conference/meeting, venue, 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A964B9-F4C3-4FE0-A022-E1C1A291248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906000" cy="838200"/>
          </a:xfrm>
          <a:prstGeom prst="rect">
            <a:avLst/>
          </a:prstGeom>
          <a:solidFill>
            <a:schemeClr val="accent2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594E93-88A9-4571-8AE5-297568E8DD2E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906000" cy="838200"/>
          </a:xfrm>
          <a:prstGeom prst="rect">
            <a:avLst/>
          </a:prstGeom>
          <a:solidFill>
            <a:schemeClr val="accent2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950" y="1066800"/>
            <a:ext cx="4424363" cy="5314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5713" y="1066800"/>
            <a:ext cx="4424362" cy="5314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A2C6C8-7EC6-4165-B0DB-02138F5A44B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906000" cy="838200"/>
          </a:xfrm>
          <a:prstGeom prst="rect">
            <a:avLst/>
          </a:prstGeom>
          <a:solidFill>
            <a:srgbClr val="CCFFC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950" y="914400"/>
            <a:ext cx="4424363" cy="266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5713" y="914400"/>
            <a:ext cx="4424362" cy="266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A2C6C8-7EC6-4165-B0DB-02138F5A44B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92370" y="3657600"/>
            <a:ext cx="4424363" cy="266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5069133" y="3657600"/>
            <a:ext cx="4424362" cy="266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906000" cy="838200"/>
          </a:xfrm>
          <a:prstGeom prst="rect">
            <a:avLst/>
          </a:prstGeom>
          <a:solidFill>
            <a:srgbClr val="CCFFC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75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066800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1706562"/>
            <a:ext cx="4376738" cy="4389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066800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1706562"/>
            <a:ext cx="4378325" cy="4389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81E847-7189-46ED-9231-5515B14875E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88950" y="152400"/>
            <a:ext cx="86741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906000" cy="838200"/>
          </a:xfrm>
          <a:prstGeom prst="rect">
            <a:avLst/>
          </a:prstGeom>
          <a:solidFill>
            <a:srgbClr val="CCFFC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9ADFB2-F9A2-4A8A-865C-9A8831233DA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906000" cy="838200"/>
          </a:xfrm>
          <a:prstGeom prst="rect">
            <a:avLst/>
          </a:prstGeom>
          <a:solidFill>
            <a:srgbClr val="CCFFC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DE20A6-D2FC-434B-9B3A-0FC70B83CF8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906000" cy="838200"/>
          </a:xfrm>
          <a:prstGeom prst="rect">
            <a:avLst/>
          </a:prstGeom>
          <a:solidFill>
            <a:srgbClr val="CCFFC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066800"/>
            <a:ext cx="3259138" cy="1066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066800"/>
            <a:ext cx="5524500" cy="505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2133600"/>
            <a:ext cx="3259138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02D2FD-9076-4310-B999-4EB57D785F33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488950" y="152400"/>
            <a:ext cx="8674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906000" cy="838200"/>
          </a:xfrm>
          <a:prstGeom prst="rect">
            <a:avLst/>
          </a:prstGeom>
          <a:solidFill>
            <a:srgbClr val="CCFFC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8950" y="152400"/>
            <a:ext cx="8674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8950" y="1066800"/>
            <a:ext cx="900112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58050" y="6453188"/>
            <a:ext cx="206375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212139BA-5F69-447A-84C4-65CD4BAFF2A4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15925" y="838200"/>
            <a:ext cx="9077325" cy="0"/>
          </a:xfrm>
          <a:prstGeom prst="line">
            <a:avLst/>
          </a:prstGeom>
          <a:noFill/>
          <a:ln w="57150">
            <a:solidFill>
              <a:srgbClr val="00429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83" name="Picture 59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48625" y="188913"/>
            <a:ext cx="14414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77850" y="6453188"/>
            <a:ext cx="6607175" cy="2524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author, conference/meeting, venue, date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2362200"/>
            <a:ext cx="8420100" cy="1362075"/>
          </a:xfrm>
        </p:spPr>
        <p:txBody>
          <a:bodyPr/>
          <a:lstStyle/>
          <a:p>
            <a:r>
              <a:rPr lang="en-US" sz="3200" dirty="0" smtClean="0"/>
              <a:t>DCD Irradiation and temperature tests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572000"/>
            <a:ext cx="8420100" cy="1600200"/>
          </a:xfrm>
        </p:spPr>
        <p:txBody>
          <a:bodyPr/>
          <a:lstStyle/>
          <a:p>
            <a:pPr algn="r"/>
            <a:r>
              <a:rPr lang="en-US" sz="1800" b="1" dirty="0" smtClean="0"/>
              <a:t>Florian Lütticke, Carlos Marinas</a:t>
            </a:r>
          </a:p>
          <a:p>
            <a:pPr algn="r"/>
            <a:endParaRPr lang="en-US" sz="1800" b="1" dirty="0" smtClean="0"/>
          </a:p>
          <a:p>
            <a:pPr algn="r"/>
            <a:r>
              <a:rPr lang="en-US" sz="1800" b="1" dirty="0" smtClean="0"/>
              <a:t>University </a:t>
            </a:r>
            <a:r>
              <a:rPr lang="en-US" sz="1800" b="1" dirty="0"/>
              <a:t>of Bonn</a:t>
            </a:r>
          </a:p>
          <a:p>
            <a:pPr algn="r"/>
            <a:endParaRPr lang="en-US" sz="1800" b="1" u="sng" dirty="0" smtClean="0"/>
          </a:p>
          <a:p>
            <a:pPr algn="r"/>
            <a:endParaRPr lang="en-US" sz="1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A964B9-F4C3-4FE0-A022-E1C1A291248A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5473313"/>
            <a:ext cx="1059604" cy="8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2 Imagen" descr="logo-powerpoin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6" y="5473313"/>
            <a:ext cx="646088" cy="8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1" y="5473313"/>
            <a:ext cx="2298700" cy="8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3"/>
          <p:cNvSpPr txBox="1">
            <a:spLocks/>
          </p:cNvSpPr>
          <p:nvPr/>
        </p:nvSpPr>
        <p:spPr>
          <a:xfrm>
            <a:off x="577850" y="6453188"/>
            <a:ext cx="6607175" cy="25241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DESY </a:t>
            </a:r>
            <a:r>
              <a:rPr lang="en-US" dirty="0" err="1" smtClean="0"/>
              <a:t>BelleII</a:t>
            </a:r>
            <a:r>
              <a:rPr lang="en-US" dirty="0" smtClean="0"/>
              <a:t> PXD/SVD meeting, 22.10.2013 , luetticke@physik.uni-bonn.de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6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Irradiation INL: </a:t>
            </a:r>
            <a:r>
              <a:rPr lang="en-US" dirty="0"/>
              <a:t>100kGy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594E93-88A9-4571-8AE5-297568E8DD2E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09" y="1066800"/>
            <a:ext cx="3979045" cy="5314950"/>
          </a:xfrm>
        </p:spPr>
      </p:pic>
      <p:pic>
        <p:nvPicPr>
          <p:cNvPr id="9" name="Inhaltsplatzhalt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171" y="1066800"/>
            <a:ext cx="4013446" cy="5314950"/>
          </a:xfrm>
        </p:spPr>
      </p:pic>
      <p:sp>
        <p:nvSpPr>
          <p:cNvPr id="6" name="Footer Placeholder 3"/>
          <p:cNvSpPr txBox="1">
            <a:spLocks/>
          </p:cNvSpPr>
          <p:nvPr/>
        </p:nvSpPr>
        <p:spPr>
          <a:xfrm>
            <a:off x="577850" y="6453188"/>
            <a:ext cx="6607175" cy="25241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luetticke@physik.uni-bonn.de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Irradiation INL: </a:t>
            </a:r>
            <a:r>
              <a:rPr lang="en-US" dirty="0"/>
              <a:t>200kGy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594E93-88A9-4571-8AE5-297568E8DD2E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08" y="1066800"/>
            <a:ext cx="4013446" cy="5314950"/>
          </a:xfrm>
        </p:spPr>
      </p:pic>
      <p:pic>
        <p:nvPicPr>
          <p:cNvPr id="9" name="Inhaltsplatzhalt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171" y="1066800"/>
            <a:ext cx="4013446" cy="5314950"/>
          </a:xfrm>
        </p:spPr>
      </p:pic>
      <p:sp>
        <p:nvSpPr>
          <p:cNvPr id="6" name="Footer Placeholder 3"/>
          <p:cNvSpPr txBox="1">
            <a:spLocks/>
          </p:cNvSpPr>
          <p:nvPr/>
        </p:nvSpPr>
        <p:spPr>
          <a:xfrm>
            <a:off x="577850" y="6453188"/>
            <a:ext cx="6607175" cy="25241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luetticke@physik.uni-bonn.de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00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88950" y="152400"/>
            <a:ext cx="8655050" cy="609600"/>
          </a:xfrm>
        </p:spPr>
        <p:txBody>
          <a:bodyPr/>
          <a:lstStyle/>
          <a:p>
            <a:r>
              <a:rPr lang="en-US" dirty="0" smtClean="0"/>
              <a:t>Irradiation Voltage Log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2C6C8-7EC6-4165-B0DB-02138F5A44BB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052"/>
            <a:ext cx="9906000" cy="5804296"/>
          </a:xfrm>
        </p:spPr>
      </p:pic>
      <p:sp>
        <p:nvSpPr>
          <p:cNvPr id="2" name="Rechteck 1"/>
          <p:cNvSpPr/>
          <p:nvPr/>
        </p:nvSpPr>
        <p:spPr>
          <a:xfrm>
            <a:off x="3927474" y="1447800"/>
            <a:ext cx="164465" cy="472440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/>
          <p:cNvSpPr/>
          <p:nvPr/>
        </p:nvSpPr>
        <p:spPr>
          <a:xfrm flipH="1">
            <a:off x="4091940" y="1447800"/>
            <a:ext cx="99060" cy="4724400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 flipH="1">
            <a:off x="4191000" y="1447800"/>
            <a:ext cx="457200" cy="4724400"/>
          </a:xfrm>
          <a:prstGeom prst="rect">
            <a:avLst/>
          </a:prstGeom>
          <a:solidFill>
            <a:schemeClr val="accent5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2819400" y="5045332"/>
            <a:ext cx="835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Irradiation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734517" y="4953000"/>
            <a:ext cx="1094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Annealing </a:t>
            </a:r>
          </a:p>
          <a:p>
            <a:r>
              <a:rPr lang="en-US" dirty="0" smtClean="0"/>
              <a:t>80 °C, 100 min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4828984" y="5045332"/>
            <a:ext cx="1203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Characterization</a:t>
            </a:r>
            <a:endParaRPr lang="de-DE" dirty="0"/>
          </a:p>
        </p:txBody>
      </p:sp>
      <p:cxnSp>
        <p:nvCxnSpPr>
          <p:cNvPr id="14" name="Gerade Verbindung mit Pfeil 13"/>
          <p:cNvCxnSpPr>
            <a:stCxn id="9" idx="0"/>
          </p:cNvCxnSpPr>
          <p:nvPr/>
        </p:nvCxnSpPr>
        <p:spPr>
          <a:xfrm flipV="1">
            <a:off x="3237271" y="4114800"/>
            <a:ext cx="772435" cy="9305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11" idx="0"/>
          </p:cNvCxnSpPr>
          <p:nvPr/>
        </p:nvCxnSpPr>
        <p:spPr>
          <a:xfrm flipH="1" flipV="1">
            <a:off x="4114800" y="4114800"/>
            <a:ext cx="166951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 flipV="1">
            <a:off x="4419600" y="4114800"/>
            <a:ext cx="1011088" cy="930532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1711586" y="1066800"/>
            <a:ext cx="498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5kGy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209799" y="1066800"/>
            <a:ext cx="575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+5kGy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693242" y="1066800"/>
            <a:ext cx="6537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+15kGy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4648200" y="1065597"/>
            <a:ext cx="6537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+25kGy</a:t>
            </a:r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6629400" y="1071944"/>
            <a:ext cx="732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+100kGy</a:t>
            </a:r>
            <a:endParaRPr lang="de-DE" dirty="0"/>
          </a:p>
        </p:txBody>
      </p:sp>
      <p:sp>
        <p:nvSpPr>
          <p:cNvPr id="29" name="Textfeld 28"/>
          <p:cNvSpPr txBox="1"/>
          <p:nvPr/>
        </p:nvSpPr>
        <p:spPr>
          <a:xfrm>
            <a:off x="5430688" y="1066800"/>
            <a:ext cx="6537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+40kGy</a:t>
            </a:r>
            <a:endParaRPr lang="de-DE" dirty="0"/>
          </a:p>
        </p:txBody>
      </p:sp>
      <p:sp>
        <p:nvSpPr>
          <p:cNvPr id="30" name="Textfeld 29"/>
          <p:cNvSpPr txBox="1"/>
          <p:nvPr/>
        </p:nvSpPr>
        <p:spPr>
          <a:xfrm>
            <a:off x="2910418" y="1066800"/>
            <a:ext cx="6537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+10kGy</a:t>
            </a:r>
            <a:endParaRPr lang="de-DE" dirty="0"/>
          </a:p>
        </p:txBody>
      </p:sp>
      <p:sp>
        <p:nvSpPr>
          <p:cNvPr id="31" name="Textfeld 30"/>
          <p:cNvSpPr txBox="1"/>
          <p:nvPr/>
        </p:nvSpPr>
        <p:spPr>
          <a:xfrm>
            <a:off x="8534400" y="1071944"/>
            <a:ext cx="1011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200kGy TID</a:t>
            </a:r>
            <a:endParaRPr lang="de-DE" dirty="0"/>
          </a:p>
        </p:txBody>
      </p:sp>
      <p:pic>
        <p:nvPicPr>
          <p:cNvPr id="35" name="Picture 2" descr="D:\LinuxFolder\DCDMeasurementPlots\IrradiationLege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782" y="1371600"/>
            <a:ext cx="1992921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feld 22"/>
          <p:cNvSpPr txBox="1"/>
          <p:nvPr/>
        </p:nvSpPr>
        <p:spPr>
          <a:xfrm>
            <a:off x="1143000" y="617878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</a:t>
            </a:r>
            <a:endParaRPr lang="de-DE" sz="1600" dirty="0"/>
          </a:p>
        </p:txBody>
      </p:sp>
      <p:sp>
        <p:nvSpPr>
          <p:cNvPr id="32" name="Textfeld 31"/>
          <p:cNvSpPr txBox="1"/>
          <p:nvPr/>
        </p:nvSpPr>
        <p:spPr>
          <a:xfrm>
            <a:off x="2837330" y="617878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de-DE" sz="1600" dirty="0"/>
          </a:p>
        </p:txBody>
      </p:sp>
      <p:sp>
        <p:nvSpPr>
          <p:cNvPr id="33" name="Textfeld 32"/>
          <p:cNvSpPr txBox="1"/>
          <p:nvPr/>
        </p:nvSpPr>
        <p:spPr>
          <a:xfrm>
            <a:off x="4549087" y="617878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endParaRPr lang="de-DE" sz="1600" dirty="0"/>
          </a:p>
        </p:txBody>
      </p:sp>
      <p:sp>
        <p:nvSpPr>
          <p:cNvPr id="34" name="Textfeld 33"/>
          <p:cNvSpPr txBox="1"/>
          <p:nvPr/>
        </p:nvSpPr>
        <p:spPr>
          <a:xfrm>
            <a:off x="6266330" y="617878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de-DE" sz="1600" dirty="0"/>
          </a:p>
        </p:txBody>
      </p:sp>
      <p:sp>
        <p:nvSpPr>
          <p:cNvPr id="36" name="Textfeld 35"/>
          <p:cNvSpPr txBox="1"/>
          <p:nvPr/>
        </p:nvSpPr>
        <p:spPr>
          <a:xfrm>
            <a:off x="7983070" y="617878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4</a:t>
            </a:r>
            <a:endParaRPr lang="de-DE" sz="1600" dirty="0"/>
          </a:p>
        </p:txBody>
      </p:sp>
      <p:sp>
        <p:nvSpPr>
          <p:cNvPr id="37" name="Textfeld 36"/>
          <p:cNvSpPr txBox="1"/>
          <p:nvPr/>
        </p:nvSpPr>
        <p:spPr>
          <a:xfrm>
            <a:off x="4419600" y="6367046"/>
            <a:ext cx="1293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Time [days]</a:t>
            </a:r>
            <a:endParaRPr lang="de-DE" sz="1800" b="1" dirty="0"/>
          </a:p>
        </p:txBody>
      </p:sp>
      <p:sp>
        <p:nvSpPr>
          <p:cNvPr id="38" name="Textfeld 37"/>
          <p:cNvSpPr txBox="1"/>
          <p:nvPr/>
        </p:nvSpPr>
        <p:spPr>
          <a:xfrm>
            <a:off x="9108277" y="1796534"/>
            <a:ext cx="3810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de-DE" dirty="0" smtClean="0"/>
              <a:t>VTT</a:t>
            </a:r>
            <a:endParaRPr lang="de-DE" dirty="0"/>
          </a:p>
        </p:txBody>
      </p:sp>
      <p:sp>
        <p:nvSpPr>
          <p:cNvPr id="39" name="Textfeld 38"/>
          <p:cNvSpPr txBox="1"/>
          <p:nvPr/>
        </p:nvSpPr>
        <p:spPr>
          <a:xfrm>
            <a:off x="9108285" y="1979889"/>
            <a:ext cx="3810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de-DE" dirty="0" smtClean="0"/>
              <a:t>VDD</a:t>
            </a:r>
            <a:endParaRPr lang="de-DE" dirty="0"/>
          </a:p>
        </p:txBody>
      </p:sp>
      <p:sp>
        <p:nvSpPr>
          <p:cNvPr id="40" name="Footer Placeholder 3"/>
          <p:cNvSpPr txBox="1">
            <a:spLocks/>
          </p:cNvSpPr>
          <p:nvPr/>
        </p:nvSpPr>
        <p:spPr>
          <a:xfrm>
            <a:off x="577850" y="6453188"/>
            <a:ext cx="6607175" cy="25241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luetticke@physik.uni-bonn.de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27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Irradiation Current Log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2C6C8-7EC6-4165-B0DB-02138F5A44BB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2717"/>
            <a:ext cx="9906000" cy="5806965"/>
          </a:xfrm>
        </p:spPr>
      </p:pic>
      <p:sp>
        <p:nvSpPr>
          <p:cNvPr id="7" name="Rechteck 6"/>
          <p:cNvSpPr/>
          <p:nvPr/>
        </p:nvSpPr>
        <p:spPr>
          <a:xfrm>
            <a:off x="3927474" y="1828800"/>
            <a:ext cx="164465" cy="434340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/>
          <p:cNvSpPr/>
          <p:nvPr/>
        </p:nvSpPr>
        <p:spPr>
          <a:xfrm flipH="1">
            <a:off x="4091940" y="1828800"/>
            <a:ext cx="99060" cy="4343400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 flipH="1">
            <a:off x="4191000" y="1828800"/>
            <a:ext cx="457200" cy="4343400"/>
          </a:xfrm>
          <a:prstGeom prst="rect">
            <a:avLst/>
          </a:prstGeom>
          <a:solidFill>
            <a:schemeClr val="accent5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D:\LinuxFolder\DCDMeasurementPlots\IrradiationLege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782" y="1371600"/>
            <a:ext cx="1992921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3733800" y="838200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Higher current consumption after irradiation in VDDD</a:t>
            </a:r>
          </a:p>
          <a:p>
            <a:r>
              <a:rPr lang="en-US" sz="1600" dirty="0" smtClean="0"/>
              <a:t>Current decrease during operation -  additional annealing?</a:t>
            </a:r>
          </a:p>
          <a:p>
            <a:r>
              <a:rPr lang="en-US" sz="1600" dirty="0"/>
              <a:t>DCD gets quite warm in the measurement </a:t>
            </a:r>
            <a:r>
              <a:rPr lang="en-US" sz="1600" dirty="0" smtClean="0"/>
              <a:t>setup </a:t>
            </a:r>
            <a:endParaRPr lang="de-DE" sz="1600" dirty="0"/>
          </a:p>
        </p:txBody>
      </p:sp>
      <p:cxnSp>
        <p:nvCxnSpPr>
          <p:cNvPr id="11" name="Gerade Verbindung mit Pfeil 10"/>
          <p:cNvCxnSpPr>
            <a:stCxn id="10" idx="2"/>
          </p:cNvCxnSpPr>
          <p:nvPr/>
        </p:nvCxnSpPr>
        <p:spPr>
          <a:xfrm flipH="1">
            <a:off x="4267200" y="1915418"/>
            <a:ext cx="1828800" cy="1361182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1371600" y="1513582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After irradiation VDDD changes if bias voltages change – not observed before irradiation </a:t>
            </a:r>
            <a:endParaRPr lang="de-DE" sz="1600" dirty="0"/>
          </a:p>
        </p:txBody>
      </p:sp>
      <p:cxnSp>
        <p:nvCxnSpPr>
          <p:cNvPr id="28" name="Gerade Verbindung mit Pfeil 27"/>
          <p:cNvCxnSpPr>
            <a:stCxn id="22" idx="2"/>
          </p:cNvCxnSpPr>
          <p:nvPr/>
        </p:nvCxnSpPr>
        <p:spPr>
          <a:xfrm flipH="1">
            <a:off x="1828800" y="2590800"/>
            <a:ext cx="609600" cy="1518791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V="1">
            <a:off x="2590800" y="2562226"/>
            <a:ext cx="1066800" cy="33783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1143000" y="617878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</a:t>
            </a:r>
            <a:endParaRPr lang="de-DE" sz="1600" dirty="0"/>
          </a:p>
        </p:txBody>
      </p:sp>
      <p:sp>
        <p:nvSpPr>
          <p:cNvPr id="35" name="Textfeld 34"/>
          <p:cNvSpPr txBox="1"/>
          <p:nvPr/>
        </p:nvSpPr>
        <p:spPr>
          <a:xfrm>
            <a:off x="2837330" y="617878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de-DE" sz="1600" dirty="0"/>
          </a:p>
        </p:txBody>
      </p:sp>
      <p:sp>
        <p:nvSpPr>
          <p:cNvPr id="36" name="Textfeld 35"/>
          <p:cNvSpPr txBox="1"/>
          <p:nvPr/>
        </p:nvSpPr>
        <p:spPr>
          <a:xfrm>
            <a:off x="4549087" y="617878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endParaRPr lang="de-DE" sz="1600" dirty="0"/>
          </a:p>
        </p:txBody>
      </p:sp>
      <p:sp>
        <p:nvSpPr>
          <p:cNvPr id="37" name="Textfeld 36"/>
          <p:cNvSpPr txBox="1"/>
          <p:nvPr/>
        </p:nvSpPr>
        <p:spPr>
          <a:xfrm>
            <a:off x="6266330" y="617878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de-DE" sz="1600" dirty="0"/>
          </a:p>
        </p:txBody>
      </p:sp>
      <p:sp>
        <p:nvSpPr>
          <p:cNvPr id="38" name="Textfeld 37"/>
          <p:cNvSpPr txBox="1"/>
          <p:nvPr/>
        </p:nvSpPr>
        <p:spPr>
          <a:xfrm>
            <a:off x="7983070" y="617878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4</a:t>
            </a:r>
            <a:endParaRPr lang="de-DE" sz="1600" dirty="0"/>
          </a:p>
        </p:txBody>
      </p:sp>
      <p:sp>
        <p:nvSpPr>
          <p:cNvPr id="39" name="Textfeld 38"/>
          <p:cNvSpPr txBox="1"/>
          <p:nvPr/>
        </p:nvSpPr>
        <p:spPr>
          <a:xfrm>
            <a:off x="4419600" y="6367046"/>
            <a:ext cx="1293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Time [days]</a:t>
            </a:r>
            <a:endParaRPr lang="de-DE" sz="18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9108277" y="1796534"/>
            <a:ext cx="3810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de-DE" dirty="0" smtClean="0"/>
              <a:t>VTT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9108285" y="1979889"/>
            <a:ext cx="3810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de-DE" dirty="0" smtClean="0"/>
              <a:t>VDD</a:t>
            </a:r>
            <a:endParaRPr lang="de-DE" dirty="0"/>
          </a:p>
        </p:txBody>
      </p:sp>
      <p:sp>
        <p:nvSpPr>
          <p:cNvPr id="23" name="Footer Placeholder 3"/>
          <p:cNvSpPr txBox="1">
            <a:spLocks/>
          </p:cNvSpPr>
          <p:nvPr/>
        </p:nvSpPr>
        <p:spPr>
          <a:xfrm>
            <a:off x="577850" y="6453188"/>
            <a:ext cx="6607175" cy="25241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luetticke@physik.uni-bonn.de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87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INL: -</a:t>
            </a:r>
            <a:r>
              <a:rPr lang="en-US" dirty="0"/>
              <a:t>30°C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594E93-88A9-4571-8AE5-297568E8DD2E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08" y="1066800"/>
            <a:ext cx="4013446" cy="5314950"/>
          </a:xfrm>
        </p:spPr>
      </p:pic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171" y="1066800"/>
            <a:ext cx="4013446" cy="5314950"/>
          </a:xfrm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577850" y="6453188"/>
            <a:ext cx="6607175" cy="25241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luetticke@physik.uni-bonn.de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62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INL: </a:t>
            </a:r>
            <a:r>
              <a:rPr lang="en-US" dirty="0" smtClean="0"/>
              <a:t>-</a:t>
            </a:r>
            <a:r>
              <a:rPr lang="en-US" dirty="0"/>
              <a:t>20°C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594E93-88A9-4571-8AE5-297568E8DD2E}" type="slidenum">
              <a:rPr lang="de-DE" smtClean="0"/>
              <a:pPr/>
              <a:t>15</a:t>
            </a:fld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08" y="1066800"/>
            <a:ext cx="4013446" cy="5314950"/>
          </a:xfrm>
        </p:spPr>
      </p:pic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171" y="1066800"/>
            <a:ext cx="4013446" cy="5314950"/>
          </a:xfrm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577850" y="6453188"/>
            <a:ext cx="6607175" cy="25241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luetticke@physik.uni-bonn.de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62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INL: </a:t>
            </a:r>
            <a:r>
              <a:rPr lang="en-US" dirty="0" smtClean="0"/>
              <a:t>-</a:t>
            </a:r>
            <a:r>
              <a:rPr lang="en-US" dirty="0"/>
              <a:t>10°C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594E93-88A9-4571-8AE5-297568E8DD2E}" type="slidenum">
              <a:rPr lang="de-DE" smtClean="0"/>
              <a:pPr/>
              <a:t>16</a:t>
            </a:fld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08" y="1066800"/>
            <a:ext cx="4013446" cy="5314950"/>
          </a:xfrm>
        </p:spPr>
      </p:pic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171" y="1066800"/>
            <a:ext cx="4013446" cy="5314950"/>
          </a:xfrm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577850" y="6453188"/>
            <a:ext cx="6607175" cy="25241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luetticke@physik.uni-bonn.de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62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171" y="1066800"/>
            <a:ext cx="4013446" cy="5314950"/>
          </a:xfr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INL: 0°C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594E93-88A9-4571-8AE5-297568E8DD2E}" type="slidenum">
              <a:rPr lang="de-DE" smtClean="0"/>
              <a:pPr/>
              <a:t>17</a:t>
            </a:fld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08" y="1066800"/>
            <a:ext cx="4013446" cy="5314950"/>
          </a:xfrm>
        </p:spPr>
      </p:pic>
      <p:sp>
        <p:nvSpPr>
          <p:cNvPr id="12" name="Textfeld 11"/>
          <p:cNvSpPr txBox="1"/>
          <p:nvPr/>
        </p:nvSpPr>
        <p:spPr>
          <a:xfrm>
            <a:off x="1639526" y="6111201"/>
            <a:ext cx="3274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Bad timing setting in FPGA – Bit was stuck </a:t>
            </a:r>
            <a:endParaRPr lang="de-DE" dirty="0"/>
          </a:p>
        </p:txBody>
      </p:sp>
      <p:cxnSp>
        <p:nvCxnSpPr>
          <p:cNvPr id="14" name="Gerade Verbindung mit Pfeil 13"/>
          <p:cNvCxnSpPr>
            <a:stCxn id="12" idx="0"/>
          </p:cNvCxnSpPr>
          <p:nvPr/>
        </p:nvCxnSpPr>
        <p:spPr>
          <a:xfrm flipV="1">
            <a:off x="3276609" y="4724400"/>
            <a:ext cx="0" cy="13868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/>
          <p:cNvSpPr txBox="1">
            <a:spLocks/>
          </p:cNvSpPr>
          <p:nvPr/>
        </p:nvSpPr>
        <p:spPr>
          <a:xfrm>
            <a:off x="577850" y="6453188"/>
            <a:ext cx="6607175" cy="25241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luetticke@physik.uni-bonn.de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62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INL: 10°C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594E93-88A9-4571-8AE5-297568E8DD2E}" type="slidenum">
              <a:rPr lang="de-DE" smtClean="0"/>
              <a:pPr/>
              <a:t>18</a:t>
            </a:fld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08" y="1066800"/>
            <a:ext cx="4013446" cy="5314950"/>
          </a:xfrm>
        </p:spPr>
      </p:pic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371" y="1066800"/>
            <a:ext cx="3979045" cy="5314950"/>
          </a:xfrm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577850" y="6453188"/>
            <a:ext cx="6607175" cy="25241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luetticke@physik.uni-bonn.de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62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INL: </a:t>
            </a:r>
            <a:r>
              <a:rPr lang="en-US" dirty="0" smtClean="0"/>
              <a:t>20°C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594E93-88A9-4571-8AE5-297568E8DD2E}" type="slidenum">
              <a:rPr lang="de-DE" smtClean="0"/>
              <a:pPr/>
              <a:t>19</a:t>
            </a:fld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08" y="1066800"/>
            <a:ext cx="4013446" cy="5314950"/>
          </a:xfrm>
        </p:spPr>
      </p:pic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655" y="1066800"/>
            <a:ext cx="4026477" cy="5314950"/>
          </a:xfrm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577850" y="6453188"/>
            <a:ext cx="6607175" cy="25241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luetticke@physik.uni-bonn.de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62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88950" y="1066800"/>
            <a:ext cx="8959850" cy="531495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Measurement Setup</a:t>
            </a:r>
          </a:p>
          <a:p>
            <a:r>
              <a:rPr lang="en-US" dirty="0" smtClean="0"/>
              <a:t>Irradiation Results</a:t>
            </a:r>
          </a:p>
          <a:p>
            <a:r>
              <a:rPr lang="en-US" dirty="0" smtClean="0"/>
              <a:t>Temperature Measurements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A964B9-F4C3-4FE0-A022-E1C1A291248A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577850" y="6453188"/>
            <a:ext cx="6607175" cy="25241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luetticke@physik.uni-bonn.de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42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INL: 30°C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594E93-88A9-4571-8AE5-297568E8DD2E}" type="slidenum">
              <a:rPr lang="de-DE" smtClean="0"/>
              <a:pPr/>
              <a:t>20</a:t>
            </a:fld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08" y="1066800"/>
            <a:ext cx="4013446" cy="5314950"/>
          </a:xfrm>
        </p:spPr>
      </p:pic>
      <p:pic>
        <p:nvPicPr>
          <p:cNvPr id="9" name="Inhaltsplatzhalt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171" y="1066800"/>
            <a:ext cx="4013446" cy="5314950"/>
          </a:xfrm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577850" y="6453188"/>
            <a:ext cx="6607175" cy="25241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luetticke@physik.uni-bonn.de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62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Scan Voltage Log</a:t>
            </a:r>
            <a:endParaRPr lang="de-DE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052"/>
            <a:ext cx="9906000" cy="5804296"/>
          </a:xfrm>
        </p:spPr>
      </p:pic>
      <p:pic>
        <p:nvPicPr>
          <p:cNvPr id="8" name="Picture 2" descr="D:\LinuxFolder\DCDMeasurementPlots\IrradiationLege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782" y="1371600"/>
            <a:ext cx="1992921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2C6C8-7EC6-4165-B0DB-02138F5A44BB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1143000" y="617878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8</a:t>
            </a:r>
            <a:endParaRPr lang="de-DE" sz="1600" dirty="0"/>
          </a:p>
        </p:txBody>
      </p:sp>
      <p:sp>
        <p:nvSpPr>
          <p:cNvPr id="15" name="Textfeld 14"/>
          <p:cNvSpPr txBox="1"/>
          <p:nvPr/>
        </p:nvSpPr>
        <p:spPr>
          <a:xfrm>
            <a:off x="2368074" y="617878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</a:t>
            </a:r>
            <a:endParaRPr lang="de-DE" sz="1600" dirty="0"/>
          </a:p>
        </p:txBody>
      </p:sp>
      <p:sp>
        <p:nvSpPr>
          <p:cNvPr id="16" name="Textfeld 15"/>
          <p:cNvSpPr txBox="1"/>
          <p:nvPr/>
        </p:nvSpPr>
        <p:spPr>
          <a:xfrm>
            <a:off x="3657600" y="617878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12</a:t>
            </a:r>
            <a:endParaRPr lang="de-DE" sz="1600" dirty="0"/>
          </a:p>
        </p:txBody>
      </p:sp>
      <p:sp>
        <p:nvSpPr>
          <p:cNvPr id="17" name="Textfeld 16"/>
          <p:cNvSpPr txBox="1"/>
          <p:nvPr/>
        </p:nvSpPr>
        <p:spPr>
          <a:xfrm>
            <a:off x="6208060" y="617878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16</a:t>
            </a:r>
            <a:endParaRPr lang="de-DE" sz="1600" dirty="0"/>
          </a:p>
        </p:txBody>
      </p:sp>
      <p:sp>
        <p:nvSpPr>
          <p:cNvPr id="18" name="Textfeld 17"/>
          <p:cNvSpPr txBox="1"/>
          <p:nvPr/>
        </p:nvSpPr>
        <p:spPr>
          <a:xfrm>
            <a:off x="7489995" y="617878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18</a:t>
            </a:r>
            <a:endParaRPr lang="de-DE" sz="1600" dirty="0"/>
          </a:p>
        </p:txBody>
      </p:sp>
      <p:sp>
        <p:nvSpPr>
          <p:cNvPr id="19" name="Textfeld 18"/>
          <p:cNvSpPr txBox="1"/>
          <p:nvPr/>
        </p:nvSpPr>
        <p:spPr>
          <a:xfrm>
            <a:off x="4419600" y="6367046"/>
            <a:ext cx="1293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Time [days]</a:t>
            </a:r>
            <a:endParaRPr lang="de-DE" sz="1800" b="1" dirty="0"/>
          </a:p>
        </p:txBody>
      </p:sp>
      <p:sp>
        <p:nvSpPr>
          <p:cNvPr id="20" name="Textfeld 19"/>
          <p:cNvSpPr txBox="1"/>
          <p:nvPr/>
        </p:nvSpPr>
        <p:spPr>
          <a:xfrm>
            <a:off x="4925531" y="617878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14</a:t>
            </a:r>
            <a:endParaRPr lang="de-DE" sz="1600" dirty="0"/>
          </a:p>
        </p:txBody>
      </p:sp>
      <p:sp>
        <p:nvSpPr>
          <p:cNvPr id="13" name="Textfeld 12"/>
          <p:cNvSpPr txBox="1"/>
          <p:nvPr/>
        </p:nvSpPr>
        <p:spPr>
          <a:xfrm>
            <a:off x="9108277" y="1796534"/>
            <a:ext cx="3810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de-DE" dirty="0" smtClean="0"/>
              <a:t>VTT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9108285" y="1979889"/>
            <a:ext cx="3810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de-DE" dirty="0" smtClean="0"/>
              <a:t>VDD</a:t>
            </a:r>
            <a:endParaRPr lang="de-DE" dirty="0"/>
          </a:p>
        </p:txBody>
      </p:sp>
      <p:sp>
        <p:nvSpPr>
          <p:cNvPr id="22" name="Footer Placeholder 3"/>
          <p:cNvSpPr txBox="1">
            <a:spLocks/>
          </p:cNvSpPr>
          <p:nvPr/>
        </p:nvSpPr>
        <p:spPr>
          <a:xfrm>
            <a:off x="577850" y="6453188"/>
            <a:ext cx="6607175" cy="25241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luetticke@physik.uni-bonn.de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81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Scan Current Log</a:t>
            </a:r>
            <a:endParaRPr lang="de-DE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052"/>
            <a:ext cx="9906000" cy="5804296"/>
          </a:xfrm>
        </p:spPr>
      </p:pic>
      <p:pic>
        <p:nvPicPr>
          <p:cNvPr id="8" name="Picture 2" descr="D:\LinuxFolder\DCDMeasurementPlots\IrradiationLege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782" y="1371600"/>
            <a:ext cx="1992921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600200" y="1752600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+10°C 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2743200" y="1752600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0°C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062246" y="1752600"/>
            <a:ext cx="1086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-10°C</a:t>
            </a:r>
          </a:p>
          <a:p>
            <a:pPr algn="ctr"/>
            <a:r>
              <a:rPr lang="en-US" sz="1400" dirty="0" smtClean="0"/>
              <a:t> run crashed</a:t>
            </a:r>
            <a:endParaRPr lang="de-DE" sz="1400" dirty="0"/>
          </a:p>
        </p:txBody>
      </p:sp>
      <p:sp>
        <p:nvSpPr>
          <p:cNvPr id="12" name="Textfeld 11"/>
          <p:cNvSpPr txBox="1"/>
          <p:nvPr/>
        </p:nvSpPr>
        <p:spPr>
          <a:xfrm>
            <a:off x="5076759" y="1752600"/>
            <a:ext cx="579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-10°C</a:t>
            </a:r>
            <a:endParaRPr lang="de-DE" sz="1400" dirty="0"/>
          </a:p>
        </p:txBody>
      </p:sp>
      <p:sp>
        <p:nvSpPr>
          <p:cNvPr id="13" name="Textfeld 12"/>
          <p:cNvSpPr txBox="1"/>
          <p:nvPr/>
        </p:nvSpPr>
        <p:spPr>
          <a:xfrm>
            <a:off x="5212195" y="1978223"/>
            <a:ext cx="579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-20°C</a:t>
            </a:r>
            <a:endParaRPr lang="de-DE" sz="1400" dirty="0"/>
          </a:p>
        </p:txBody>
      </p:sp>
      <p:sp>
        <p:nvSpPr>
          <p:cNvPr id="14" name="Textfeld 13"/>
          <p:cNvSpPr txBox="1"/>
          <p:nvPr/>
        </p:nvSpPr>
        <p:spPr>
          <a:xfrm>
            <a:off x="5459365" y="2212777"/>
            <a:ext cx="57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r>
              <a:rPr lang="en-US" sz="1400" dirty="0" smtClean="0"/>
              <a:t>30°C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6761843" y="2181999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+20°C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7297057" y="2041237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+30°C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1478083" y="3124200"/>
            <a:ext cx="1552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One power supply </a:t>
            </a:r>
          </a:p>
          <a:p>
            <a:r>
              <a:rPr lang="en-US" sz="1400" dirty="0" smtClean="0"/>
              <a:t>lost connection</a:t>
            </a:r>
            <a:endParaRPr lang="de-DE" sz="1400" dirty="0"/>
          </a:p>
        </p:txBody>
      </p:sp>
      <p:sp>
        <p:nvSpPr>
          <p:cNvPr id="18" name="Textfeld 17"/>
          <p:cNvSpPr txBox="1"/>
          <p:nvPr/>
        </p:nvSpPr>
        <p:spPr>
          <a:xfrm>
            <a:off x="3352345" y="5181600"/>
            <a:ext cx="12532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Power supply </a:t>
            </a:r>
          </a:p>
          <a:p>
            <a:r>
              <a:rPr lang="en-US" sz="1400" dirty="0" smtClean="0"/>
              <a:t>software </a:t>
            </a:r>
          </a:p>
          <a:p>
            <a:r>
              <a:rPr lang="en-US" sz="1400" dirty="0" smtClean="0"/>
              <a:t>maintenance</a:t>
            </a:r>
            <a:endParaRPr lang="de-DE" sz="1400" dirty="0"/>
          </a:p>
        </p:txBody>
      </p:sp>
      <p:sp>
        <p:nvSpPr>
          <p:cNvPr id="19" name="Textfeld 18"/>
          <p:cNvSpPr txBox="1"/>
          <p:nvPr/>
        </p:nvSpPr>
        <p:spPr>
          <a:xfrm>
            <a:off x="5943600" y="5181600"/>
            <a:ext cx="153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climate chamber needed by different project</a:t>
            </a:r>
            <a:endParaRPr lang="de-DE" sz="1400" dirty="0"/>
          </a:p>
        </p:txBody>
      </p:sp>
      <p:sp>
        <p:nvSpPr>
          <p:cNvPr id="20" name="Textfeld 19"/>
          <p:cNvSpPr txBox="1"/>
          <p:nvPr/>
        </p:nvSpPr>
        <p:spPr>
          <a:xfrm>
            <a:off x="1143000" y="617878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8</a:t>
            </a:r>
            <a:endParaRPr lang="de-DE" sz="1600" dirty="0"/>
          </a:p>
        </p:txBody>
      </p:sp>
      <p:sp>
        <p:nvSpPr>
          <p:cNvPr id="21" name="Textfeld 20"/>
          <p:cNvSpPr txBox="1"/>
          <p:nvPr/>
        </p:nvSpPr>
        <p:spPr>
          <a:xfrm>
            <a:off x="2368074" y="617878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</a:t>
            </a:r>
            <a:endParaRPr lang="de-DE" sz="1600" dirty="0"/>
          </a:p>
        </p:txBody>
      </p:sp>
      <p:sp>
        <p:nvSpPr>
          <p:cNvPr id="22" name="Textfeld 21"/>
          <p:cNvSpPr txBox="1"/>
          <p:nvPr/>
        </p:nvSpPr>
        <p:spPr>
          <a:xfrm>
            <a:off x="3657600" y="617878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12</a:t>
            </a:r>
            <a:endParaRPr lang="de-DE" sz="1600" dirty="0"/>
          </a:p>
        </p:txBody>
      </p:sp>
      <p:sp>
        <p:nvSpPr>
          <p:cNvPr id="23" name="Textfeld 22"/>
          <p:cNvSpPr txBox="1"/>
          <p:nvPr/>
        </p:nvSpPr>
        <p:spPr>
          <a:xfrm>
            <a:off x="6208060" y="617878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16</a:t>
            </a:r>
            <a:endParaRPr lang="de-DE" sz="1600" dirty="0"/>
          </a:p>
        </p:txBody>
      </p:sp>
      <p:sp>
        <p:nvSpPr>
          <p:cNvPr id="24" name="Textfeld 23"/>
          <p:cNvSpPr txBox="1"/>
          <p:nvPr/>
        </p:nvSpPr>
        <p:spPr>
          <a:xfrm>
            <a:off x="7489995" y="617878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18</a:t>
            </a:r>
            <a:endParaRPr lang="de-DE" sz="1600" dirty="0"/>
          </a:p>
        </p:txBody>
      </p:sp>
      <p:sp>
        <p:nvSpPr>
          <p:cNvPr id="25" name="Textfeld 24"/>
          <p:cNvSpPr txBox="1"/>
          <p:nvPr/>
        </p:nvSpPr>
        <p:spPr>
          <a:xfrm>
            <a:off x="4419600" y="6367046"/>
            <a:ext cx="1293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Time [days]</a:t>
            </a:r>
            <a:endParaRPr lang="de-DE" sz="1800" b="1" dirty="0"/>
          </a:p>
        </p:txBody>
      </p:sp>
      <p:sp>
        <p:nvSpPr>
          <p:cNvPr id="26" name="Textfeld 25"/>
          <p:cNvSpPr txBox="1"/>
          <p:nvPr/>
        </p:nvSpPr>
        <p:spPr>
          <a:xfrm>
            <a:off x="4925531" y="617878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14</a:t>
            </a:r>
            <a:endParaRPr lang="de-DE" sz="1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2C6C8-7EC6-4165-B0DB-02138F5A44BB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9108277" y="1796534"/>
            <a:ext cx="3810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de-DE" dirty="0" smtClean="0"/>
              <a:t>VTT</a:t>
            </a:r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9108285" y="1979889"/>
            <a:ext cx="3810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de-DE" dirty="0" smtClean="0"/>
              <a:t>VDD</a:t>
            </a:r>
            <a:endParaRPr lang="de-DE" dirty="0"/>
          </a:p>
        </p:txBody>
      </p:sp>
      <p:sp>
        <p:nvSpPr>
          <p:cNvPr id="29" name="Footer Placeholder 3"/>
          <p:cNvSpPr txBox="1">
            <a:spLocks/>
          </p:cNvSpPr>
          <p:nvPr/>
        </p:nvSpPr>
        <p:spPr>
          <a:xfrm>
            <a:off x="577850" y="6453188"/>
            <a:ext cx="6607175" cy="25241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luetticke@physik.uni-bonn.de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4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consumption changes with temperature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2C6C8-7EC6-4165-B0DB-02138F5A44BB}" type="slidenum">
              <a:rPr lang="de-DE" smtClean="0"/>
              <a:pPr/>
              <a:t>23</a:t>
            </a:fld>
            <a:endParaRPr lang="de-DE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8" t="23821" r="38371" b="52857"/>
          <a:stretch/>
        </p:blipFill>
        <p:spPr>
          <a:xfrm>
            <a:off x="2743200" y="945156"/>
            <a:ext cx="4526963" cy="5557562"/>
          </a:xfrm>
        </p:spPr>
      </p:pic>
      <p:pic>
        <p:nvPicPr>
          <p:cNvPr id="8" name="Picture 2" descr="D:\LinuxFolder\DCDMeasurementPlots\IrradiationLege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782" y="1371600"/>
            <a:ext cx="1992921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3733800" y="1217711"/>
            <a:ext cx="579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-10°C</a:t>
            </a:r>
            <a:endParaRPr lang="de-DE" sz="1400" dirty="0"/>
          </a:p>
        </p:txBody>
      </p:sp>
      <p:sp>
        <p:nvSpPr>
          <p:cNvPr id="13" name="Textfeld 12"/>
          <p:cNvSpPr txBox="1"/>
          <p:nvPr/>
        </p:nvSpPr>
        <p:spPr>
          <a:xfrm>
            <a:off x="4114800" y="1597223"/>
            <a:ext cx="579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-20°C</a:t>
            </a:r>
            <a:endParaRPr lang="de-DE" sz="1400" dirty="0"/>
          </a:p>
        </p:txBody>
      </p:sp>
      <p:sp>
        <p:nvSpPr>
          <p:cNvPr id="14" name="Textfeld 13"/>
          <p:cNvSpPr txBox="1"/>
          <p:nvPr/>
        </p:nvSpPr>
        <p:spPr>
          <a:xfrm>
            <a:off x="4953000" y="1966911"/>
            <a:ext cx="579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-30°C</a:t>
            </a:r>
            <a:endParaRPr lang="de-DE" sz="1400" dirty="0"/>
          </a:p>
        </p:txBody>
      </p:sp>
      <p:sp>
        <p:nvSpPr>
          <p:cNvPr id="27" name="Textfeld 26"/>
          <p:cNvSpPr txBox="1"/>
          <p:nvPr/>
        </p:nvSpPr>
        <p:spPr>
          <a:xfrm>
            <a:off x="1676400" y="4038600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250mA</a:t>
            </a:r>
            <a:endParaRPr lang="de-DE" sz="1400" dirty="0"/>
          </a:p>
        </p:txBody>
      </p:sp>
      <p:sp>
        <p:nvSpPr>
          <p:cNvPr id="29" name="Textfeld 28"/>
          <p:cNvSpPr txBox="1"/>
          <p:nvPr/>
        </p:nvSpPr>
        <p:spPr>
          <a:xfrm>
            <a:off x="1676400" y="1813023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300mA</a:t>
            </a:r>
            <a:endParaRPr lang="de-DE" sz="1400" dirty="0"/>
          </a:p>
        </p:txBody>
      </p:sp>
      <p:cxnSp>
        <p:nvCxnSpPr>
          <p:cNvPr id="4" name="Gerade Verbindung 3"/>
          <p:cNvCxnSpPr>
            <a:stCxn id="29" idx="3"/>
          </p:cNvCxnSpPr>
          <p:nvPr/>
        </p:nvCxnSpPr>
        <p:spPr>
          <a:xfrm>
            <a:off x="2382042" y="1966912"/>
            <a:ext cx="50093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2438400" y="4196129"/>
            <a:ext cx="50093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9108277" y="1796534"/>
            <a:ext cx="3810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de-DE" dirty="0" smtClean="0"/>
              <a:t>VTT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9108285" y="1979889"/>
            <a:ext cx="3810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de-DE" dirty="0" smtClean="0"/>
              <a:t>VDD</a:t>
            </a:r>
            <a:endParaRPr lang="de-DE" dirty="0"/>
          </a:p>
        </p:txBody>
      </p:sp>
      <p:sp>
        <p:nvSpPr>
          <p:cNvPr id="17" name="Footer Placeholder 3"/>
          <p:cNvSpPr txBox="1">
            <a:spLocks/>
          </p:cNvSpPr>
          <p:nvPr/>
        </p:nvSpPr>
        <p:spPr>
          <a:xfrm>
            <a:off x="577850" y="6453188"/>
            <a:ext cx="6607175" cy="25241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luetticke@physik.uni-bonn.de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86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of Irradiation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09" y="1066800"/>
            <a:ext cx="3979045" cy="5314950"/>
          </a:xfr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2C6C8-7EC6-4165-B0DB-02138F5A44BB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600200" y="6096000"/>
            <a:ext cx="1677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 irradiation</a:t>
            </a:r>
            <a:endParaRPr lang="de-DE" sz="2000" dirty="0"/>
          </a:p>
        </p:txBody>
      </p:sp>
      <p:pic>
        <p:nvPicPr>
          <p:cNvPr id="13" name="Inhaltsplatzhalter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171" y="1066800"/>
            <a:ext cx="4013446" cy="5314950"/>
          </a:xfrm>
        </p:spPr>
      </p:pic>
      <p:sp>
        <p:nvSpPr>
          <p:cNvPr id="9" name="Textfeld 8"/>
          <p:cNvSpPr txBox="1"/>
          <p:nvPr/>
        </p:nvSpPr>
        <p:spPr>
          <a:xfrm>
            <a:off x="6172200" y="6107796"/>
            <a:ext cx="2661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Post irradiation @ 10°C </a:t>
            </a:r>
            <a:endParaRPr lang="de-DE" sz="2000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577850" y="6453188"/>
            <a:ext cx="6607175" cy="25241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luetticke@physik.uni-bonn.de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Irradiation Results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88950" y="1066800"/>
            <a:ext cx="9001125" cy="5791200"/>
          </a:xfrm>
        </p:spPr>
        <p:txBody>
          <a:bodyPr/>
          <a:lstStyle/>
          <a:p>
            <a:r>
              <a:rPr lang="en-US" dirty="0"/>
              <a:t>After </a:t>
            </a:r>
            <a:r>
              <a:rPr lang="en-US" dirty="0" smtClean="0"/>
              <a:t>20kGy DCD starts to show strange behavior.</a:t>
            </a:r>
          </a:p>
          <a:p>
            <a:pPr lvl="1"/>
            <a:r>
              <a:rPr lang="en-US" b="1" dirty="0" smtClean="0"/>
              <a:t>Unable to switch off analogue part</a:t>
            </a:r>
          </a:p>
          <a:p>
            <a:pPr lvl="1"/>
            <a:r>
              <a:rPr lang="en-US" dirty="0" smtClean="0"/>
              <a:t>High VDDD current consumption</a:t>
            </a:r>
          </a:p>
          <a:p>
            <a:pPr lvl="1"/>
            <a:r>
              <a:rPr lang="en-US" dirty="0" smtClean="0"/>
              <a:t>VDDD  current depends on Bias voltages.</a:t>
            </a:r>
          </a:p>
          <a:p>
            <a:pPr lvl="1"/>
            <a:r>
              <a:rPr lang="en-US" dirty="0" smtClean="0"/>
              <a:t>Gets worse at 35kGy then starts to improve again</a:t>
            </a:r>
          </a:p>
          <a:p>
            <a:pPr lvl="1"/>
            <a:r>
              <a:rPr lang="en-US" dirty="0"/>
              <a:t>At </a:t>
            </a:r>
            <a:r>
              <a:rPr lang="en-US" dirty="0" smtClean="0"/>
              <a:t>100kGy analogue part could partly switched off (half current consumption)</a:t>
            </a:r>
          </a:p>
          <a:p>
            <a:pPr lvl="1"/>
            <a:r>
              <a:rPr lang="en-US" dirty="0" smtClean="0"/>
              <a:t>Power consumption decreases over time – additional annealing?</a:t>
            </a:r>
          </a:p>
          <a:p>
            <a:r>
              <a:rPr lang="en-US" dirty="0" smtClean="0"/>
              <a:t>After the weekend behavior changed</a:t>
            </a:r>
          </a:p>
          <a:p>
            <a:pPr lvl="1"/>
            <a:r>
              <a:rPr lang="en-US" dirty="0" smtClean="0"/>
              <a:t>DCD was stored under room temperature during the weekend</a:t>
            </a:r>
          </a:p>
          <a:p>
            <a:pPr lvl="1"/>
            <a:r>
              <a:rPr lang="en-US" dirty="0" smtClean="0"/>
              <a:t>On Monday, DCD was installed in climber chamber, switched on and run for a few hours </a:t>
            </a:r>
          </a:p>
          <a:p>
            <a:pPr lvl="1"/>
            <a:r>
              <a:rPr lang="en-US" dirty="0" smtClean="0"/>
              <a:t>Measurements show performance similar to the initial performance </a:t>
            </a:r>
          </a:p>
          <a:p>
            <a:pPr lvl="2"/>
            <a:r>
              <a:rPr lang="en-US" dirty="0" smtClean="0"/>
              <a:t>Irradiated DCD seems to have a wider area of acceptable bias voltages</a:t>
            </a:r>
          </a:p>
          <a:p>
            <a:pPr lvl="2"/>
            <a:r>
              <a:rPr lang="en-US" dirty="0" smtClean="0"/>
              <a:t>DCD shows higher gain / less dynamic range .</a:t>
            </a:r>
          </a:p>
          <a:p>
            <a:r>
              <a:rPr lang="en-US" dirty="0" smtClean="0"/>
              <a:t>DCD </a:t>
            </a:r>
            <a:r>
              <a:rPr lang="en-US" dirty="0"/>
              <a:t>irradiated with </a:t>
            </a:r>
            <a:r>
              <a:rPr lang="en-US" dirty="0" smtClean="0"/>
              <a:t>60keV X-rays up to TID of 200kGy could be operated in a temperature range between +30 to -30°C</a:t>
            </a:r>
          </a:p>
          <a:p>
            <a:r>
              <a:rPr lang="en-US" dirty="0" smtClean="0"/>
              <a:t>To be confirmed with new DCDB versions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2C6C8-7EC6-4165-B0DB-02138F5A44BB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288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743200" y="3733800"/>
            <a:ext cx="3886200" cy="609600"/>
          </a:xfrm>
        </p:spPr>
        <p:txBody>
          <a:bodyPr/>
          <a:lstStyle/>
          <a:p>
            <a:r>
              <a:rPr lang="en-US" dirty="0" smtClean="0"/>
              <a:t>Thank you very much!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2C6C8-7EC6-4165-B0DB-02138F5A44BB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520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DCDB Irradiation setup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88950" y="1066800"/>
            <a:ext cx="6064250" cy="5314950"/>
          </a:xfrm>
        </p:spPr>
        <p:txBody>
          <a:bodyPr/>
          <a:lstStyle/>
          <a:p>
            <a:r>
              <a:rPr lang="en-US" dirty="0" smtClean="0"/>
              <a:t>Irradiation at KIT with </a:t>
            </a:r>
            <a:r>
              <a:rPr lang="en-US" dirty="0"/>
              <a:t>60keV </a:t>
            </a:r>
            <a:r>
              <a:rPr lang="en-US" dirty="0" smtClean="0"/>
              <a:t>X-rays</a:t>
            </a:r>
          </a:p>
          <a:p>
            <a:r>
              <a:rPr lang="en-US" dirty="0" smtClean="0"/>
              <a:t>Hybrid 4 .1 without Matrix</a:t>
            </a:r>
          </a:p>
          <a:p>
            <a:r>
              <a:rPr lang="en-US" dirty="0" smtClean="0"/>
              <a:t>Homogeneous irradiation</a:t>
            </a:r>
          </a:p>
          <a:p>
            <a:r>
              <a:rPr lang="en-US" dirty="0" smtClean="0"/>
              <a:t>After each step:</a:t>
            </a:r>
          </a:p>
          <a:p>
            <a:pPr lvl="1"/>
            <a:r>
              <a:rPr lang="en-US" dirty="0" smtClean="0"/>
              <a:t>Annealing, 80°C, 100 min</a:t>
            </a:r>
          </a:p>
          <a:p>
            <a:pPr lvl="1"/>
            <a:r>
              <a:rPr lang="en-US" dirty="0" smtClean="0"/>
              <a:t>Measure transfer curves for different bias voltages and for different DAC settings</a:t>
            </a:r>
          </a:p>
          <a:p>
            <a:pPr lvl="1"/>
            <a:r>
              <a:rPr lang="en-US" dirty="0" smtClean="0"/>
              <a:t>External measurement of DAC current</a:t>
            </a:r>
          </a:p>
          <a:p>
            <a:pPr lvl="1"/>
            <a:r>
              <a:rPr lang="en-US" dirty="0" smtClean="0"/>
              <a:t>Done with 4 ADCs</a:t>
            </a:r>
          </a:p>
          <a:p>
            <a:pPr lvl="1"/>
            <a:r>
              <a:rPr lang="en-US" dirty="0" smtClean="0"/>
              <a:t>Extract INL, Gain, Offset from data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2C6C8-7EC6-4165-B0DB-02138F5A44BB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6" name="Picture 2" descr="C:\Dokumente und Einstellungen\RAR 2011\Eigene Dateien\Dropbox\Diplomarbeit Bilder\DCDPictureSmall2.JP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r="26595"/>
          <a:stretch/>
        </p:blipFill>
        <p:spPr bwMode="auto">
          <a:xfrm>
            <a:off x="6131818" y="1219200"/>
            <a:ext cx="3744872" cy="3200400"/>
          </a:xfrm>
          <a:prstGeom prst="rect">
            <a:avLst/>
          </a:prstGeom>
          <a:noFill/>
          <a:effectLst>
            <a:softEdge rad="63500"/>
          </a:effectLst>
          <a:extLst/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577850" y="6453188"/>
            <a:ext cx="6607175" cy="25241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luetticke@physik.uni-bonn.de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95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Irradiation INL: Pre Irradiation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594E93-88A9-4571-8AE5-297568E8DD2E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20" name="Inhaltsplatzhalter 1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09" y="1066800"/>
            <a:ext cx="3979045" cy="5314950"/>
          </a:xfrm>
        </p:spPr>
      </p:pic>
      <p:pic>
        <p:nvPicPr>
          <p:cNvPr id="21" name="Inhaltsplatzhalter 2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171" y="1066800"/>
            <a:ext cx="4013446" cy="5314950"/>
          </a:xfrm>
        </p:spPr>
      </p:pic>
      <p:sp>
        <p:nvSpPr>
          <p:cNvPr id="6" name="Footer Placeholder 3"/>
          <p:cNvSpPr txBox="1">
            <a:spLocks/>
          </p:cNvSpPr>
          <p:nvPr/>
        </p:nvSpPr>
        <p:spPr>
          <a:xfrm>
            <a:off x="577850" y="6453188"/>
            <a:ext cx="6607175" cy="25241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luetticke@physik.uni-bonn.de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00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Irradiation INL: 5kGy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594E93-88A9-4571-8AE5-297568E8DD2E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15" name="Inhaltsplatzhalter 1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08" y="1066800"/>
            <a:ext cx="4013446" cy="5314950"/>
          </a:xfrm>
        </p:spPr>
      </p:pic>
      <p:pic>
        <p:nvPicPr>
          <p:cNvPr id="17" name="Inhaltsplatzhalter 1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171" y="1066800"/>
            <a:ext cx="4013446" cy="5314950"/>
          </a:xfrm>
        </p:spPr>
      </p:pic>
      <p:sp>
        <p:nvSpPr>
          <p:cNvPr id="6" name="Footer Placeholder 3"/>
          <p:cNvSpPr txBox="1">
            <a:spLocks/>
          </p:cNvSpPr>
          <p:nvPr/>
        </p:nvSpPr>
        <p:spPr>
          <a:xfrm>
            <a:off x="577850" y="6453188"/>
            <a:ext cx="6607175" cy="25241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luetticke@physik.uni-bonn.de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5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Irradiation INL: 10kGy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594E93-88A9-4571-8AE5-297568E8DD2E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08" y="1066800"/>
            <a:ext cx="4013446" cy="5314950"/>
          </a:xfrm>
        </p:spPr>
      </p:pic>
      <p:pic>
        <p:nvPicPr>
          <p:cNvPr id="9" name="Inhaltsplatzhalt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171" y="1066800"/>
            <a:ext cx="4013446" cy="5314950"/>
          </a:xfrm>
        </p:spPr>
      </p:pic>
    </p:spTree>
    <p:extLst>
      <p:ext uri="{BB962C8B-B14F-4D97-AF65-F5344CB8AC3E}">
        <p14:creationId xmlns:p14="http://schemas.microsoft.com/office/powerpoint/2010/main" val="414089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Irradiation INL: </a:t>
            </a:r>
            <a:r>
              <a:rPr lang="en-US" dirty="0"/>
              <a:t>20kGy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594E93-88A9-4571-8AE5-297568E8DD2E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09" y="1066800"/>
            <a:ext cx="3979045" cy="5314950"/>
          </a:xfrm>
        </p:spPr>
      </p:pic>
      <p:pic>
        <p:nvPicPr>
          <p:cNvPr id="9" name="Inhaltsplatzhalt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912" y="1066800"/>
            <a:ext cx="3991964" cy="5314950"/>
          </a:xfrm>
        </p:spPr>
      </p:pic>
    </p:spTree>
    <p:extLst>
      <p:ext uri="{BB962C8B-B14F-4D97-AF65-F5344CB8AC3E}">
        <p14:creationId xmlns:p14="http://schemas.microsoft.com/office/powerpoint/2010/main" val="404008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Irradiation INL: </a:t>
            </a:r>
            <a:r>
              <a:rPr lang="en-US" dirty="0"/>
              <a:t>35kGy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594E93-88A9-4571-8AE5-297568E8DD2E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08" y="1066800"/>
            <a:ext cx="4013446" cy="5314950"/>
          </a:xfrm>
        </p:spPr>
      </p:pic>
      <p:pic>
        <p:nvPicPr>
          <p:cNvPr id="9" name="Inhaltsplatzhalt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171" y="1066800"/>
            <a:ext cx="4013446" cy="5314950"/>
          </a:xfrm>
        </p:spPr>
      </p:pic>
      <p:sp>
        <p:nvSpPr>
          <p:cNvPr id="6" name="Footer Placeholder 3"/>
          <p:cNvSpPr txBox="1">
            <a:spLocks/>
          </p:cNvSpPr>
          <p:nvPr/>
        </p:nvSpPr>
        <p:spPr>
          <a:xfrm>
            <a:off x="577850" y="6453188"/>
            <a:ext cx="6607175" cy="25241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luetticke@physik.uni-bonn.de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68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Irradiation INL: </a:t>
            </a:r>
            <a:r>
              <a:rPr lang="en-US" dirty="0"/>
              <a:t>60kGy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594E93-88A9-4571-8AE5-297568E8DD2E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08" y="1066800"/>
            <a:ext cx="4013446" cy="5314950"/>
          </a:xfrm>
        </p:spPr>
      </p:pic>
      <p:pic>
        <p:nvPicPr>
          <p:cNvPr id="9" name="Inhaltsplatzhalt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171" y="1066800"/>
            <a:ext cx="4013446" cy="5314950"/>
          </a:xfrm>
        </p:spPr>
      </p:pic>
      <p:sp>
        <p:nvSpPr>
          <p:cNvPr id="6" name="Footer Placeholder 3"/>
          <p:cNvSpPr txBox="1">
            <a:spLocks/>
          </p:cNvSpPr>
          <p:nvPr/>
        </p:nvSpPr>
        <p:spPr>
          <a:xfrm>
            <a:off x="577850" y="6453188"/>
            <a:ext cx="6607175" cy="25241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luetticke@physik.uni-bonn.de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59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Lab_Templa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silab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lab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ab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ab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ab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ab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ab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ab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SiLab_Template</Template>
  <TotalTime>0</TotalTime>
  <Words>541</Words>
  <Application>Microsoft Office PowerPoint</Application>
  <PresentationFormat>A4-Papier (210x297 mm)</PresentationFormat>
  <Paragraphs>184</Paragraphs>
  <Slides>26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SiLab_Template</vt:lpstr>
      <vt:lpstr>DCD Irradiation and temperature tests</vt:lpstr>
      <vt:lpstr>Outline</vt:lpstr>
      <vt:lpstr>DCDB Irradiation setup</vt:lpstr>
      <vt:lpstr>Irradiation INL: Pre Irradiation </vt:lpstr>
      <vt:lpstr>Irradiation INL: 5kGy</vt:lpstr>
      <vt:lpstr>Irradiation INL: 10kGy</vt:lpstr>
      <vt:lpstr>Irradiation INL: 20kGy</vt:lpstr>
      <vt:lpstr>Irradiation INL: 35kGy</vt:lpstr>
      <vt:lpstr>Irradiation INL: 60kGy</vt:lpstr>
      <vt:lpstr>Irradiation INL: 100kGy</vt:lpstr>
      <vt:lpstr>Irradiation INL: 200kGy </vt:lpstr>
      <vt:lpstr>Irradiation Voltage Log</vt:lpstr>
      <vt:lpstr>Irradiation Current Log</vt:lpstr>
      <vt:lpstr>Temperature INL: -30°C </vt:lpstr>
      <vt:lpstr>Temperature INL: -20°C </vt:lpstr>
      <vt:lpstr>Temperature INL: -10°C </vt:lpstr>
      <vt:lpstr>Temperature INL: 0°C </vt:lpstr>
      <vt:lpstr>Temperature INL: 10°C </vt:lpstr>
      <vt:lpstr>Temperature INL: 20°C </vt:lpstr>
      <vt:lpstr>Temperature INL: 30°C </vt:lpstr>
      <vt:lpstr>Temperature Scan Voltage Log</vt:lpstr>
      <vt:lpstr>Temperature Scan Current Log</vt:lpstr>
      <vt:lpstr>Current consumption changes with temperature</vt:lpstr>
      <vt:lpstr>Difference of Irradiation</vt:lpstr>
      <vt:lpstr>Irradiation Results</vt:lpstr>
      <vt:lpstr>Thank you very much!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Mikhail Lemarenko</dc:creator>
  <cp:lastModifiedBy>Florian Lütticke</cp:lastModifiedBy>
  <cp:revision>230</cp:revision>
  <cp:lastPrinted>2012-09-13T16:02:51Z</cp:lastPrinted>
  <dcterms:created xsi:type="dcterms:W3CDTF">2012-08-29T11:51:03Z</dcterms:created>
  <dcterms:modified xsi:type="dcterms:W3CDTF">2013-10-22T10:09:57Z</dcterms:modified>
</cp:coreProperties>
</file>