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10" r:id="rId1"/>
    <p:sldMasterId id="2147483729" r:id="rId2"/>
    <p:sldMasterId id="2147483753" r:id="rId3"/>
  </p:sldMasterIdLst>
  <p:notesMasterIdLst>
    <p:notesMasterId r:id="rId22"/>
  </p:notesMasterIdLst>
  <p:handoutMasterIdLst>
    <p:handoutMasterId r:id="rId23"/>
  </p:handoutMasterIdLst>
  <p:sldIdLst>
    <p:sldId id="557" r:id="rId4"/>
    <p:sldId id="677" r:id="rId5"/>
    <p:sldId id="657" r:id="rId6"/>
    <p:sldId id="689" r:id="rId7"/>
    <p:sldId id="678" r:id="rId8"/>
    <p:sldId id="683" r:id="rId9"/>
    <p:sldId id="679" r:id="rId10"/>
    <p:sldId id="680" r:id="rId11"/>
    <p:sldId id="681" r:id="rId12"/>
    <p:sldId id="682" r:id="rId13"/>
    <p:sldId id="684" r:id="rId14"/>
    <p:sldId id="690" r:id="rId15"/>
    <p:sldId id="676" r:id="rId16"/>
    <p:sldId id="685" r:id="rId17"/>
    <p:sldId id="656" r:id="rId18"/>
    <p:sldId id="691" r:id="rId19"/>
    <p:sldId id="692" r:id="rId20"/>
    <p:sldId id="693" r:id="rId21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AE1E6"/>
    <a:srgbClr val="B2B2B2"/>
    <a:srgbClr val="FF9797"/>
    <a:srgbClr val="FF3300"/>
    <a:srgbClr val="0066FF"/>
    <a:srgbClr val="009999"/>
    <a:srgbClr val="51AF96"/>
    <a:srgbClr val="95CBCA"/>
    <a:srgbClr val="B7D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9" autoAdjust="0"/>
    <p:restoredTop sz="76835" autoAdjust="0"/>
  </p:normalViewPr>
  <p:slideViewPr>
    <p:cSldViewPr snapToGrid="0" snapToObjects="1">
      <p:cViewPr>
        <p:scale>
          <a:sx n="90" d="100"/>
          <a:sy n="90" d="100"/>
        </p:scale>
        <p:origin x="-146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2484" y="-84"/>
      </p:cViewPr>
      <p:guideLst>
        <p:guide orient="horz" pos="3222"/>
        <p:guide pos="223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215" tIns="48110" rIns="96215" bIns="48110" numCol="1" anchor="t" anchorCtr="0" compatLnSpc="1">
            <a:prstTxWarp prst="textNoShape">
              <a:avLst/>
            </a:prstTxWarp>
          </a:bodyPr>
          <a:lstStyle>
            <a:lvl1pPr defTabSz="962025" eaLnBrk="0" hangingPunct="0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215" tIns="48110" rIns="96215" bIns="48110" numCol="1" anchor="t" anchorCtr="0" compatLnSpc="1">
            <a:prstTxWarp prst="textNoShape">
              <a:avLst/>
            </a:prstTxWarp>
          </a:bodyPr>
          <a:lstStyle>
            <a:lvl1pPr algn="r" defTabSz="962025" eaLnBrk="0" hangingPunct="0">
              <a:defRPr sz="1200">
                <a:latin typeface="Times New Roman" pitchFamily="18" charset="0"/>
              </a:defRPr>
            </a:lvl1pPr>
          </a:lstStyle>
          <a:p>
            <a:fld id="{3823203A-83E1-4CF0-A5C0-C052A7EAF596}" type="datetime1">
              <a:rPr lang="en-US"/>
              <a:pPr/>
              <a:t>22-Oct-13</a:t>
            </a:fld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215" tIns="48110" rIns="96215" bIns="48110" numCol="1" anchor="b" anchorCtr="0" compatLnSpc="1">
            <a:prstTxWarp prst="textNoShape">
              <a:avLst/>
            </a:prstTxWarp>
          </a:bodyPr>
          <a:lstStyle>
            <a:lvl1pPr defTabSz="962025" eaLnBrk="0" hangingPunct="0">
              <a:defRPr sz="1200">
                <a:latin typeface="Times New Roman" pitchFamily="18" charset="0"/>
              </a:defRPr>
            </a:lvl1pPr>
          </a:lstStyle>
          <a:p>
            <a:r>
              <a:rPr lang="en-US" smtClean="0"/>
              <a:t>Paola Avella, MPI Munich</a:t>
            </a: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215" tIns="48110" rIns="96215" bIns="48110" numCol="1" anchor="b" anchorCtr="0" compatLnSpc="1">
            <a:prstTxWarp prst="textNoShape">
              <a:avLst/>
            </a:prstTxWarp>
          </a:bodyPr>
          <a:lstStyle>
            <a:lvl1pPr algn="r" defTabSz="962025" eaLnBrk="0" hangingPunct="0">
              <a:defRPr sz="1200">
                <a:latin typeface="Times New Roman" pitchFamily="18" charset="0"/>
              </a:defRPr>
            </a:lvl1pPr>
          </a:lstStyle>
          <a:p>
            <a:fld id="{04DB44E3-EF61-4CE5-A62A-E50044EB25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905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215" tIns="48110" rIns="96215" bIns="48110" numCol="1" anchor="t" anchorCtr="0" compatLnSpc="1">
            <a:prstTxWarp prst="textNoShape">
              <a:avLst/>
            </a:prstTxWarp>
          </a:bodyPr>
          <a:lstStyle>
            <a:lvl1pPr defTabSz="962025" eaLnBrk="0" hangingPunct="0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215" tIns="48110" rIns="96215" bIns="48110" numCol="1" anchor="t" anchorCtr="0" compatLnSpc="1">
            <a:prstTxWarp prst="textNoShape">
              <a:avLst/>
            </a:prstTxWarp>
          </a:bodyPr>
          <a:lstStyle>
            <a:lvl1pPr algn="r" defTabSz="962025" eaLnBrk="0" hangingPunct="0">
              <a:defRPr sz="1200">
                <a:latin typeface="Times New Roman" pitchFamily="18" charset="0"/>
              </a:defRPr>
            </a:lvl1pPr>
          </a:lstStyle>
          <a:p>
            <a:fld id="{6583CEBF-66FE-4B9F-A2DF-31B925163911}" type="datetime1">
              <a:rPr lang="en-US"/>
              <a:pPr/>
              <a:t>22-Oct-13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215" tIns="48110" rIns="96215" bIns="481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215" tIns="48110" rIns="96215" bIns="48110" numCol="1" anchor="b" anchorCtr="0" compatLnSpc="1">
            <a:prstTxWarp prst="textNoShape">
              <a:avLst/>
            </a:prstTxWarp>
          </a:bodyPr>
          <a:lstStyle>
            <a:lvl1pPr defTabSz="962025" eaLnBrk="0" hangingPunct="0">
              <a:defRPr sz="1200">
                <a:latin typeface="Times New Roman" pitchFamily="18" charset="0"/>
              </a:defRPr>
            </a:lvl1pPr>
          </a:lstStyle>
          <a:p>
            <a:r>
              <a:rPr lang="en-US" smtClean="0"/>
              <a:t>Paola Avella, MPI Munich</a:t>
            </a: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215" tIns="48110" rIns="96215" bIns="48110" numCol="1" anchor="b" anchorCtr="0" compatLnSpc="1">
            <a:prstTxWarp prst="textNoShape">
              <a:avLst/>
            </a:prstTxWarp>
          </a:bodyPr>
          <a:lstStyle>
            <a:lvl1pPr algn="r" defTabSz="962025" eaLnBrk="0" hangingPunct="0">
              <a:defRPr sz="1200">
                <a:latin typeface="Times New Roman" pitchFamily="18" charset="0"/>
              </a:defRPr>
            </a:lvl1pPr>
          </a:lstStyle>
          <a:p>
            <a:fld id="{10A674CA-299F-4D44-AA6B-709E46DA85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253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83CEBF-66FE-4B9F-A2DF-31B925163911}" type="datetime1">
              <a:rPr lang="en-US" smtClean="0"/>
              <a:pPr/>
              <a:t>22-Oct-13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Paola Avella, MPI Munich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74CA-299F-4D44-AA6B-709E46DA859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1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83CEBF-66FE-4B9F-A2DF-31B925163911}" type="datetime1">
              <a:rPr lang="en-US" smtClean="0"/>
              <a:pPr/>
              <a:t>22-Oct-13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Paola Avella, MPI Munich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74CA-299F-4D44-AA6B-709E46DA859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1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Third</a:t>
            </a:r>
            <a:r>
              <a:rPr lang="en-US" sz="1200" baseline="0" dirty="0" smtClean="0"/>
              <a:t> column</a:t>
            </a:r>
            <a:r>
              <a:rPr lang="en-US" sz="1200" dirty="0" smtClean="0"/>
              <a:t> </a:t>
            </a:r>
            <a:r>
              <a:rPr lang="en-US" sz="1200" dirty="0" smtClean="0">
                <a:sym typeface="Wingdings" pitchFamily="2" charset="2"/>
              </a:rPr>
              <a:t> discontinuities (I</a:t>
            </a:r>
            <a:r>
              <a:rPr lang="en-US" sz="1200" baseline="-25000" dirty="0" smtClean="0">
                <a:sym typeface="Wingdings" pitchFamily="2" charset="2"/>
              </a:rPr>
              <a:t>ds</a:t>
            </a:r>
            <a:r>
              <a:rPr lang="en-US" sz="1200" dirty="0" smtClean="0">
                <a:sym typeface="Wingdings" pitchFamily="2" charset="2"/>
              </a:rPr>
              <a:t> &gt; -100 </a:t>
            </a:r>
            <a:r>
              <a:rPr lang="en-US" sz="1200" dirty="0" err="1" smtClean="0">
                <a:sym typeface="Wingdings" pitchFamily="2" charset="2"/>
              </a:rPr>
              <a:t>nA</a:t>
            </a:r>
            <a:r>
              <a:rPr lang="en-US" sz="1200" dirty="0" smtClean="0">
                <a:sym typeface="Wingdings" pitchFamily="2" charset="2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ym typeface="Wingdings" pitchFamily="2" charset="2"/>
              </a:rPr>
              <a:t>Fourth column  ‘bad </a:t>
            </a:r>
            <a:r>
              <a:rPr lang="en-US" sz="1200" dirty="0" err="1" smtClean="0">
                <a:sym typeface="Wingdings" pitchFamily="2" charset="2"/>
              </a:rPr>
              <a:t>behaviour</a:t>
            </a:r>
            <a:r>
              <a:rPr lang="en-US" sz="1200" dirty="0" smtClean="0">
                <a:sym typeface="Wingdings" pitchFamily="2" charset="2"/>
              </a:rPr>
              <a:t>’ (-15 </a:t>
            </a:r>
            <a:r>
              <a:rPr lang="en-US" sz="1200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sz="1200" dirty="0" smtClean="0">
                <a:sym typeface="Wingdings" pitchFamily="2" charset="2"/>
              </a:rPr>
              <a:t>A &lt; I</a:t>
            </a:r>
            <a:r>
              <a:rPr lang="en-US" sz="1200" baseline="-25000" dirty="0" smtClean="0">
                <a:sym typeface="Wingdings" pitchFamily="2" charset="2"/>
              </a:rPr>
              <a:t>ds</a:t>
            </a:r>
            <a:r>
              <a:rPr lang="en-US" sz="1200" dirty="0" smtClean="0">
                <a:sym typeface="Wingdings" pitchFamily="2" charset="2"/>
              </a:rPr>
              <a:t> &lt; -10)</a:t>
            </a:r>
          </a:p>
          <a:p>
            <a:r>
              <a:rPr lang="en-US" sz="1200" dirty="0" smtClean="0">
                <a:sym typeface="Wingdings" pitchFamily="2" charset="2"/>
              </a:rPr>
              <a:t>* DCD2 of </a:t>
            </a:r>
            <a:r>
              <a:rPr lang="en-US" sz="1200" dirty="0" smtClean="0"/>
              <a:t>W05 – I00</a:t>
            </a:r>
            <a:r>
              <a:rPr lang="en-GB" sz="1200" dirty="0" smtClean="0"/>
              <a:t> </a:t>
            </a:r>
            <a:r>
              <a:rPr lang="en-US" sz="1200" dirty="0" smtClean="0">
                <a:sym typeface="Wingdings" pitchFamily="2" charset="2"/>
              </a:rPr>
              <a:t>affected by 3 shorts between source and drain (Ids &lt; -30 </a:t>
            </a:r>
            <a:r>
              <a:rPr lang="en-US" sz="1200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sz="1200" dirty="0" smtClean="0">
                <a:sym typeface="Wingdings" pitchFamily="2" charset="2"/>
              </a:rPr>
              <a:t>A, Ids ~ tens of mA) </a:t>
            </a:r>
            <a:r>
              <a:rPr lang="en-US" sz="1200" baseline="0" dirty="0" smtClean="0">
                <a:sym typeface="Wingdings" pitchFamily="2" charset="2"/>
              </a:rPr>
              <a:t> </a:t>
            </a:r>
            <a:r>
              <a:rPr lang="en-US" sz="1200" dirty="0" smtClean="0">
                <a:sym typeface="Wingdings" pitchFamily="2" charset="2"/>
              </a:rPr>
              <a:t> remove bumps to circumvent the problem</a:t>
            </a:r>
            <a:endParaRPr lang="en-GB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sym typeface="Wingdings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83CEBF-66FE-4B9F-A2DF-31B925163911}" type="datetime1">
              <a:rPr lang="en-US" smtClean="0"/>
              <a:pPr/>
              <a:t>22-Oct-13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Paola Avella, MPI Munich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74CA-299F-4D44-AA6B-709E46DA859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94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Third</a:t>
            </a:r>
            <a:r>
              <a:rPr lang="en-US" sz="1200" baseline="0" dirty="0" smtClean="0"/>
              <a:t> column</a:t>
            </a:r>
            <a:r>
              <a:rPr lang="en-US" sz="1200" dirty="0" smtClean="0"/>
              <a:t> </a:t>
            </a:r>
            <a:r>
              <a:rPr lang="en-US" sz="1200" dirty="0" smtClean="0">
                <a:sym typeface="Wingdings" pitchFamily="2" charset="2"/>
              </a:rPr>
              <a:t> discontinuities (I</a:t>
            </a:r>
            <a:r>
              <a:rPr lang="en-US" sz="1200" baseline="-25000" dirty="0" smtClean="0">
                <a:sym typeface="Wingdings" pitchFamily="2" charset="2"/>
              </a:rPr>
              <a:t>ds</a:t>
            </a:r>
            <a:r>
              <a:rPr lang="en-US" sz="1200" dirty="0" smtClean="0">
                <a:sym typeface="Wingdings" pitchFamily="2" charset="2"/>
              </a:rPr>
              <a:t> &gt; -100 </a:t>
            </a:r>
            <a:r>
              <a:rPr lang="en-US" sz="1200" dirty="0" err="1" smtClean="0">
                <a:sym typeface="Wingdings" pitchFamily="2" charset="2"/>
              </a:rPr>
              <a:t>nA</a:t>
            </a:r>
            <a:r>
              <a:rPr lang="en-US" sz="1200" dirty="0" smtClean="0">
                <a:sym typeface="Wingdings" pitchFamily="2" charset="2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ym typeface="Wingdings" pitchFamily="2" charset="2"/>
              </a:rPr>
              <a:t>Fourth column  ‘bad </a:t>
            </a:r>
            <a:r>
              <a:rPr lang="en-US" sz="1200" dirty="0" err="1" smtClean="0">
                <a:sym typeface="Wingdings" pitchFamily="2" charset="2"/>
              </a:rPr>
              <a:t>behaviour</a:t>
            </a:r>
            <a:r>
              <a:rPr lang="en-US" sz="1200" dirty="0" smtClean="0">
                <a:sym typeface="Wingdings" pitchFamily="2" charset="2"/>
              </a:rPr>
              <a:t>’ (-15 </a:t>
            </a:r>
            <a:r>
              <a:rPr lang="en-US" sz="1200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sz="1200" dirty="0" smtClean="0">
                <a:sym typeface="Wingdings" pitchFamily="2" charset="2"/>
              </a:rPr>
              <a:t>A &lt; I</a:t>
            </a:r>
            <a:r>
              <a:rPr lang="en-US" sz="1200" baseline="-25000" dirty="0" smtClean="0">
                <a:sym typeface="Wingdings" pitchFamily="2" charset="2"/>
              </a:rPr>
              <a:t>ds</a:t>
            </a:r>
            <a:r>
              <a:rPr lang="en-US" sz="1200" dirty="0" smtClean="0">
                <a:sym typeface="Wingdings" pitchFamily="2" charset="2"/>
              </a:rPr>
              <a:t> &lt; -10)</a:t>
            </a:r>
          </a:p>
          <a:p>
            <a:r>
              <a:rPr lang="en-US" sz="1200" dirty="0" smtClean="0">
                <a:sym typeface="Wingdings" pitchFamily="2" charset="2"/>
              </a:rPr>
              <a:t>* DCD2 of </a:t>
            </a:r>
            <a:r>
              <a:rPr lang="en-US" sz="1200" dirty="0" smtClean="0"/>
              <a:t>W05 – I00</a:t>
            </a:r>
            <a:r>
              <a:rPr lang="en-GB" sz="1200" dirty="0" smtClean="0"/>
              <a:t> </a:t>
            </a:r>
            <a:r>
              <a:rPr lang="en-US" sz="1200" dirty="0" smtClean="0">
                <a:sym typeface="Wingdings" pitchFamily="2" charset="2"/>
              </a:rPr>
              <a:t>affected by 3 shorts between source and drain (Ids &lt; -30 </a:t>
            </a:r>
            <a:r>
              <a:rPr lang="en-US" sz="1200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sz="1200" dirty="0" smtClean="0">
                <a:sym typeface="Wingdings" pitchFamily="2" charset="2"/>
              </a:rPr>
              <a:t>A, Ids ~ tens of mA) </a:t>
            </a:r>
            <a:r>
              <a:rPr lang="en-US" sz="1200" baseline="0" dirty="0" smtClean="0">
                <a:sym typeface="Wingdings" pitchFamily="2" charset="2"/>
              </a:rPr>
              <a:t> </a:t>
            </a:r>
            <a:r>
              <a:rPr lang="en-US" sz="1200" dirty="0" smtClean="0">
                <a:sym typeface="Wingdings" pitchFamily="2" charset="2"/>
              </a:rPr>
              <a:t> remove bumps to circumvent the problem</a:t>
            </a:r>
            <a:endParaRPr lang="en-GB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sym typeface="Wingdings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83CEBF-66FE-4B9F-A2DF-31B925163911}" type="datetime1">
              <a:rPr lang="en-US" smtClean="0"/>
              <a:pPr/>
              <a:t>22-Oct-13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Paola Avella, MPI Munich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74CA-299F-4D44-AA6B-709E46DA859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94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83CEBF-66FE-4B9F-A2DF-31B925163911}" type="datetime1">
              <a:rPr lang="en-US" smtClean="0"/>
              <a:pPr/>
              <a:t>22-Oct-13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Paola Avella, MPI Munich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74CA-299F-4D44-AA6B-709E46DA859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1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83CEBF-66FE-4B9F-A2DF-31B925163911}" type="datetime1">
              <a:rPr lang="en-US" smtClean="0"/>
              <a:pPr/>
              <a:t>22-Oct-13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Paola Avella, MPI Munich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74CA-299F-4D44-AA6B-709E46DA859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1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83CEBF-66FE-4B9F-A2DF-31B925163911}" type="datetime1">
              <a:rPr lang="en-US" smtClean="0"/>
              <a:pPr/>
              <a:t>22-Oct-13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Paola Avella, MPI Munich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74CA-299F-4D44-AA6B-709E46DA859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1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83CEBF-66FE-4B9F-A2DF-31B925163911}" type="datetime1">
              <a:rPr lang="en-US" smtClean="0"/>
              <a:pPr/>
              <a:t>22-Oct-13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Paola Avella, MPI Munich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74CA-299F-4D44-AA6B-709E46DA859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1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83CEBF-66FE-4B9F-A2DF-31B925163911}" type="datetime1">
              <a:rPr lang="en-US" smtClean="0"/>
              <a:pPr/>
              <a:t>22-Oct-13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Paola Avella, MPI Munich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74CA-299F-4D44-AA6B-709E46DA859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1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83CEBF-66FE-4B9F-A2DF-31B925163911}" type="datetime1">
              <a:rPr lang="en-US" smtClean="0"/>
              <a:pPr/>
              <a:t>22-Oct-13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Paola Avella, MPI Munich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74CA-299F-4D44-AA6B-709E46DA859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1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83CEBF-66FE-4B9F-A2DF-31B925163911}" type="datetime1">
              <a:rPr lang="en-US" smtClean="0"/>
              <a:pPr/>
              <a:t>22-Oct-13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Paola Avella, MPI Munich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74CA-299F-4D44-AA6B-709E46DA859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1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83CEBF-66FE-4B9F-A2DF-31B925163911}" type="datetime1">
              <a:rPr lang="en-US" smtClean="0"/>
              <a:pPr/>
              <a:t>22-Oct-13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Paola Avella, MPI Munich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74CA-299F-4D44-AA6B-709E46DA859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1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83CEBF-66FE-4B9F-A2DF-31B925163911}" type="datetime1">
              <a:rPr lang="en-US" smtClean="0"/>
              <a:pPr/>
              <a:t>22-Oct-13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Paola Avella, MPI Munich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74CA-299F-4D44-AA6B-709E46DA859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1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583CEBF-66FE-4B9F-A2DF-31B925163911}" type="datetime1">
              <a:rPr lang="en-US" smtClean="0"/>
              <a:pPr/>
              <a:t>22-Oct-13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Paola Avella, MPI Munich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74CA-299F-4D44-AA6B-709E46DA859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1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9063" y="0"/>
            <a:ext cx="133350" cy="6669088"/>
          </a:xfrm>
          <a:prstGeom prst="rect">
            <a:avLst/>
          </a:prstGeom>
          <a:solidFill>
            <a:srgbClr val="C9DBD8"/>
          </a:solidFill>
          <a:ln w="9525">
            <a:solidFill>
              <a:srgbClr val="C9DB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2413" y="0"/>
            <a:ext cx="131762" cy="6858000"/>
          </a:xfrm>
          <a:prstGeom prst="rect">
            <a:avLst/>
          </a:prstGeom>
          <a:solidFill>
            <a:srgbClr val="E6F2F2"/>
          </a:solidFill>
          <a:ln w="9525">
            <a:solidFill>
              <a:srgbClr val="E6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669088"/>
            <a:ext cx="9144000" cy="215900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19063" cy="6669088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-26988"/>
            <a:ext cx="9144000" cy="142876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9" name="Picture 12" descr="hll-logo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42875"/>
            <a:ext cx="19208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MPP_os_logo_cmyk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7475"/>
            <a:ext cx="153035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3943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64075"/>
            <a:ext cx="6400800" cy="1285875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 dirty="0"/>
          </a:p>
        </p:txBody>
      </p:sp>
      <p:sp>
        <p:nvSpPr>
          <p:cNvPr id="13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BEFA3-AC85-4731-B519-8F92E713A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81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33502-630D-4EA7-8E07-747254EB2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8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188913"/>
            <a:ext cx="2090738" cy="58308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5763" y="188913"/>
            <a:ext cx="6122987" cy="58308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5313C-D926-4B93-BAFE-921EF7FC4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75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66040"/>
            <a:ext cx="8686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990600"/>
            <a:ext cx="42672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2672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" y="65532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2413" y="6553200"/>
            <a:ext cx="6651625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Avella, MPI for Physics - Semiconductor 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61401-4029-4F86-A151-96939C8BE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41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66040"/>
            <a:ext cx="8686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990600"/>
            <a:ext cx="8686800" cy="5486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5532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2413" y="6553200"/>
            <a:ext cx="6651625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Avella, MPI for Physics - Semiconductor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CB476-DC73-4B2B-ACDD-CD49DA6AF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08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522288" y="1493838"/>
            <a:ext cx="8229600" cy="4525962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15900" y="6669088"/>
            <a:ext cx="6192838" cy="1889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408738" y="6677025"/>
            <a:ext cx="2343150" cy="1809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9600" y="6638925"/>
            <a:ext cx="914400" cy="2190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8C090F-89E5-499B-B2FB-C59C6736A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62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22288" y="1493838"/>
            <a:ext cx="4038600" cy="45259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3288" y="1493838"/>
            <a:ext cx="4038600" cy="45259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15900" y="6669088"/>
            <a:ext cx="6192838" cy="1889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408738" y="6677025"/>
            <a:ext cx="2343150" cy="1809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229600" y="6638925"/>
            <a:ext cx="914400" cy="2190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1755FE-CDAE-4721-A866-B28755D0A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32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7444" y="6745111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pic>
        <p:nvPicPr>
          <p:cNvPr id="6" name="Picture 16" descr="MPP_os_logo_cmy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7475"/>
            <a:ext cx="153035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601"/>
            <a:ext cx="8229600" cy="54283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71715" y="239033"/>
            <a:ext cx="7532914" cy="566511"/>
          </a:xfrm>
        </p:spPr>
        <p:txBody>
          <a:bodyPr>
            <a:normAutofit/>
          </a:bodyPr>
          <a:lstStyle>
            <a:lvl1pPr>
              <a:buNone/>
              <a:defRPr sz="2800"/>
            </a:lvl1pPr>
            <a:lvl2pPr>
              <a:defRPr sz="2800"/>
            </a:lvl2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71715" y="239033"/>
            <a:ext cx="7532914" cy="566511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4BF3B-B04A-485F-A78A-C09F059E7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6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243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41714"/>
            <a:ext cx="4040188" cy="48405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9969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48971"/>
            <a:ext cx="4041775" cy="4833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385763" y="188913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008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71715" y="239033"/>
            <a:ext cx="7532914" cy="566511"/>
          </a:xfrm>
        </p:spPr>
        <p:txBody>
          <a:bodyPr>
            <a:normAutofit/>
          </a:bodyPr>
          <a:lstStyle>
            <a:lvl1pPr>
              <a:buNone/>
              <a:defRPr sz="2800"/>
            </a:lvl1pPr>
            <a:lvl2pPr>
              <a:defRPr sz="2800"/>
            </a:lvl2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71715" y="239033"/>
            <a:ext cx="7532914" cy="566511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7077075" y="6677025"/>
            <a:ext cx="2546350" cy="180975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669088"/>
            <a:ext cx="3311525" cy="18891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6416675" y="6677025"/>
            <a:ext cx="254635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65613" y="6670675"/>
            <a:ext cx="455612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7E4C8-7EF0-46C7-A5CA-92130283E2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669088"/>
            <a:ext cx="3311525" cy="1889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6416675" y="6677025"/>
            <a:ext cx="254635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65613" y="6670675"/>
            <a:ext cx="455612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7E4C8-7EF0-46C7-A5CA-92130283E2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675" y="136525"/>
            <a:ext cx="7543800" cy="757238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0" y="5616575"/>
            <a:ext cx="1371600" cy="692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0" y="6381750"/>
            <a:ext cx="1331913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7E4C8-7EF0-46C7-A5CA-92130283E2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4E622-CA3A-4EFE-AC73-92FF8097A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136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s-E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31800" y="6669088"/>
            <a:ext cx="3311525" cy="188912"/>
          </a:xfrm>
          <a:prstGeom prst="rect">
            <a:avLst/>
          </a:prstGeom>
        </p:spPr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6416675" y="6677025"/>
            <a:ext cx="2546350" cy="180975"/>
          </a:xfrm>
          <a:prstGeom prst="rect">
            <a:avLst/>
          </a:prstGeom>
        </p:spPr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669088"/>
            <a:ext cx="3311525" cy="1889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6416675" y="6677025"/>
            <a:ext cx="254635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65613" y="6670675"/>
            <a:ext cx="455612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7E4C8-7EF0-46C7-A5CA-92130283E2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47638" y="6669088"/>
            <a:ext cx="3311525" cy="1889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6416675" y="6677025"/>
            <a:ext cx="2546350" cy="1809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65613" y="6670675"/>
            <a:ext cx="455612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7E4C8-7EF0-46C7-A5CA-92130283E2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47638" y="6669088"/>
            <a:ext cx="3311525" cy="1889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6416675" y="6677025"/>
            <a:ext cx="2546350" cy="1809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65613" y="6670675"/>
            <a:ext cx="455612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7E4C8-7EF0-46C7-A5CA-92130283E2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47638" y="6669088"/>
            <a:ext cx="3311525" cy="1889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6416675" y="6677025"/>
            <a:ext cx="2546350" cy="1809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65613" y="6670675"/>
            <a:ext cx="455612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7E4C8-7EF0-46C7-A5CA-92130283E2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47638" y="6669088"/>
            <a:ext cx="3311525" cy="1889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6416675" y="6677025"/>
            <a:ext cx="2546350" cy="1809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65613" y="6670675"/>
            <a:ext cx="455612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7E4C8-7EF0-46C7-A5CA-92130283E2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47638" y="6669088"/>
            <a:ext cx="3311525" cy="1889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6416675" y="6677025"/>
            <a:ext cx="2546350" cy="1809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65613" y="6670675"/>
            <a:ext cx="455612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7E4C8-7EF0-46C7-A5CA-92130283E2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47638" y="6669088"/>
            <a:ext cx="3311525" cy="1889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6416675" y="6677025"/>
            <a:ext cx="2546350" cy="1809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65613" y="6670675"/>
            <a:ext cx="455612" cy="155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7E4C8-7EF0-46C7-A5CA-92130283E2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215900" y="6669088"/>
            <a:ext cx="6192838" cy="1889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6408738" y="6677025"/>
            <a:ext cx="2343150" cy="1809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29600" y="6638925"/>
            <a:ext cx="914400" cy="2190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41A7A-08A7-4E1B-8BBC-A0FB74A0B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677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9063" y="0"/>
            <a:ext cx="133350" cy="6669088"/>
          </a:xfrm>
          <a:prstGeom prst="rect">
            <a:avLst/>
          </a:prstGeom>
          <a:solidFill>
            <a:srgbClr val="C9DBD8"/>
          </a:solidFill>
          <a:ln w="9525">
            <a:solidFill>
              <a:srgbClr val="C9DB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2413" y="0"/>
            <a:ext cx="131762" cy="6858000"/>
          </a:xfrm>
          <a:prstGeom prst="rect">
            <a:avLst/>
          </a:prstGeom>
          <a:solidFill>
            <a:srgbClr val="E6F2F2"/>
          </a:solidFill>
          <a:ln w="9525">
            <a:solidFill>
              <a:srgbClr val="E6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669088"/>
            <a:ext cx="9144000" cy="215900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19063" cy="6669088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-26988"/>
            <a:ext cx="9144000" cy="142876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9" name="Picture 12" descr="hll-logo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42875"/>
            <a:ext cx="19208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MPP_os_logo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7475"/>
            <a:ext cx="153035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63943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64075"/>
            <a:ext cx="6400800" cy="1285875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 dirty="0"/>
          </a:p>
        </p:txBody>
      </p:sp>
      <p:sp>
        <p:nvSpPr>
          <p:cNvPr id="13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BEFA3-AC85-4731-B519-8F92E713A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" name="Picture 16" descr="MPP_os_logo_cmyk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7475"/>
            <a:ext cx="153035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28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288" y="1493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288" y="1493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C1F46-9E05-47A8-A203-2A8B21A35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997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4BF3B-B04A-485F-A78A-C09F059E7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60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4E622-CA3A-4EFE-AC73-92FF8097A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136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288" y="1493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288" y="1493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C1F46-9E05-47A8-A203-2A8B21A35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997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080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39F55-F8C4-47A0-B45F-E531876E6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196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C4729-A3DC-4D89-9694-02DB10FAB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131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41A7A-08A7-4E1B-8BBC-A0FB74A0B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677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1E41A-3A6A-4371-B2BB-56AF9510A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485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F5A2C-58D1-4062-A77C-62E335212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667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33502-630D-4EA7-8E07-747254EB2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874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188913"/>
            <a:ext cx="2090738" cy="5830887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5763" y="188913"/>
            <a:ext cx="6122987" cy="5830887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5313C-D926-4B93-BAFE-921EF7FC4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7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080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39F55-F8C4-47A0-B45F-E531876E6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196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66040"/>
            <a:ext cx="8686800" cy="11398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990600"/>
            <a:ext cx="4267200" cy="54864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267200" cy="54864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" y="65532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2413" y="6553200"/>
            <a:ext cx="6651625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Avella, MPI for Physics - Semiconductor 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61401-4029-4F86-A151-96939C8BE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417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66040"/>
            <a:ext cx="8686800" cy="11398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990600"/>
            <a:ext cx="8686800" cy="5486400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5532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2413" y="6553200"/>
            <a:ext cx="6651625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Avella, MPI for Physics - Semiconductor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CB476-DC73-4B2B-ACDD-CD49DA6AF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088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522288" y="1493838"/>
            <a:ext cx="8229600" cy="4525962"/>
          </a:xfrm>
        </p:spPr>
        <p:txBody>
          <a:bodyPr/>
          <a:lstStyle/>
          <a:p>
            <a:r>
              <a:rPr lang="en-GB" smtClean="0"/>
              <a:t>Click icon to add table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15900" y="6669088"/>
            <a:ext cx="6192838" cy="1889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408738" y="6677025"/>
            <a:ext cx="2343150" cy="1809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29600" y="6638925"/>
            <a:ext cx="914400" cy="2190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8C090F-89E5-499B-B2FB-C59C6736A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623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22288" y="1493838"/>
            <a:ext cx="4038600" cy="452596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3288" y="1493838"/>
            <a:ext cx="4038600" cy="452596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15900" y="6669088"/>
            <a:ext cx="6192838" cy="1889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408738" y="6677025"/>
            <a:ext cx="2343150" cy="1809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229600" y="6638925"/>
            <a:ext cx="914400" cy="2190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1755FE-CDAE-4721-A866-B28755D0A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32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C4729-A3DC-4D89-9694-02DB10FAB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13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41A7A-08A7-4E1B-8BBC-A0FB74A0B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67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1E41A-3A6A-4371-B2BB-56AF9510A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4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F5A2C-58D1-4062-A77C-62E335212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6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4" name="Rectangle 2"/>
          <p:cNvSpPr>
            <a:spLocks noChangeArrowheads="1"/>
          </p:cNvSpPr>
          <p:nvPr/>
        </p:nvSpPr>
        <p:spPr bwMode="auto">
          <a:xfrm>
            <a:off x="119063" y="0"/>
            <a:ext cx="133350" cy="6669088"/>
          </a:xfrm>
          <a:prstGeom prst="rect">
            <a:avLst/>
          </a:prstGeom>
          <a:solidFill>
            <a:srgbClr val="C9DBD8"/>
          </a:solidFill>
          <a:ln w="9525">
            <a:solidFill>
              <a:srgbClr val="C9DB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283075" name="Rectangle 3"/>
          <p:cNvSpPr>
            <a:spLocks noChangeArrowheads="1"/>
          </p:cNvSpPr>
          <p:nvPr/>
        </p:nvSpPr>
        <p:spPr bwMode="auto">
          <a:xfrm>
            <a:off x="252413" y="0"/>
            <a:ext cx="131762" cy="6858000"/>
          </a:xfrm>
          <a:prstGeom prst="rect">
            <a:avLst/>
          </a:prstGeom>
          <a:solidFill>
            <a:srgbClr val="E6F2F2"/>
          </a:solidFill>
          <a:ln w="9525">
            <a:solidFill>
              <a:srgbClr val="E6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283076" name="Rectangle 4"/>
          <p:cNvSpPr>
            <a:spLocks noChangeArrowheads="1"/>
          </p:cNvSpPr>
          <p:nvPr/>
        </p:nvSpPr>
        <p:spPr bwMode="auto">
          <a:xfrm>
            <a:off x="0" y="6669088"/>
            <a:ext cx="9144000" cy="215900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5763" y="188913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00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Title</a:t>
            </a:r>
          </a:p>
        </p:txBody>
      </p:sp>
      <p:sp>
        <p:nvSpPr>
          <p:cNvPr id="1283078" name="Rectangle 6"/>
          <p:cNvSpPr>
            <a:spLocks noChangeArrowheads="1"/>
          </p:cNvSpPr>
          <p:nvPr/>
        </p:nvSpPr>
        <p:spPr bwMode="auto">
          <a:xfrm>
            <a:off x="0" y="0"/>
            <a:ext cx="119063" cy="6669088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283079" name="Rectangle 7"/>
          <p:cNvSpPr>
            <a:spLocks noChangeArrowheads="1"/>
          </p:cNvSpPr>
          <p:nvPr/>
        </p:nvSpPr>
        <p:spPr bwMode="auto">
          <a:xfrm>
            <a:off x="0" y="-26988"/>
            <a:ext cx="9144000" cy="142876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283080" name="Line 8"/>
          <p:cNvSpPr>
            <a:spLocks noChangeShapeType="1"/>
          </p:cNvSpPr>
          <p:nvPr/>
        </p:nvSpPr>
        <p:spPr bwMode="auto">
          <a:xfrm>
            <a:off x="296863" y="908050"/>
            <a:ext cx="7124700" cy="0"/>
          </a:xfrm>
          <a:prstGeom prst="line">
            <a:avLst/>
          </a:prstGeom>
          <a:noFill/>
          <a:ln w="38100">
            <a:solidFill>
              <a:srgbClr val="E6F2F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28308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5900" y="6669088"/>
            <a:ext cx="619283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128308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08738" y="6677025"/>
            <a:ext cx="23431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8" y="14938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</a:p>
        </p:txBody>
      </p:sp>
      <p:pic>
        <p:nvPicPr>
          <p:cNvPr id="1036" name="Picture 12" descr="hll-logo-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142875"/>
            <a:ext cx="14398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3085" name="Oval 13"/>
          <p:cNvSpPr>
            <a:spLocks noChangeArrowheads="1"/>
          </p:cNvSpPr>
          <p:nvPr/>
        </p:nvSpPr>
        <p:spPr bwMode="auto">
          <a:xfrm>
            <a:off x="566738" y="414338"/>
            <a:ext cx="179387" cy="180975"/>
          </a:xfrm>
          <a:prstGeom prst="ellipse">
            <a:avLst/>
          </a:prstGeom>
          <a:gradFill rotWithShape="1">
            <a:gsLst>
              <a:gs pos="0">
                <a:srgbClr val="7CA6A6">
                  <a:gamma/>
                  <a:shade val="46275"/>
                  <a:invGamma/>
                </a:srgbClr>
              </a:gs>
              <a:gs pos="50000">
                <a:srgbClr val="7CA6A6"/>
              </a:gs>
              <a:gs pos="100000">
                <a:srgbClr val="7CA6A6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28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638925"/>
            <a:ext cx="9144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DE7E4C8-7EF0-46C7-A5CA-92130283E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3" r:id="rId2"/>
    <p:sldLayoutId id="2147483722" r:id="rId3"/>
    <p:sldLayoutId id="2147483721" r:id="rId4"/>
    <p:sldLayoutId id="2147483720" r:id="rId5"/>
    <p:sldLayoutId id="2147483719" r:id="rId6"/>
    <p:sldLayoutId id="2147483718" r:id="rId7"/>
    <p:sldLayoutId id="2147483717" r:id="rId8"/>
    <p:sldLayoutId id="2147483716" r:id="rId9"/>
    <p:sldLayoutId id="2147483715" r:id="rId10"/>
    <p:sldLayoutId id="2147483714" r:id="rId11"/>
    <p:sldLayoutId id="2147483727" r:id="rId12"/>
    <p:sldLayoutId id="2147483728" r:id="rId13"/>
    <p:sldLayoutId id="2147483724" r:id="rId14"/>
    <p:sldLayoutId id="2147483725" r:id="rId1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9pPr>
    </p:titleStyle>
    <p:bodyStyle>
      <a:lvl1pPr marL="812800" indent="-8128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168400" indent="-711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600">
          <a:solidFill>
            <a:schemeClr val="tx1"/>
          </a:solidFill>
          <a:latin typeface="+mn-lt"/>
        </a:defRPr>
      </a:lvl2pPr>
      <a:lvl3pPr marL="1524000" indent="-609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3pPr>
      <a:lvl4pPr marL="18796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4pPr>
      <a:lvl5pPr marL="23368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5pPr>
      <a:lvl6pPr marL="27940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6pPr>
      <a:lvl7pPr marL="32512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7pPr>
      <a:lvl8pPr marL="37084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8pPr>
      <a:lvl9pPr marL="41656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9371"/>
            <a:ext cx="8229600" cy="5406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19063" y="0"/>
            <a:ext cx="133350" cy="6669088"/>
          </a:xfrm>
          <a:prstGeom prst="rect">
            <a:avLst/>
          </a:prstGeom>
          <a:solidFill>
            <a:srgbClr val="C9DBD8"/>
          </a:solidFill>
          <a:ln w="9525">
            <a:solidFill>
              <a:srgbClr val="C9DB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52413" y="0"/>
            <a:ext cx="131762" cy="6858000"/>
          </a:xfrm>
          <a:prstGeom prst="rect">
            <a:avLst/>
          </a:prstGeom>
          <a:solidFill>
            <a:srgbClr val="E6F2F2"/>
          </a:solidFill>
          <a:ln w="9525">
            <a:solidFill>
              <a:srgbClr val="E6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IWLC2010				                       </a:t>
            </a:r>
            <a:fld id="{0C82D230-3D14-453A-90AD-6E061D432DF8}" type="slidenum">
              <a:rPr lang="en-US" sz="1000" smtClean="0"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r>
              <a:rPr lang="en-US" sz="1000" dirty="0" smtClean="0">
                <a:latin typeface="Arial" pitchFamily="34" charset="0"/>
                <a:cs typeface="Arial" pitchFamily="34" charset="0"/>
              </a:rPr>
              <a:t>			Jelena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Ninkovic</a:t>
            </a:r>
            <a:r>
              <a:rPr lang="en-US" sz="1000" baseline="0" dirty="0" smtClean="0">
                <a:latin typeface="Arial" pitchFamily="34" charset="0"/>
                <a:cs typeface="Arial" pitchFamily="34" charset="0"/>
              </a:rPr>
              <a:t>, MPI HLL Munich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0" y="0"/>
            <a:ext cx="119063" cy="6669088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0" y="-26988"/>
            <a:ext cx="9144000" cy="142876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>
            <a:off x="296863" y="908050"/>
            <a:ext cx="7124700" cy="0"/>
          </a:xfrm>
          <a:prstGeom prst="line">
            <a:avLst/>
          </a:prstGeom>
          <a:noFill/>
          <a:ln w="38100">
            <a:solidFill>
              <a:srgbClr val="E6F2F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8" name="Rectangle 10"/>
          <p:cNvSpPr txBox="1">
            <a:spLocks noChangeArrowheads="1"/>
          </p:cNvSpPr>
          <p:nvPr/>
        </p:nvSpPr>
        <p:spPr bwMode="auto">
          <a:xfrm>
            <a:off x="6416675" y="6677025"/>
            <a:ext cx="2546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bg1"/>
                </a:solidFill>
                <a:latin typeface="Tahoma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0" name="Picture 12" descr="hll-logo-2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7704138" y="142875"/>
            <a:ext cx="14398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4" name="Rectangle 2"/>
          <p:cNvSpPr>
            <a:spLocks noChangeArrowheads="1"/>
          </p:cNvSpPr>
          <p:nvPr/>
        </p:nvSpPr>
        <p:spPr bwMode="auto">
          <a:xfrm>
            <a:off x="119063" y="0"/>
            <a:ext cx="133350" cy="6669088"/>
          </a:xfrm>
          <a:prstGeom prst="rect">
            <a:avLst/>
          </a:prstGeom>
          <a:solidFill>
            <a:srgbClr val="C9DBD8"/>
          </a:solidFill>
          <a:ln w="9525">
            <a:solidFill>
              <a:srgbClr val="C9DB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283075" name="Rectangle 3"/>
          <p:cNvSpPr>
            <a:spLocks noChangeArrowheads="1"/>
          </p:cNvSpPr>
          <p:nvPr/>
        </p:nvSpPr>
        <p:spPr bwMode="auto">
          <a:xfrm>
            <a:off x="252413" y="0"/>
            <a:ext cx="131762" cy="6858000"/>
          </a:xfrm>
          <a:prstGeom prst="rect">
            <a:avLst/>
          </a:prstGeom>
          <a:solidFill>
            <a:srgbClr val="E6F2F2"/>
          </a:solidFill>
          <a:ln w="9525">
            <a:solidFill>
              <a:srgbClr val="E6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283076" name="Rectangle 4"/>
          <p:cNvSpPr>
            <a:spLocks noChangeArrowheads="1"/>
          </p:cNvSpPr>
          <p:nvPr/>
        </p:nvSpPr>
        <p:spPr bwMode="auto">
          <a:xfrm>
            <a:off x="0" y="6669088"/>
            <a:ext cx="9144000" cy="215900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5763" y="188913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00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Title</a:t>
            </a:r>
          </a:p>
        </p:txBody>
      </p:sp>
      <p:sp>
        <p:nvSpPr>
          <p:cNvPr id="1283078" name="Rectangle 6"/>
          <p:cNvSpPr>
            <a:spLocks noChangeArrowheads="1"/>
          </p:cNvSpPr>
          <p:nvPr/>
        </p:nvSpPr>
        <p:spPr bwMode="auto">
          <a:xfrm>
            <a:off x="0" y="0"/>
            <a:ext cx="119063" cy="6669088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283079" name="Rectangle 7"/>
          <p:cNvSpPr>
            <a:spLocks noChangeArrowheads="1"/>
          </p:cNvSpPr>
          <p:nvPr/>
        </p:nvSpPr>
        <p:spPr bwMode="auto">
          <a:xfrm>
            <a:off x="0" y="-26988"/>
            <a:ext cx="9144000" cy="142876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283080" name="Line 8"/>
          <p:cNvSpPr>
            <a:spLocks noChangeShapeType="1"/>
          </p:cNvSpPr>
          <p:nvPr/>
        </p:nvSpPr>
        <p:spPr bwMode="auto">
          <a:xfrm>
            <a:off x="296863" y="908050"/>
            <a:ext cx="7124700" cy="0"/>
          </a:xfrm>
          <a:prstGeom prst="line">
            <a:avLst/>
          </a:prstGeom>
          <a:noFill/>
          <a:ln w="38100">
            <a:solidFill>
              <a:srgbClr val="E6F2F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28308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5900" y="6669088"/>
            <a:ext cx="619283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128308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08738" y="6677025"/>
            <a:ext cx="23431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8" y="14938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de-DE" smtClean="0"/>
          </a:p>
        </p:txBody>
      </p:sp>
      <p:pic>
        <p:nvPicPr>
          <p:cNvPr id="1036" name="Picture 12" descr="hll-logo-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142875"/>
            <a:ext cx="14398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3085" name="Oval 13"/>
          <p:cNvSpPr>
            <a:spLocks noChangeArrowheads="1"/>
          </p:cNvSpPr>
          <p:nvPr/>
        </p:nvSpPr>
        <p:spPr bwMode="auto">
          <a:xfrm>
            <a:off x="566738" y="414338"/>
            <a:ext cx="179387" cy="180975"/>
          </a:xfrm>
          <a:prstGeom prst="ellipse">
            <a:avLst/>
          </a:prstGeom>
          <a:gradFill rotWithShape="1">
            <a:gsLst>
              <a:gs pos="0">
                <a:srgbClr val="7CA6A6">
                  <a:gamma/>
                  <a:shade val="46275"/>
                  <a:invGamma/>
                </a:srgbClr>
              </a:gs>
              <a:gs pos="50000">
                <a:srgbClr val="7CA6A6"/>
              </a:gs>
              <a:gs pos="100000">
                <a:srgbClr val="7CA6A6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28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638925"/>
            <a:ext cx="9144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DE7E4C8-7EF0-46C7-A5CA-92130283E2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9pPr>
    </p:titleStyle>
    <p:bodyStyle>
      <a:lvl1pPr marL="812800" indent="-8128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168400" indent="-711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600">
          <a:solidFill>
            <a:schemeClr val="tx1"/>
          </a:solidFill>
          <a:latin typeface="+mn-lt"/>
        </a:defRPr>
      </a:lvl2pPr>
      <a:lvl3pPr marL="1524000" indent="-609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3pPr>
      <a:lvl4pPr marL="1879600" indent="-508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4pPr>
      <a:lvl5pPr marL="2336800" indent="-508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5pPr>
      <a:lvl6pPr marL="2794000" indent="-508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6pPr>
      <a:lvl7pPr marL="3251200" indent="-508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7pPr>
      <a:lvl8pPr marL="3708400" indent="-508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8pPr>
      <a:lvl9pPr marL="4165600" indent="-508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6.png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450561"/>
            <a:ext cx="9144000" cy="119888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664D"/>
                </a:solidFill>
              </a:rPr>
              <a:t>Wafer-level Testing of long PXD6 matrices</a:t>
            </a:r>
          </a:p>
        </p:txBody>
      </p:sp>
      <p:sp>
        <p:nvSpPr>
          <p:cNvPr id="1741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3711788"/>
            <a:ext cx="9144000" cy="167733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600" dirty="0" smtClean="0"/>
              <a:t>4th </a:t>
            </a:r>
            <a:r>
              <a:rPr lang="en-US" sz="1600" dirty="0"/>
              <a:t>Belle II PXD/SVD Workshop </a:t>
            </a: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1600" dirty="0" smtClean="0"/>
              <a:t>and </a:t>
            </a:r>
            <a:r>
              <a:rPr lang="en-US" sz="1600" dirty="0"/>
              <a:t>14th International Workshop on DEPFET Detectors and Applications</a:t>
            </a:r>
            <a:endParaRPr lang="en-US" sz="1600" i="1" dirty="0" smtClean="0"/>
          </a:p>
          <a:p>
            <a:pPr>
              <a:lnSpc>
                <a:spcPct val="90000"/>
              </a:lnSpc>
            </a:pPr>
            <a:r>
              <a:rPr lang="en-US" sz="1600" i="1" dirty="0" smtClean="0"/>
              <a:t>21 – 23 October 2013, DESY, Hamburg, Germany</a:t>
            </a:r>
            <a:endParaRPr lang="en-US" sz="1600" i="1" dirty="0"/>
          </a:p>
          <a:p>
            <a:pPr>
              <a:lnSpc>
                <a:spcPct val="90000"/>
              </a:lnSpc>
            </a:pPr>
            <a:endParaRPr lang="en-US" sz="1600" i="1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1600" dirty="0" smtClean="0"/>
              <a:t>Paola Avella for the MPP/Semiconductor Lab crew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219" y="142130"/>
            <a:ext cx="2431784" cy="1498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087" y="1495577"/>
            <a:ext cx="4147441" cy="394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scan on DCD pads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47440" y="6669089"/>
            <a:ext cx="5104448" cy="188912"/>
          </a:xfrm>
        </p:spPr>
        <p:txBody>
          <a:bodyPr/>
          <a:lstStyle/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4BF3B-B04A-485F-A78A-C09F059E71C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114446" y="3522872"/>
            <a:ext cx="775781" cy="730151"/>
            <a:chOff x="7406622" y="3315001"/>
            <a:chExt cx="740908" cy="644463"/>
          </a:xfrm>
        </p:grpSpPr>
        <p:cxnSp>
          <p:nvCxnSpPr>
            <p:cNvPr id="7" name="Straight Arrow Connector 6"/>
            <p:cNvCxnSpPr/>
            <p:nvPr/>
          </p:nvCxnSpPr>
          <p:spPr bwMode="auto">
            <a:xfrm>
              <a:off x="7453435" y="3315001"/>
              <a:ext cx="0" cy="644463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7406622" y="3448191"/>
              <a:ext cx="7409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~ 5 </a:t>
              </a:r>
              <a:r>
                <a:rPr lang="en-US" dirty="0" smtClean="0">
                  <a:latin typeface="Symbol" panose="05050102010706020507" pitchFamily="18" charset="2"/>
                </a:rPr>
                <a:t>m</a:t>
              </a:r>
              <a:r>
                <a:rPr lang="en-US" dirty="0" smtClean="0"/>
                <a:t>m</a:t>
              </a:r>
              <a:endParaRPr lang="en-GB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7656" y="1453045"/>
            <a:ext cx="4551842" cy="4143028"/>
            <a:chOff x="604948" y="1279576"/>
            <a:chExt cx="5814423" cy="4924425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948" y="1279576"/>
              <a:ext cx="5467350" cy="492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8846" y="1435207"/>
              <a:ext cx="390525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956" y="142131"/>
            <a:ext cx="1701411" cy="1048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7684" y="6039293"/>
            <a:ext cx="7127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Using 0.02</a:t>
            </a:r>
            <a:r>
              <a:rPr lang="de-DE" dirty="0"/>
              <a:t>" tungsten </a:t>
            </a:r>
            <a:r>
              <a:rPr lang="de-DE" dirty="0" smtClean="0"/>
              <a:t>needles, </a:t>
            </a:r>
            <a:r>
              <a:rPr lang="de-DE" dirty="0"/>
              <a:t>straight (radius: 7um, taper: 0.200 - 0.220", length: 1.25</a:t>
            </a:r>
            <a:r>
              <a:rPr lang="de-DE" dirty="0" smtClean="0"/>
              <a:t>").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33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956" y="142131"/>
            <a:ext cx="1701411" cy="1048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Footprints on SWITCHERB and DCDB pads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86940" y="6677025"/>
            <a:ext cx="4264948" cy="1809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P. Avella, MPI for Physics - Semiconductor Lab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4BF3B-B04A-485F-A78A-C09F059E71C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69" y="4220983"/>
            <a:ext cx="2218550" cy="213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008" y="1000463"/>
            <a:ext cx="4498375" cy="369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40" y="1011097"/>
            <a:ext cx="3747985" cy="310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76895" y="6326113"/>
            <a:ext cx="1263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SWITCHERB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590674" y="6326114"/>
            <a:ext cx="694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DCDB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4110981" y="4730276"/>
            <a:ext cx="4821668" cy="1637413"/>
            <a:chOff x="500395" y="4303795"/>
            <a:chExt cx="6910494" cy="2281965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95" y="4303795"/>
              <a:ext cx="4051566" cy="2271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3170" y="4316787"/>
              <a:ext cx="2817719" cy="2268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140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Periphery </a:t>
            </a:r>
            <a:r>
              <a:rPr lang="en-US" dirty="0" smtClean="0">
                <a:sym typeface="Wingdings" panose="05000000000000000000" pitchFamily="2" charset="2"/>
              </a:rPr>
              <a:t>testing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47440" y="6669089"/>
            <a:ext cx="5104448" cy="188912"/>
          </a:xfrm>
        </p:spPr>
        <p:txBody>
          <a:bodyPr/>
          <a:lstStyle/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4BF3B-B04A-485F-A78A-C09F059E71C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956" y="142131"/>
            <a:ext cx="1701411" cy="104871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28" y="3937240"/>
            <a:ext cx="84296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7633" y="1562988"/>
            <a:ext cx="680483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Check for shorts/opens in the two metal layers in the peripheral </a:t>
            </a:r>
            <a:r>
              <a:rPr lang="en-US" sz="1600" dirty="0" smtClean="0"/>
              <a:t>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 performed </a:t>
            </a:r>
            <a:r>
              <a:rPr lang="en-US" sz="1600" dirty="0"/>
              <a:t>at ATG, as in the case of the EMCM 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(</a:t>
            </a:r>
            <a:r>
              <a:rPr lang="en-US" sz="1600" dirty="0"/>
              <a:t>see talk from C. Koffmane for setup details)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all </a:t>
            </a:r>
            <a:r>
              <a:rPr lang="en-US" sz="1600" dirty="0">
                <a:sym typeface="Wingdings" panose="05000000000000000000" pitchFamily="2" charset="2"/>
              </a:rPr>
              <a:t>the matrices </a:t>
            </a:r>
            <a:r>
              <a:rPr lang="en-US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passed </a:t>
            </a:r>
            <a:r>
              <a:rPr lang="en-US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the </a:t>
            </a:r>
            <a:r>
              <a:rPr lang="en-US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test</a:t>
            </a:r>
            <a:endParaRPr lang="en-GB" sz="1600" b="1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54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956" y="142131"/>
            <a:ext cx="1701411" cy="104871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5120" y="6677025"/>
            <a:ext cx="5886768" cy="180975"/>
          </a:xfrm>
        </p:spPr>
        <p:txBody>
          <a:bodyPr/>
          <a:lstStyle/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4BF3B-B04A-485F-A78A-C09F059E71C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</p:spPr>
        <p:txBody>
          <a:bodyPr/>
          <a:lstStyle/>
          <a:p>
            <a:r>
              <a:rPr lang="en-US" dirty="0" smtClean="0"/>
              <a:t>Measurements summary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759294"/>
              </p:ext>
            </p:extLst>
          </p:nvPr>
        </p:nvGraphicFramePr>
        <p:xfrm>
          <a:off x="834712" y="1531084"/>
          <a:ext cx="7767024" cy="4297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000"/>
                <a:gridCol w="893135"/>
                <a:gridCol w="1626782"/>
                <a:gridCol w="2488019"/>
                <a:gridCol w="1531088"/>
              </a:tblGrid>
              <a:tr h="64657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DUT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DCD ID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Opens</a:t>
                      </a:r>
                    </a:p>
                    <a:p>
                      <a:pPr algn="ctr"/>
                      <a:r>
                        <a:rPr lang="en-US" sz="1400" dirty="0" smtClean="0"/>
                        <a:t>(I</a:t>
                      </a:r>
                      <a:r>
                        <a:rPr lang="en-US" sz="1400" baseline="-25000" dirty="0" smtClean="0"/>
                        <a:t>ds</a:t>
                      </a:r>
                      <a:r>
                        <a:rPr lang="en-US" sz="1400" dirty="0" smtClean="0"/>
                        <a:t> &gt; -100 </a:t>
                      </a:r>
                      <a:r>
                        <a:rPr lang="en-US" sz="1400" dirty="0" err="1" smtClean="0"/>
                        <a:t>nA</a:t>
                      </a:r>
                      <a:r>
                        <a:rPr lang="en-US" sz="1400" dirty="0" smtClean="0"/>
                        <a:t>)</a:t>
                      </a:r>
                      <a:endParaRPr lang="en-GB" sz="1400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Inhomogeneities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(</a:t>
                      </a:r>
                      <a:r>
                        <a:rPr lang="en-US" sz="1400" dirty="0" smtClean="0">
                          <a:sym typeface="Wingdings" pitchFamily="2" charset="2"/>
                        </a:rPr>
                        <a:t>-15 </a:t>
                      </a:r>
                      <a:r>
                        <a:rPr lang="en-US" sz="1400" dirty="0" smtClean="0">
                          <a:latin typeface="Symbol" panose="05050102010706020507" pitchFamily="18" charset="2"/>
                          <a:sym typeface="Wingdings" pitchFamily="2" charset="2"/>
                        </a:rPr>
                        <a:t>m</a:t>
                      </a:r>
                      <a:r>
                        <a:rPr lang="en-US" sz="1400" dirty="0" smtClean="0">
                          <a:sym typeface="Wingdings" pitchFamily="2" charset="2"/>
                        </a:rPr>
                        <a:t>A &lt; I</a:t>
                      </a:r>
                      <a:r>
                        <a:rPr lang="en-US" sz="1400" baseline="-25000" dirty="0" smtClean="0">
                          <a:sym typeface="Wingdings" pitchFamily="2" charset="2"/>
                        </a:rPr>
                        <a:t>ds</a:t>
                      </a:r>
                      <a:r>
                        <a:rPr lang="en-US" sz="1400" dirty="0" smtClean="0">
                          <a:sym typeface="Wingdings" pitchFamily="2" charset="2"/>
                        </a:rPr>
                        <a:t> &lt; -100 </a:t>
                      </a:r>
                      <a:r>
                        <a:rPr lang="en-US" sz="1400" dirty="0" err="1" smtClean="0">
                          <a:sym typeface="Wingdings" pitchFamily="2" charset="2"/>
                        </a:rPr>
                        <a:t>nA</a:t>
                      </a:r>
                      <a:r>
                        <a:rPr lang="en-US" sz="1400" dirty="0" smtClean="0"/>
                        <a:t>)</a:t>
                      </a:r>
                      <a:endParaRPr lang="en-GB" sz="1400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AE1E6"/>
                          </a:solidFill>
                        </a:rPr>
                        <a:t>Shorts</a:t>
                      </a:r>
                    </a:p>
                    <a:p>
                      <a:pPr algn="ctr"/>
                      <a:r>
                        <a:rPr lang="en-US" sz="1400" dirty="0" smtClean="0"/>
                        <a:t>(I</a:t>
                      </a:r>
                      <a:r>
                        <a:rPr lang="en-US" sz="1400" baseline="-25000" dirty="0" smtClean="0"/>
                        <a:t>ds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smtClean="0">
                          <a:sym typeface="Wingdings" pitchFamily="2" charset="2"/>
                        </a:rPr>
                        <a:t>&lt; -30 </a:t>
                      </a:r>
                      <a:r>
                        <a:rPr lang="en-US" sz="1400" dirty="0" smtClean="0">
                          <a:latin typeface="Symbol" panose="05050102010706020507" pitchFamily="18" charset="2"/>
                          <a:sym typeface="Wingdings" pitchFamily="2" charset="2"/>
                        </a:rPr>
                        <a:t>m</a:t>
                      </a:r>
                      <a:r>
                        <a:rPr lang="en-US" sz="1400" dirty="0" smtClean="0">
                          <a:sym typeface="Wingdings" pitchFamily="2" charset="2"/>
                        </a:rPr>
                        <a:t>A</a:t>
                      </a:r>
                      <a:r>
                        <a:rPr lang="en-US" sz="1400" dirty="0" smtClean="0"/>
                        <a:t>)</a:t>
                      </a:r>
                      <a:endParaRPr lang="en-GB" sz="1400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81639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W04 – I06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08683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ym typeface="Wingdings" pitchFamily="2" charset="2"/>
                        </a:rPr>
                        <a:t>2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08683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GB" sz="1600" b="1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08683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W05 – I00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GB" sz="16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29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8683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ym typeface="Wingdings" pitchFamily="2" charset="2"/>
                        </a:rPr>
                        <a:t>2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29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8683">
                <a:tc v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</a:t>
                      </a:r>
                      <a:endParaRPr lang="en-GB" sz="1600" b="1" dirty="0" smtClean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8683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W05 – J00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GB" sz="1600" b="1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 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 0</a:t>
                      </a:r>
                      <a:r>
                        <a:rPr lang="en-US" sz="1600" baseline="30000" dirty="0" smtClean="0">
                          <a:sym typeface="Wingdings" panose="05000000000000000000" pitchFamily="2" charset="2"/>
                        </a:rPr>
                        <a:t>†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08683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ym typeface="Wingdings" pitchFamily="2" charset="2"/>
                        </a:rPr>
                        <a:t>2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44 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 36</a:t>
                      </a:r>
                      <a:r>
                        <a:rPr lang="en-US" sz="1600" baseline="30000" dirty="0" smtClean="0">
                          <a:sym typeface="Wingdings" panose="05000000000000000000" pitchFamily="2" charset="2"/>
                        </a:rPr>
                        <a:t>†</a:t>
                      </a:r>
                      <a:endParaRPr lang="en-GB" sz="1600" baseline="300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 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 1</a:t>
                      </a:r>
                      <a:r>
                        <a:rPr lang="en-US" sz="1600" baseline="30000" dirty="0" smtClean="0">
                          <a:sym typeface="Wingdings" panose="05000000000000000000" pitchFamily="2" charset="2"/>
                        </a:rPr>
                        <a:t>†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08683">
                <a:tc v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</a:t>
                      </a:r>
                      <a:endParaRPr lang="en-US" sz="1600" b="1" dirty="0" smtClean="0">
                        <a:sym typeface="Wingdings" pitchFamily="2" charset="2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42 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 43</a:t>
                      </a:r>
                      <a:r>
                        <a:rPr lang="en-US" sz="1600" baseline="30000" dirty="0" smtClean="0">
                          <a:sym typeface="Wingdings" panose="05000000000000000000" pitchFamily="2" charset="2"/>
                        </a:rPr>
                        <a:t>†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190 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 3</a:t>
                      </a:r>
                      <a:r>
                        <a:rPr lang="en-US" sz="1600" baseline="30000" dirty="0" smtClean="0">
                          <a:sym typeface="Wingdings" panose="05000000000000000000" pitchFamily="2" charset="2"/>
                        </a:rPr>
                        <a:t>†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GB" sz="16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71862" y="6309847"/>
            <a:ext cx="4421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sym typeface="Wingdings" panose="05000000000000000000" pitchFamily="2" charset="2"/>
              </a:rPr>
              <a:t>† </a:t>
            </a:r>
            <a:r>
              <a:rPr lang="en-US" baseline="30000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Inhomogeneities in the range: </a:t>
            </a:r>
            <a:r>
              <a:rPr lang="en-US" dirty="0" smtClean="0"/>
              <a:t>-8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A &lt; I</a:t>
            </a:r>
            <a:r>
              <a:rPr lang="en-US" baseline="-25000" dirty="0" smtClean="0"/>
              <a:t>ds</a:t>
            </a:r>
            <a:r>
              <a:rPr lang="en-US" dirty="0" smtClean="0"/>
              <a:t> &lt; -100 </a:t>
            </a:r>
            <a:r>
              <a:rPr lang="en-US" dirty="0" err="1" smtClean="0"/>
              <a:t>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793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956" y="142131"/>
            <a:ext cx="1701411" cy="104871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5120" y="6677025"/>
            <a:ext cx="5886768" cy="180975"/>
          </a:xfrm>
        </p:spPr>
        <p:txBody>
          <a:bodyPr/>
          <a:lstStyle/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4BF3B-B04A-485F-A78A-C09F059E71C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5763" y="188913"/>
            <a:ext cx="7772400" cy="6096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5520" y="1616141"/>
            <a:ext cx="791064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3 fully </a:t>
            </a:r>
            <a:r>
              <a:rPr lang="en-US" sz="1800" dirty="0" smtClean="0"/>
              <a:t>working </a:t>
            </a:r>
            <a:r>
              <a:rPr lang="en-US" sz="1800" dirty="0"/>
              <a:t>PXD6 long </a:t>
            </a:r>
            <a:r>
              <a:rPr lang="en-US" sz="1800" dirty="0" smtClean="0"/>
              <a:t>matrices:</a:t>
            </a:r>
          </a:p>
          <a:p>
            <a:endParaRPr lang="en-US" sz="1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1 </a:t>
            </a:r>
            <a:r>
              <a:rPr lang="en-US" sz="1600" dirty="0"/>
              <a:t>x I06 (ST design) </a:t>
            </a:r>
            <a:r>
              <a:rPr lang="en-US" sz="1600" dirty="0">
                <a:sym typeface="Wingdings" panose="05000000000000000000" pitchFamily="2" charset="2"/>
              </a:rPr>
              <a:t> full assembly of </a:t>
            </a:r>
            <a:r>
              <a:rPr lang="en-US" sz="1600" dirty="0" smtClean="0">
                <a:sym typeface="Wingdings" panose="05000000000000000000" pitchFamily="2" charset="2"/>
              </a:rPr>
              <a:t>ASICs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ym typeface="Wingdings" panose="05000000000000000000" pitchFamily="2" charset="2"/>
              </a:rPr>
              <a:t>1 </a:t>
            </a:r>
            <a:r>
              <a:rPr lang="en-US" sz="1600" dirty="0">
                <a:sym typeface="Wingdings" panose="05000000000000000000" pitchFamily="2" charset="2"/>
              </a:rPr>
              <a:t>x I00 (CC design)  full assembly of ASICs </a:t>
            </a:r>
            <a:r>
              <a:rPr lang="en-US" sz="1600" i="1" dirty="0">
                <a:solidFill>
                  <a:srgbClr val="FF0000"/>
                </a:solidFill>
                <a:sym typeface="Wingdings" panose="05000000000000000000" pitchFamily="2" charset="2"/>
              </a:rPr>
              <a:t>IF possible to remove three bumps from DCD2 </a:t>
            </a:r>
            <a:r>
              <a:rPr lang="en-US" sz="1600" dirty="0">
                <a:sym typeface="Wingdings" panose="05000000000000000000" pitchFamily="2" charset="2"/>
              </a:rPr>
              <a:t>due to short between source and drain  </a:t>
            </a:r>
            <a:r>
              <a:rPr lang="en-US" sz="1600" dirty="0"/>
              <a:t>I</a:t>
            </a:r>
            <a:r>
              <a:rPr lang="en-US" sz="1600" baseline="-25000" dirty="0"/>
              <a:t>ds</a:t>
            </a:r>
            <a:r>
              <a:rPr lang="en-US" sz="1600" dirty="0"/>
              <a:t> ~ tens of </a:t>
            </a:r>
            <a:r>
              <a:rPr lang="en-US" sz="1600" dirty="0" smtClean="0"/>
              <a:t>mA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ym typeface="Wingdings" panose="05000000000000000000" pitchFamily="2" charset="2"/>
              </a:rPr>
              <a:t>1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>
                <a:sym typeface="Wingdings" panose="05000000000000000000" pitchFamily="2" charset="2"/>
              </a:rPr>
              <a:t>x J00 (CC design)  </a:t>
            </a:r>
            <a:r>
              <a:rPr lang="en-US" sz="1600" dirty="0" smtClean="0">
                <a:sym typeface="Wingdings" panose="05000000000000000000" pitchFamily="2" charset="2"/>
              </a:rPr>
              <a:t>full </a:t>
            </a:r>
            <a:r>
              <a:rPr lang="en-US" sz="1600" dirty="0">
                <a:sym typeface="Wingdings" panose="05000000000000000000" pitchFamily="2" charset="2"/>
              </a:rPr>
              <a:t>assembly of </a:t>
            </a:r>
            <a:r>
              <a:rPr lang="en-US" sz="1600" dirty="0" smtClean="0">
                <a:sym typeface="Wingdings" panose="05000000000000000000" pitchFamily="2" charset="2"/>
              </a:rPr>
              <a:t>ASICs</a:t>
            </a:r>
            <a:endParaRPr lang="en-US" sz="1600" dirty="0" smtClean="0">
              <a:sym typeface="Wingdings" panose="05000000000000000000" pitchFamily="2" charset="2"/>
            </a:endParaRPr>
          </a:p>
          <a:p>
            <a:endParaRPr lang="en-US" sz="1600" dirty="0" smtClean="0">
              <a:sym typeface="Wingdings" panose="05000000000000000000" pitchFamily="2" charset="2"/>
            </a:endParaRPr>
          </a:p>
          <a:p>
            <a:r>
              <a:rPr lang="en-US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Remarks: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Testing </a:t>
            </a:r>
            <a:r>
              <a:rPr lang="en-US" sz="1600" dirty="0">
                <a:sym typeface="Wingdings" panose="05000000000000000000" pitchFamily="2" charset="2"/>
              </a:rPr>
              <a:t>time in the order of 1.15 hours for each DCD pads layout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Footprint of needle acceptable in terms of bump bonding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Wingdings" panose="05000000000000000000" pitchFamily="2" charset="2"/>
              </a:rPr>
              <a:t>Effects coming from dirt accumulated on the moving needle need to be taken into account for final </a:t>
            </a:r>
            <a:r>
              <a:rPr lang="en-US" sz="1600" dirty="0" smtClean="0">
                <a:sym typeface="Wingdings" panose="05000000000000000000" pitchFamily="2" charset="2"/>
              </a:rPr>
              <a:t>qualification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95155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18560" y="6677025"/>
            <a:ext cx="5033328" cy="180975"/>
          </a:xfrm>
        </p:spPr>
        <p:txBody>
          <a:bodyPr/>
          <a:lstStyle/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C4729-A3DC-4D89-9694-02DB10FAB13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322729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Thank you!</a:t>
            </a:r>
            <a:endParaRPr lang="en-GB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956" y="142131"/>
            <a:ext cx="1701411" cy="104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1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18560" y="6677025"/>
            <a:ext cx="5033328" cy="180975"/>
          </a:xfrm>
        </p:spPr>
        <p:txBody>
          <a:bodyPr/>
          <a:lstStyle/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C4729-A3DC-4D89-9694-02DB10FAB13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322729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Backup</a:t>
            </a:r>
            <a:endParaRPr lang="en-GB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956" y="142131"/>
            <a:ext cx="1701411" cy="104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I06 – W04 </a:t>
            </a:r>
            <a:r>
              <a:rPr lang="en-US" dirty="0" smtClean="0">
                <a:sym typeface="Wingdings" panose="05000000000000000000" pitchFamily="2" charset="2"/>
              </a:rPr>
              <a:t> periphery testing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47440" y="6669089"/>
            <a:ext cx="5104448" cy="188912"/>
          </a:xfrm>
        </p:spPr>
        <p:txBody>
          <a:bodyPr/>
          <a:lstStyle/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4BF3B-B04A-485F-A78A-C09F059E71C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956" y="142131"/>
            <a:ext cx="1701411" cy="104871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05063" y="309232"/>
            <a:ext cx="433387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28660" y="6092446"/>
            <a:ext cx="694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DVDD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592689" y="5984724"/>
            <a:ext cx="1426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Al bus</a:t>
            </a:r>
          </a:p>
          <a:p>
            <a:pPr algn="ctr"/>
            <a:r>
              <a:rPr lang="en-US" dirty="0"/>
              <a:t>(</a:t>
            </a:r>
            <a:r>
              <a:rPr lang="en-US" dirty="0" smtClean="0"/>
              <a:t>not connected)</a:t>
            </a:r>
            <a:endParaRPr lang="en-GB" dirty="0"/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 bwMode="auto">
          <a:xfrm flipV="1">
            <a:off x="4306186" y="5326912"/>
            <a:ext cx="956930" cy="657812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9" idx="0"/>
          </p:cNvCxnSpPr>
          <p:nvPr/>
        </p:nvCxnSpPr>
        <p:spPr bwMode="auto">
          <a:xfrm flipH="1" flipV="1">
            <a:off x="5837274" y="5326912"/>
            <a:ext cx="538597" cy="765534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6083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I00 – W05 </a:t>
            </a:r>
            <a:r>
              <a:rPr lang="en-US" dirty="0" smtClean="0">
                <a:sym typeface="Wingdings" panose="05000000000000000000" pitchFamily="2" charset="2"/>
              </a:rPr>
              <a:t> periphery testing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47440" y="6669089"/>
            <a:ext cx="5104448" cy="188912"/>
          </a:xfrm>
        </p:spPr>
        <p:txBody>
          <a:bodyPr/>
          <a:lstStyle/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4BF3B-B04A-485F-A78A-C09F059E71C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956" y="142131"/>
            <a:ext cx="1701411" cy="10487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10047" y="1455254"/>
            <a:ext cx="1426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Al bus</a:t>
            </a:r>
          </a:p>
          <a:p>
            <a:pPr algn="ctr"/>
            <a:r>
              <a:rPr lang="en-US" dirty="0"/>
              <a:t>(</a:t>
            </a:r>
            <a:r>
              <a:rPr lang="en-US" dirty="0" smtClean="0"/>
              <a:t>not connected)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539" y="2940789"/>
            <a:ext cx="5191828" cy="369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81" y="1136464"/>
            <a:ext cx="4132876" cy="416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>
            <a:stCxn id="11" idx="2"/>
          </p:cNvCxnSpPr>
          <p:nvPr/>
        </p:nvCxnSpPr>
        <p:spPr bwMode="auto">
          <a:xfrm flipH="1">
            <a:off x="6071191" y="1978474"/>
            <a:ext cx="1552353" cy="1881145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2736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quality tests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47440" y="6669089"/>
            <a:ext cx="5104448" cy="188912"/>
          </a:xfrm>
        </p:spPr>
        <p:txBody>
          <a:bodyPr/>
          <a:lstStyle/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4BF3B-B04A-485F-A78A-C09F059E71C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956" y="142131"/>
            <a:ext cx="1701411" cy="10487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65283" y="1956367"/>
            <a:ext cx="691104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Verify </a:t>
            </a:r>
            <a:r>
              <a:rPr lang="en-US" sz="1600" dirty="0"/>
              <a:t>the status of the matrices on the </a:t>
            </a:r>
            <a:r>
              <a:rPr lang="en-US" sz="1600" dirty="0" smtClean="0"/>
              <a:t>wafers (pretested </a:t>
            </a:r>
            <a:r>
              <a:rPr lang="en-US" sz="1600" dirty="0"/>
              <a:t>after </a:t>
            </a:r>
            <a:r>
              <a:rPr lang="en-US" sz="1600" dirty="0" smtClean="0"/>
              <a:t>Al2)</a:t>
            </a:r>
            <a:r>
              <a:rPr lang="en-US" sz="1600" dirty="0" smtClean="0">
                <a:sym typeface="Wingdings" panose="05000000000000000000" pitchFamily="2" charset="2"/>
              </a:rPr>
              <a:t>, measuring </a:t>
            </a:r>
            <a:r>
              <a:rPr lang="en-US" sz="1600" dirty="0">
                <a:sym typeface="Wingdings" panose="05000000000000000000" pitchFamily="2" charset="2"/>
              </a:rPr>
              <a:t>the characteristics of: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All </a:t>
            </a:r>
            <a:r>
              <a:rPr lang="en-US" sz="1600" dirty="0">
                <a:sym typeface="Wingdings" panose="05000000000000000000" pitchFamily="2" charset="2"/>
              </a:rPr>
              <a:t>Gates </a:t>
            </a:r>
            <a:r>
              <a:rPr lang="en-US" sz="1600" dirty="0" err="1">
                <a:sym typeface="Wingdings" panose="05000000000000000000" pitchFamily="2" charset="2"/>
              </a:rPr>
              <a:t>vs</a:t>
            </a:r>
            <a:r>
              <a:rPr lang="en-US" sz="1600" dirty="0">
                <a:sym typeface="Wingdings" panose="05000000000000000000" pitchFamily="2" charset="2"/>
              </a:rPr>
              <a:t> All Clear (bulk)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All </a:t>
            </a:r>
            <a:r>
              <a:rPr lang="en-US" sz="1600" dirty="0">
                <a:sym typeface="Wingdings" panose="05000000000000000000" pitchFamily="2" charset="2"/>
              </a:rPr>
              <a:t>Gates </a:t>
            </a:r>
            <a:r>
              <a:rPr lang="en-US" sz="1600" dirty="0" err="1">
                <a:sym typeface="Wingdings" panose="05000000000000000000" pitchFamily="2" charset="2"/>
              </a:rPr>
              <a:t>vs</a:t>
            </a:r>
            <a:r>
              <a:rPr lang="en-US" sz="1600" dirty="0">
                <a:sym typeface="Wingdings" panose="05000000000000000000" pitchFamily="2" charset="2"/>
              </a:rPr>
              <a:t> Clear Gate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All </a:t>
            </a:r>
            <a:r>
              <a:rPr lang="en-US" sz="1600" dirty="0">
                <a:sym typeface="Wingdings" panose="05000000000000000000" pitchFamily="2" charset="2"/>
              </a:rPr>
              <a:t>Clears </a:t>
            </a:r>
            <a:r>
              <a:rPr lang="en-US" sz="1600" dirty="0" err="1">
                <a:sym typeface="Wingdings" panose="05000000000000000000" pitchFamily="2" charset="2"/>
              </a:rPr>
              <a:t>vs</a:t>
            </a:r>
            <a:r>
              <a:rPr lang="en-US" sz="1600" dirty="0">
                <a:sym typeface="Wingdings" panose="05000000000000000000" pitchFamily="2" charset="2"/>
              </a:rPr>
              <a:t> Source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All </a:t>
            </a:r>
            <a:r>
              <a:rPr lang="en-US" sz="1600" dirty="0">
                <a:sym typeface="Wingdings" panose="05000000000000000000" pitchFamily="2" charset="2"/>
              </a:rPr>
              <a:t>Clears </a:t>
            </a:r>
            <a:r>
              <a:rPr lang="en-US" sz="1600" dirty="0" err="1">
                <a:sym typeface="Wingdings" panose="05000000000000000000" pitchFamily="2" charset="2"/>
              </a:rPr>
              <a:t>vs</a:t>
            </a:r>
            <a:r>
              <a:rPr lang="en-US" sz="1600" dirty="0">
                <a:sym typeface="Wingdings" panose="05000000000000000000" pitchFamily="2" charset="2"/>
              </a:rPr>
              <a:t> Clear </a:t>
            </a:r>
            <a:r>
              <a:rPr lang="en-US" sz="1600" dirty="0" smtClean="0">
                <a:sym typeface="Wingdings" panose="05000000000000000000" pitchFamily="2" charset="2"/>
              </a:rPr>
              <a:t>Gate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Measure </a:t>
            </a:r>
            <a:r>
              <a:rPr lang="en-US" sz="1600" dirty="0"/>
              <a:t>the </a:t>
            </a:r>
            <a:r>
              <a:rPr lang="en-US" sz="1600" dirty="0" smtClean="0"/>
              <a:t>transfer </a:t>
            </a:r>
            <a:r>
              <a:rPr lang="en-US" sz="1600" dirty="0"/>
              <a:t>characteristics for all the (768) DEPFETs on one electrical row 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Periphery testing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1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III wafers 4 &amp; 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7166" y="6669088"/>
            <a:ext cx="6192838" cy="1889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4th Belle II PXD/SVD workshop, 21 - 23 October 2013, DESY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47440" y="6669089"/>
            <a:ext cx="5104448" cy="188912"/>
          </a:xfrm>
        </p:spPr>
        <p:txBody>
          <a:bodyPr/>
          <a:lstStyle/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4BF3B-B04A-485F-A78A-C09F059E71C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10" y="1045752"/>
            <a:ext cx="6180773" cy="557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6569502" y="1621277"/>
            <a:ext cx="18913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Devices Under Test: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W04 </a:t>
            </a:r>
            <a:r>
              <a:rPr lang="en-US" dirty="0" smtClean="0">
                <a:sym typeface="Wingdings" panose="05000000000000000000" pitchFamily="2" charset="2"/>
              </a:rPr>
              <a:t> I06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ym typeface="Wingdings" panose="05000000000000000000" pitchFamily="2" charset="2"/>
              </a:rPr>
              <a:t>W05  I00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ym typeface="Wingdings" panose="05000000000000000000" pitchFamily="2" charset="2"/>
              </a:rPr>
              <a:t>W05  J00</a:t>
            </a:r>
            <a:endParaRPr lang="en-US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388728" y="1050561"/>
            <a:ext cx="6180774" cy="5574697"/>
            <a:chOff x="573903" y="1045752"/>
            <a:chExt cx="6180774" cy="5574697"/>
          </a:xfrm>
        </p:grpSpPr>
        <p:sp>
          <p:nvSpPr>
            <p:cNvPr id="11" name="Rectangle 10"/>
            <p:cNvSpPr/>
            <p:nvPr/>
          </p:nvSpPr>
          <p:spPr bwMode="auto">
            <a:xfrm>
              <a:off x="573904" y="1045752"/>
              <a:ext cx="6180773" cy="2222742"/>
            </a:xfrm>
            <a:prstGeom prst="rect">
              <a:avLst/>
            </a:prstGeom>
            <a:solidFill>
              <a:schemeClr val="bg1">
                <a:lumMod val="50000"/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573903" y="4591455"/>
              <a:ext cx="6180773" cy="2028994"/>
            </a:xfrm>
            <a:prstGeom prst="rect">
              <a:avLst/>
            </a:prstGeom>
            <a:solidFill>
              <a:schemeClr val="bg1">
                <a:lumMod val="50000"/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3647439" y="3268494"/>
              <a:ext cx="3107237" cy="1322961"/>
            </a:xfrm>
            <a:prstGeom prst="rect">
              <a:avLst/>
            </a:prstGeom>
            <a:solidFill>
              <a:schemeClr val="bg1">
                <a:lumMod val="50000"/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573904" y="3929974"/>
              <a:ext cx="817151" cy="661481"/>
            </a:xfrm>
            <a:prstGeom prst="rect">
              <a:avLst/>
            </a:prstGeom>
            <a:solidFill>
              <a:schemeClr val="bg1">
                <a:lumMod val="50000"/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573904" y="3268494"/>
              <a:ext cx="361692" cy="661481"/>
            </a:xfrm>
            <a:prstGeom prst="rect">
              <a:avLst/>
            </a:prstGeom>
            <a:solidFill>
              <a:schemeClr val="bg1">
                <a:lumMod val="50000"/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2510" y="1050561"/>
            <a:ext cx="6180774" cy="5574696"/>
            <a:chOff x="573904" y="1050561"/>
            <a:chExt cx="6180774" cy="5574696"/>
          </a:xfrm>
        </p:grpSpPr>
        <p:sp>
          <p:nvSpPr>
            <p:cNvPr id="45" name="Rectangle 44"/>
            <p:cNvSpPr/>
            <p:nvPr/>
          </p:nvSpPr>
          <p:spPr bwMode="auto">
            <a:xfrm>
              <a:off x="573905" y="3273302"/>
              <a:ext cx="3107237" cy="1322961"/>
            </a:xfrm>
            <a:prstGeom prst="rect">
              <a:avLst/>
            </a:prstGeom>
            <a:solidFill>
              <a:schemeClr val="bg1">
                <a:lumMod val="50000"/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573905" y="1050561"/>
              <a:ext cx="6180773" cy="2222742"/>
            </a:xfrm>
            <a:prstGeom prst="rect">
              <a:avLst/>
            </a:prstGeom>
            <a:solidFill>
              <a:schemeClr val="bg1">
                <a:lumMod val="50000"/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3664290" y="3937092"/>
              <a:ext cx="3090388" cy="661481"/>
            </a:xfrm>
            <a:prstGeom prst="rect">
              <a:avLst/>
            </a:prstGeom>
            <a:solidFill>
              <a:schemeClr val="bg1">
                <a:lumMod val="50000"/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73904" y="4596263"/>
              <a:ext cx="6180773" cy="2028994"/>
            </a:xfrm>
            <a:prstGeom prst="rect">
              <a:avLst/>
            </a:prstGeom>
            <a:solidFill>
              <a:schemeClr val="bg1">
                <a:lumMod val="50000"/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381617" y="3273303"/>
              <a:ext cx="373060" cy="665804"/>
            </a:xfrm>
            <a:prstGeom prst="rect">
              <a:avLst/>
            </a:prstGeom>
            <a:solidFill>
              <a:schemeClr val="bg1">
                <a:lumMod val="50000"/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831874" y="5671651"/>
            <a:ext cx="3312125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Type: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ARR_768x160_ST_SD_SCG_Z075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ARR_768x120_CC_ED_SCG_Z100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ARR_768x120_CC_PC_Z075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69502" y="2668758"/>
            <a:ext cx="268082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Short description:</a:t>
            </a:r>
          </a:p>
          <a:p>
            <a:r>
              <a:rPr lang="en-US" b="1" dirty="0" smtClean="0"/>
              <a:t>I06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192 x 640 pixels, standard pixel and drift,</a:t>
            </a:r>
          </a:p>
          <a:p>
            <a:r>
              <a:rPr lang="en-US" dirty="0" smtClean="0"/>
              <a:t>surrounding </a:t>
            </a:r>
            <a:r>
              <a:rPr lang="en-US" dirty="0" err="1" smtClean="0"/>
              <a:t>cleargate</a:t>
            </a:r>
            <a:r>
              <a:rPr lang="en-US" dirty="0" smtClean="0"/>
              <a:t>, 75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 pitch, </a:t>
            </a:r>
            <a:r>
              <a:rPr lang="en-US" i="1" dirty="0" smtClean="0"/>
              <a:t>5 switchers</a:t>
            </a:r>
          </a:p>
          <a:p>
            <a:r>
              <a:rPr lang="en-US" b="1" dirty="0" smtClean="0"/>
              <a:t>I00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192 x 480 pixels, capacitive coupled </a:t>
            </a:r>
            <a:r>
              <a:rPr lang="en-US" dirty="0" err="1" smtClean="0"/>
              <a:t>cleargate</a:t>
            </a:r>
            <a:r>
              <a:rPr lang="en-US" dirty="0" smtClean="0"/>
              <a:t>, enhanced drift, surrounding </a:t>
            </a:r>
            <a:r>
              <a:rPr lang="en-US" dirty="0" err="1" smtClean="0"/>
              <a:t>cleargate</a:t>
            </a:r>
            <a:r>
              <a:rPr lang="en-US" dirty="0" smtClean="0"/>
              <a:t>, 100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 pitch, 4 switchers </a:t>
            </a:r>
          </a:p>
          <a:p>
            <a:r>
              <a:rPr lang="en-US" b="1" dirty="0" smtClean="0"/>
              <a:t>J00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192 x 480 pixels, capacitive </a:t>
            </a:r>
            <a:r>
              <a:rPr lang="en-US" dirty="0" err="1" smtClean="0"/>
              <a:t>cleargate</a:t>
            </a:r>
            <a:r>
              <a:rPr lang="en-US" dirty="0" smtClean="0"/>
              <a:t>, poly cover, 75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 pitch, 4 switchers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956" y="142131"/>
            <a:ext cx="1701411" cy="104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47440" y="6669089"/>
            <a:ext cx="5104448" cy="188912"/>
          </a:xfrm>
        </p:spPr>
        <p:txBody>
          <a:bodyPr/>
          <a:lstStyle/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4BF3B-B04A-485F-A78A-C09F059E71C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 descr="IMG_074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167" y="1084317"/>
            <a:ext cx="5436035" cy="36240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7911" y="4952184"/>
            <a:ext cx="633701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Instrumentation: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Probe station SUSS PA200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4 manual probe heads SUSS PH120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1 semi-automatic probe head SUSS PH600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1 semi-automatic probe head Cascade PH510 (used as manual)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Semiconductor Characterization System Keithley SCS 4200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956" y="142131"/>
            <a:ext cx="1701411" cy="104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956" y="142131"/>
            <a:ext cx="1701411" cy="1048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strategy [I]: “static” needles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47440" y="6669089"/>
            <a:ext cx="5104448" cy="188912"/>
          </a:xfrm>
        </p:spPr>
        <p:txBody>
          <a:bodyPr/>
          <a:lstStyle/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4BF3B-B04A-485F-A78A-C09F059E71C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40" y="1124524"/>
            <a:ext cx="6733953" cy="239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4" y="3551279"/>
            <a:ext cx="4612572" cy="3087778"/>
          </a:xfrm>
          <a:prstGeom prst="rect">
            <a:avLst/>
          </a:prstGeom>
          <a:noFill/>
          <a:ln w="317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636" y="3583178"/>
            <a:ext cx="3934038" cy="3055532"/>
          </a:xfrm>
          <a:prstGeom prst="rect">
            <a:avLst/>
          </a:prstGeom>
          <a:noFill/>
          <a:ln w="317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 bwMode="auto">
          <a:xfrm rot="4744144">
            <a:off x="1599816" y="1159984"/>
            <a:ext cx="328895" cy="704162"/>
          </a:xfrm>
          <a:prstGeom prst="ellipse">
            <a:avLst/>
          </a:prstGeom>
          <a:noFill/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>
            <a:stCxn id="8" idx="4"/>
          </p:cNvCxnSpPr>
          <p:nvPr/>
        </p:nvCxnSpPr>
        <p:spPr bwMode="auto">
          <a:xfrm flipH="1">
            <a:off x="385764" y="1578829"/>
            <a:ext cx="1032807" cy="1940657"/>
          </a:xfrm>
          <a:prstGeom prst="line">
            <a:avLst/>
          </a:prstGeom>
          <a:solidFill>
            <a:schemeClr val="bg1"/>
          </a:solidFill>
          <a:ln w="222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stCxn id="8" idx="0"/>
          </p:cNvCxnSpPr>
          <p:nvPr/>
        </p:nvCxnSpPr>
        <p:spPr bwMode="auto">
          <a:xfrm>
            <a:off x="2109957" y="1445302"/>
            <a:ext cx="2888379" cy="2074184"/>
          </a:xfrm>
          <a:prstGeom prst="line">
            <a:avLst/>
          </a:prstGeom>
          <a:solidFill>
            <a:schemeClr val="bg1"/>
          </a:solidFill>
          <a:ln w="222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6039297" y="2732565"/>
            <a:ext cx="829339" cy="372140"/>
          </a:xfrm>
          <a:prstGeom prst="ellipse">
            <a:avLst/>
          </a:prstGeom>
          <a:noFill/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traight Connector 14"/>
          <p:cNvCxnSpPr>
            <a:stCxn id="13" idx="2"/>
          </p:cNvCxnSpPr>
          <p:nvPr/>
        </p:nvCxnSpPr>
        <p:spPr bwMode="auto">
          <a:xfrm flipH="1">
            <a:off x="5103636" y="2918635"/>
            <a:ext cx="935661" cy="664543"/>
          </a:xfrm>
          <a:prstGeom prst="line">
            <a:avLst/>
          </a:prstGeom>
          <a:solidFill>
            <a:schemeClr val="bg1"/>
          </a:solidFill>
          <a:ln w="222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13" idx="6"/>
          </p:cNvCxnSpPr>
          <p:nvPr/>
        </p:nvCxnSpPr>
        <p:spPr bwMode="auto">
          <a:xfrm>
            <a:off x="6868636" y="2918635"/>
            <a:ext cx="2179671" cy="664543"/>
          </a:xfrm>
          <a:prstGeom prst="line">
            <a:avLst/>
          </a:prstGeom>
          <a:solidFill>
            <a:schemeClr val="bg1"/>
          </a:solidFill>
          <a:ln w="222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935662" y="398720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949833" y="429497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935662" y="459624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7201781" y="602156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4361614" y="3646976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PH510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2561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strategy [II]: semi-automatic needle (PH600)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47440" y="6669089"/>
            <a:ext cx="5104448" cy="188912"/>
          </a:xfrm>
        </p:spPr>
        <p:txBody>
          <a:bodyPr/>
          <a:lstStyle/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4BF3B-B04A-485F-A78A-C09F059E71C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674807" y="1211541"/>
            <a:ext cx="4882626" cy="5265782"/>
            <a:chOff x="412286" y="924465"/>
            <a:chExt cx="4543425" cy="5581741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286" y="924465"/>
              <a:ext cx="4543425" cy="527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417563" y="6212586"/>
              <a:ext cx="4538148" cy="29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FF"/>
                  </a:solidFill>
                </a:rPr>
                <a:t>16</a:t>
              </a:r>
              <a:r>
                <a:rPr lang="en-US" sz="1200" dirty="0" smtClean="0"/>
                <a:t>   </a:t>
              </a:r>
              <a:r>
                <a:rPr lang="en-US" sz="1200" b="1" dirty="0" smtClean="0">
                  <a:solidFill>
                    <a:srgbClr val="C00000"/>
                  </a:solidFill>
                </a:rPr>
                <a:t>15</a:t>
              </a:r>
              <a:r>
                <a:rPr lang="en-US" sz="1200" dirty="0" smtClean="0"/>
                <a:t>   </a:t>
              </a:r>
              <a:r>
                <a:rPr lang="en-US" sz="1200" b="1" dirty="0" smtClean="0">
                  <a:solidFill>
                    <a:srgbClr val="00B050"/>
                  </a:solidFill>
                </a:rPr>
                <a:t>14</a:t>
              </a:r>
              <a:r>
                <a:rPr lang="en-US" sz="1200" dirty="0" smtClean="0"/>
                <a:t>   </a:t>
              </a:r>
              <a:r>
                <a:rPr lang="en-US" sz="1200" b="1" dirty="0" smtClean="0">
                  <a:solidFill>
                    <a:srgbClr val="0066FF"/>
                  </a:solidFill>
                </a:rPr>
                <a:t>13</a:t>
              </a:r>
              <a:r>
                <a:rPr lang="en-US" sz="1200" dirty="0" smtClean="0"/>
                <a:t>   </a:t>
              </a:r>
              <a:r>
                <a:rPr lang="en-US" sz="1200" b="1" dirty="0" smtClean="0">
                  <a:solidFill>
                    <a:srgbClr val="FF00FF"/>
                  </a:solidFill>
                </a:rPr>
                <a:t>12</a:t>
              </a:r>
              <a:r>
                <a:rPr lang="en-US" sz="1200" dirty="0" smtClean="0"/>
                <a:t>    </a:t>
              </a:r>
              <a:r>
                <a:rPr lang="en-US" sz="1200" b="1" dirty="0" smtClean="0">
                  <a:solidFill>
                    <a:srgbClr val="C00000"/>
                  </a:solidFill>
                </a:rPr>
                <a:t>11</a:t>
              </a:r>
              <a:r>
                <a:rPr lang="en-US" sz="1200" dirty="0" smtClean="0"/>
                <a:t>   </a:t>
              </a:r>
              <a:r>
                <a:rPr lang="en-US" sz="1200" b="1" dirty="0" smtClean="0">
                  <a:solidFill>
                    <a:srgbClr val="00B050"/>
                  </a:solidFill>
                </a:rPr>
                <a:t>10</a:t>
              </a:r>
              <a:r>
                <a:rPr lang="en-US" sz="1200" dirty="0" smtClean="0"/>
                <a:t>     </a:t>
              </a:r>
              <a:r>
                <a:rPr lang="en-US" sz="1200" b="1" dirty="0" smtClean="0">
                  <a:solidFill>
                    <a:srgbClr val="0066FF"/>
                  </a:solidFill>
                </a:rPr>
                <a:t>9</a:t>
              </a:r>
              <a:r>
                <a:rPr lang="en-US" sz="1200" dirty="0" smtClean="0"/>
                <a:t>    </a:t>
              </a:r>
              <a:r>
                <a:rPr lang="en-US" sz="1200" b="1" dirty="0" smtClean="0">
                  <a:solidFill>
                    <a:srgbClr val="FF00FF"/>
                  </a:solidFill>
                </a:rPr>
                <a:t>8</a:t>
              </a:r>
              <a:r>
                <a:rPr lang="en-US" sz="1200" dirty="0" smtClean="0"/>
                <a:t>      </a:t>
              </a:r>
              <a:r>
                <a:rPr lang="en-US" sz="1200" b="1" dirty="0" smtClean="0">
                  <a:solidFill>
                    <a:srgbClr val="C00000"/>
                  </a:solidFill>
                </a:rPr>
                <a:t>7</a:t>
              </a:r>
              <a:r>
                <a:rPr lang="en-US" sz="1200" dirty="0" smtClean="0"/>
                <a:t>     </a:t>
              </a:r>
              <a:r>
                <a:rPr lang="en-US" sz="1200" b="1" dirty="0" smtClean="0">
                  <a:solidFill>
                    <a:srgbClr val="00B050"/>
                  </a:solidFill>
                </a:rPr>
                <a:t>6</a:t>
              </a:r>
              <a:r>
                <a:rPr lang="en-US" sz="1200" dirty="0" smtClean="0"/>
                <a:t>     </a:t>
              </a:r>
              <a:r>
                <a:rPr lang="en-US" sz="1200" b="1" dirty="0" smtClean="0">
                  <a:solidFill>
                    <a:srgbClr val="0066FF"/>
                  </a:solidFill>
                </a:rPr>
                <a:t>5</a:t>
              </a:r>
              <a:r>
                <a:rPr lang="en-US" sz="1200" dirty="0" smtClean="0"/>
                <a:t>     </a:t>
              </a:r>
              <a:r>
                <a:rPr lang="en-US" sz="1200" b="1" dirty="0" smtClean="0">
                  <a:solidFill>
                    <a:srgbClr val="FF00FF"/>
                  </a:solidFill>
                </a:rPr>
                <a:t>4</a:t>
              </a:r>
              <a:r>
                <a:rPr lang="en-US" sz="1200" dirty="0" smtClean="0"/>
                <a:t>     </a:t>
              </a:r>
              <a:r>
                <a:rPr lang="en-US" sz="1200" b="1" dirty="0" smtClean="0">
                  <a:solidFill>
                    <a:srgbClr val="C00000"/>
                  </a:solidFill>
                </a:rPr>
                <a:t>3</a:t>
              </a:r>
              <a:r>
                <a:rPr lang="en-US" sz="1200" dirty="0" smtClean="0"/>
                <a:t>     </a:t>
              </a:r>
              <a:r>
                <a:rPr lang="en-US" sz="1200" b="1" dirty="0" smtClean="0">
                  <a:solidFill>
                    <a:srgbClr val="00B050"/>
                  </a:solidFill>
                </a:rPr>
                <a:t>2</a:t>
              </a:r>
              <a:r>
                <a:rPr lang="en-US" sz="1200" dirty="0" smtClean="0"/>
                <a:t>     </a:t>
              </a:r>
              <a:r>
                <a:rPr lang="en-US" sz="1200" b="1" dirty="0" smtClean="0">
                  <a:solidFill>
                    <a:srgbClr val="0066FF"/>
                  </a:solidFill>
                </a:rPr>
                <a:t>1</a:t>
              </a:r>
              <a:endParaRPr lang="en-GB" sz="1200" b="1" dirty="0">
                <a:solidFill>
                  <a:srgbClr val="0066FF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21225" y="1243996"/>
            <a:ext cx="27325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Applied voltages: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AG voltage = +2 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AC voltage = +15 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Source voltage = 0 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CG voltage = +5 </a:t>
            </a:r>
            <a:r>
              <a:rPr lang="en-US" dirty="0" smtClean="0"/>
              <a:t>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Drain voltage = -5 V </a:t>
            </a:r>
          </a:p>
          <a:p>
            <a:r>
              <a:rPr lang="en-US" dirty="0" smtClean="0"/>
              <a:t>      (semi-automatic needle)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-3 V &lt; Gate voltage &lt; +2 V </a:t>
            </a:r>
          </a:p>
        </p:txBody>
      </p:sp>
      <p:sp>
        <p:nvSpPr>
          <p:cNvPr id="21" name="U-Turn Arrow 20"/>
          <p:cNvSpPr/>
          <p:nvPr/>
        </p:nvSpPr>
        <p:spPr bwMode="auto">
          <a:xfrm>
            <a:off x="5031636" y="1019886"/>
            <a:ext cx="440734" cy="362074"/>
          </a:xfrm>
          <a:prstGeom prst="uturnArrow">
            <a:avLst>
              <a:gd name="adj1" fmla="val 0"/>
              <a:gd name="adj2" fmla="val 13214"/>
              <a:gd name="adj3" fmla="val 16190"/>
              <a:gd name="adj4" fmla="val 50000"/>
              <a:gd name="adj5" fmla="val 72063"/>
            </a:avLst>
          </a:prstGeom>
          <a:solidFill>
            <a:srgbClr val="FF33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7" rev="21599973"/>
            </a:camera>
            <a:lightRig rig="threePt" dir="t"/>
          </a:scene3d>
          <a:sp3d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  <a:flatTx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5642498" y="1541721"/>
            <a:ext cx="0" cy="4540103"/>
          </a:xfrm>
          <a:prstGeom prst="straightConnector1">
            <a:avLst/>
          </a:prstGeom>
          <a:solidFill>
            <a:schemeClr val="bg1"/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5631865" y="6186056"/>
            <a:ext cx="2799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 </a:t>
            </a:r>
            <a:r>
              <a:rPr lang="en-US" b="1" dirty="0" smtClean="0">
                <a:solidFill>
                  <a:srgbClr val="FF0000"/>
                </a:solidFill>
              </a:rPr>
              <a:t>Numbering of DCD columns</a:t>
            </a:r>
            <a:endParaRPr lang="en-GB" b="1" dirty="0">
              <a:solidFill>
                <a:srgbClr val="FF0000"/>
              </a:solidFill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670293"/>
              </p:ext>
            </p:extLst>
          </p:nvPr>
        </p:nvGraphicFramePr>
        <p:xfrm>
          <a:off x="6474382" y="4459176"/>
          <a:ext cx="1857152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4288"/>
                <a:gridCol w="464288"/>
                <a:gridCol w="464288"/>
                <a:gridCol w="4642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FF"/>
                          </a:solidFill>
                        </a:rPr>
                        <a:t>16</a:t>
                      </a:r>
                      <a:endParaRPr lang="en-GB" b="1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15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14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66FF"/>
                          </a:solidFill>
                        </a:rPr>
                        <a:t>13</a:t>
                      </a:r>
                      <a:endParaRPr lang="en-GB" b="1" dirty="0">
                        <a:solidFill>
                          <a:srgbClr val="0066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FF"/>
                          </a:solidFill>
                        </a:rPr>
                        <a:t>12</a:t>
                      </a:r>
                      <a:endParaRPr lang="en-GB" b="1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11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10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66FF"/>
                          </a:solidFill>
                        </a:rPr>
                        <a:t>9</a:t>
                      </a:r>
                      <a:endParaRPr lang="en-GB" b="1" dirty="0">
                        <a:solidFill>
                          <a:srgbClr val="0066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FF"/>
                          </a:solidFill>
                        </a:rPr>
                        <a:t>8</a:t>
                      </a:r>
                      <a:endParaRPr lang="en-GB" b="1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6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66FF"/>
                          </a:solidFill>
                        </a:rPr>
                        <a:t>5</a:t>
                      </a:r>
                      <a:endParaRPr lang="en-GB" b="1" dirty="0">
                        <a:solidFill>
                          <a:srgbClr val="0066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FF"/>
                          </a:solidFill>
                        </a:rPr>
                        <a:t>4</a:t>
                      </a:r>
                      <a:endParaRPr lang="en-GB" b="1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GB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66FF"/>
                          </a:solidFill>
                        </a:rPr>
                        <a:t>1</a:t>
                      </a:r>
                      <a:endParaRPr lang="en-GB" b="1" dirty="0">
                        <a:solidFill>
                          <a:srgbClr val="0066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Rectangle 25"/>
          <p:cNvSpPr/>
          <p:nvPr/>
        </p:nvSpPr>
        <p:spPr bwMode="auto">
          <a:xfrm>
            <a:off x="648590" y="5741582"/>
            <a:ext cx="4898212" cy="361508"/>
          </a:xfrm>
          <a:prstGeom prst="rect">
            <a:avLst/>
          </a:prstGeom>
          <a:solidFill>
            <a:srgbClr val="FFFF00">
              <a:alpha val="47000"/>
            </a:srgbClr>
          </a:solidFill>
          <a:ln w="3175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Straight Arrow Connector 28"/>
          <p:cNvCxnSpPr>
            <a:stCxn id="26" idx="3"/>
            <a:endCxn id="25" idx="1"/>
          </p:cNvCxnSpPr>
          <p:nvPr/>
        </p:nvCxnSpPr>
        <p:spPr bwMode="auto">
          <a:xfrm flipV="1">
            <a:off x="5546802" y="5200856"/>
            <a:ext cx="927580" cy="72148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5932974" y="4082896"/>
            <a:ext cx="2949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Mapping of the pixels in the matrix: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956" y="142131"/>
            <a:ext cx="1701411" cy="1048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04262" y="3583172"/>
            <a:ext cx="3037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Testing time for 256 pads = 1.15 h</a:t>
            </a:r>
            <a:endParaRPr lang="en-GB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5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characteristics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47440" y="6669089"/>
            <a:ext cx="5104448" cy="1889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P. Avella, MPI for Physics - Semiconductor Lab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4BF3B-B04A-485F-A78A-C09F059E71C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8588" y="1148762"/>
            <a:ext cx="10754513" cy="528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9689" y="6253604"/>
            <a:ext cx="843532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The average on I</a:t>
            </a:r>
            <a:r>
              <a:rPr lang="en-US" sz="1300" baseline="-25000" dirty="0"/>
              <a:t>ds</a:t>
            </a:r>
            <a:r>
              <a:rPr lang="en-US" sz="1300" dirty="0"/>
              <a:t> is made for all the current </a:t>
            </a:r>
            <a:r>
              <a:rPr lang="en-US" sz="1300" dirty="0" smtClean="0"/>
              <a:t>values which </a:t>
            </a:r>
            <a:r>
              <a:rPr lang="en-US" sz="1300" dirty="0"/>
              <a:t>are in the interval -30 </a:t>
            </a:r>
            <a:r>
              <a:rPr lang="en-US" sz="1300" dirty="0">
                <a:latin typeface="Symbol" pitchFamily="18" charset="2"/>
              </a:rPr>
              <a:t>m</a:t>
            </a:r>
            <a:r>
              <a:rPr lang="en-US" sz="1300" dirty="0"/>
              <a:t>A &lt; I</a:t>
            </a:r>
            <a:r>
              <a:rPr lang="en-US" sz="1300" baseline="-25000" dirty="0"/>
              <a:t>ds</a:t>
            </a:r>
            <a:r>
              <a:rPr lang="en-US" sz="1300" dirty="0"/>
              <a:t> &lt; -100 </a:t>
            </a:r>
            <a:r>
              <a:rPr lang="en-US" sz="1300" dirty="0" err="1" smtClean="0"/>
              <a:t>nA</a:t>
            </a:r>
            <a:r>
              <a:rPr lang="en-US" sz="1300" dirty="0" smtClean="0"/>
              <a:t> @ V</a:t>
            </a:r>
            <a:r>
              <a:rPr lang="en-US" sz="1300" baseline="-25000" dirty="0" smtClean="0"/>
              <a:t>g</a:t>
            </a:r>
            <a:r>
              <a:rPr lang="en-US" sz="1300" dirty="0" smtClean="0"/>
              <a:t> = -3 V</a:t>
            </a:r>
            <a:r>
              <a:rPr lang="en-GB" sz="1300" dirty="0" smtClean="0"/>
              <a:t>.</a:t>
            </a:r>
            <a:endParaRPr lang="en-GB" sz="13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854" y="1144572"/>
            <a:ext cx="10778540" cy="529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956" y="142131"/>
            <a:ext cx="1701411" cy="104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6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DCD pads layout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47440" y="6669089"/>
            <a:ext cx="5104448" cy="188912"/>
          </a:xfrm>
        </p:spPr>
        <p:txBody>
          <a:bodyPr/>
          <a:lstStyle/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4BF3B-B04A-485F-A78A-C09F059E71C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897" y="1363245"/>
            <a:ext cx="10529110" cy="518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956" y="142131"/>
            <a:ext cx="1701411" cy="104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rows: faulty pixels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4th Belle II PXD/SVD workshop, 21 - 23 October 2013, DESY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47440" y="6669089"/>
            <a:ext cx="5104448" cy="188912"/>
          </a:xfrm>
        </p:spPr>
        <p:txBody>
          <a:bodyPr/>
          <a:lstStyle/>
          <a:p>
            <a:pPr>
              <a:defRPr/>
            </a:pPr>
            <a:r>
              <a:rPr lang="en-US" smtClean="0"/>
              <a:t>P. Avella, MPI for Physics - Semiconductor Lab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4BF3B-B04A-485F-A78A-C09F059E71C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509" y="1307805"/>
            <a:ext cx="10662763" cy="524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956" y="142131"/>
            <a:ext cx="1701411" cy="104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3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st facilities PXD6">
  <a:themeElements>
    <a:clrScheme name="Test facilities PXD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st facilities PXD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st facilities PXD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 facilities PXD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PP-HLL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LL Layout">
  <a:themeElements>
    <a:clrScheme name="Test facilities PXD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st facilities PXD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st facilities PXD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 facilities PXD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Test facilities PXD6</Template>
  <TotalTime>34917</TotalTime>
  <Words>1344</Words>
  <Application>Microsoft Office PowerPoint</Application>
  <PresentationFormat>On-screen Show (4:3)</PresentationFormat>
  <Paragraphs>267</Paragraphs>
  <Slides>18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Test facilities PXD6</vt:lpstr>
      <vt:lpstr>MPP-HLL_template</vt:lpstr>
      <vt:lpstr>HLL Layout</vt:lpstr>
      <vt:lpstr>Wafer-level Testing of long PXD6 matrices</vt:lpstr>
      <vt:lpstr>Production quality tests</vt:lpstr>
      <vt:lpstr>Batch III wafers 4 &amp; 5</vt:lpstr>
      <vt:lpstr>Instrumentation</vt:lpstr>
      <vt:lpstr>Testing strategy [I]: “static” needles</vt:lpstr>
      <vt:lpstr>Testing strategy [II]: semi-automatic needle (PH600)</vt:lpstr>
      <vt:lpstr>Transfer characteristics</vt:lpstr>
      <vt:lpstr>DCD pads layout</vt:lpstr>
      <vt:lpstr>Physical rows: faulty pixels</vt:lpstr>
      <vt:lpstr>Profile scan on DCD pads</vt:lpstr>
      <vt:lpstr>Footprints on SWITCHERB and DCDB pads</vt:lpstr>
      <vt:lpstr>Periphery testing</vt:lpstr>
      <vt:lpstr>Measurements summary</vt:lpstr>
      <vt:lpstr>Conclusions</vt:lpstr>
      <vt:lpstr>PowerPoint Presentation</vt:lpstr>
      <vt:lpstr>PowerPoint Presentation</vt:lpstr>
      <vt:lpstr>I06 – W04  periphery testing</vt:lpstr>
      <vt:lpstr>I00 – W05  periphery testing</vt:lpstr>
    </vt:vector>
  </TitlesOfParts>
  <Company>whi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</dc:title>
  <dc:creator>jendrysik</dc:creator>
  <cp:lastModifiedBy>Paola Avella</cp:lastModifiedBy>
  <cp:revision>1221</cp:revision>
  <cp:lastPrinted>2001-12-17T12:31:23Z</cp:lastPrinted>
  <dcterms:created xsi:type="dcterms:W3CDTF">2009-09-30T11:33:46Z</dcterms:created>
  <dcterms:modified xsi:type="dcterms:W3CDTF">2013-10-22T08:54:00Z</dcterms:modified>
</cp:coreProperties>
</file>