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0" r:id="rId1"/>
  </p:sldMasterIdLst>
  <p:notesMasterIdLst>
    <p:notesMasterId r:id="rId12"/>
  </p:notesMasterIdLst>
  <p:handoutMasterIdLst>
    <p:handoutMasterId r:id="rId13"/>
  </p:handoutMasterIdLst>
  <p:sldIdLst>
    <p:sldId id="810" r:id="rId2"/>
    <p:sldId id="811" r:id="rId3"/>
    <p:sldId id="804" r:id="rId4"/>
    <p:sldId id="805" r:id="rId5"/>
    <p:sldId id="813" r:id="rId6"/>
    <p:sldId id="814" r:id="rId7"/>
    <p:sldId id="808" r:id="rId8"/>
    <p:sldId id="815" r:id="rId9"/>
    <p:sldId id="809" r:id="rId10"/>
    <p:sldId id="816" r:id="rId1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A6B1"/>
    <a:srgbClr val="F75309"/>
    <a:srgbClr val="C9DBD8"/>
    <a:srgbClr val="FF9999"/>
    <a:srgbClr val="006600"/>
    <a:srgbClr val="7CA6A6"/>
    <a:srgbClr val="D9D9D9"/>
    <a:srgbClr val="66FF66"/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11" autoAdjust="0"/>
    <p:restoredTop sz="99558" autoAdjust="0"/>
  </p:normalViewPr>
  <p:slideViewPr>
    <p:cSldViewPr snapToGrid="0">
      <p:cViewPr varScale="1">
        <p:scale>
          <a:sx n="90" d="100"/>
          <a:sy n="90" d="100"/>
        </p:scale>
        <p:origin x="-16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2178" y="-114"/>
      </p:cViewPr>
      <p:guideLst>
        <p:guide orient="horz" pos="3023"/>
        <p:guide pos="2303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04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89" tIns="48197" rIns="96389" bIns="48197" numCol="1" anchor="t" anchorCtr="0" compatLnSpc="1">
            <a:prstTxWarp prst="textNoShape">
              <a:avLst/>
            </a:prstTxWarp>
          </a:bodyPr>
          <a:lstStyle>
            <a:lvl1pPr algn="l" defTabSz="96397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7163" y="0"/>
            <a:ext cx="316803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89" tIns="48197" rIns="96389" bIns="48197" numCol="1" anchor="t" anchorCtr="0" compatLnSpc="1">
            <a:prstTxWarp prst="textNoShape">
              <a:avLst/>
            </a:prstTxWarp>
          </a:bodyPr>
          <a:lstStyle>
            <a:lvl1pPr algn="r" defTabSz="96397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79A34FF-811F-4DE1-9FF1-0BF17AE654BD}" type="datetime1">
              <a:rPr lang="en-US"/>
              <a:pPr>
                <a:defRPr/>
              </a:pPr>
              <a:t>10/20/2013</a:t>
            </a:fld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0"/>
            <a:ext cx="316804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89" tIns="48197" rIns="96389" bIns="48197" numCol="1" anchor="b" anchorCtr="0" compatLnSpc="1">
            <a:prstTxWarp prst="textNoShape">
              <a:avLst/>
            </a:prstTxWarp>
          </a:bodyPr>
          <a:lstStyle>
            <a:lvl1pPr algn="l" defTabSz="96397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Ladislav Andricek, MPI Munich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7163" y="9121140"/>
            <a:ext cx="316803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89" tIns="48197" rIns="96389" bIns="48197" numCol="1" anchor="b" anchorCtr="0" compatLnSpc="1">
            <a:prstTxWarp prst="textNoShape">
              <a:avLst/>
            </a:prstTxWarp>
          </a:bodyPr>
          <a:lstStyle>
            <a:lvl1pPr algn="r" defTabSz="96397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D3D22B9-52E5-4F11-B416-09B3F729B81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76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04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89" tIns="48197" rIns="96389" bIns="48197" numCol="1" anchor="t" anchorCtr="0" compatLnSpc="1">
            <a:prstTxWarp prst="textNoShape">
              <a:avLst/>
            </a:prstTxWarp>
          </a:bodyPr>
          <a:lstStyle>
            <a:lvl1pPr algn="l" defTabSz="96397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7163" y="0"/>
            <a:ext cx="316803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89" tIns="48197" rIns="96389" bIns="48197" numCol="1" anchor="t" anchorCtr="0" compatLnSpc="1">
            <a:prstTxWarp prst="textNoShape">
              <a:avLst/>
            </a:prstTxWarp>
          </a:bodyPr>
          <a:lstStyle>
            <a:lvl1pPr algn="r" defTabSz="96397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6662A8A-7B18-4380-B575-892FDCB5AA3F}" type="datetime1">
              <a:rPr lang="en-US"/>
              <a:pPr>
                <a:defRPr/>
              </a:pPr>
              <a:t>10/20/2013</a:t>
            </a:fld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144" y="4560570"/>
            <a:ext cx="5366914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89" tIns="48197" rIns="96389" bIns="481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804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89" tIns="48197" rIns="96389" bIns="48197" numCol="1" anchor="b" anchorCtr="0" compatLnSpc="1">
            <a:prstTxWarp prst="textNoShape">
              <a:avLst/>
            </a:prstTxWarp>
          </a:bodyPr>
          <a:lstStyle>
            <a:lvl1pPr algn="l" defTabSz="96397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Ladislav Andricek, MPI Munich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7163" y="9121140"/>
            <a:ext cx="316803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89" tIns="48197" rIns="96389" bIns="48197" numCol="1" anchor="b" anchorCtr="0" compatLnSpc="1">
            <a:prstTxWarp prst="textNoShape">
              <a:avLst/>
            </a:prstTxWarp>
          </a:bodyPr>
          <a:lstStyle>
            <a:lvl1pPr algn="r" defTabSz="96397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CA45BF9-660F-4B5C-A6FF-15FF8FECAA0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2049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26618" y="6658578"/>
            <a:ext cx="3311525" cy="1889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PXD/SVD Workshop, DESY, Oct. 2013</a:t>
            </a:r>
            <a:endParaRPr lang="de-DE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52D20-2352-4749-B7C5-DD441254C40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idx="1"/>
          </p:nvPr>
        </p:nvSpPr>
        <p:spPr bwMode="auto">
          <a:xfrm>
            <a:off x="566738" y="1304652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77794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79168" y="6669088"/>
            <a:ext cx="3311525" cy="1889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PXD/SVD Workshop, DESY, Oct. 2013</a:t>
            </a:r>
            <a:endParaRPr lang="de-DE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52D20-2352-4749-B7C5-DD441254C40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49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aci\Desktop\Logo-trans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510" y="180931"/>
            <a:ext cx="1019829" cy="62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7698" name="Rectangle 2"/>
          <p:cNvSpPr>
            <a:spLocks noChangeArrowheads="1"/>
          </p:cNvSpPr>
          <p:nvPr userDrawn="1"/>
        </p:nvSpPr>
        <p:spPr bwMode="auto">
          <a:xfrm>
            <a:off x="119063" y="0"/>
            <a:ext cx="133350" cy="6669088"/>
          </a:xfrm>
          <a:prstGeom prst="rect">
            <a:avLst/>
          </a:prstGeom>
          <a:solidFill>
            <a:srgbClr val="C9DBD8"/>
          </a:solidFill>
          <a:ln w="9525">
            <a:solidFill>
              <a:srgbClr val="C9DB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699" name="Rectangle 3"/>
          <p:cNvSpPr>
            <a:spLocks noChangeArrowheads="1"/>
          </p:cNvSpPr>
          <p:nvPr userDrawn="1"/>
        </p:nvSpPr>
        <p:spPr bwMode="auto">
          <a:xfrm>
            <a:off x="252413" y="0"/>
            <a:ext cx="131762" cy="6858000"/>
          </a:xfrm>
          <a:prstGeom prst="rect">
            <a:avLst/>
          </a:prstGeom>
          <a:solidFill>
            <a:srgbClr val="E6F2F2"/>
          </a:solidFill>
          <a:ln w="9525">
            <a:solidFill>
              <a:srgbClr val="E6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700" name="Rectangle 4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5763" y="157383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00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Title</a:t>
            </a:r>
          </a:p>
        </p:txBody>
      </p:sp>
      <p:sp>
        <p:nvSpPr>
          <p:cNvPr id="797702" name="Rectangle 6"/>
          <p:cNvSpPr>
            <a:spLocks noChangeArrowheads="1"/>
          </p:cNvSpPr>
          <p:nvPr userDrawn="1"/>
        </p:nvSpPr>
        <p:spPr bwMode="auto">
          <a:xfrm>
            <a:off x="0" y="0"/>
            <a:ext cx="119063" cy="6669088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703" name="Rectangle 7"/>
          <p:cNvSpPr>
            <a:spLocks noChangeArrowheads="1"/>
          </p:cNvSpPr>
          <p:nvPr userDrawn="1"/>
        </p:nvSpPr>
        <p:spPr bwMode="auto">
          <a:xfrm>
            <a:off x="0" y="-26988"/>
            <a:ext cx="9144000" cy="142876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704" name="Line 8"/>
          <p:cNvSpPr>
            <a:spLocks noChangeShapeType="1"/>
          </p:cNvSpPr>
          <p:nvPr/>
        </p:nvSpPr>
        <p:spPr bwMode="auto">
          <a:xfrm>
            <a:off x="296863" y="813460"/>
            <a:ext cx="7585075" cy="0"/>
          </a:xfrm>
          <a:prstGeom prst="line">
            <a:avLst/>
          </a:prstGeom>
          <a:noFill/>
          <a:ln w="38100">
            <a:solidFill>
              <a:srgbClr val="E6F2F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7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7638" y="6669088"/>
            <a:ext cx="33115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PXD/SVD Workshop, DESY, Oct. 2013</a:t>
            </a:r>
            <a:endParaRPr lang="de-DE" dirty="0"/>
          </a:p>
        </p:txBody>
      </p:sp>
      <p:sp>
        <p:nvSpPr>
          <p:cNvPr id="7977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42795" y="6666515"/>
            <a:ext cx="2546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304652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797709" name="Oval 13"/>
          <p:cNvSpPr>
            <a:spLocks noChangeArrowheads="1"/>
          </p:cNvSpPr>
          <p:nvPr userDrawn="1"/>
        </p:nvSpPr>
        <p:spPr bwMode="auto">
          <a:xfrm>
            <a:off x="566738" y="382808"/>
            <a:ext cx="179387" cy="180975"/>
          </a:xfrm>
          <a:prstGeom prst="ellipse">
            <a:avLst/>
          </a:prstGeom>
          <a:gradFill rotWithShape="1">
            <a:gsLst>
              <a:gs pos="0">
                <a:srgbClr val="7CA6A6">
                  <a:gamma/>
                  <a:shade val="46275"/>
                  <a:invGamma/>
                </a:srgbClr>
              </a:gs>
              <a:gs pos="50000">
                <a:srgbClr val="7CA6A6"/>
              </a:gs>
              <a:gs pos="100000">
                <a:srgbClr val="7CA6A6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4265240" y="6670895"/>
            <a:ext cx="455613" cy="1555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76F9865-C8D1-41C0-A188-E3828898930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66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9pPr>
    </p:titleStyle>
    <p:bodyStyle>
      <a:lvl1pPr marL="812800" indent="-8128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168400" indent="-711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3" panose="05040102010807070707" pitchFamily="18" charset="2"/>
        <a:buChar char="w"/>
        <a:defRPr sz="1400">
          <a:solidFill>
            <a:schemeClr val="tx1"/>
          </a:solidFill>
          <a:latin typeface="+mn-lt"/>
        </a:defRPr>
      </a:lvl2pPr>
      <a:lvl3pPr marL="1524000" indent="-609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Font typeface="Wingdings 3" panose="05040102010807070707" pitchFamily="18" charset="2"/>
        <a:buChar char="9"/>
        <a:defRPr sz="1200">
          <a:solidFill>
            <a:schemeClr val="tx1"/>
          </a:solidFill>
          <a:latin typeface="+mn-lt"/>
        </a:defRPr>
      </a:lvl3pPr>
      <a:lvl4pPr marL="1879600" indent="-508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Font typeface="Wingdings 3" panose="05040102010807070707" pitchFamily="18" charset="2"/>
        <a:buChar char="9"/>
        <a:defRPr sz="1200">
          <a:solidFill>
            <a:schemeClr val="tx1"/>
          </a:solidFill>
          <a:latin typeface="+mn-lt"/>
        </a:defRPr>
      </a:lvl4pPr>
      <a:lvl5pPr marL="2336800" indent="-508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Font typeface="Wingdings 3" panose="05040102010807070707" pitchFamily="18" charset="2"/>
        <a:buChar char="9"/>
        <a:defRPr sz="1200">
          <a:solidFill>
            <a:schemeClr val="tx1"/>
          </a:solidFill>
          <a:latin typeface="+mn-lt"/>
        </a:defRPr>
      </a:lvl5pPr>
      <a:lvl6pPr marL="27940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6pPr>
      <a:lvl7pPr marL="32512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7pPr>
      <a:lvl8pPr marL="37084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8pPr>
      <a:lvl9pPr marL="41656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PXD/SVD Workshop, DESY, Oct. 2013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Ladislav Andricek, MPG Halbleiterlabor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027" name="Picture 3" descr="D:\Laci\1-Conferences-Talks\DEPFET-MEETINGS\2013-10-Desy\IMG_97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375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0"/>
          <a:stretch/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2085095" y="2223465"/>
            <a:ext cx="5198859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EMCM Assembly Experience</a:t>
            </a: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IZM - </a:t>
            </a:r>
            <a:r>
              <a:rPr lang="en-US" sz="2800" b="1" dirty="0" err="1" smtClean="0">
                <a:solidFill>
                  <a:schemeClr val="bg1"/>
                </a:solidFill>
              </a:rPr>
              <a:t>Finetech</a:t>
            </a:r>
            <a:r>
              <a:rPr lang="en-US" sz="2800" b="1" dirty="0" smtClean="0">
                <a:solidFill>
                  <a:schemeClr val="bg1"/>
                </a:solidFill>
              </a:rPr>
              <a:t> - MPP</a:t>
            </a:r>
            <a:endParaRPr lang="de-DE" sz="2800" b="1" dirty="0">
              <a:solidFill>
                <a:schemeClr val="bg1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50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smtClean="0"/>
              <a:t>In Summary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PXD/SVD Workshop, DESY, Oct. 2013</a:t>
            </a:r>
            <a:endParaRPr lang="de-DE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04037" y="896967"/>
            <a:ext cx="8229600" cy="5043488"/>
          </a:xfrm>
          <a:prstGeom prst="rect">
            <a:avLst/>
          </a:prstGeom>
        </p:spPr>
        <p:txBody>
          <a:bodyPr/>
          <a:lstStyle>
            <a:lvl1pPr marL="812800" indent="-812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8400" indent="-711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3" panose="05040102010807070707" pitchFamily="18" charset="2"/>
              <a:buChar char="w"/>
              <a:defRPr sz="1400">
                <a:solidFill>
                  <a:schemeClr val="tx1"/>
                </a:solidFill>
                <a:latin typeface="+mn-lt"/>
              </a:defRPr>
            </a:lvl2pPr>
            <a:lvl3pPr marL="15240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3pPr>
            <a:lvl4pPr marL="18796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4pPr>
            <a:lvl5pPr marL="23368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5pPr>
            <a:lvl6pPr marL="27940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6pPr>
            <a:lvl7pPr marL="32512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7pPr>
            <a:lvl8pPr marL="37084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8pPr>
            <a:lvl9pPr marL="41656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685800" lvl="1" indent="-285750"/>
            <a:r>
              <a:rPr lang="en-US" kern="0" dirty="0" smtClean="0">
                <a:sym typeface="Wingdings" pitchFamily="2" charset="2"/>
              </a:rPr>
              <a:t>The time pressure in spring/summer forced us to find a fast and pragmatic solution for EMCM assembly</a:t>
            </a:r>
            <a:endParaRPr lang="en-US" kern="0" dirty="0" smtClean="0">
              <a:sym typeface="Wingdings" pitchFamily="2" charset="2"/>
            </a:endParaRPr>
          </a:p>
          <a:p>
            <a:pPr marL="1041400" lvl="2" indent="-285750"/>
            <a:r>
              <a:rPr lang="en-US" kern="0" dirty="0" smtClean="0">
                <a:sym typeface="Wingdings" pitchFamily="2" charset="2"/>
              </a:rPr>
              <a:t>Flip Chip at IZM and SMD at </a:t>
            </a:r>
            <a:r>
              <a:rPr lang="en-US" kern="0" dirty="0" err="1" smtClean="0">
                <a:sym typeface="Wingdings" pitchFamily="2" charset="2"/>
              </a:rPr>
              <a:t>Finetech</a:t>
            </a:r>
            <a:endParaRPr lang="en-US" kern="0" dirty="0" smtClean="0">
              <a:sym typeface="Wingdings" pitchFamily="2" charset="2"/>
            </a:endParaRPr>
          </a:p>
          <a:p>
            <a:pPr marL="685800" lvl="1" indent="-285750"/>
            <a:r>
              <a:rPr lang="en-US" kern="0" dirty="0" smtClean="0">
                <a:sym typeface="Wingdings" pitchFamily="2" charset="2"/>
              </a:rPr>
              <a:t>It worked “in principle”, first EMCMs assembled </a:t>
            </a:r>
            <a:endParaRPr lang="en-US" kern="0" dirty="0" smtClean="0">
              <a:sym typeface="Wingdings" pitchFamily="2" charset="2"/>
            </a:endParaRPr>
          </a:p>
          <a:p>
            <a:pPr marL="685800" lvl="1" indent="-285750"/>
            <a:r>
              <a:rPr lang="en-US" kern="0" dirty="0" smtClean="0">
                <a:sym typeface="Wingdings" pitchFamily="2" charset="2"/>
              </a:rPr>
              <a:t>But we need to repeat that and  - most importantly – </a:t>
            </a:r>
            <a:r>
              <a:rPr lang="en-US" b="1" kern="0" dirty="0" smtClean="0">
                <a:sym typeface="Wingdings" pitchFamily="2" charset="2"/>
              </a:rPr>
              <a:t>qualify the processes so that they can be used for the real thing</a:t>
            </a:r>
          </a:p>
          <a:p>
            <a:pPr marL="685800" lvl="1" indent="-285750"/>
            <a:endParaRPr lang="en-US" sz="1200" kern="0" dirty="0">
              <a:sym typeface="Wingdings" pitchFamily="2" charset="2"/>
            </a:endParaRPr>
          </a:p>
          <a:p>
            <a:pPr marL="330200" indent="-285750"/>
            <a:r>
              <a:rPr lang="en-US" kern="0" dirty="0" smtClean="0">
                <a:sym typeface="Wingdings" pitchFamily="2" charset="2"/>
              </a:rPr>
              <a:t>Proposed assembly sequence fo</a:t>
            </a:r>
            <a:r>
              <a:rPr lang="en-US" kern="0" dirty="0" smtClean="0">
                <a:sym typeface="Wingdings" pitchFamily="2" charset="2"/>
              </a:rPr>
              <a:t>r the PXD ladders</a:t>
            </a:r>
            <a:r>
              <a:rPr lang="en-US" kern="0" dirty="0" smtClean="0">
                <a:sym typeface="Wingdings" pitchFamily="2" charset="2"/>
              </a:rPr>
              <a:t>:</a:t>
            </a:r>
          </a:p>
          <a:p>
            <a:pPr marL="685800" lvl="1" indent="-285750"/>
            <a:r>
              <a:rPr lang="en-US" kern="0" dirty="0" smtClean="0">
                <a:sym typeface="Wingdings" pitchFamily="2" charset="2"/>
              </a:rPr>
              <a:t>Flip chip of all ASICs at IZM</a:t>
            </a:r>
          </a:p>
          <a:p>
            <a:pPr marL="1041400" lvl="2" indent="-285750"/>
            <a:r>
              <a:rPr lang="en-US" kern="0" dirty="0" smtClean="0">
                <a:sym typeface="Wingdings" pitchFamily="2" charset="2"/>
              </a:rPr>
              <a:t>Price tag</a:t>
            </a:r>
            <a:r>
              <a:rPr lang="en-US" kern="0" dirty="0" smtClean="0">
                <a:sym typeface="Wingdings" pitchFamily="2" charset="2"/>
              </a:rPr>
              <a:t>: ~3000 EUR NRE costs, ~240 EUR/module  ~30 </a:t>
            </a:r>
            <a:r>
              <a:rPr lang="en-US" kern="0" dirty="0" err="1" smtClean="0">
                <a:sym typeface="Wingdings" pitchFamily="2" charset="2"/>
              </a:rPr>
              <a:t>kEUR</a:t>
            </a:r>
            <a:r>
              <a:rPr lang="en-US" kern="0" dirty="0" smtClean="0">
                <a:sym typeface="Wingdings" pitchFamily="2" charset="2"/>
              </a:rPr>
              <a:t> for 100 modules (need 40 for PXD..)</a:t>
            </a:r>
          </a:p>
          <a:p>
            <a:pPr marL="685800" lvl="1" indent="-285750"/>
            <a:r>
              <a:rPr lang="en-US" kern="0" dirty="0" smtClean="0">
                <a:sym typeface="Wingdings" pitchFamily="2" charset="2"/>
              </a:rPr>
              <a:t>SMD at IFIC/NTC</a:t>
            </a:r>
          </a:p>
          <a:p>
            <a:pPr marL="1041400" lvl="2" indent="-285750"/>
            <a:r>
              <a:rPr lang="en-US" kern="0" dirty="0" smtClean="0">
                <a:sym typeface="Wingdings" pitchFamily="2" charset="2"/>
              </a:rPr>
              <a:t>See Daniel’s talk</a:t>
            </a:r>
          </a:p>
          <a:p>
            <a:pPr marL="685800" lvl="1" indent="-285750"/>
            <a:r>
              <a:rPr lang="en-US" kern="0" dirty="0" err="1" smtClean="0">
                <a:sym typeface="Wingdings" pitchFamily="2" charset="2"/>
              </a:rPr>
              <a:t>Kapton</a:t>
            </a:r>
            <a:r>
              <a:rPr lang="en-US" kern="0" dirty="0" smtClean="0">
                <a:sym typeface="Wingdings" pitchFamily="2" charset="2"/>
              </a:rPr>
              <a:t> attach, wire bonding, ladder assembly at MPP</a:t>
            </a:r>
          </a:p>
          <a:p>
            <a:pPr marL="685800" lvl="1" indent="-285750"/>
            <a:endParaRPr lang="en-US" kern="0" dirty="0">
              <a:sym typeface="Wingdings" pitchFamily="2" charset="2"/>
            </a:endParaRPr>
          </a:p>
          <a:p>
            <a:pPr marL="330200" indent="-285750"/>
            <a:r>
              <a:rPr lang="en-US" kern="0" dirty="0" smtClean="0">
                <a:sym typeface="Wingdings" pitchFamily="2" charset="2"/>
              </a:rPr>
              <a:t>Next jobs, under the same time pressure:</a:t>
            </a:r>
          </a:p>
          <a:p>
            <a:pPr marL="685800" lvl="1" indent="-285750"/>
            <a:r>
              <a:rPr lang="en-US" kern="0" dirty="0" smtClean="0">
                <a:sym typeface="Wingdings" pitchFamily="2" charset="2"/>
              </a:rPr>
              <a:t>Flip chip to PXD6 ladders </a:t>
            </a:r>
          </a:p>
          <a:p>
            <a:pPr marL="1041400" lvl="2" indent="-285750"/>
            <a:r>
              <a:rPr lang="en-US" kern="0" dirty="0" smtClean="0">
                <a:sym typeface="Wingdings" pitchFamily="2" charset="2"/>
              </a:rPr>
              <a:t>At IZM, preparing jigs now</a:t>
            </a:r>
          </a:p>
          <a:p>
            <a:pPr marL="1041400" lvl="2" indent="-285750"/>
            <a:r>
              <a:rPr lang="en-US" kern="0" dirty="0" smtClean="0">
                <a:sym typeface="Wingdings" pitchFamily="2" charset="2"/>
              </a:rPr>
              <a:t>No SMDs … </a:t>
            </a:r>
            <a:r>
              <a:rPr lang="en-US" sz="1600" kern="0" dirty="0" smtClean="0">
                <a:sym typeface="Wingdings" pitchFamily="2" charset="2"/>
              </a:rPr>
              <a:t></a:t>
            </a:r>
          </a:p>
          <a:p>
            <a:pPr marL="685800" lvl="1" indent="-285750"/>
            <a:r>
              <a:rPr lang="en-US" kern="0" dirty="0" smtClean="0">
                <a:sym typeface="Wingdings" pitchFamily="2" charset="2"/>
              </a:rPr>
              <a:t>Flip chip to more EMCMs – IZM again</a:t>
            </a:r>
          </a:p>
          <a:p>
            <a:pPr marL="685800" lvl="1" indent="-285750"/>
            <a:r>
              <a:rPr lang="en-US" kern="0" dirty="0" smtClean="0">
                <a:sym typeface="Wingdings" pitchFamily="2" charset="2"/>
              </a:rPr>
              <a:t>SMD at NTC/IFIC???</a:t>
            </a:r>
            <a:endParaRPr lang="de-DE" sz="1000" kern="0" dirty="0" smtClean="0">
              <a:sym typeface="Wingdings" pitchFamily="2" charset="2"/>
            </a:endParaRPr>
          </a:p>
          <a:p>
            <a:pPr marL="44450" indent="0"/>
            <a:endParaRPr lang="en-US" kern="0" dirty="0">
              <a:sym typeface="Wingdings" pitchFamily="2" charset="2"/>
            </a:endParaRPr>
          </a:p>
        </p:txBody>
      </p:sp>
      <p:pic>
        <p:nvPicPr>
          <p:cNvPr id="10" name="Picture 2" descr="D:\Laci\2-PROJECTS\Belle-II\PXD6-1\Wafer4-5\IMG_1310_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828" y="3440411"/>
            <a:ext cx="3437691" cy="289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42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PXD/SVD Workshop, DESY, Oct. 2013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833172"/>
            <a:ext cx="8229600" cy="5043488"/>
          </a:xfrm>
          <a:prstGeom prst="rect">
            <a:avLst/>
          </a:prstGeom>
        </p:spPr>
        <p:txBody>
          <a:bodyPr/>
          <a:lstStyle>
            <a:lvl1pPr marL="812800" indent="-812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8400" indent="-711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3" panose="05040102010807070707" pitchFamily="18" charset="2"/>
              <a:buChar char="w"/>
              <a:defRPr sz="1400">
                <a:solidFill>
                  <a:schemeClr val="tx1"/>
                </a:solidFill>
                <a:latin typeface="+mn-lt"/>
              </a:defRPr>
            </a:lvl2pPr>
            <a:lvl3pPr marL="15240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3pPr>
            <a:lvl4pPr marL="18796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4pPr>
            <a:lvl5pPr marL="23368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5pPr>
            <a:lvl6pPr marL="27940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6pPr>
            <a:lvl7pPr marL="32512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7pPr>
            <a:lvl8pPr marL="37084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8pPr>
            <a:lvl9pPr marL="41656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400" kern="0" dirty="0" smtClean="0"/>
              <a:t>Status </a:t>
            </a:r>
            <a:r>
              <a:rPr lang="de-DE" sz="1400" kern="0" dirty="0" err="1" smtClean="0"/>
              <a:t>at</a:t>
            </a:r>
            <a:r>
              <a:rPr lang="de-DE" sz="1400" kern="0" dirty="0" smtClean="0"/>
              <a:t> </a:t>
            </a:r>
            <a:r>
              <a:rPr lang="de-DE" sz="1400" kern="0" dirty="0" err="1" smtClean="0"/>
              <a:t>the</a:t>
            </a:r>
            <a:r>
              <a:rPr lang="de-DE" sz="1400" kern="0" dirty="0" smtClean="0"/>
              <a:t> last DEPFET </a:t>
            </a:r>
            <a:r>
              <a:rPr lang="de-DE" sz="1400" kern="0" dirty="0" err="1" smtClean="0"/>
              <a:t>meeting</a:t>
            </a:r>
            <a:r>
              <a:rPr lang="de-DE" sz="1400" kern="0" dirty="0" smtClean="0"/>
              <a:t> in June:</a:t>
            </a:r>
          </a:p>
          <a:p>
            <a:endParaRPr lang="de-DE" sz="1200" kern="0" dirty="0" smtClean="0"/>
          </a:p>
          <a:p>
            <a:pPr marL="685800" lvl="1" indent="-285750"/>
            <a:r>
              <a:rPr lang="en-US" sz="1200" kern="0" dirty="0" smtClean="0">
                <a:sym typeface="Wingdings" pitchFamily="2" charset="2"/>
              </a:rPr>
              <a:t>Three EMCMs from test-zmi-5 found to be usable</a:t>
            </a:r>
          </a:p>
          <a:p>
            <a:pPr marL="1041400" lvl="2" indent="-285750"/>
            <a:r>
              <a:rPr lang="en-US" sz="1000" kern="0" dirty="0" smtClean="0">
                <a:sym typeface="Wingdings" pitchFamily="2" charset="2"/>
              </a:rPr>
              <a:t>Two for partial and one for full assembly (all ASICs and SMDs)</a:t>
            </a:r>
          </a:p>
          <a:p>
            <a:pPr marL="685800" lvl="1" indent="-285750"/>
            <a:r>
              <a:rPr lang="en-US" sz="1200" kern="0" dirty="0" smtClean="0">
                <a:sym typeface="Wingdings" pitchFamily="2" charset="2"/>
              </a:rPr>
              <a:t>EMCM-2 production launched with some layout changes comp. to test-zmi-5 and EMCM-1 </a:t>
            </a:r>
          </a:p>
          <a:p>
            <a:pPr marL="685800" lvl="1" indent="-285750"/>
            <a:r>
              <a:rPr lang="en-US" sz="1200" kern="0" dirty="0" smtClean="0">
                <a:sym typeface="Wingdings" pitchFamily="2" charset="2"/>
              </a:rPr>
              <a:t>Contacts to IZM (FC) and </a:t>
            </a:r>
            <a:r>
              <a:rPr lang="en-US" sz="1200" kern="0" dirty="0" err="1" smtClean="0">
                <a:sym typeface="Wingdings" pitchFamily="2" charset="2"/>
              </a:rPr>
              <a:t>Finetech</a:t>
            </a:r>
            <a:r>
              <a:rPr lang="en-US" sz="1200" kern="0" dirty="0" smtClean="0">
                <a:sym typeface="Wingdings" pitchFamily="2" charset="2"/>
              </a:rPr>
              <a:t> (SMD) established</a:t>
            </a:r>
          </a:p>
          <a:p>
            <a:pPr lvl="2"/>
            <a:endParaRPr lang="de-DE" sz="1000" kern="0" dirty="0" smtClean="0">
              <a:sym typeface="Wingdings" pitchFamily="2" charset="2"/>
            </a:endParaRPr>
          </a:p>
          <a:p>
            <a:pPr lvl="2">
              <a:buFont typeface="Wingdings 3" panose="05040102010807070707" pitchFamily="18" charset="2"/>
              <a:buNone/>
            </a:pPr>
            <a:endParaRPr lang="de-DE" sz="1000" kern="0" dirty="0" smtClean="0"/>
          </a:p>
          <a:p>
            <a:pPr lvl="2">
              <a:buFont typeface="Wingdings 3" panose="05040102010807070707" pitchFamily="18" charset="2"/>
              <a:buNone/>
            </a:pPr>
            <a:endParaRPr lang="de-DE" sz="1000" kern="0" dirty="0" smtClean="0"/>
          </a:p>
          <a:p>
            <a:pPr marL="285750" indent="-285750"/>
            <a:r>
              <a:rPr lang="en-US" sz="1400" kern="0" dirty="0" smtClean="0">
                <a:sym typeface="Wingdings" pitchFamily="2" charset="2"/>
              </a:rPr>
              <a:t>The last four months …</a:t>
            </a:r>
          </a:p>
          <a:p>
            <a:pPr marL="285750" indent="-285750"/>
            <a:endParaRPr lang="en-US" sz="1200" kern="0" dirty="0" smtClean="0">
              <a:sym typeface="Wingdings" pitchFamily="2" charset="2"/>
            </a:endParaRPr>
          </a:p>
          <a:p>
            <a:pPr marL="685800" lvl="1" indent="-285750"/>
            <a:r>
              <a:rPr lang="en-US" sz="1200" kern="0" dirty="0" smtClean="0">
                <a:sym typeface="Wingdings" pitchFamily="2" charset="2"/>
              </a:rPr>
              <a:t>EMCM-2 finished and tested on wafer level (including copper and solder stop)</a:t>
            </a:r>
          </a:p>
          <a:p>
            <a:pPr marL="1041400" lvl="2" indent="-285750"/>
            <a:r>
              <a:rPr lang="en-US" sz="1000" kern="0" dirty="0" err="1" smtClean="0">
                <a:sym typeface="Wingdings" pitchFamily="2" charset="2"/>
              </a:rPr>
              <a:t>Jelena’s</a:t>
            </a:r>
            <a:r>
              <a:rPr lang="en-US" sz="1000" kern="0" dirty="0" smtClean="0">
                <a:sym typeface="Wingdings" pitchFamily="2" charset="2"/>
              </a:rPr>
              <a:t> </a:t>
            </a:r>
            <a:r>
              <a:rPr lang="en-US" sz="1000" kern="0" dirty="0" smtClean="0">
                <a:sym typeface="Wingdings" pitchFamily="2" charset="2"/>
              </a:rPr>
              <a:t>talk</a:t>
            </a:r>
            <a:endParaRPr lang="en-US" sz="1000" kern="0" dirty="0" smtClean="0">
              <a:sym typeface="Wingdings" pitchFamily="2" charset="2"/>
            </a:endParaRPr>
          </a:p>
          <a:p>
            <a:pPr marL="1041400" lvl="2" indent="-285750"/>
            <a:r>
              <a:rPr lang="en-US" sz="1000" kern="0" dirty="0" smtClean="0">
                <a:sym typeface="Wingdings" pitchFamily="2" charset="2"/>
              </a:rPr>
              <a:t>Two EMCMs ready for (partial) assembly at IZM</a:t>
            </a:r>
          </a:p>
          <a:p>
            <a:pPr marL="685800" lvl="1" indent="-285750"/>
            <a:r>
              <a:rPr lang="en-US" sz="1200" kern="0" dirty="0" smtClean="0">
                <a:sym typeface="Wingdings" pitchFamily="2" charset="2"/>
              </a:rPr>
              <a:t>EMCM-3 launched</a:t>
            </a:r>
          </a:p>
          <a:p>
            <a:pPr marL="685800" lvl="1" indent="-285750"/>
            <a:r>
              <a:rPr lang="en-US" sz="1200" kern="0" dirty="0" smtClean="0">
                <a:sym typeface="Wingdings" pitchFamily="2" charset="2"/>
              </a:rPr>
              <a:t>Three EMCMs assembled</a:t>
            </a:r>
          </a:p>
          <a:p>
            <a:pPr marL="1041400" lvl="2" indent="-285750"/>
            <a:r>
              <a:rPr lang="en-US" sz="1000" kern="0" dirty="0" smtClean="0">
                <a:sym typeface="Wingdings" pitchFamily="2" charset="2"/>
              </a:rPr>
              <a:t>FC at IZM</a:t>
            </a:r>
          </a:p>
          <a:p>
            <a:pPr marL="1041400" lvl="2" indent="-285750"/>
            <a:r>
              <a:rPr lang="en-US" sz="1000" kern="0" dirty="0" smtClean="0">
                <a:sym typeface="Wingdings" pitchFamily="2" charset="2"/>
              </a:rPr>
              <a:t>SMD at </a:t>
            </a:r>
            <a:r>
              <a:rPr lang="en-US" sz="1000" kern="0" dirty="0" err="1" smtClean="0">
                <a:sym typeface="Wingdings" pitchFamily="2" charset="2"/>
              </a:rPr>
              <a:t>Finetech</a:t>
            </a:r>
            <a:endParaRPr lang="en-US" sz="1000" kern="0" dirty="0" smtClean="0">
              <a:sym typeface="Wingdings" pitchFamily="2" charset="2"/>
            </a:endParaRPr>
          </a:p>
          <a:p>
            <a:pPr marL="1041400" lvl="2" indent="-285750"/>
            <a:r>
              <a:rPr lang="en-US" sz="1000" kern="0" dirty="0" err="1" smtClean="0">
                <a:sym typeface="Wingdings" pitchFamily="2" charset="2"/>
              </a:rPr>
              <a:t>Kapton</a:t>
            </a:r>
            <a:r>
              <a:rPr lang="en-US" sz="1000" kern="0" dirty="0" smtClean="0">
                <a:sym typeface="Wingdings" pitchFamily="2" charset="2"/>
              </a:rPr>
              <a:t> attach and wire bonding at MPP</a:t>
            </a:r>
          </a:p>
          <a:p>
            <a:pPr marL="685800" lvl="1" indent="-285750"/>
            <a:r>
              <a:rPr lang="en-US" sz="1200" kern="0" dirty="0" smtClean="0">
                <a:sym typeface="Wingdings" pitchFamily="2" charset="2"/>
              </a:rPr>
              <a:t>EMCM evaluation still ongoing, see talks in testing session</a:t>
            </a:r>
          </a:p>
          <a:p>
            <a:pPr marL="685800" lvl="1" indent="-285750">
              <a:buFont typeface="Wingdings 3" panose="05040102010807070707" pitchFamily="18" charset="2"/>
              <a:buNone/>
            </a:pPr>
            <a:endParaRPr lang="en-US" sz="1200" kern="0" dirty="0" smtClean="0">
              <a:sym typeface="Wingdings" pitchFamily="2" charset="2"/>
            </a:endParaRPr>
          </a:p>
          <a:p>
            <a:pPr marL="0" indent="0"/>
            <a:endParaRPr lang="de-DE" kern="0" dirty="0" smtClean="0"/>
          </a:p>
          <a:p>
            <a:pPr lvl="1"/>
            <a:endParaRPr lang="de-DE" kern="0" dirty="0" smtClean="0"/>
          </a:p>
        </p:txBody>
      </p:sp>
      <p:pic>
        <p:nvPicPr>
          <p:cNvPr id="2051" name="Picture 3" descr="D:\Laci\1-Conferences-Talks\IEEE\IEEE-Seoul-2013\EMCM-foto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326" y="1994416"/>
            <a:ext cx="2526293" cy="106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Laci\1-Conferences-Talks\DEPFET-MEETINGS\2013-10-Desy\IMG_9704-mod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849" y="5183735"/>
            <a:ext cx="5350302" cy="138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-1063256" y="271130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284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smtClean="0"/>
              <a:t>Assembly steps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PXD/SVD Workshop, DESY, Oct. 2013</a:t>
            </a:r>
            <a:endParaRPr lang="de-DE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992660"/>
            <a:ext cx="8229600" cy="5043488"/>
          </a:xfrm>
          <a:prstGeom prst="rect">
            <a:avLst/>
          </a:prstGeom>
        </p:spPr>
        <p:txBody>
          <a:bodyPr/>
          <a:lstStyle>
            <a:lvl1pPr marL="812800" indent="-812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8400" indent="-711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3" panose="05040102010807070707" pitchFamily="18" charset="2"/>
              <a:buChar char="w"/>
              <a:defRPr sz="1400">
                <a:solidFill>
                  <a:schemeClr val="tx1"/>
                </a:solidFill>
                <a:latin typeface="+mn-lt"/>
              </a:defRPr>
            </a:lvl2pPr>
            <a:lvl3pPr marL="15240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3pPr>
            <a:lvl4pPr marL="18796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4pPr>
            <a:lvl5pPr marL="23368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5pPr>
            <a:lvl6pPr marL="27940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6pPr>
            <a:lvl7pPr marL="32512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7pPr>
            <a:lvl8pPr marL="37084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8pPr>
            <a:lvl9pPr marL="41656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400" kern="0" dirty="0" smtClean="0"/>
              <a:t>Flip Chip </a:t>
            </a:r>
            <a:r>
              <a:rPr lang="de-DE" sz="1400" kern="0" dirty="0" err="1" smtClean="0"/>
              <a:t>of</a:t>
            </a:r>
            <a:r>
              <a:rPr lang="de-DE" sz="1400" kern="0" dirty="0" smtClean="0"/>
              <a:t> ASICs:</a:t>
            </a:r>
          </a:p>
          <a:p>
            <a:endParaRPr lang="de-DE" sz="1200" kern="0" dirty="0" smtClean="0"/>
          </a:p>
          <a:p>
            <a:pPr marL="685800" lvl="1" indent="-285750"/>
            <a:r>
              <a:rPr lang="en-US" sz="1200" kern="0" dirty="0" smtClean="0">
                <a:sym typeface="Wingdings" pitchFamily="2" charset="2"/>
              </a:rPr>
              <a:t>Bumped ASICs have different solder balls (DHP: </a:t>
            </a:r>
            <a:r>
              <a:rPr lang="en-US" sz="1200" kern="0" dirty="0" err="1" smtClean="0">
                <a:sym typeface="Wingdings" pitchFamily="2" charset="2"/>
              </a:rPr>
              <a:t>SnAg</a:t>
            </a:r>
            <a:r>
              <a:rPr lang="en-US" sz="1200" kern="0" dirty="0" smtClean="0">
                <a:sym typeface="Wingdings" pitchFamily="2" charset="2"/>
              </a:rPr>
              <a:t> C4, DCD: SAC305, SWB: SAC305 on Au-stud)</a:t>
            </a:r>
          </a:p>
          <a:p>
            <a:pPr marL="1041400" lvl="2" indent="-285750"/>
            <a:r>
              <a:rPr lang="en-US" sz="1000" b="1" kern="0" dirty="0" smtClean="0">
                <a:sym typeface="Wingdings" pitchFamily="2" charset="2"/>
              </a:rPr>
              <a:t>~ reflow temperature ~240 °C</a:t>
            </a:r>
          </a:p>
          <a:p>
            <a:pPr marL="685800" lvl="1" indent="-285750"/>
            <a:r>
              <a:rPr lang="en-US" sz="1200" kern="0" dirty="0" smtClean="0">
                <a:sym typeface="Wingdings" pitchFamily="2" charset="2"/>
              </a:rPr>
              <a:t>Due to equipment restrictions CNM was not ready to do the FC on EMCMs  try with IZM</a:t>
            </a:r>
          </a:p>
          <a:p>
            <a:pPr marL="685800" lvl="1" indent="-285750"/>
            <a:r>
              <a:rPr lang="en-US" sz="1200" kern="0" dirty="0" smtClean="0">
                <a:sym typeface="Wingdings" pitchFamily="2" charset="2"/>
              </a:rPr>
              <a:t>Avoid flux, or, if flux used, make sure that there are no residues</a:t>
            </a:r>
          </a:p>
          <a:p>
            <a:pPr lvl="2"/>
            <a:endParaRPr lang="de-DE" sz="1000" kern="0" dirty="0" smtClean="0">
              <a:sym typeface="Wingdings" pitchFamily="2" charset="2"/>
            </a:endParaRPr>
          </a:p>
          <a:p>
            <a:pPr marL="285750" indent="-285750"/>
            <a:r>
              <a:rPr lang="en-US" sz="1400" kern="0" dirty="0" smtClean="0">
                <a:sym typeface="Wingdings" pitchFamily="2" charset="2"/>
              </a:rPr>
              <a:t>SMD placement:</a:t>
            </a:r>
          </a:p>
          <a:p>
            <a:pPr marL="285750" indent="-285750"/>
            <a:endParaRPr lang="en-US" sz="1200" kern="0" dirty="0" smtClean="0">
              <a:sym typeface="Wingdings" pitchFamily="2" charset="2"/>
            </a:endParaRPr>
          </a:p>
          <a:p>
            <a:pPr marL="685800" lvl="1" indent="-285750"/>
            <a:r>
              <a:rPr lang="en-US" sz="1200" kern="0" dirty="0" smtClean="0">
                <a:sym typeface="Wingdings" pitchFamily="2" charset="2"/>
              </a:rPr>
              <a:t>Passive components (termination resistors, </a:t>
            </a:r>
            <a:r>
              <a:rPr lang="en-US" sz="1200" kern="0" dirty="0" smtClean="0">
                <a:sym typeface="Wingdings" pitchFamily="2" charset="2"/>
              </a:rPr>
              <a:t>decoupling </a:t>
            </a:r>
            <a:r>
              <a:rPr lang="en-US" sz="1200" kern="0" dirty="0" smtClean="0">
                <a:sym typeface="Wingdings" pitchFamily="2" charset="2"/>
              </a:rPr>
              <a:t>caps)</a:t>
            </a:r>
          </a:p>
          <a:p>
            <a:pPr marL="685800" lvl="1" indent="-285750"/>
            <a:r>
              <a:rPr lang="en-US" sz="1200" kern="0" dirty="0" smtClean="0">
                <a:sym typeface="Wingdings" pitchFamily="2" charset="2"/>
              </a:rPr>
              <a:t>Dispense solder paste, pick, place and reflow</a:t>
            </a:r>
          </a:p>
          <a:p>
            <a:pPr marL="1041400" lvl="2" indent="-285750"/>
            <a:r>
              <a:rPr lang="en-US" sz="1000" b="1" kern="0" dirty="0" err="1" smtClean="0">
                <a:sym typeface="Wingdings" pitchFamily="2" charset="2"/>
              </a:rPr>
              <a:t>PbSn</a:t>
            </a:r>
            <a:r>
              <a:rPr lang="en-US" sz="1000" b="1" kern="0" dirty="0" smtClean="0">
                <a:sym typeface="Wingdings" pitchFamily="2" charset="2"/>
              </a:rPr>
              <a:t> 37/63 paste  reflow at ~200 °C</a:t>
            </a:r>
          </a:p>
          <a:p>
            <a:pPr marL="685800" lvl="1" indent="-285750"/>
            <a:r>
              <a:rPr lang="en-US" sz="1200" kern="0" dirty="0" smtClean="0">
                <a:sym typeface="Wingdings" pitchFamily="2" charset="2"/>
              </a:rPr>
              <a:t>Challenge: small components and foot print! IZM did not want to do this job (no dispenser available)</a:t>
            </a:r>
          </a:p>
          <a:p>
            <a:pPr marL="685800" lvl="1" indent="-285750"/>
            <a:r>
              <a:rPr lang="en-US" sz="1200" kern="0" dirty="0" smtClean="0">
                <a:sym typeface="Wingdings" pitchFamily="2" charset="2"/>
              </a:rPr>
              <a:t>Try </a:t>
            </a:r>
            <a:r>
              <a:rPr lang="en-US" sz="1200" kern="0" dirty="0" err="1" smtClean="0">
                <a:sym typeface="Wingdings" pitchFamily="2" charset="2"/>
              </a:rPr>
              <a:t>Finetech</a:t>
            </a:r>
            <a:r>
              <a:rPr lang="en-US" sz="1200" kern="0" dirty="0" smtClean="0">
                <a:sym typeface="Wingdings" pitchFamily="2" charset="2"/>
              </a:rPr>
              <a:t>, an equipment manufacturer (FC, die attach, rework ..)</a:t>
            </a:r>
          </a:p>
          <a:p>
            <a:pPr marL="44450" indent="0"/>
            <a:endParaRPr lang="en-US" kern="0" dirty="0">
              <a:sym typeface="Wingdings" pitchFamily="2" charset="2"/>
            </a:endParaRPr>
          </a:p>
          <a:p>
            <a:pPr marL="285750" indent="-285750"/>
            <a:r>
              <a:rPr lang="en-US" sz="1400" kern="0" dirty="0" err="1" smtClean="0">
                <a:sym typeface="Wingdings" pitchFamily="2" charset="2"/>
              </a:rPr>
              <a:t>Kapton</a:t>
            </a:r>
            <a:r>
              <a:rPr lang="en-US" sz="1400" kern="0" dirty="0" smtClean="0">
                <a:sym typeface="Wingdings" pitchFamily="2" charset="2"/>
              </a:rPr>
              <a:t> attachment, wire bonding:</a:t>
            </a:r>
            <a:endParaRPr lang="en-US" sz="1400" kern="0" dirty="0">
              <a:sym typeface="Wingdings" pitchFamily="2" charset="2"/>
            </a:endParaRPr>
          </a:p>
          <a:p>
            <a:pPr marL="285750" indent="-285750"/>
            <a:endParaRPr lang="en-US" sz="1200" kern="0" dirty="0">
              <a:sym typeface="Wingdings" pitchFamily="2" charset="2"/>
            </a:endParaRPr>
          </a:p>
          <a:p>
            <a:pPr marL="685800" lvl="1" indent="-285750"/>
            <a:r>
              <a:rPr lang="en-US" sz="1200" kern="0" dirty="0" smtClean="0">
                <a:sym typeface="Wingdings" pitchFamily="2" charset="2"/>
              </a:rPr>
              <a:t>Solder paste printing on </a:t>
            </a:r>
            <a:r>
              <a:rPr lang="en-US" sz="1200" kern="0" dirty="0" err="1" smtClean="0">
                <a:sym typeface="Wingdings" pitchFamily="2" charset="2"/>
              </a:rPr>
              <a:t>kapton</a:t>
            </a:r>
            <a:r>
              <a:rPr lang="en-US" sz="1200" kern="0" dirty="0" smtClean="0">
                <a:sym typeface="Wingdings" pitchFamily="2" charset="2"/>
              </a:rPr>
              <a:t>, </a:t>
            </a:r>
          </a:p>
          <a:p>
            <a:pPr marL="1041400" lvl="2" indent="-285750"/>
            <a:r>
              <a:rPr lang="en-US" sz="1000" b="1" kern="0" dirty="0" smtClean="0">
                <a:sym typeface="Wingdings" pitchFamily="2" charset="2"/>
              </a:rPr>
              <a:t>Sn42Bi58 </a:t>
            </a:r>
            <a:r>
              <a:rPr lang="en-US" sz="1000" b="1" kern="0" dirty="0" smtClean="0">
                <a:sym typeface="Wingdings" pitchFamily="2" charset="2"/>
              </a:rPr>
              <a:t>solder, ~160 °C</a:t>
            </a:r>
            <a:endParaRPr lang="en-US" sz="400" b="1" kern="0" dirty="0">
              <a:sym typeface="Wingdings" pitchFamily="2" charset="2"/>
            </a:endParaRPr>
          </a:p>
          <a:p>
            <a:pPr marL="685800" lvl="1" indent="-285750"/>
            <a:r>
              <a:rPr lang="en-US" sz="1200" kern="0" dirty="0" err="1">
                <a:sym typeface="Wingdings" pitchFamily="2" charset="2"/>
              </a:rPr>
              <a:t>Kapton</a:t>
            </a:r>
            <a:r>
              <a:rPr lang="en-US" sz="1200" kern="0" dirty="0">
                <a:sym typeface="Wingdings" pitchFamily="2" charset="2"/>
              </a:rPr>
              <a:t> – substrate alignment by </a:t>
            </a:r>
            <a:r>
              <a:rPr lang="en-US" sz="1200" kern="0" dirty="0" smtClean="0">
                <a:sym typeface="Wingdings" pitchFamily="2" charset="2"/>
              </a:rPr>
              <a:t>dowel pins</a:t>
            </a:r>
          </a:p>
          <a:p>
            <a:pPr marL="685800" lvl="1" indent="-285750"/>
            <a:r>
              <a:rPr lang="en-US" sz="1200" kern="0" dirty="0" smtClean="0">
                <a:sym typeface="Wingdings" pitchFamily="2" charset="2"/>
              </a:rPr>
              <a:t>Wire bond, wedge-wedge, 25 µm Al bond wires between </a:t>
            </a:r>
            <a:r>
              <a:rPr lang="en-US" sz="1200" kern="0" dirty="0" err="1" smtClean="0">
                <a:sym typeface="Wingdings" pitchFamily="2" charset="2"/>
              </a:rPr>
              <a:t>kapton</a:t>
            </a:r>
            <a:r>
              <a:rPr lang="en-US" sz="1200" kern="0" dirty="0" smtClean="0">
                <a:sym typeface="Wingdings" pitchFamily="2" charset="2"/>
              </a:rPr>
              <a:t> and substrate</a:t>
            </a:r>
            <a:endParaRPr lang="en-US" sz="1200" kern="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3483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smtClean="0"/>
              <a:t>Flip Chip at IZM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PXD/SVD Workshop, DESY, Oct. 2013</a:t>
            </a:r>
            <a:endParaRPr lang="de-DE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2141" y="875697"/>
            <a:ext cx="8229600" cy="5043488"/>
          </a:xfrm>
          <a:prstGeom prst="rect">
            <a:avLst/>
          </a:prstGeom>
        </p:spPr>
        <p:txBody>
          <a:bodyPr/>
          <a:lstStyle>
            <a:lvl1pPr marL="812800" indent="-812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8400" indent="-711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3" panose="05040102010807070707" pitchFamily="18" charset="2"/>
              <a:buChar char="w"/>
              <a:defRPr sz="1400">
                <a:solidFill>
                  <a:schemeClr val="tx1"/>
                </a:solidFill>
                <a:latin typeface="+mn-lt"/>
              </a:defRPr>
            </a:lvl2pPr>
            <a:lvl3pPr marL="15240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3pPr>
            <a:lvl4pPr marL="18796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4pPr>
            <a:lvl5pPr marL="23368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5pPr>
            <a:lvl6pPr marL="27940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6pPr>
            <a:lvl7pPr marL="32512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7pPr>
            <a:lvl8pPr marL="37084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8pPr>
            <a:lvl9pPr marL="41656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685800" lvl="1" indent="-285750"/>
            <a:r>
              <a:rPr lang="en-US" sz="1200" kern="0" dirty="0" smtClean="0">
                <a:sym typeface="Wingdings" pitchFamily="2" charset="2"/>
              </a:rPr>
              <a:t>After some discussions, IZM just did it … first two partially, then one </a:t>
            </a:r>
            <a:r>
              <a:rPr lang="en-US" sz="1200" kern="0" dirty="0" smtClean="0">
                <a:sym typeface="Wingdings" pitchFamily="2" charset="2"/>
              </a:rPr>
              <a:t>fully </a:t>
            </a:r>
            <a:r>
              <a:rPr lang="en-US" sz="1200" kern="0" dirty="0" smtClean="0">
                <a:sym typeface="Wingdings" pitchFamily="2" charset="2"/>
              </a:rPr>
              <a:t>populated …</a:t>
            </a:r>
          </a:p>
          <a:p>
            <a:pPr marL="685800" lvl="1" indent="-285750"/>
            <a:r>
              <a:rPr lang="en-US" sz="1200" kern="0" dirty="0" smtClean="0">
                <a:sym typeface="Wingdings" pitchFamily="2" charset="2"/>
              </a:rPr>
              <a:t>No issues reported, no use of flux … </a:t>
            </a:r>
            <a:r>
              <a:rPr lang="en-US" sz="1200" b="1" kern="0" dirty="0" smtClean="0">
                <a:sym typeface="Wingdings" pitchFamily="2" charset="2"/>
              </a:rPr>
              <a:t>details unknown!!</a:t>
            </a:r>
          </a:p>
          <a:p>
            <a:pPr marL="685800" lvl="1" indent="-285750"/>
            <a:r>
              <a:rPr lang="en-US" sz="1200" kern="0" dirty="0" smtClean="0">
                <a:sym typeface="Wingdings" pitchFamily="2" charset="2"/>
              </a:rPr>
              <a:t>Price tag for this job: 2700 EUR</a:t>
            </a:r>
          </a:p>
          <a:p>
            <a:pPr marL="914400" lvl="2" indent="0">
              <a:buNone/>
            </a:pPr>
            <a:endParaRPr lang="de-DE" sz="1000" kern="0" dirty="0" smtClean="0">
              <a:sym typeface="Wingdings" pitchFamily="2" charset="2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3" t="6980"/>
          <a:stretch/>
        </p:blipFill>
        <p:spPr bwMode="auto">
          <a:xfrm>
            <a:off x="2396217" y="1722686"/>
            <a:ext cx="3734878" cy="87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743952"/>
            <a:ext cx="1836582" cy="228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Gekrümmte Verbindung 15"/>
          <p:cNvCxnSpPr/>
          <p:nvPr/>
        </p:nvCxnSpPr>
        <p:spPr bwMode="auto">
          <a:xfrm rot="5400000" flipH="1" flipV="1">
            <a:off x="2220778" y="2497227"/>
            <a:ext cx="978198" cy="832190"/>
          </a:xfrm>
          <a:prstGeom prst="curvedConnector3">
            <a:avLst>
              <a:gd name="adj1" fmla="val 50000"/>
            </a:avLst>
          </a:prstGeom>
          <a:solidFill>
            <a:schemeClr val="tx2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feld 5"/>
          <p:cNvSpPr txBox="1"/>
          <p:nvPr/>
        </p:nvSpPr>
        <p:spPr>
          <a:xfrm>
            <a:off x="4520384" y="1956390"/>
            <a:ext cx="723014" cy="3615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P6-1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56" y="3207032"/>
            <a:ext cx="3716873" cy="324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 16"/>
          <p:cNvSpPr/>
          <p:nvPr/>
        </p:nvSpPr>
        <p:spPr bwMode="auto">
          <a:xfrm>
            <a:off x="3785434" y="4153385"/>
            <a:ext cx="1998858" cy="236042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079" y="4491366"/>
            <a:ext cx="3575329" cy="84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3423927" y="4466570"/>
            <a:ext cx="723014" cy="3615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P6-2</a:t>
            </a:r>
          </a:p>
        </p:txBody>
      </p:sp>
      <p:cxnSp>
        <p:nvCxnSpPr>
          <p:cNvPr id="23" name="Gekrümmte Verbindung 22"/>
          <p:cNvCxnSpPr/>
          <p:nvPr/>
        </p:nvCxnSpPr>
        <p:spPr bwMode="auto">
          <a:xfrm>
            <a:off x="5200216" y="5231486"/>
            <a:ext cx="829339" cy="373035"/>
          </a:xfrm>
          <a:prstGeom prst="curvedConnector3">
            <a:avLst>
              <a:gd name="adj1" fmla="val 50000"/>
            </a:avLst>
          </a:prstGeom>
          <a:solidFill>
            <a:schemeClr val="tx2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076" name="Picture 4" descr="D:\Laci\1-Conferences-Talks\DEPFET-MEETINGS\2013-10-Desy\IMG_966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" t="23649" r="2409" b="43094"/>
          <a:stretch/>
        </p:blipFill>
        <p:spPr bwMode="auto">
          <a:xfrm>
            <a:off x="457200" y="5469450"/>
            <a:ext cx="4646428" cy="110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D:\Laci\2-PROJECTS\Belle-II\E-MCM\Flip Chip IZM\pics\izm-swb-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0"/>
          <a:stretch/>
        </p:blipFill>
        <p:spPr bwMode="auto">
          <a:xfrm rot="16200000">
            <a:off x="6241614" y="1234369"/>
            <a:ext cx="2802230" cy="26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86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smtClean="0"/>
              <a:t>Flip Chip at IZM – first step in the right direction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PXD/SVD Workshop, DESY, Oct. 2013</a:t>
            </a:r>
            <a:endParaRPr lang="de-DE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992660"/>
            <a:ext cx="8229600" cy="5043488"/>
          </a:xfrm>
          <a:prstGeom prst="rect">
            <a:avLst/>
          </a:prstGeom>
        </p:spPr>
        <p:txBody>
          <a:bodyPr/>
          <a:lstStyle>
            <a:lvl1pPr marL="812800" indent="-812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8400" indent="-711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3" panose="05040102010807070707" pitchFamily="18" charset="2"/>
              <a:buChar char="w"/>
              <a:defRPr sz="1400">
                <a:solidFill>
                  <a:schemeClr val="tx1"/>
                </a:solidFill>
                <a:latin typeface="+mn-lt"/>
              </a:defRPr>
            </a:lvl2pPr>
            <a:lvl3pPr marL="15240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3pPr>
            <a:lvl4pPr marL="18796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4pPr>
            <a:lvl5pPr marL="23368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5pPr>
            <a:lvl6pPr marL="27940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6pPr>
            <a:lvl7pPr marL="32512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7pPr>
            <a:lvl8pPr marL="37084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8pPr>
            <a:lvl9pPr marL="41656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400" kern="0" dirty="0" smtClean="0"/>
              <a:t>Things </a:t>
            </a:r>
            <a:r>
              <a:rPr lang="de-DE" sz="1400" kern="0" dirty="0" err="1" smtClean="0"/>
              <a:t>to</a:t>
            </a:r>
            <a:r>
              <a:rPr lang="de-DE" sz="1400" kern="0" dirty="0" smtClean="0"/>
              <a:t> </a:t>
            </a:r>
            <a:r>
              <a:rPr lang="de-DE" sz="1400" kern="0" dirty="0" err="1" smtClean="0"/>
              <a:t>keep</a:t>
            </a:r>
            <a:r>
              <a:rPr lang="de-DE" sz="1400" kern="0" dirty="0" smtClean="0"/>
              <a:t> an </a:t>
            </a:r>
            <a:r>
              <a:rPr lang="de-DE" sz="1400" kern="0" dirty="0" err="1" smtClean="0"/>
              <a:t>eye</a:t>
            </a:r>
            <a:r>
              <a:rPr lang="de-DE" sz="1400" kern="0" dirty="0" smtClean="0"/>
              <a:t> </a:t>
            </a:r>
            <a:r>
              <a:rPr lang="de-DE" sz="1400" kern="0" dirty="0" smtClean="0"/>
              <a:t>on:</a:t>
            </a:r>
            <a:endParaRPr lang="de-DE" sz="1400" kern="0" dirty="0" smtClean="0"/>
          </a:p>
          <a:p>
            <a:endParaRPr lang="de-DE" sz="1200" kern="0" dirty="0" smtClean="0"/>
          </a:p>
          <a:p>
            <a:pPr marL="685800" lvl="1" indent="-285750"/>
            <a:r>
              <a:rPr lang="en-US" sz="1200" b="1" kern="0" dirty="0" smtClean="0">
                <a:sym typeface="Wingdings" pitchFamily="2" charset="2"/>
              </a:rPr>
              <a:t>No QC done!! Just quick </a:t>
            </a:r>
            <a:r>
              <a:rPr lang="en-US" sz="1200" b="1" kern="0" dirty="0" smtClean="0">
                <a:sym typeface="Wingdings" pitchFamily="2" charset="2"/>
              </a:rPr>
              <a:t>X-ray at IZM</a:t>
            </a:r>
            <a:endParaRPr lang="en-US" sz="1200" b="1" kern="0" dirty="0" smtClean="0">
              <a:sym typeface="Wingdings" pitchFamily="2" charset="2"/>
            </a:endParaRPr>
          </a:p>
          <a:p>
            <a:pPr marL="1041400" lvl="2" indent="-285750"/>
            <a:r>
              <a:rPr lang="en-US" kern="0" dirty="0" smtClean="0">
                <a:sym typeface="Wingdings" pitchFamily="2" charset="2"/>
              </a:rPr>
              <a:t>Need shear </a:t>
            </a:r>
            <a:r>
              <a:rPr lang="en-US" kern="0" dirty="0" smtClean="0">
                <a:sym typeface="Wingdings" pitchFamily="2" charset="2"/>
              </a:rPr>
              <a:t>tests, temp. cycling, aging tests ….</a:t>
            </a:r>
          </a:p>
          <a:p>
            <a:pPr marL="685800" lvl="1" indent="-285750"/>
            <a:r>
              <a:rPr lang="en-US" sz="1200" kern="0" dirty="0" smtClean="0">
                <a:sym typeface="Wingdings" pitchFamily="2" charset="2"/>
              </a:rPr>
              <a:t>IZM: </a:t>
            </a:r>
            <a:r>
              <a:rPr lang="en-US" sz="1200" b="1" kern="0" dirty="0" smtClean="0">
                <a:sym typeface="Wingdings" pitchFamily="2" charset="2"/>
              </a:rPr>
              <a:t>possible issues with SAC solder and Au stud, Au is consumed</a:t>
            </a:r>
            <a:r>
              <a:rPr lang="en-US" sz="1200" b="1" kern="0" dirty="0">
                <a:sym typeface="Wingdings" pitchFamily="2" charset="2"/>
              </a:rPr>
              <a:t> </a:t>
            </a:r>
            <a:r>
              <a:rPr lang="en-US" sz="1200" b="1" kern="0" dirty="0" smtClean="0">
                <a:sym typeface="Wingdings" pitchFamily="2" charset="2"/>
              </a:rPr>
              <a:t> unreliable connections!</a:t>
            </a:r>
          </a:p>
          <a:p>
            <a:pPr marL="685800" lvl="1" indent="-285750"/>
            <a:r>
              <a:rPr lang="en-US" sz="1200" kern="0" dirty="0" smtClean="0">
                <a:sym typeface="Wingdings" pitchFamily="2" charset="2"/>
              </a:rPr>
              <a:t>Testing of DCDs damages bumps  better probe card??</a:t>
            </a:r>
          </a:p>
          <a:p>
            <a:pPr marL="685800" lvl="1" indent="-285750"/>
            <a:r>
              <a:rPr lang="en-US" sz="1200" kern="0" dirty="0" smtClean="0">
                <a:sym typeface="Wingdings" pitchFamily="2" charset="2"/>
              </a:rPr>
              <a:t>Missing bumps on SWB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53" y="2810989"/>
            <a:ext cx="4103523" cy="307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190" y="2810989"/>
            <a:ext cx="4108792" cy="307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479753" y="2810989"/>
            <a:ext cx="733646" cy="37214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b="1" dirty="0" smtClean="0">
                <a:solidFill>
                  <a:schemeClr val="bg1"/>
                </a:solidFill>
              </a:rPr>
              <a:t>DCD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8188358" y="2829159"/>
            <a:ext cx="733646" cy="37214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b="1" dirty="0" smtClean="0">
                <a:solidFill>
                  <a:schemeClr val="bg1"/>
                </a:solidFill>
              </a:rPr>
              <a:t>SWB</a:t>
            </a:r>
          </a:p>
        </p:txBody>
      </p:sp>
    </p:spTree>
    <p:extLst>
      <p:ext uri="{BB962C8B-B14F-4D97-AF65-F5344CB8AC3E}">
        <p14:creationId xmlns:p14="http://schemas.microsoft.com/office/powerpoint/2010/main" val="173154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smtClean="0"/>
              <a:t>SMD placement at </a:t>
            </a:r>
            <a:r>
              <a:rPr lang="en-US" sz="1800" dirty="0" err="1" smtClean="0"/>
              <a:t>Finetech</a:t>
            </a:r>
            <a:endParaRPr lang="en-US" sz="1800" dirty="0" smtClean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PXD/SVD Workshop, DESY, Oct. 2013</a:t>
            </a:r>
            <a:endParaRPr lang="de-DE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074" name="Picture 2" descr="D:\Laci\2-PROJECTS\Belle-II\E-MCM\Passives-Finetech\BilderDummy\passives-1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788" y="3204451"/>
            <a:ext cx="4505179" cy="337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Laci\2-PROJECTS\Belle-II\E-MCM\Passives-Finetech\BilderDummy\passives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935" y="1972099"/>
            <a:ext cx="4328209" cy="324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121734" y="6182586"/>
            <a:ext cx="2014643" cy="315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no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0402 and 0201 caps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290475" y="2057156"/>
            <a:ext cx="1616149" cy="315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no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01005 term. res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40242" y="992660"/>
            <a:ext cx="8229600" cy="5043488"/>
          </a:xfrm>
          <a:prstGeom prst="rect">
            <a:avLst/>
          </a:prstGeom>
        </p:spPr>
        <p:txBody>
          <a:bodyPr/>
          <a:lstStyle>
            <a:lvl1pPr marL="812800" indent="-812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8400" indent="-711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3" panose="05040102010807070707" pitchFamily="18" charset="2"/>
              <a:buChar char="w"/>
              <a:defRPr sz="1400">
                <a:solidFill>
                  <a:schemeClr val="tx1"/>
                </a:solidFill>
                <a:latin typeface="+mn-lt"/>
              </a:defRPr>
            </a:lvl2pPr>
            <a:lvl3pPr marL="15240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3pPr>
            <a:lvl4pPr marL="18796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4pPr>
            <a:lvl5pPr marL="23368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5pPr>
            <a:lvl6pPr marL="27940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6pPr>
            <a:lvl7pPr marL="32512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7pPr>
            <a:lvl8pPr marL="37084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8pPr>
            <a:lvl9pPr marL="41656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dirty="0" smtClean="0"/>
              <a:t> we have ~50 </a:t>
            </a:r>
            <a:r>
              <a:rPr lang="en-US" sz="1400" dirty="0"/>
              <a:t>0201 and 0402 decoupling caps, ~20 01005 termination </a:t>
            </a:r>
            <a:r>
              <a:rPr lang="en-US" sz="1400" dirty="0" smtClean="0"/>
              <a:t>resistors</a:t>
            </a:r>
            <a:r>
              <a:rPr lang="de-DE" sz="1400" kern="0" dirty="0" smtClean="0"/>
              <a:t>:</a:t>
            </a:r>
          </a:p>
          <a:p>
            <a:endParaRPr lang="de-DE" sz="1200" kern="0" dirty="0" smtClean="0"/>
          </a:p>
          <a:p>
            <a:pPr marL="685800" lvl="1" indent="-285750"/>
            <a:r>
              <a:rPr lang="en-US" sz="1200" dirty="0"/>
              <a:t>very small footprint of components (~220µm</a:t>
            </a:r>
            <a:r>
              <a:rPr lang="en-US" sz="1200" baseline="-25000" dirty="0">
                <a:sym typeface="Wingdings"/>
              </a:rPr>
              <a:t></a:t>
            </a:r>
            <a:r>
              <a:rPr lang="en-US" sz="1200" dirty="0" smtClean="0"/>
              <a:t>)!!</a:t>
            </a:r>
            <a:endParaRPr lang="en-US" sz="1200" kern="0" dirty="0" smtClean="0">
              <a:sym typeface="Wingdings" pitchFamily="2" charset="2"/>
            </a:endParaRPr>
          </a:p>
          <a:p>
            <a:pPr marL="685800" lvl="1" indent="-285750"/>
            <a:r>
              <a:rPr lang="en-US" sz="1200" dirty="0"/>
              <a:t>need for accurate dispensing of very fine solder paste </a:t>
            </a:r>
            <a:endParaRPr lang="en-US" sz="1200" dirty="0" smtClean="0"/>
          </a:p>
          <a:p>
            <a:pPr marL="685800" lvl="1" indent="-285750"/>
            <a:r>
              <a:rPr lang="en-US" sz="1200" dirty="0"/>
              <a:t>p</a:t>
            </a:r>
            <a:r>
              <a:rPr lang="en-US" sz="1200" dirty="0" smtClean="0"/>
              <a:t>rocess details </a:t>
            </a:r>
            <a:r>
              <a:rPr lang="en-US" sz="1200" dirty="0"/>
              <a:t>(will be) disclosed to </a:t>
            </a:r>
            <a:r>
              <a:rPr lang="en-US" sz="1200" dirty="0" smtClean="0"/>
              <a:t>NTC</a:t>
            </a:r>
            <a:r>
              <a:rPr lang="en-US" sz="1200" dirty="0" smtClean="0"/>
              <a:t>/IFIC</a:t>
            </a:r>
            <a:endParaRPr lang="en-US" sz="1200" kern="0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7622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smtClean="0"/>
              <a:t>Lessons learned at </a:t>
            </a:r>
            <a:r>
              <a:rPr lang="en-US" sz="1800" dirty="0" err="1" smtClean="0"/>
              <a:t>Finetech</a:t>
            </a:r>
            <a:endParaRPr lang="en-US" sz="1800" dirty="0" smtClean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PXD/SVD Workshop, DESY, Oct. 2013</a:t>
            </a:r>
            <a:endParaRPr lang="de-DE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076" name="Picture 4" descr="D:\Laci\2-PROJECTS\Belle-II\E-MCM\Passives-Finetech\BilderDummy\passives-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8" r="32574" b="21666"/>
          <a:stretch/>
        </p:blipFill>
        <p:spPr bwMode="auto">
          <a:xfrm>
            <a:off x="5629211" y="1079364"/>
            <a:ext cx="3053010" cy="23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6990178" y="1079364"/>
            <a:ext cx="1616149" cy="3156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>
                <a:solidFill>
                  <a:schemeClr val="bg1"/>
                </a:solidFill>
              </a:rPr>
              <a:t>01005 misplaced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72136" y="992660"/>
            <a:ext cx="8229600" cy="5043488"/>
          </a:xfrm>
          <a:prstGeom prst="rect">
            <a:avLst/>
          </a:prstGeom>
        </p:spPr>
        <p:txBody>
          <a:bodyPr/>
          <a:lstStyle>
            <a:lvl1pPr marL="812800" indent="-812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8400" indent="-711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3" panose="05040102010807070707" pitchFamily="18" charset="2"/>
              <a:buChar char="w"/>
              <a:defRPr sz="1400">
                <a:solidFill>
                  <a:schemeClr val="tx1"/>
                </a:solidFill>
                <a:latin typeface="+mn-lt"/>
              </a:defRPr>
            </a:lvl2pPr>
            <a:lvl3pPr marL="15240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3pPr>
            <a:lvl4pPr marL="18796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4pPr>
            <a:lvl5pPr marL="23368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5pPr>
            <a:lvl6pPr marL="27940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6pPr>
            <a:lvl7pPr marL="32512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7pPr>
            <a:lvl8pPr marL="37084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8pPr>
            <a:lvl9pPr marL="41656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400" kern="0" dirty="0" smtClean="0"/>
              <a:t>SMD (01005) </a:t>
            </a:r>
            <a:r>
              <a:rPr lang="de-DE" sz="1400" kern="0" dirty="0" err="1" smtClean="0"/>
              <a:t>is</a:t>
            </a:r>
            <a:r>
              <a:rPr lang="de-DE" sz="1400" kern="0" dirty="0" smtClean="0"/>
              <a:t> a </a:t>
            </a:r>
            <a:r>
              <a:rPr lang="de-DE" sz="1400" kern="0" dirty="0" err="1" smtClean="0"/>
              <a:t>challenging</a:t>
            </a:r>
            <a:r>
              <a:rPr lang="de-DE" sz="1400" kern="0" dirty="0" smtClean="0"/>
              <a:t> </a:t>
            </a:r>
            <a:r>
              <a:rPr lang="de-DE" sz="1400" kern="0" dirty="0" err="1" smtClean="0"/>
              <a:t>task</a:t>
            </a:r>
            <a:r>
              <a:rPr lang="de-DE" sz="1400" kern="0" dirty="0" smtClean="0"/>
              <a:t>:</a:t>
            </a:r>
          </a:p>
          <a:p>
            <a:endParaRPr lang="de-DE" sz="1200" kern="0" dirty="0" smtClean="0"/>
          </a:p>
          <a:p>
            <a:pPr marL="685800" lvl="1" indent="-285750"/>
            <a:r>
              <a:rPr lang="en-US" sz="1200" kern="0" dirty="0" smtClean="0">
                <a:sym typeface="Wingdings" pitchFamily="2" charset="2"/>
              </a:rPr>
              <a:t>Accurate and reproducible dispensing of solder paste</a:t>
            </a:r>
          </a:p>
          <a:p>
            <a:pPr marL="1041400" lvl="2" indent="-285750"/>
            <a:r>
              <a:rPr lang="en-US" kern="0" dirty="0" smtClean="0">
                <a:sym typeface="Wingdings" pitchFamily="2" charset="2"/>
              </a:rPr>
              <a:t>Pot life of paste, temperature control during dispense..</a:t>
            </a:r>
          </a:p>
          <a:p>
            <a:pPr marL="685800" lvl="1" indent="-285750"/>
            <a:r>
              <a:rPr lang="en-US" sz="1200" kern="0" dirty="0" smtClean="0">
                <a:sym typeface="Wingdings" pitchFamily="2" charset="2"/>
              </a:rPr>
              <a:t>Common or individual reflow?? </a:t>
            </a:r>
          </a:p>
          <a:p>
            <a:pPr marL="685800" lvl="1" indent="-285750"/>
            <a:r>
              <a:rPr lang="en-US" sz="1200" b="1" kern="0" dirty="0" smtClean="0">
                <a:sym typeface="Wingdings" pitchFamily="2" charset="2"/>
              </a:rPr>
              <a:t>Little space for the dispense needle between the ASICs!!</a:t>
            </a:r>
          </a:p>
          <a:p>
            <a:pPr lvl="2"/>
            <a:endParaRPr lang="de-DE" sz="1000" kern="0" dirty="0" smtClean="0">
              <a:sym typeface="Wingdings" pitchFamily="2" charset="2"/>
            </a:endParaRPr>
          </a:p>
        </p:txBody>
      </p:sp>
      <p:pic>
        <p:nvPicPr>
          <p:cNvPr id="4098" name="Picture 2" descr="D:\Laci\2-PROJECTS\Belle-II\E-MCM\P4-1-photos-assembled\DHP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57474"/>
            <a:ext cx="4816359" cy="361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Laci\2-PROJECTS\Belle-II\E-MCM\P4-1-photos-assembled\SWB6_TermResistor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0" t="15670" r="10280" b="26469"/>
          <a:stretch/>
        </p:blipFill>
        <p:spPr bwMode="auto">
          <a:xfrm>
            <a:off x="5539567" y="3810715"/>
            <a:ext cx="3383888" cy="257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Gerade Verbindung 3"/>
          <p:cNvCxnSpPr/>
          <p:nvPr/>
        </p:nvCxnSpPr>
        <p:spPr bwMode="auto">
          <a:xfrm>
            <a:off x="627321" y="6169743"/>
            <a:ext cx="0" cy="337383"/>
          </a:xfrm>
          <a:prstGeom prst="line">
            <a:avLst/>
          </a:prstGeom>
          <a:solidFill>
            <a:schemeClr val="tx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Gerade Verbindung 19"/>
          <p:cNvCxnSpPr/>
          <p:nvPr/>
        </p:nvCxnSpPr>
        <p:spPr bwMode="auto">
          <a:xfrm>
            <a:off x="1470837" y="6169743"/>
            <a:ext cx="0" cy="337383"/>
          </a:xfrm>
          <a:prstGeom prst="line">
            <a:avLst/>
          </a:prstGeom>
          <a:solidFill>
            <a:schemeClr val="tx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feld 4"/>
          <p:cNvSpPr txBox="1"/>
          <p:nvPr/>
        </p:nvSpPr>
        <p:spPr>
          <a:xfrm>
            <a:off x="627321" y="6210485"/>
            <a:ext cx="914400" cy="3466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b="1" dirty="0" smtClean="0"/>
              <a:t>~1mm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7440294" y="3804478"/>
            <a:ext cx="1616149" cy="3156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>
                <a:solidFill>
                  <a:schemeClr val="bg1"/>
                </a:solidFill>
              </a:rPr>
              <a:t>01005 soldered??</a:t>
            </a:r>
          </a:p>
        </p:txBody>
      </p:sp>
    </p:spTree>
    <p:extLst>
      <p:ext uri="{BB962C8B-B14F-4D97-AF65-F5344CB8AC3E}">
        <p14:creationId xmlns:p14="http://schemas.microsoft.com/office/powerpoint/2010/main" val="348946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smtClean="0"/>
              <a:t>SMD – open issues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PXD/SVD Workshop, DESY, Oct. 2013</a:t>
            </a:r>
            <a:endParaRPr lang="de-DE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2772" y="854437"/>
            <a:ext cx="8229600" cy="5043488"/>
          </a:xfrm>
          <a:prstGeom prst="rect">
            <a:avLst/>
          </a:prstGeom>
        </p:spPr>
        <p:txBody>
          <a:bodyPr/>
          <a:lstStyle>
            <a:lvl1pPr marL="812800" indent="-812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8400" indent="-711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3" panose="05040102010807070707" pitchFamily="18" charset="2"/>
              <a:buChar char="w"/>
              <a:defRPr sz="1400">
                <a:solidFill>
                  <a:schemeClr val="tx1"/>
                </a:solidFill>
                <a:latin typeface="+mn-lt"/>
              </a:defRPr>
            </a:lvl2pPr>
            <a:lvl3pPr marL="15240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3pPr>
            <a:lvl4pPr marL="18796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4pPr>
            <a:lvl5pPr marL="23368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5pPr>
            <a:lvl6pPr marL="27940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6pPr>
            <a:lvl7pPr marL="32512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7pPr>
            <a:lvl8pPr marL="37084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8pPr>
            <a:lvl9pPr marL="41656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400" kern="0" dirty="0" smtClean="0"/>
              <a:t>So </a:t>
            </a:r>
            <a:r>
              <a:rPr lang="en-US" sz="1400" kern="0" dirty="0" smtClean="0"/>
              <a:t>far</a:t>
            </a:r>
            <a:r>
              <a:rPr lang="de-DE" sz="1400" kern="0" dirty="0" smtClean="0"/>
              <a:t> </a:t>
            </a:r>
            <a:r>
              <a:rPr lang="en-US" sz="1400" kern="0" dirty="0" smtClean="0"/>
              <a:t>the</a:t>
            </a:r>
            <a:r>
              <a:rPr lang="de-DE" sz="1400" kern="0" dirty="0" smtClean="0"/>
              <a:t> SMD </a:t>
            </a:r>
            <a:r>
              <a:rPr lang="en-US" sz="1400" kern="0" dirty="0" smtClean="0"/>
              <a:t>at </a:t>
            </a:r>
            <a:r>
              <a:rPr lang="en-US" sz="1400" kern="0" dirty="0" err="1" smtClean="0"/>
              <a:t>Finetech</a:t>
            </a:r>
            <a:r>
              <a:rPr lang="en-US" sz="1400" kern="0" dirty="0" smtClean="0"/>
              <a:t> was successful</a:t>
            </a:r>
            <a:r>
              <a:rPr lang="de-DE" sz="1400" kern="0" dirty="0" smtClean="0"/>
              <a:t>, but:</a:t>
            </a:r>
          </a:p>
          <a:p>
            <a:endParaRPr lang="de-DE" sz="1200" kern="0" dirty="0" smtClean="0"/>
          </a:p>
          <a:p>
            <a:pPr marL="685800" lvl="1" indent="-285750"/>
            <a:r>
              <a:rPr lang="en-US" sz="1200" kern="0" dirty="0" smtClean="0">
                <a:sym typeface="Wingdings" pitchFamily="2" charset="2"/>
              </a:rPr>
              <a:t>It is a dead end!! </a:t>
            </a:r>
            <a:r>
              <a:rPr lang="en-US" sz="1200" kern="0" dirty="0" err="1" smtClean="0">
                <a:sym typeface="Wingdings" pitchFamily="2" charset="2"/>
              </a:rPr>
              <a:t>Finetech</a:t>
            </a:r>
            <a:r>
              <a:rPr lang="en-US" sz="1200" kern="0" dirty="0" smtClean="0">
                <a:sym typeface="Wingdings" pitchFamily="2" charset="2"/>
              </a:rPr>
              <a:t> is not a production facility and has no capacity for “large scale” prod.</a:t>
            </a:r>
          </a:p>
          <a:p>
            <a:pPr marL="685800" lvl="1" indent="-285750"/>
            <a:r>
              <a:rPr lang="en-US" sz="1200" b="1" kern="0" dirty="0" smtClean="0">
                <a:sym typeface="Wingdings" pitchFamily="2" charset="2"/>
              </a:rPr>
              <a:t>Due time restrictions QC skipped completely!!!</a:t>
            </a:r>
          </a:p>
          <a:p>
            <a:pPr marL="685800" lvl="1" indent="-285750"/>
            <a:r>
              <a:rPr lang="en-US" sz="1200" kern="0" dirty="0" smtClean="0">
                <a:sym typeface="Wingdings" pitchFamily="2" charset="2"/>
              </a:rPr>
              <a:t>Possible issue:</a:t>
            </a:r>
          </a:p>
          <a:p>
            <a:pPr marL="1041400" lvl="2" indent="-285750"/>
            <a:r>
              <a:rPr lang="en-US" kern="0" dirty="0" smtClean="0">
                <a:sym typeface="Wingdings" pitchFamily="2" charset="2"/>
              </a:rPr>
              <a:t>Soldering of ceramic passives to silicon  </a:t>
            </a:r>
            <a:r>
              <a:rPr lang="en-US" b="1" kern="0" dirty="0" smtClean="0">
                <a:sym typeface="Wingdings" pitchFamily="2" charset="2"/>
              </a:rPr>
              <a:t>CTE mismatch </a:t>
            </a:r>
            <a:r>
              <a:rPr lang="en-US" kern="0" dirty="0" smtClean="0">
                <a:sym typeface="Wingdings" pitchFamily="2" charset="2"/>
              </a:rPr>
              <a:t> fatigue and cracks …</a:t>
            </a:r>
          </a:p>
          <a:p>
            <a:pPr lvl="2"/>
            <a:endParaRPr lang="de-DE" sz="1000" kern="0" dirty="0" smtClean="0">
              <a:sym typeface="Wingdings" pitchFamily="2" charset="2"/>
            </a:endParaRPr>
          </a:p>
          <a:p>
            <a:pPr marL="285750" indent="-285750"/>
            <a:r>
              <a:rPr lang="en-US" sz="1400" kern="0" dirty="0" smtClean="0">
                <a:sym typeface="Wingdings" pitchFamily="2" charset="2"/>
              </a:rPr>
              <a:t>To do:</a:t>
            </a:r>
          </a:p>
          <a:p>
            <a:pPr marL="285750" indent="-285750"/>
            <a:endParaRPr lang="en-US" sz="1200" kern="0" dirty="0" smtClean="0">
              <a:sym typeface="Wingdings" pitchFamily="2" charset="2"/>
            </a:endParaRPr>
          </a:p>
          <a:p>
            <a:pPr marL="685800" lvl="1" indent="-285750"/>
            <a:r>
              <a:rPr lang="en-US" sz="1200" kern="0" dirty="0" smtClean="0">
                <a:sym typeface="Wingdings" pitchFamily="2" charset="2"/>
              </a:rPr>
              <a:t>Install SMD process within the collaboration (</a:t>
            </a:r>
            <a:r>
              <a:rPr lang="en-US" sz="1200" kern="0" dirty="0" smtClean="0">
                <a:sym typeface="Wingdings" pitchFamily="2" charset="2"/>
              </a:rPr>
              <a:t>IFIC/NTC </a:t>
            </a:r>
            <a:r>
              <a:rPr lang="en-US" sz="1200" kern="0" dirty="0" smtClean="0">
                <a:sym typeface="Wingdings" pitchFamily="2" charset="2"/>
              </a:rPr>
              <a:t>… Daniel’s talk)</a:t>
            </a:r>
          </a:p>
          <a:p>
            <a:pPr marL="1041400" lvl="2" indent="-285750"/>
            <a:r>
              <a:rPr lang="en-US" sz="1000" kern="0" dirty="0" smtClean="0">
                <a:sym typeface="Wingdings" pitchFamily="2" charset="2"/>
              </a:rPr>
              <a:t>Learn from </a:t>
            </a:r>
            <a:r>
              <a:rPr lang="en-US" sz="1000" kern="0" dirty="0" err="1" smtClean="0">
                <a:sym typeface="Wingdings" pitchFamily="2" charset="2"/>
              </a:rPr>
              <a:t>Finetech</a:t>
            </a:r>
            <a:r>
              <a:rPr lang="en-US" sz="1000" kern="0" dirty="0" smtClean="0">
                <a:sym typeface="Wingdings" pitchFamily="2" charset="2"/>
              </a:rPr>
              <a:t> experience</a:t>
            </a:r>
          </a:p>
          <a:p>
            <a:pPr marL="685800" lvl="1" indent="-285750"/>
            <a:r>
              <a:rPr lang="en-US" sz="1200" kern="0" dirty="0" smtClean="0">
                <a:sym typeface="Wingdings" pitchFamily="2" charset="2"/>
              </a:rPr>
              <a:t>Make more samples!!! Get full control over the process</a:t>
            </a:r>
          </a:p>
          <a:p>
            <a:pPr marL="685800" lvl="1" indent="-285750"/>
            <a:r>
              <a:rPr lang="en-US" sz="1200" b="1" kern="0" dirty="0" smtClean="0">
                <a:sym typeface="Wingdings" pitchFamily="2" charset="2"/>
              </a:rPr>
              <a:t>Need extensive QC:</a:t>
            </a:r>
          </a:p>
          <a:p>
            <a:pPr marL="1041400" lvl="2" indent="-285750"/>
            <a:r>
              <a:rPr lang="en-US" sz="1000" b="1" kern="0" dirty="0" smtClean="0">
                <a:sym typeface="Wingdings" pitchFamily="2" charset="2"/>
              </a:rPr>
              <a:t>Shear tests</a:t>
            </a:r>
          </a:p>
          <a:p>
            <a:pPr marL="1041400" lvl="2" indent="-285750"/>
            <a:r>
              <a:rPr lang="en-US" sz="1000" b="1" kern="0" dirty="0" smtClean="0">
                <a:sym typeface="Wingdings" pitchFamily="2" charset="2"/>
              </a:rPr>
              <a:t>X-ray</a:t>
            </a:r>
          </a:p>
          <a:p>
            <a:pPr marL="1041400" lvl="2" indent="-285750"/>
            <a:r>
              <a:rPr lang="en-US" sz="1000" b="1" kern="0" dirty="0" smtClean="0">
                <a:sym typeface="Wingdings" pitchFamily="2" charset="2"/>
              </a:rPr>
              <a:t>Cross sections</a:t>
            </a:r>
          </a:p>
          <a:p>
            <a:pPr marL="1041400" lvl="2" indent="-285750"/>
            <a:r>
              <a:rPr lang="en-US" sz="1000" b="1" kern="0" dirty="0" smtClean="0">
                <a:sym typeface="Wingdings" pitchFamily="2" charset="2"/>
              </a:rPr>
              <a:t>Thermal cycling and repeat the tests above</a:t>
            </a:r>
          </a:p>
          <a:p>
            <a:pPr marL="1041400" lvl="2" indent="-285750"/>
            <a:r>
              <a:rPr lang="en-US" sz="1000" b="1" kern="0" dirty="0" smtClean="0">
                <a:sym typeface="Wingdings" pitchFamily="2" charset="2"/>
              </a:rPr>
              <a:t>….</a:t>
            </a:r>
          </a:p>
        </p:txBody>
      </p:sp>
      <p:pic>
        <p:nvPicPr>
          <p:cNvPr id="5122" name="Picture 2" descr="D:\Laci\2-PROJECTS\Belle-II\E-MCM\Passives-Finetech\BilderDummy\passives-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41375" y="2786142"/>
            <a:ext cx="4007921" cy="300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65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err="1" smtClean="0"/>
              <a:t>Kapton</a:t>
            </a:r>
            <a:r>
              <a:rPr lang="en-US" sz="1800" dirty="0" smtClean="0"/>
              <a:t> attachment and wire bonding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PXD/SVD Workshop, DESY, Oct. 2013</a:t>
            </a:r>
            <a:endParaRPr lang="de-DE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5" name="Grafik 14" descr="CAM0012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0" b="32380"/>
          <a:stretch/>
        </p:blipFill>
        <p:spPr bwMode="auto">
          <a:xfrm>
            <a:off x="4702187" y="1330898"/>
            <a:ext cx="3945557" cy="854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rafik 18" descr="vlcsnap-2013-06-25-10h11m58s18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253" y="4320582"/>
            <a:ext cx="3612491" cy="22184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18144" y="871870"/>
            <a:ext cx="8229600" cy="5043488"/>
          </a:xfrm>
          <a:prstGeom prst="rect">
            <a:avLst/>
          </a:prstGeom>
        </p:spPr>
        <p:txBody>
          <a:bodyPr/>
          <a:lstStyle>
            <a:lvl1pPr marL="812800" indent="-812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8400" indent="-711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3" panose="05040102010807070707" pitchFamily="18" charset="2"/>
              <a:buChar char="w"/>
              <a:defRPr sz="1400">
                <a:solidFill>
                  <a:schemeClr val="tx1"/>
                </a:solidFill>
                <a:latin typeface="+mn-lt"/>
              </a:defRPr>
            </a:lvl2pPr>
            <a:lvl3pPr marL="15240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3pPr>
            <a:lvl4pPr marL="18796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4pPr>
            <a:lvl5pPr marL="23368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5pPr>
            <a:lvl6pPr marL="27940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6pPr>
            <a:lvl7pPr marL="32512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7pPr>
            <a:lvl8pPr marL="37084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8pPr>
            <a:lvl9pPr marL="41656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400" kern="0" dirty="0" err="1" smtClean="0"/>
              <a:t>No</a:t>
            </a:r>
            <a:r>
              <a:rPr lang="de-DE" sz="1400" kern="0" dirty="0" smtClean="0"/>
              <a:t> real </a:t>
            </a:r>
            <a:r>
              <a:rPr lang="de-DE" sz="1400" kern="0" dirty="0" err="1" smtClean="0"/>
              <a:t>issue</a:t>
            </a:r>
            <a:r>
              <a:rPr lang="de-DE" sz="1400" kern="0" dirty="0" smtClean="0"/>
              <a:t>  - all  </a:t>
            </a:r>
            <a:r>
              <a:rPr lang="de-DE" sz="1400" kern="0" dirty="0" err="1" smtClean="0"/>
              <a:t>steps</a:t>
            </a:r>
            <a:r>
              <a:rPr lang="de-DE" sz="1400" kern="0" dirty="0" smtClean="0"/>
              <a:t> </a:t>
            </a:r>
            <a:r>
              <a:rPr lang="de-DE" sz="1400" kern="0" dirty="0" err="1" smtClean="0"/>
              <a:t>were</a:t>
            </a:r>
            <a:r>
              <a:rPr lang="de-DE" sz="1400" kern="0" dirty="0" smtClean="0"/>
              <a:t>  </a:t>
            </a:r>
            <a:r>
              <a:rPr lang="de-DE" sz="1400" kern="0" dirty="0" err="1" smtClean="0"/>
              <a:t>perfectly</a:t>
            </a:r>
            <a:r>
              <a:rPr lang="de-DE" sz="1400" kern="0" dirty="0" smtClean="0"/>
              <a:t> </a:t>
            </a:r>
            <a:r>
              <a:rPr lang="de-DE" sz="1400" kern="0" dirty="0" err="1" smtClean="0"/>
              <a:t>prepared</a:t>
            </a:r>
            <a:r>
              <a:rPr lang="de-DE" sz="1400" kern="0" dirty="0" smtClean="0"/>
              <a:t> </a:t>
            </a:r>
            <a:r>
              <a:rPr lang="de-DE" sz="1400" kern="0" dirty="0" err="1" smtClean="0"/>
              <a:t>by</a:t>
            </a:r>
            <a:r>
              <a:rPr lang="de-DE" sz="1400" kern="0" dirty="0" smtClean="0"/>
              <a:t> </a:t>
            </a:r>
            <a:r>
              <a:rPr lang="de-DE" sz="1400" kern="0" dirty="0" err="1" smtClean="0"/>
              <a:t>Mandi</a:t>
            </a:r>
            <a:r>
              <a:rPr lang="de-DE" sz="1400" kern="0" dirty="0" smtClean="0"/>
              <a:t>, Christoph, </a:t>
            </a:r>
            <a:r>
              <a:rPr lang="de-DE" sz="1400" kern="0" dirty="0" err="1" smtClean="0"/>
              <a:t>and</a:t>
            </a:r>
            <a:r>
              <a:rPr lang="de-DE" sz="1400" kern="0" dirty="0" smtClean="0"/>
              <a:t> </a:t>
            </a:r>
            <a:r>
              <a:rPr lang="de-DE" sz="1400" kern="0" dirty="0" err="1" smtClean="0"/>
              <a:t>Tscharlie</a:t>
            </a:r>
            <a:r>
              <a:rPr lang="de-DE" sz="1400" kern="0" dirty="0" smtClean="0"/>
              <a:t> </a:t>
            </a:r>
            <a:r>
              <a:rPr lang="de-DE" sz="1400" kern="0" dirty="0" err="1" smtClean="0"/>
              <a:t>at</a:t>
            </a:r>
            <a:r>
              <a:rPr lang="de-DE" sz="1400" kern="0" dirty="0" smtClean="0"/>
              <a:t> MPP! </a:t>
            </a:r>
          </a:p>
          <a:p>
            <a:endParaRPr lang="de-DE" sz="1400" kern="0" dirty="0"/>
          </a:p>
          <a:p>
            <a:r>
              <a:rPr lang="de-DE" sz="1400" kern="0" dirty="0" err="1" smtClean="0"/>
              <a:t>Some</a:t>
            </a:r>
            <a:r>
              <a:rPr lang="de-DE" sz="1400" kern="0" dirty="0" smtClean="0"/>
              <a:t> </a:t>
            </a:r>
            <a:r>
              <a:rPr lang="de-DE" sz="1400" kern="0" dirty="0" err="1" smtClean="0"/>
              <a:t>optimization</a:t>
            </a:r>
            <a:r>
              <a:rPr lang="de-DE" sz="1400" kern="0" dirty="0" smtClean="0"/>
              <a:t>/</a:t>
            </a:r>
            <a:r>
              <a:rPr lang="de-DE" sz="1400" kern="0" dirty="0" err="1" smtClean="0"/>
              <a:t>improvements</a:t>
            </a:r>
            <a:r>
              <a:rPr lang="de-DE" sz="1400" kern="0" dirty="0" smtClean="0"/>
              <a:t>:</a:t>
            </a:r>
          </a:p>
          <a:p>
            <a:endParaRPr lang="de-DE" sz="1200" kern="0" dirty="0" smtClean="0"/>
          </a:p>
          <a:p>
            <a:pPr marL="685800" lvl="1" indent="-285750"/>
            <a:r>
              <a:rPr lang="en-US" sz="1200" kern="0" dirty="0" smtClean="0">
                <a:sym typeface="Wingdings" pitchFamily="2" charset="2"/>
              </a:rPr>
              <a:t>Homogeneous solder printing</a:t>
            </a:r>
          </a:p>
          <a:p>
            <a:pPr marL="685800" lvl="1" indent="-285750"/>
            <a:r>
              <a:rPr lang="en-US" sz="1200" kern="0" dirty="0" smtClean="0">
                <a:sym typeface="Wingdings" pitchFamily="2" charset="2"/>
              </a:rPr>
              <a:t>Bond loop with 25 µm wire</a:t>
            </a:r>
          </a:p>
          <a:p>
            <a:pPr marL="685800" lvl="1" indent="-285750"/>
            <a:r>
              <a:rPr lang="en-US" sz="1200" kern="0" dirty="0" smtClean="0">
                <a:sym typeface="Wingdings" pitchFamily="2" charset="2"/>
              </a:rPr>
              <a:t>Still not decided: do we need a protection for the bond wires??</a:t>
            </a:r>
            <a:endParaRPr lang="en-US" kern="0" dirty="0" smtClean="0">
              <a:sym typeface="Wingdings" pitchFamily="2" charset="2"/>
            </a:endParaRPr>
          </a:p>
        </p:txBody>
      </p:sp>
      <p:pic>
        <p:nvPicPr>
          <p:cNvPr id="6146" name="Picture 2" descr="D:\Laci\1-Conferences-Talks\DEPFET-MEETINGS\2013-10-Desy\Profil mit Vorrichtung v. Herr Akerman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253" y="2573902"/>
            <a:ext cx="3612491" cy="163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Laci\2-PROJECTS\Belle-II\E-MCM\P4-1-photos-assembled\wirebonnds kapt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85" y="3033068"/>
            <a:ext cx="4291834" cy="321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76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  <a:ln>
          <a:noFill/>
        </a:ln>
      </a:spPr>
      <a:bodyPr wrap="none" rtlCol="0">
        <a:noAutofit/>
      </a:bodyPr>
      <a:lstStyle>
        <a:defPPr>
          <a:spcBef>
            <a:spcPts val="100"/>
          </a:spcBef>
          <a:spcAft>
            <a:spcPts val="100"/>
          </a:spcAft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974</Words>
  <Application>Microsoft Office PowerPoint</Application>
  <PresentationFormat>Bildschirmpräsentation (4:3)</PresentationFormat>
  <Paragraphs>158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1_Default Design</vt:lpstr>
      <vt:lpstr>PowerPoint-Präsentation</vt:lpstr>
      <vt:lpstr>Overview</vt:lpstr>
      <vt:lpstr>Assembly steps</vt:lpstr>
      <vt:lpstr>Flip Chip at IZM</vt:lpstr>
      <vt:lpstr>Flip Chip at IZM – first step in the right direction</vt:lpstr>
      <vt:lpstr>SMD placement at Finetech</vt:lpstr>
      <vt:lpstr>Lessons learned at Finetech</vt:lpstr>
      <vt:lpstr>SMD – open issues</vt:lpstr>
      <vt:lpstr>Kapton attachment and wire bonding</vt:lpstr>
      <vt:lpstr>In Summary</vt:lpstr>
    </vt:vector>
  </TitlesOfParts>
  <Company>MPI HLL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</dc:title>
  <dc:creator>Laci</dc:creator>
  <cp:lastModifiedBy>Laci</cp:lastModifiedBy>
  <cp:revision>1276</cp:revision>
  <cp:lastPrinted>2001-12-17T12:31:23Z</cp:lastPrinted>
  <dcterms:created xsi:type="dcterms:W3CDTF">2000-08-08T15:04:12Z</dcterms:created>
  <dcterms:modified xsi:type="dcterms:W3CDTF">2013-10-22T06:47:14Z</dcterms:modified>
</cp:coreProperties>
</file>