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sldIdLst>
    <p:sldId id="404" r:id="rId2"/>
    <p:sldId id="415" r:id="rId3"/>
    <p:sldId id="405" r:id="rId4"/>
    <p:sldId id="426" r:id="rId5"/>
    <p:sldId id="416" r:id="rId6"/>
    <p:sldId id="406" r:id="rId7"/>
    <p:sldId id="417" r:id="rId8"/>
    <p:sldId id="422" r:id="rId9"/>
    <p:sldId id="408" r:id="rId10"/>
    <p:sldId id="410" r:id="rId11"/>
    <p:sldId id="409" r:id="rId12"/>
    <p:sldId id="423" r:id="rId13"/>
    <p:sldId id="411" r:id="rId14"/>
    <p:sldId id="412" r:id="rId15"/>
    <p:sldId id="407" r:id="rId16"/>
    <p:sldId id="418" r:id="rId17"/>
    <p:sldId id="421" r:id="rId18"/>
    <p:sldId id="414" r:id="rId19"/>
    <p:sldId id="413" r:id="rId20"/>
    <p:sldId id="427" r:id="rId21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00B8FF"/>
    <a:srgbClr val="FF3399"/>
    <a:srgbClr val="FF3300"/>
    <a:srgbClr val="3399FF"/>
    <a:srgbClr val="FF6600"/>
    <a:srgbClr val="66CCFF"/>
    <a:srgbClr val="008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26" autoAdjust="0"/>
    <p:restoredTop sz="93073" autoAdjust="0"/>
  </p:normalViewPr>
  <p:slideViewPr>
    <p:cSldViewPr>
      <p:cViewPr varScale="1">
        <p:scale>
          <a:sx n="85" d="100"/>
          <a:sy n="85" d="100"/>
        </p:scale>
        <p:origin x="-14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28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90" y="-84"/>
      </p:cViewPr>
      <p:guideLst>
        <p:guide orient="horz" pos="2974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02/01/08</a:t>
            </a:r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3338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2513"/>
            <a:ext cx="5202238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Ladislav Andricek,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C5D2B-938F-4D68-A41D-C2BA8F53E7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71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8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2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561657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23.10.2013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3588" y="119063"/>
            <a:ext cx="7980362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ea typeface="+mn-ea"/>
          <a:cs typeface="Arial" pitchFamily="34" charset="0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899592" y="1889125"/>
            <a:ext cx="7164388" cy="4517231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1610" y="90872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pitchFamily="34" charset="0"/>
              </a:rPr>
              <a:t>Development of Hybrid 6.0</a:t>
            </a:r>
            <a:br>
              <a:rPr lang="en-US" sz="4000" dirty="0" smtClean="0">
                <a:latin typeface="Arial" pitchFamily="34" charset="0"/>
              </a:rPr>
            </a:br>
            <a:r>
              <a:rPr lang="en-US" dirty="0" smtClean="0"/>
              <a:t>(long PXD6 matrices for DESY </a:t>
            </a:r>
            <a:r>
              <a:rPr lang="en-US" dirty="0" err="1" smtClean="0"/>
              <a:t>TestBeam</a:t>
            </a:r>
            <a:r>
              <a:rPr lang="en-US" dirty="0" smtClean="0"/>
              <a:t>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9688" y="5229200"/>
            <a:ext cx="6008688" cy="836612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Felix Müller</a:t>
            </a:r>
          </a:p>
          <a:p>
            <a:pPr eaLnBrk="1" hangingPunct="1"/>
            <a:r>
              <a:rPr lang="en-US" sz="1800" dirty="0" smtClean="0">
                <a:latin typeface="Arial" charset="0"/>
              </a:rPr>
              <a:t>Max Planck Institute for Physics</a:t>
            </a:r>
          </a:p>
        </p:txBody>
      </p:sp>
      <p:pic>
        <p:nvPicPr>
          <p:cNvPr id="3077" name="Picture 16" descr="MPP_os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71450"/>
            <a:ext cx="10922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25"/>
            <a:ext cx="9969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" y="5373216"/>
            <a:ext cx="125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27" y="4920456"/>
            <a:ext cx="21812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DHP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pic>
        <p:nvPicPr>
          <p:cNvPr id="3075" name="Picture 3" descr="\\134.107.107.4\share\belle2\PCB\hybrid_6.0\Switcher_pcb_rou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7" y="1340768"/>
            <a:ext cx="8197586" cy="49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4644008" y="5070386"/>
            <a:ext cx="836383" cy="38844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Myriad Pro" pitchFamily="34" charset="0"/>
              </a:rPr>
              <a:t>Pads</a:t>
            </a:r>
            <a:endParaRPr lang="de-DE" b="1" dirty="0">
              <a:latin typeface="Myriad Pro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65887" y="952970"/>
            <a:ext cx="386080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u="sng" dirty="0" smtClean="0">
                <a:latin typeface="Myriad Pro" pitchFamily="34" charset="0"/>
              </a:rPr>
              <a:t>LVDS</a:t>
            </a:r>
            <a:r>
              <a:rPr lang="de-DE" sz="1800" dirty="0" smtClean="0">
                <a:latin typeface="Myriad Pro" pitchFamily="34" charset="0"/>
              </a:rPr>
              <a:t>: STRG, STRC, CLK, SERIN, SEROUT</a:t>
            </a:r>
            <a:endParaRPr lang="de-DE" sz="1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Pad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TestBeam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Lab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pic>
        <p:nvPicPr>
          <p:cNvPr id="4099" name="Picture 3" descr="\\134.107.107.4\share\belle2\PCB\hybrid_6.0\WireBonds_sw_cont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8186738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Pad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TestBeam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Lab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sp>
        <p:nvSpPr>
          <p:cNvPr id="20" name="Textfeld 19"/>
          <p:cNvSpPr txBox="1"/>
          <p:nvPr/>
        </p:nvSpPr>
        <p:spPr>
          <a:xfrm>
            <a:off x="899592" y="1264527"/>
            <a:ext cx="3428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TestBeam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\\134.107.107.4\share\belle2\PCB\hybrid_6.0\WireBonds_sw_control_DH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8186738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644890" y="5164509"/>
            <a:ext cx="2297424" cy="1007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DHP</a:t>
            </a:r>
            <a:endParaRPr lang="de-DE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Pad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TestBeam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Lab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pic>
        <p:nvPicPr>
          <p:cNvPr id="5122" name="Picture 2" descr="\\134.107.107.4\share\belle2\PCB\hybrid_6.0\WireBonds_sw_control_DH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8186738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6644890" y="5164509"/>
            <a:ext cx="2420856" cy="1007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rPr>
              <a:t>DHH</a:t>
            </a:r>
            <a:endParaRPr lang="de-DE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itchFamily="82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99592" y="1264527"/>
            <a:ext cx="235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Operation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44208" y="1458426"/>
            <a:ext cx="232627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Rebonding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17837"/>
            <a:ext cx="5212445" cy="556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300192" y="1253927"/>
            <a:ext cx="2664296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Capacitors for each power net (digital and analog voltages):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- 1206: 10µF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- 0805: 1µF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- 0402: 10nF, 100nF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Testpoints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voltages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Testpoints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switcher signals provided by DHP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 layers (power planes)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Switcher JTAG: LVDS </a:t>
            </a:r>
            <a:r>
              <a:rPr lang="en-US" sz="1400" dirty="0" smtClean="0"/>
              <a:t>→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single ended converter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signals (impedance controlled after consulting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manufactorer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Mounting holes according to drawings of Karlheinz Ackermann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Combined</a:t>
            </a:r>
            <a:r>
              <a:rPr lang="de-DE" dirty="0" smtClean="0"/>
              <a:t> PXD </a:t>
            </a:r>
            <a:r>
              <a:rPr lang="de-DE" dirty="0" err="1" smtClean="0"/>
              <a:t>and</a:t>
            </a:r>
            <a:r>
              <a:rPr lang="de-DE" dirty="0" smtClean="0"/>
              <a:t> SVD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73871"/>
            <a:ext cx="7884368" cy="563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 bwMode="auto">
          <a:xfrm flipV="1">
            <a:off x="2987824" y="4005064"/>
            <a:ext cx="1781944" cy="57606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1945053" y="4581128"/>
            <a:ext cx="102463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26981" y="1052736"/>
            <a:ext cx="20730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Karlheinz Ackermann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 </a:t>
            </a:r>
            <a:r>
              <a:rPr lang="de-DE" dirty="0" err="1" smtClean="0"/>
              <a:t>Combination</a:t>
            </a:r>
            <a:r>
              <a:rPr lang="de-DE" dirty="0" smtClean="0"/>
              <a:t>(s)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827584" y="908720"/>
            <a:ext cx="628088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Backup Solution: Hybrid 6.0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PXD6)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EMCM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PXD6)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3343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 rot="20860676">
            <a:off x="994910" y="4608544"/>
            <a:ext cx="1164101" cy="523220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Beam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926980" y="6292066"/>
            <a:ext cx="20730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Karlheinz Ackermann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Combined</a:t>
            </a:r>
            <a:r>
              <a:rPr lang="de-DE" dirty="0" smtClean="0"/>
              <a:t> PXD (hybrid6.0 &amp; EMCM) </a:t>
            </a:r>
            <a:r>
              <a:rPr lang="de-DE" dirty="0" err="1" smtClean="0"/>
              <a:t>and</a:t>
            </a:r>
            <a:r>
              <a:rPr lang="de-DE" dirty="0" smtClean="0"/>
              <a:t> SVD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3343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Mechanical</a:t>
            </a:r>
            <a:r>
              <a:rPr lang="de-DE" dirty="0" smtClean="0"/>
              <a:t> Work – Frame </a:t>
            </a:r>
            <a:r>
              <a:rPr lang="de-DE" dirty="0" err="1" smtClean="0"/>
              <a:t>for</a:t>
            </a:r>
            <a:r>
              <a:rPr lang="de-DE" dirty="0" smtClean="0"/>
              <a:t> PXD6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532859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26" y="2190740"/>
            <a:ext cx="5628084" cy="42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25207" y="1628800"/>
            <a:ext cx="19992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Karlheinz Ackermann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9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Remaining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ASICs:</a:t>
            </a:r>
          </a:p>
          <a:p>
            <a:r>
              <a:rPr lang="en-US" dirty="0" smtClean="0"/>
              <a:t>6 DHPs</a:t>
            </a:r>
          </a:p>
          <a:p>
            <a:r>
              <a:rPr lang="en-US" dirty="0" smtClean="0"/>
              <a:t>6 DCDs </a:t>
            </a:r>
            <a:endParaRPr lang="en-US" dirty="0" smtClean="0"/>
          </a:p>
          <a:p>
            <a:r>
              <a:rPr lang="en-US" dirty="0" smtClean="0"/>
              <a:t>6+5 </a:t>
            </a:r>
            <a:r>
              <a:rPr lang="en-US" dirty="0" smtClean="0"/>
              <a:t>Switcher</a:t>
            </a:r>
          </a:p>
          <a:p>
            <a:endParaRPr lang="en-US" dirty="0" smtClean="0"/>
          </a:p>
          <a:p>
            <a:r>
              <a:rPr lang="en-US" dirty="0" smtClean="0"/>
              <a:t>Additional </a:t>
            </a:r>
            <a:r>
              <a:rPr lang="en-US" dirty="0" err="1" smtClean="0"/>
              <a:t>TestPoints</a:t>
            </a:r>
            <a:r>
              <a:rPr lang="en-US" dirty="0" smtClean="0"/>
              <a:t> ? (Switcher signals, DHP signals)</a:t>
            </a:r>
          </a:p>
          <a:p>
            <a:endParaRPr lang="en-US" dirty="0" smtClean="0"/>
          </a:p>
          <a:p>
            <a:r>
              <a:rPr lang="en-US" dirty="0" smtClean="0"/>
              <a:t>Question: Which Switchers will be Used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Since Gated Mode is skipped in the </a:t>
            </a:r>
            <a:r>
              <a:rPr lang="en-US" dirty="0" err="1" smtClean="0"/>
              <a:t>TestBeam</a:t>
            </a:r>
            <a:r>
              <a:rPr lang="en-US" dirty="0" smtClean="0"/>
              <a:t> 2014, it is only required for </a:t>
            </a:r>
            <a:r>
              <a:rPr lang="en-US" dirty="0" err="1" smtClean="0"/>
              <a:t>LabTests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Assembling of which ASICs on which Module/Matrix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is the most favorable setup (2x long PXD6, PXD6 &amp; EMCM, 2x EMCM)</a:t>
            </a:r>
          </a:p>
          <a:p>
            <a:r>
              <a:rPr lang="en-US" dirty="0" smtClean="0"/>
              <a:t>Sensitive Area of long PXD6 (48x9,6mm² = 461mm²)</a:t>
            </a:r>
          </a:p>
          <a:p>
            <a:r>
              <a:rPr lang="en-US" dirty="0" smtClean="0"/>
              <a:t>Sensitive Area of small PXD6 (4,8x1,6mm² = 7,68mm²)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dirty="0" smtClean="0"/>
              <a:t>Matrices </a:t>
            </a:r>
            <a:r>
              <a:rPr lang="de-DE" dirty="0" err="1" smtClean="0"/>
              <a:t>for</a:t>
            </a:r>
            <a:r>
              <a:rPr lang="de-DE" dirty="0" smtClean="0"/>
              <a:t> DESY </a:t>
            </a:r>
            <a:r>
              <a:rPr lang="de-DE" dirty="0" err="1" smtClean="0"/>
              <a:t>Testbeam</a:t>
            </a:r>
            <a:r>
              <a:rPr lang="de-DE" dirty="0" smtClean="0"/>
              <a:t> 2014: I06 (</a:t>
            </a:r>
            <a:r>
              <a:rPr lang="de-DE" dirty="0" err="1" smtClean="0"/>
              <a:t>layer</a:t>
            </a:r>
            <a:r>
              <a:rPr lang="de-DE" dirty="0" smtClean="0"/>
              <a:t> 1)</a:t>
            </a:r>
            <a:endParaRPr lang="de-DE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86" y="1223123"/>
            <a:ext cx="8642359" cy="211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951920" y="1553773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DHP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81872" y="2564192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DHP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972347" y="2068892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DHP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752020" y="1564496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DCD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752019" y="2068892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DCD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752018" y="2564192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DCD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580695" y="2845117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822115" y="2853443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109816" y="2845117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443083" y="2853443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643233" y="2861769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7643232" y="2708265"/>
            <a:ext cx="966787" cy="625494"/>
          </a:xfrm>
          <a:prstGeom prst="ellipse">
            <a:avLst/>
          </a:prstGeom>
          <a:noFill/>
          <a:ln w="76200" cap="flat" cmpd="sng" algn="ctr">
            <a:solidFill>
              <a:srgbClr val="00CC99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 bwMode="auto">
          <a:xfrm flipV="1">
            <a:off x="2580695" y="1548423"/>
            <a:ext cx="6181725" cy="16073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7" name="Gerade Verbindung mit Pfeil 36"/>
          <p:cNvCxnSpPr/>
          <p:nvPr/>
        </p:nvCxnSpPr>
        <p:spPr bwMode="auto">
          <a:xfrm>
            <a:off x="8762420" y="1548423"/>
            <a:ext cx="0" cy="1303916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feld 37"/>
          <p:cNvSpPr txBox="1"/>
          <p:nvPr/>
        </p:nvSpPr>
        <p:spPr>
          <a:xfrm>
            <a:off x="6633452" y="2059076"/>
            <a:ext cx="1976567" cy="307777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Sensitive Area: 9,6mm</a:t>
            </a:r>
          </a:p>
        </p:txBody>
      </p:sp>
      <p:sp>
        <p:nvSpPr>
          <p:cNvPr id="43" name="TextBox 6"/>
          <p:cNvSpPr txBox="1"/>
          <p:nvPr/>
        </p:nvSpPr>
        <p:spPr>
          <a:xfrm>
            <a:off x="972347" y="4177988"/>
            <a:ext cx="3959738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Standard Belle II design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50 x 75 </a:t>
            </a:r>
            <a:r>
              <a:rPr lang="en-US" sz="14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pixel size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192 x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640 pixels </a:t>
            </a:r>
            <a:endParaRPr lang="en-US" sz="1400" dirty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marL="742950" lvl="1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768 drain lines  3 DCDs &amp; 3 DHPs</a:t>
            </a:r>
          </a:p>
          <a:p>
            <a:pPr marL="742950" lvl="1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160 gate/clear lines 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5 SWITCHERs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701042" y="953446"/>
            <a:ext cx="1926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FF0000"/>
                </a:solidFill>
                <a:latin typeface="Arial" charset="0"/>
              </a:rPr>
              <a:t>Sensitive Area: 48mm</a:t>
            </a:r>
            <a:endParaRPr lang="de-DE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843275" y="6261295"/>
            <a:ext cx="1258678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Paola‘s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3 PXD6 matrices (1 Belle design &amp; 2 Capacitive Coupled)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Mechanical design &amp; fabrication is finished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Hybrid 6.0 will be ready till mid of November</a:t>
            </a:r>
          </a:p>
          <a:p>
            <a:pPr marL="0" indent="0">
              <a:lnSpc>
                <a:spcPct val="200000"/>
              </a:lnSpc>
            </a:pPr>
            <a:endParaRPr lang="en-US" sz="1800" dirty="0" smtClean="0"/>
          </a:p>
          <a:p>
            <a:pPr marL="0" indent="0">
              <a:lnSpc>
                <a:spcPct val="200000"/>
              </a:lnSpc>
            </a:pPr>
            <a:r>
              <a:rPr lang="en-US" sz="1800" dirty="0" smtClean="0"/>
              <a:t>to do: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Assembling (ASICs and passives)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19997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Matrices </a:t>
            </a:r>
            <a:r>
              <a:rPr lang="de-DE" dirty="0" err="1" smtClean="0"/>
              <a:t>for</a:t>
            </a:r>
            <a:r>
              <a:rPr lang="de-DE" dirty="0" smtClean="0"/>
              <a:t> DESY </a:t>
            </a:r>
            <a:r>
              <a:rPr lang="de-DE" dirty="0" err="1" smtClean="0"/>
              <a:t>Testbeam</a:t>
            </a:r>
            <a:r>
              <a:rPr lang="de-DE" dirty="0" smtClean="0"/>
              <a:t> 2014: I00 (</a:t>
            </a:r>
            <a:r>
              <a:rPr lang="de-DE" dirty="0" err="1" smtClean="0"/>
              <a:t>layer</a:t>
            </a:r>
            <a:r>
              <a:rPr lang="de-DE" dirty="0" smtClean="0"/>
              <a:t> 2)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>
          <a:xfrm>
            <a:off x="755651" y="6572250"/>
            <a:ext cx="1296070" cy="285750"/>
          </a:xfrm>
        </p:spPr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Felix Müller, </a:t>
            </a:r>
            <a:r>
              <a:rPr lang="en-US" dirty="0"/>
              <a:t>4th Belle II PXD/SVD </a:t>
            </a:r>
            <a:r>
              <a:rPr lang="en-US" dirty="0" smtClean="0"/>
              <a:t>Workshop</a:t>
            </a:r>
            <a:endParaRPr lang="en-GB" dirty="0"/>
          </a:p>
        </p:txBody>
      </p:sp>
      <p:sp>
        <p:nvSpPr>
          <p:cNvPr id="8" name="Fußzeilenplatzhalter 4"/>
          <p:cNvSpPr txBox="1">
            <a:spLocks/>
          </p:cNvSpPr>
          <p:nvPr/>
        </p:nvSpPr>
        <p:spPr bwMode="auto">
          <a:xfrm>
            <a:off x="683568" y="6575425"/>
            <a:ext cx="8460432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2492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 kern="1200">
                <a:solidFill>
                  <a:srgbClr val="24249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2BE61DD9-8A1F-4AB2-B491-5C1ABF031EB8}" type="slidenum">
              <a:rPr lang="en-GB" smtClean="0"/>
              <a:t>3</a:t>
            </a:fld>
            <a:endParaRPr lang="en-GB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7" y="1441774"/>
            <a:ext cx="8215694" cy="23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1625077" y="1825429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DHP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635979" y="2997773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DHP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635979" y="2426273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DHP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2558527" y="1817102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DCD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558527" y="2426272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DCD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558526" y="2997772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DCD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606277" y="3281095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035027" y="3289421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454252" y="3289421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906815" y="3289421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7" name="Gerade Verbindung mit Pfeil 46"/>
          <p:cNvCxnSpPr/>
          <p:nvPr/>
        </p:nvCxnSpPr>
        <p:spPr bwMode="auto">
          <a:xfrm>
            <a:off x="3291952" y="1301554"/>
            <a:ext cx="5443538" cy="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8" name="Gerade Verbindung mit Pfeil 47"/>
          <p:cNvCxnSpPr/>
          <p:nvPr/>
        </p:nvCxnSpPr>
        <p:spPr bwMode="auto">
          <a:xfrm>
            <a:off x="8606902" y="1763900"/>
            <a:ext cx="0" cy="1377946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9" name="Textfeld 48"/>
          <p:cNvSpPr txBox="1"/>
          <p:nvPr/>
        </p:nvSpPr>
        <p:spPr>
          <a:xfrm>
            <a:off x="6605065" y="2298983"/>
            <a:ext cx="1976567" cy="307777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Sensitive Area: 9,6mm</a:t>
            </a:r>
          </a:p>
        </p:txBody>
      </p:sp>
      <p:sp>
        <p:nvSpPr>
          <p:cNvPr id="51" name="TextBox 6"/>
          <p:cNvSpPr txBox="1"/>
          <p:nvPr/>
        </p:nvSpPr>
        <p:spPr>
          <a:xfrm>
            <a:off x="805937" y="4190999"/>
            <a:ext cx="78422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Capacitive coupled clear-gate (provides Clear mechanism but harms Gated-Mode Operation)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Enhanced drift field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50 x 100 </a:t>
            </a:r>
            <a:r>
              <a:rPr lang="en-US" sz="14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pixel size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192 x 480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pixels</a:t>
            </a:r>
            <a:endParaRPr lang="en-US" sz="1400" dirty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marL="742950" lvl="1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768 drain lines  3 DCDs &amp; 3 DHPs</a:t>
            </a:r>
          </a:p>
          <a:p>
            <a:pPr marL="742950" lvl="1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120 gate/clear lines 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4 SWITCHERs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857625" y="904875"/>
            <a:ext cx="1926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FF0000"/>
                </a:solidFill>
                <a:latin typeface="Arial" charset="0"/>
              </a:rPr>
              <a:t>Sensitive Area: 48mm</a:t>
            </a:r>
            <a:endParaRPr lang="de-DE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805094" y="4725144"/>
            <a:ext cx="2776538" cy="1384995"/>
          </a:xfrm>
          <a:prstGeom prst="rect">
            <a:avLst/>
          </a:prstGeom>
          <a:noFill/>
          <a:ln w="38100">
            <a:solidFill>
              <a:srgbClr val="00CC99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Both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matrices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have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the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same sensitive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area</a:t>
            </a: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843275" y="6261295"/>
            <a:ext cx="1258678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Paola‘s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42967"/>
            <a:ext cx="8532440" cy="25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dirty="0" smtClean="0"/>
              <a:t>Matrix: J00 (additional, PXD6S)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5925" y="1740372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DHP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96827" y="2912716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DHP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96827" y="2341216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DHP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66139" y="1732045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DCD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66139" y="2341215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DCD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66138" y="2912715"/>
            <a:ext cx="542925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DCD</a:t>
            </a: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3299564" y="1216497"/>
            <a:ext cx="5443538" cy="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8614514" y="1678843"/>
            <a:ext cx="0" cy="1377946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6612677" y="2213926"/>
            <a:ext cx="1976567" cy="307777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Sensitive Area: 9,6mm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574723" y="3104030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25983" y="3104029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516216" y="3100187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913093" y="3115821"/>
            <a:ext cx="895350" cy="2881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Switcher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283968" y="908720"/>
            <a:ext cx="1926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FF0000"/>
                </a:solidFill>
                <a:latin typeface="Arial" charset="0"/>
              </a:rPr>
              <a:t>Sensitive Area: 36mm</a:t>
            </a:r>
            <a:endParaRPr lang="de-DE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805937" y="4190999"/>
            <a:ext cx="78422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Capacitive coupled clear-gate (provides Clear mechanism but harms Gated-Mode Operation)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Enhanced drift field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50 x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75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pixel size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192 x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480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pixels</a:t>
            </a:r>
            <a:endParaRPr lang="en-US" sz="1400" dirty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marL="742950" lvl="1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768 drain lines  3 DCDs &amp; 3 DHPs</a:t>
            </a:r>
          </a:p>
          <a:p>
            <a:pPr marL="742950" lvl="1" indent="-28575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120 gate/clear lines 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4 SWITCHERs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805094" y="4725144"/>
            <a:ext cx="2776538" cy="1384995"/>
          </a:xfrm>
          <a:prstGeom prst="rect">
            <a:avLst/>
          </a:prstGeom>
          <a:noFill/>
          <a:ln w="38100">
            <a:solidFill>
              <a:srgbClr val="00CC99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sensitive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area</a:t>
            </a: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dirty="0" err="1" smtClean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DE" sz="2800" b="1" kern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 charset="0"/>
              </a:rPr>
              <a:t>smaller</a:t>
            </a:r>
            <a:endParaRPr lang="de-DE" sz="2800" b="1" kern="0" dirty="0" smtClean="0">
              <a:solidFill>
                <a:srgbClr val="000000"/>
              </a:solidFill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(-12x9,6mm²)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843275" y="6261295"/>
            <a:ext cx="1258678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Paola‘s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Hybrid 6.0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sp>
        <p:nvSpPr>
          <p:cNvPr id="8" name="Textfeld 7"/>
          <p:cNvSpPr txBox="1"/>
          <p:nvPr/>
        </p:nvSpPr>
        <p:spPr>
          <a:xfrm>
            <a:off x="571500" y="980728"/>
            <a:ext cx="85725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There are three large PXD matrices working (75µm x 50µm &amp; 100µm x 50µm (CC) &amp; 75µm x 50µm (CC))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=&gt; For the DESY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testbeam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(2014) 2 PCBs are required (mirrored)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eaLnBrk="1" hangingPunct="1">
              <a:lnSpc>
                <a:spcPct val="150000"/>
              </a:lnSpc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4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Infiniband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cables (High Speed DHPs, JTAG DHPs, Switcher Control, Switcher JTAG)</a:t>
            </a:r>
          </a:p>
          <a:p>
            <a:pPr marL="285750" indent="-285750" defTabSz="914400" eaLnBrk="1" hangingPunct="1">
              <a:lnSpc>
                <a:spcPct val="150000"/>
              </a:lnSpc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Power connector</a:t>
            </a:r>
          </a:p>
          <a:p>
            <a:pPr marL="285750" indent="-285750" defTabSz="914400" eaLnBrk="1" hangingPunct="1">
              <a:lnSpc>
                <a:spcPct val="150000"/>
              </a:lnSpc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Cooling (DCDs &amp; DHPs (CO</a:t>
            </a:r>
            <a:r>
              <a:rPr lang="en-US" sz="14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)  and Switchers (flow of cool air) 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7725" y="3501008"/>
            <a:ext cx="798671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Plan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Skip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GatedMode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Operation (Switchers are controlled by DHP)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External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FPGA (DHH)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provides JTAG for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Switchers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(TDI, TDO, TMS, TCK, TRST)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Optional: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DHH controls Switchers (STRG, STRC, CLK, SERIN, SEROUT)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Problem:</a:t>
            </a:r>
          </a:p>
          <a:p>
            <a:pPr marL="285750" indent="-285750" defTabSz="914400" eaLnBrk="1" hangingPunct="1">
              <a:lnSpc>
                <a:spcPct val="150000"/>
              </a:lnSpc>
              <a:buClrTx/>
              <a:buSzTx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DHP0.2 does not support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GatedMode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Operation</a:t>
            </a: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5076056" y="2354274"/>
            <a:ext cx="1368152" cy="21602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 flipV="1">
            <a:off x="5148064" y="2348880"/>
            <a:ext cx="1224136" cy="22141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764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7" y="1289024"/>
            <a:ext cx="8376046" cy="418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50" y="1647687"/>
            <a:ext cx="9450740" cy="350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Hybrid 6.0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Mounting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sp>
        <p:nvSpPr>
          <p:cNvPr id="88" name="Textfeld 87"/>
          <p:cNvSpPr txBox="1"/>
          <p:nvPr/>
        </p:nvSpPr>
        <p:spPr>
          <a:xfrm>
            <a:off x="3246819" y="1921673"/>
            <a:ext cx="992066" cy="369332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SW JTAG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3256035" y="2490762"/>
            <a:ext cx="1082348" cy="307777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srgbClr val="FF0000"/>
                </a:solidFill>
                <a:latin typeface="Arial" charset="0"/>
              </a:rPr>
              <a:t>SW </a:t>
            </a:r>
            <a:r>
              <a:rPr lang="de-DE" sz="1400" kern="0" dirty="0" err="1" smtClean="0">
                <a:solidFill>
                  <a:srgbClr val="FF0000"/>
                </a:solidFill>
                <a:latin typeface="Arial" charset="0"/>
              </a:rPr>
              <a:t>signals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3259717" y="3037689"/>
            <a:ext cx="1072730" cy="307777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DHP JTAG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3256035" y="4346703"/>
            <a:ext cx="1172116" cy="307777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DHP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signals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1014571" y="3739281"/>
            <a:ext cx="1459502" cy="369332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Power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Supply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6538835" y="3635732"/>
            <a:ext cx="679225" cy="369332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PXD6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6681710" y="5477047"/>
            <a:ext cx="136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Switcher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cooling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pipe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5" name="Gerade Verbindung mit Pfeil 94"/>
          <p:cNvCxnSpPr/>
          <p:nvPr/>
        </p:nvCxnSpPr>
        <p:spPr bwMode="auto">
          <a:xfrm flipH="1" flipV="1">
            <a:off x="7218060" y="4200698"/>
            <a:ext cx="411466" cy="1537959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Gerade Verbindung mit Pfeil 95"/>
          <p:cNvCxnSpPr/>
          <p:nvPr/>
        </p:nvCxnSpPr>
        <p:spPr bwMode="auto">
          <a:xfrm flipH="1" flipV="1">
            <a:off x="6334125" y="4200698"/>
            <a:ext cx="1327794" cy="1537959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Textfeld 96"/>
          <p:cNvSpPr txBox="1"/>
          <p:nvPr/>
        </p:nvSpPr>
        <p:spPr>
          <a:xfrm>
            <a:off x="876300" y="5586257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Cooling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pipes</a:t>
            </a:r>
            <a:endParaRPr lang="de-DE" sz="140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(DCD, DHP)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8" name="Gerade Verbindung mit Pfeil 97"/>
          <p:cNvCxnSpPr/>
          <p:nvPr/>
        </p:nvCxnSpPr>
        <p:spPr bwMode="auto">
          <a:xfrm flipH="1" flipV="1">
            <a:off x="1014571" y="3657773"/>
            <a:ext cx="137954" cy="192848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Gerade Verbindung mit Pfeil 98"/>
          <p:cNvCxnSpPr/>
          <p:nvPr/>
        </p:nvCxnSpPr>
        <p:spPr bwMode="auto">
          <a:xfrm flipV="1">
            <a:off x="1813299" y="4200698"/>
            <a:ext cx="177426" cy="1385559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Textfeld 99"/>
          <p:cNvSpPr txBox="1"/>
          <p:nvPr/>
        </p:nvSpPr>
        <p:spPr>
          <a:xfrm>
            <a:off x="1421752" y="192167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err="1" smtClean="0">
                <a:solidFill>
                  <a:srgbClr val="3333CC"/>
                </a:solidFill>
                <a:latin typeface="Arial" charset="0"/>
              </a:rPr>
              <a:t>Infiniband</a:t>
            </a:r>
            <a:endParaRPr lang="de-DE" sz="14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1421752" y="248017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err="1" smtClean="0">
                <a:solidFill>
                  <a:srgbClr val="3333CC"/>
                </a:solidFill>
                <a:latin typeface="Arial" charset="0"/>
              </a:rPr>
              <a:t>Infiniband</a:t>
            </a:r>
            <a:endParaRPr lang="de-DE" sz="14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1421752" y="303768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err="1" smtClean="0">
                <a:solidFill>
                  <a:srgbClr val="3333CC"/>
                </a:solidFill>
                <a:latin typeface="Arial" charset="0"/>
              </a:rPr>
              <a:t>Infiniband</a:t>
            </a:r>
            <a:endParaRPr lang="de-DE" sz="14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1421751" y="434670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err="1" smtClean="0">
                <a:solidFill>
                  <a:srgbClr val="3333CC"/>
                </a:solidFill>
                <a:latin typeface="Arial" charset="0"/>
              </a:rPr>
              <a:t>Infiniband</a:t>
            </a:r>
            <a:endParaRPr lang="de-DE" sz="1400" dirty="0">
              <a:solidFill>
                <a:srgbClr val="3333CC"/>
              </a:solidFill>
              <a:latin typeface="Arial" charset="0"/>
            </a:endParaRPr>
          </a:p>
        </p:txBody>
      </p:sp>
      <p:cxnSp>
        <p:nvCxnSpPr>
          <p:cNvPr id="104" name="Gerade Verbindung mit Pfeil 103"/>
          <p:cNvCxnSpPr/>
          <p:nvPr/>
        </p:nvCxnSpPr>
        <p:spPr bwMode="auto">
          <a:xfrm>
            <a:off x="8048625" y="1781348"/>
            <a:ext cx="0" cy="300990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5" name="Gerade Verbindung mit Pfeil 104"/>
          <p:cNvCxnSpPr/>
          <p:nvPr/>
        </p:nvCxnSpPr>
        <p:spPr bwMode="auto">
          <a:xfrm>
            <a:off x="5400675" y="1532739"/>
            <a:ext cx="2495550" cy="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6" name="Textfeld 105"/>
          <p:cNvSpPr txBox="1"/>
          <p:nvPr/>
        </p:nvSpPr>
        <p:spPr>
          <a:xfrm>
            <a:off x="8146381" y="2636912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FF0000"/>
                </a:solidFill>
                <a:latin typeface="Arial" charset="0"/>
              </a:rPr>
              <a:t>160mm</a:t>
            </a:r>
            <a:endParaRPr lang="de-DE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6334125" y="113513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FF0000"/>
                </a:solidFill>
                <a:latin typeface="Arial" charset="0"/>
              </a:rPr>
              <a:t>130mm</a:t>
            </a:r>
            <a:endParaRPr lang="de-DE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3698301" y="5597268"/>
            <a:ext cx="149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Alignment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pins</a:t>
            </a:r>
            <a:endParaRPr lang="de-DE" sz="1400" dirty="0" smtClean="0">
              <a:solidFill>
                <a:srgbClr val="000000"/>
              </a:solidFill>
              <a:latin typeface="Arial" charset="0"/>
            </a:endParaRPr>
          </a:p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or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PXD6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9" name="Gerade Verbindung mit Pfeil 108"/>
          <p:cNvCxnSpPr/>
          <p:nvPr/>
        </p:nvCxnSpPr>
        <p:spPr bwMode="auto">
          <a:xfrm flipV="1">
            <a:off x="4981575" y="4000459"/>
            <a:ext cx="1143000" cy="159681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Gerade Verbindung mit Pfeil 109"/>
          <p:cNvCxnSpPr/>
          <p:nvPr/>
        </p:nvCxnSpPr>
        <p:spPr bwMode="auto">
          <a:xfrm flipV="1">
            <a:off x="5004048" y="3992430"/>
            <a:ext cx="1440160" cy="159681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1511249" y="112474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Stress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relief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12" name="Gerade Verbindung mit Pfeil 111"/>
          <p:cNvCxnSpPr/>
          <p:nvPr/>
        </p:nvCxnSpPr>
        <p:spPr bwMode="auto">
          <a:xfrm>
            <a:off x="2265218" y="1442912"/>
            <a:ext cx="761134" cy="57855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Gerade Verbindung mit Pfeil 114"/>
          <p:cNvCxnSpPr/>
          <p:nvPr/>
        </p:nvCxnSpPr>
        <p:spPr bwMode="auto">
          <a:xfrm flipV="1">
            <a:off x="5133975" y="4005064"/>
            <a:ext cx="1310233" cy="1744605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Gerade Verbindung mit Pfeil 115"/>
          <p:cNvCxnSpPr/>
          <p:nvPr/>
        </p:nvCxnSpPr>
        <p:spPr bwMode="auto">
          <a:xfrm flipV="1">
            <a:off x="5133975" y="4005064"/>
            <a:ext cx="2084085" cy="1740243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Textfeld 119"/>
          <p:cNvSpPr txBox="1"/>
          <p:nvPr/>
        </p:nvSpPr>
        <p:spPr>
          <a:xfrm>
            <a:off x="6888270" y="6214778"/>
            <a:ext cx="20730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Karlheinz Ackermann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PXD6 </a:t>
            </a:r>
            <a:r>
              <a:rPr lang="de-DE" dirty="0" err="1" smtClean="0"/>
              <a:t>matrices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252538"/>
            <a:ext cx="12477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2942917" y="1878132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smtClean="0">
                <a:solidFill>
                  <a:srgbClr val="3333CC"/>
                </a:solidFill>
                <a:latin typeface="Arial" charset="0"/>
              </a:rPr>
              <a:t>Infiniband</a:t>
            </a:r>
            <a:endParaRPr lang="en-US" sz="1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919413" y="2550150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smtClean="0">
                <a:solidFill>
                  <a:srgbClr val="3333CC"/>
                </a:solidFill>
                <a:latin typeface="Arial" charset="0"/>
              </a:rPr>
              <a:t>Infiniband</a:t>
            </a:r>
            <a:endParaRPr lang="en-US" sz="1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919412" y="328357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smtClean="0">
                <a:solidFill>
                  <a:srgbClr val="3333CC"/>
                </a:solidFill>
                <a:latin typeface="Arial" charset="0"/>
              </a:rPr>
              <a:t>Infiniband</a:t>
            </a:r>
            <a:endParaRPr lang="en-US" sz="1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919410" y="4998502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smtClean="0">
                <a:solidFill>
                  <a:srgbClr val="3333CC"/>
                </a:solidFill>
                <a:latin typeface="Arial" charset="0"/>
              </a:rPr>
              <a:t>Infiniband</a:t>
            </a:r>
            <a:endParaRPr lang="en-US" sz="1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919411" y="4093200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smtClean="0">
                <a:solidFill>
                  <a:srgbClr val="3333CC"/>
                </a:solidFill>
                <a:latin typeface="Arial" charset="0"/>
              </a:rPr>
              <a:t>Power (MicroDSub, Glenair)</a:t>
            </a:r>
            <a:endParaRPr lang="en-US" sz="1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919411" y="372427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smtClean="0">
                <a:solidFill>
                  <a:srgbClr val="3333CC"/>
                </a:solidFill>
                <a:latin typeface="Arial" charset="0"/>
              </a:rPr>
              <a:t>Cooling</a:t>
            </a:r>
            <a:endParaRPr lang="en-US" sz="1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919410" y="465313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3333CC"/>
                </a:solidFill>
                <a:latin typeface="Arial" charset="0"/>
              </a:rPr>
              <a:t>Cooling</a:t>
            </a:r>
            <a:endParaRPr lang="en-US" sz="1400" dirty="0">
              <a:solidFill>
                <a:srgbClr val="3333CC"/>
              </a:solidFill>
              <a:latin typeface="Arial" charset="0"/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2667000" y="2362200"/>
            <a:ext cx="1464442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Gerade Verbindung 35"/>
          <p:cNvCxnSpPr/>
          <p:nvPr/>
        </p:nvCxnSpPr>
        <p:spPr bwMode="auto">
          <a:xfrm>
            <a:off x="2651207" y="3095625"/>
            <a:ext cx="1464442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36"/>
          <p:cNvCxnSpPr/>
          <p:nvPr/>
        </p:nvCxnSpPr>
        <p:spPr bwMode="auto">
          <a:xfrm>
            <a:off x="2690955" y="3724275"/>
            <a:ext cx="1464442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/>
          <p:nvPr/>
        </p:nvCxnSpPr>
        <p:spPr bwMode="auto">
          <a:xfrm>
            <a:off x="2681430" y="4079677"/>
            <a:ext cx="1464442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2667000" y="4653136"/>
            <a:ext cx="1464442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2681430" y="4998502"/>
            <a:ext cx="1464442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2681430" y="5524500"/>
            <a:ext cx="1464442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>
            <a:off x="2681430" y="1685925"/>
            <a:ext cx="1464442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feld 42"/>
          <p:cNvSpPr txBox="1"/>
          <p:nvPr/>
        </p:nvSpPr>
        <p:spPr>
          <a:xfrm>
            <a:off x="2786649" y="1271588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Mechanical Installation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713586" y="5738813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Mechanical Installation</a:t>
            </a:r>
          </a:p>
        </p:txBody>
      </p:sp>
      <p:cxnSp>
        <p:nvCxnSpPr>
          <p:cNvPr id="45" name="Gerade Verbindung mit Pfeil 44"/>
          <p:cNvCxnSpPr/>
          <p:nvPr/>
        </p:nvCxnSpPr>
        <p:spPr bwMode="auto">
          <a:xfrm>
            <a:off x="1514475" y="3437463"/>
            <a:ext cx="781050" cy="809625"/>
          </a:xfrm>
          <a:prstGeom prst="straightConnector1">
            <a:avLst/>
          </a:prstGeom>
          <a:solidFill>
            <a:srgbClr val="FFFF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feld 45"/>
          <p:cNvSpPr txBox="1"/>
          <p:nvPr/>
        </p:nvSpPr>
        <p:spPr>
          <a:xfrm>
            <a:off x="828675" y="3034030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smtClean="0">
                <a:solidFill>
                  <a:srgbClr val="FF0000"/>
                </a:solidFill>
                <a:latin typeface="Arial" charset="0"/>
              </a:rPr>
              <a:t>Cooling</a:t>
            </a:r>
          </a:p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smtClean="0">
                <a:solidFill>
                  <a:srgbClr val="FF0000"/>
                </a:solidFill>
                <a:latin typeface="Arial" charset="0"/>
              </a:rPr>
              <a:t>block</a:t>
            </a:r>
            <a:endParaRPr lang="en-US" sz="1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419725" y="2105025"/>
            <a:ext cx="2541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PCB thickness: 1,5mm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Distance (PCB1,PCB2)=4mm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≙ thickness of cooling block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=&gt; Matrices distance: 7mm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6888270" y="6214778"/>
            <a:ext cx="20730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Karlheinz Ackermann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2282748" y="908720"/>
            <a:ext cx="0" cy="5521502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877233" y="883790"/>
            <a:ext cx="1160895" cy="3877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de-DE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547009" y="883063"/>
            <a:ext cx="1160895" cy="3877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de-DE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687218" y="2159853"/>
            <a:ext cx="78170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Cooling block on backside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 Cooling of 3 DCDs and 3 DHPs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 Large copper planes on top and bottom layer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 Heat transfer between top and bottom layer by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ias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(same as for hybrid 5)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 Diameter (pipe) 1mm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 Either fluid or CO</a:t>
            </a:r>
            <a:r>
              <a:rPr lang="en-US" sz="14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 Thickness 4mm (PCB: 1.5mm =&gt; distance between PXD detectors: 7mm)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Additional Switcher cooling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 small pipe with ‚holes‘ installed above the switcher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 air flow</a:t>
            </a:r>
          </a:p>
          <a:p>
            <a:pPr defTabSz="914400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  easily removable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5" descr="Z:\Desktop\cooling hybrid6 switc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27" y="4751675"/>
            <a:ext cx="4352925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Z:\Desktop\cooling hybri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26" y="692696"/>
            <a:ext cx="553402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23.10.2013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4th Belle II PXD/SVD Workshop</a:t>
            </a:r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755576" y="1192396"/>
            <a:ext cx="813690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Discussed in June at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13th International Workshop on DEPFET Detectors and Applications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switcher is controlled by external FPGA (DHH with adapter board)</a:t>
            </a:r>
          </a:p>
          <a:p>
            <a:pPr>
              <a:lnSpc>
                <a:spcPct val="150000"/>
              </a:lnSpc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of the adapter board is finished &amp; fabricated; need to be assembled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└►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Igor‘s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07704" y="3883604"/>
            <a:ext cx="6338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BUT: We want an easy, fully working setup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TB2014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=&gt; Switcher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will be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controlled by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DHP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P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MPP</Template>
  <TotalTime>0</TotalTime>
  <Words>1074</Words>
  <Application>Microsoft Office PowerPoint</Application>
  <PresentationFormat>Bildschirmpräsentation (4:3)</PresentationFormat>
  <Paragraphs>248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MPP</vt:lpstr>
      <vt:lpstr>Development of Hybrid 6.0 (long PXD6 matrices for DESY TestBeam)</vt:lpstr>
      <vt:lpstr>Matrices for DESY Testbeam 2014: I06 (layer 1)</vt:lpstr>
      <vt:lpstr>Matrices for DESY Testbeam 2014: I00 (layer 2)</vt:lpstr>
      <vt:lpstr>Matrix: J00 (additional, PXD6S)</vt:lpstr>
      <vt:lpstr>Hybrid 6.0 Overview</vt:lpstr>
      <vt:lpstr>Hybrid 6.0 and Mounting</vt:lpstr>
      <vt:lpstr>2 layers of PXD6 matrices</vt:lpstr>
      <vt:lpstr>Cooling aspects</vt:lpstr>
      <vt:lpstr>Switcher control</vt:lpstr>
      <vt:lpstr>Switcher controlled by DHP</vt:lpstr>
      <vt:lpstr>Additional Pad for TestBeam and Lab operation</vt:lpstr>
      <vt:lpstr>Additional Pad for TestBeam and Lab operation</vt:lpstr>
      <vt:lpstr>Additional Pad for TestBeam and Lab operation</vt:lpstr>
      <vt:lpstr>Overview</vt:lpstr>
      <vt:lpstr>Combined PXD and SVD</vt:lpstr>
      <vt:lpstr>Alternative Combination(s)</vt:lpstr>
      <vt:lpstr>Combined PXD (hybrid6.0 &amp; EMCM) and SVD</vt:lpstr>
      <vt:lpstr>Mechanical Work – Frame for PXD6</vt:lpstr>
      <vt:lpstr>Remaining Issues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Hybrid 6.0 (for long PXD6 matrices)</dc:title>
  <dc:creator>Felix Müller</dc:creator>
  <cp:lastModifiedBy>Felix Müller</cp:lastModifiedBy>
  <cp:revision>38</cp:revision>
  <cp:lastPrinted>2012-02-06T08:36:01Z</cp:lastPrinted>
  <dcterms:created xsi:type="dcterms:W3CDTF">2013-10-20T15:20:45Z</dcterms:created>
  <dcterms:modified xsi:type="dcterms:W3CDTF">2013-10-23T06:00:00Z</dcterms:modified>
</cp:coreProperties>
</file>