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384" r:id="rId3"/>
    <p:sldId id="399" r:id="rId4"/>
    <p:sldId id="389" r:id="rId5"/>
    <p:sldId id="400" r:id="rId6"/>
    <p:sldId id="374" r:id="rId7"/>
  </p:sldIdLst>
  <p:sldSz cx="9144000" cy="6858000" type="screen4x3"/>
  <p:notesSz cx="6794500" cy="99187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A0"/>
    <a:srgbClr val="D2EAFA"/>
    <a:srgbClr val="FFEECD"/>
    <a:srgbClr val="CAE8AA"/>
    <a:srgbClr val="FFCC66"/>
    <a:srgbClr val="FFCC00"/>
    <a:srgbClr val="01446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2" autoAdjust="0"/>
    <p:restoredTop sz="94663" autoAdjust="0"/>
  </p:normalViewPr>
  <p:slideViewPr>
    <p:cSldViewPr>
      <p:cViewPr>
        <p:scale>
          <a:sx n="60" d="100"/>
          <a:sy n="60" d="100"/>
        </p:scale>
        <p:origin x="-163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0883"/>
            <a:ext cx="5436208" cy="44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fld id="{B722CF67-4603-444D-8763-14C5A58511CD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57344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4213" y="6189663"/>
            <a:ext cx="4608512" cy="407987"/>
          </a:xfrm>
        </p:spPr>
        <p:txBody>
          <a:bodyPr anchor="ctr"/>
          <a:lstStyle>
            <a:lvl1pPr marL="0" indent="0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SVD meeting</a:t>
            </a:r>
            <a:endParaRPr lang="de-AT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16413"/>
            <a:ext cx="7773988" cy="1223962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89600" y="6215063"/>
            <a:ext cx="2770188" cy="333375"/>
          </a:xfrm>
        </p:spPr>
        <p:txBody>
          <a:bodyPr anchor="t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22nd Oct 2013</a:t>
            </a:r>
            <a:endParaRPr lang="de-A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5613400"/>
            <a:ext cx="4895850" cy="477838"/>
          </a:xfrm>
        </p:spPr>
        <p:txBody>
          <a:bodyPr anchor="t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pic>
        <p:nvPicPr>
          <p:cNvPr id="7" name="Picture 10" descr="hephy_svd_banner2011_en_vecto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971E-B2F2-4949-99B8-CF299ECFDC4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545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5451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E557-29F1-4264-B462-3F8D2071175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752E-CC6F-4124-AE2E-5DD91DD2A8C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15816" y="6597650"/>
            <a:ext cx="4176464" cy="2603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0" y="6597650"/>
            <a:ext cx="2699792" cy="2603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8186-3D00-442E-AF80-7408F228181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CB28-EEC8-4D5B-A104-E1C49F26DBB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AB61-0960-422C-951C-65DF04B7517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7696-E179-4DCD-B749-DC1761AA988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D0DE-28B3-4C4D-B582-8281209613C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23B3-523A-4970-92F2-F4435FC6D24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FE77-99C8-4801-8AA4-C02B5D1641F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22nd Oct 2013</a:t>
            </a: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25400">
            <a:solidFill>
              <a:srgbClr val="0061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 sz="1800"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597650"/>
            <a:ext cx="10541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1A0"/>
                </a:solidFill>
                <a:cs typeface="+mn-cs"/>
              </a:defRPr>
            </a:lvl1pPr>
          </a:lstStyle>
          <a:p>
            <a:pPr>
              <a:defRPr/>
            </a:pPr>
            <a:fld id="{E443E625-3185-4367-B677-79C562BFE43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3889" y="6597650"/>
            <a:ext cx="302433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C. Irmler (HEPHY Vienna)</a:t>
            </a:r>
            <a:endParaRPr lang="de-AT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63589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22nd Oct 2013</a:t>
            </a:r>
            <a:endParaRPr lang="de-AT" dirty="0"/>
          </a:p>
        </p:txBody>
      </p:sp>
      <p:pic>
        <p:nvPicPr>
          <p:cNvPr id="9" name="Picture 10" descr="hephy_svd_banner2011_en_vecto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061A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0061A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61A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1A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1080120"/>
          </a:xfrm>
        </p:spPr>
        <p:txBody>
          <a:bodyPr/>
          <a:lstStyle/>
          <a:p>
            <a:r>
              <a:rPr lang="en-US" dirty="0" smtClean="0"/>
              <a:t>SVD Sensor Testing Strategy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7020272" y="6453336"/>
            <a:ext cx="2018967" cy="333375"/>
          </a:xfrm>
        </p:spPr>
        <p:txBody>
          <a:bodyPr/>
          <a:lstStyle/>
          <a:p>
            <a:r>
              <a:rPr lang="en-US" smtClean="0"/>
              <a:t>22nd Oct 2013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55776" y="5733256"/>
            <a:ext cx="4032448" cy="477838"/>
          </a:xfrm>
        </p:spPr>
        <p:txBody>
          <a:bodyPr/>
          <a:lstStyle/>
          <a:p>
            <a:r>
              <a:rPr lang="de-AT" smtClean="0">
                <a:solidFill>
                  <a:schemeClr val="bg1"/>
                </a:solidFill>
              </a:rPr>
              <a:t>C. Irmler (HEPHY Vienna)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89900" y="6597650"/>
            <a:ext cx="1054100" cy="260350"/>
          </a:xfrm>
        </p:spPr>
        <p:txBody>
          <a:bodyPr/>
          <a:lstStyle/>
          <a:p>
            <a:pPr>
              <a:defRPr/>
            </a:pPr>
            <a:endParaRPr lang="de-AT" dirty="0"/>
          </a:p>
          <a:p>
            <a:pPr>
              <a:defRPr/>
            </a:pPr>
            <a:endParaRPr lang="de-AT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94511" y="6405389"/>
            <a:ext cx="6709737" cy="407987"/>
          </a:xfrm>
        </p:spPr>
        <p:txBody>
          <a:bodyPr/>
          <a:lstStyle/>
          <a:p>
            <a:r>
              <a:rPr lang="en-US" sz="1800" b="1" dirty="0" smtClean="0"/>
              <a:t>C. Irmler (HEPHY Vienna)</a:t>
            </a:r>
            <a:endParaRPr lang="en-US" sz="1800" b="1" dirty="0"/>
          </a:p>
        </p:txBody>
      </p:sp>
      <p:sp>
        <p:nvSpPr>
          <p:cNvPr id="10" name="Untertitel 7"/>
          <p:cNvSpPr txBox="1">
            <a:spLocks/>
          </p:cNvSpPr>
          <p:nvPr/>
        </p:nvSpPr>
        <p:spPr bwMode="auto">
          <a:xfrm>
            <a:off x="587626" y="6021288"/>
            <a:ext cx="77048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0061A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0061A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1A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9pPr>
          </a:lstStyle>
          <a:p>
            <a:pPr algn="ctr"/>
            <a:r>
              <a:rPr lang="en-US" sz="2000" b="1" kern="0" dirty="0" smtClean="0"/>
              <a:t>4</a:t>
            </a:r>
            <a:r>
              <a:rPr lang="en-US" sz="2000" b="1" kern="0" baseline="30000" dirty="0" smtClean="0"/>
              <a:t>th</a:t>
            </a:r>
            <a:r>
              <a:rPr lang="en-US" sz="2000" b="1" kern="0" dirty="0" smtClean="0"/>
              <a:t> Belle II PXD/SVD Workshop</a:t>
            </a:r>
            <a:endParaRPr lang="en-US" sz="2000" b="1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38" y="2010992"/>
            <a:ext cx="5688632" cy="3794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6861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184" cy="4968552"/>
          </a:xfrm>
        </p:spPr>
        <p:txBody>
          <a:bodyPr/>
          <a:lstStyle/>
          <a:p>
            <a:r>
              <a:rPr lang="en-US" sz="2400" dirty="0" smtClean="0"/>
              <a:t>Discussion about sensor testing / characterization</a:t>
            </a:r>
          </a:p>
          <a:p>
            <a:r>
              <a:rPr lang="en-US" sz="2400" dirty="0" smtClean="0"/>
              <a:t>Aim of this discussion</a:t>
            </a:r>
          </a:p>
          <a:p>
            <a:pPr lvl="1"/>
            <a:r>
              <a:rPr lang="en-US" sz="2000" dirty="0" smtClean="0"/>
              <a:t>Define sensor testing strategy</a:t>
            </a:r>
          </a:p>
          <a:p>
            <a:pPr lvl="1"/>
            <a:r>
              <a:rPr lang="en-US" sz="2000" dirty="0" smtClean="0"/>
              <a:t>Clarify responsibility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riorities and milestones / deadlines</a:t>
            </a:r>
          </a:p>
          <a:p>
            <a:pPr lvl="1"/>
            <a:r>
              <a:rPr lang="en-US" sz="2000" dirty="0" smtClean="0"/>
              <a:t>Develop a work plan, incl. manpower</a:t>
            </a:r>
          </a:p>
          <a:p>
            <a:pPr lvl="1"/>
            <a:endParaRPr lang="en-US" sz="2000" dirty="0"/>
          </a:p>
          <a:p>
            <a:r>
              <a:rPr lang="en-US" sz="2400" b="1" dirty="0" smtClean="0"/>
              <a:t>Replace </a:t>
            </a:r>
            <a:r>
              <a:rPr lang="en-US" sz="2400" b="1" dirty="0" smtClean="0">
                <a:solidFill>
                  <a:srgbClr val="FF0000"/>
                </a:solidFill>
              </a:rPr>
              <a:t>??</a:t>
            </a:r>
            <a:r>
              <a:rPr lang="en-US" sz="2400" b="1" dirty="0" smtClean="0"/>
              <a:t> appropriate value, </a:t>
            </a:r>
            <a:r>
              <a:rPr lang="en-US" sz="2400" b="1" dirty="0" smtClean="0">
                <a:solidFill>
                  <a:srgbClr val="FF0000"/>
                </a:solidFill>
              </a:rPr>
              <a:t>NN </a:t>
            </a:r>
            <a:r>
              <a:rPr lang="en-US" sz="2400" b="1" dirty="0" smtClean="0"/>
              <a:t>by name and </a:t>
            </a:r>
            <a:r>
              <a:rPr lang="en-US" sz="2400" b="1" dirty="0" smtClean="0">
                <a:solidFill>
                  <a:srgbClr val="FF0000"/>
                </a:solidFill>
              </a:rPr>
              <a:t>DD</a:t>
            </a:r>
            <a:r>
              <a:rPr lang="en-US" sz="2400" b="1" dirty="0" smtClean="0"/>
              <a:t> by a realistic date considering the available manpower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Please add a short note about the conclusion to each discussed topic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22nd Oct 2013</a:t>
            </a:r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9849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 Types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22nd Oct 2013</a:t>
            </a:r>
            <a:endParaRPr lang="de-AT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467545" y="1556792"/>
            <a:ext cx="867645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rgbClr val="0061A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0061A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0061A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1A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Hamamatsu (JP)</a:t>
            </a:r>
          </a:p>
          <a:p>
            <a:pPr lvl="1"/>
            <a:r>
              <a:rPr lang="en-US" sz="1600" b="1" kern="0" dirty="0"/>
              <a:t>Rectangular sensor </a:t>
            </a:r>
            <a:r>
              <a:rPr lang="en-US" sz="1600" kern="0" dirty="0"/>
              <a:t>(L4-L6 barrel part) </a:t>
            </a:r>
          </a:p>
          <a:p>
            <a:pPr lvl="2"/>
            <a:r>
              <a:rPr lang="en-US" sz="1200" kern="0" dirty="0" smtClean="0">
                <a:sym typeface="Wingdings" panose="05000000000000000000" pitchFamily="2" charset="2"/>
              </a:rPr>
              <a:t>Delivery </a:t>
            </a:r>
            <a:r>
              <a:rPr lang="en-US" sz="1200" kern="0" dirty="0">
                <a:sym typeface="Wingdings" panose="05000000000000000000" pitchFamily="2" charset="2"/>
              </a:rPr>
              <a:t>almost completed (~ 150 sensors in hand</a:t>
            </a:r>
            <a:r>
              <a:rPr lang="en-US" sz="1200" kern="0" dirty="0" smtClean="0">
                <a:sym typeface="Wingdings" panose="05000000000000000000" pitchFamily="2" charset="2"/>
              </a:rPr>
              <a:t>)</a:t>
            </a:r>
            <a:endParaRPr lang="en-US" sz="2000" kern="0" dirty="0" smtClean="0"/>
          </a:p>
          <a:p>
            <a:pPr lvl="1"/>
            <a:r>
              <a:rPr lang="en-US" sz="1600" b="1" kern="0" dirty="0" smtClean="0">
                <a:sym typeface="Wingdings" panose="05000000000000000000" pitchFamily="2" charset="2"/>
              </a:rPr>
              <a:t>Slim </a:t>
            </a:r>
            <a:r>
              <a:rPr lang="en-US" sz="1600" b="1" kern="0" dirty="0">
                <a:sym typeface="Wingdings" panose="05000000000000000000" pitchFamily="2" charset="2"/>
              </a:rPr>
              <a:t>rectangular sensor</a:t>
            </a:r>
            <a:r>
              <a:rPr lang="en-US" sz="1600" kern="0" dirty="0">
                <a:sym typeface="Wingdings" panose="05000000000000000000" pitchFamily="2" charset="2"/>
              </a:rPr>
              <a:t> (L3</a:t>
            </a:r>
            <a:r>
              <a:rPr lang="en-US" sz="1600" kern="0" dirty="0" smtClean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sz="1200" kern="0" dirty="0" smtClean="0">
                <a:sym typeface="Wingdings" panose="05000000000000000000" pitchFamily="2" charset="2"/>
              </a:rPr>
              <a:t>Delivered end of September </a:t>
            </a:r>
          </a:p>
          <a:p>
            <a:pPr lvl="1"/>
            <a:r>
              <a:rPr lang="en-US" sz="1600" kern="0" dirty="0" smtClean="0">
                <a:sym typeface="Wingdings" panose="05000000000000000000" pitchFamily="2" charset="2"/>
              </a:rPr>
              <a:t>IV, CV, strip-by-strip tests on p-side by HPK</a:t>
            </a:r>
          </a:p>
          <a:p>
            <a:pPr lvl="1"/>
            <a:r>
              <a:rPr lang="en-US" sz="1600" kern="0" dirty="0" smtClean="0">
                <a:sym typeface="Wingdings" panose="05000000000000000000" pitchFamily="2" charset="2"/>
              </a:rPr>
              <a:t>no strip-by-strip measurements under bias on n-side </a:t>
            </a:r>
          </a:p>
          <a:p>
            <a:pPr lvl="2"/>
            <a:r>
              <a:rPr lang="en-US" sz="1200" kern="0" dirty="0" smtClean="0">
                <a:sym typeface="Wingdings" panose="05000000000000000000" pitchFamily="2" charset="2"/>
              </a:rPr>
              <a:t>AC testing is done, but no DC tests</a:t>
            </a:r>
          </a:p>
          <a:p>
            <a:pPr lvl="2"/>
            <a:r>
              <a:rPr lang="en-US" sz="1200" kern="0" dirty="0" smtClean="0">
                <a:sym typeface="Wingdings" panose="05000000000000000000" pitchFamily="2" charset="2"/>
              </a:rPr>
              <a:t>optical inspection</a:t>
            </a:r>
          </a:p>
          <a:p>
            <a:pPr lvl="1"/>
            <a:r>
              <a:rPr lang="en-US" sz="1600" kern="0" dirty="0" smtClean="0"/>
              <a:t>At least some samples should be tested (incl. n-sides)</a:t>
            </a:r>
          </a:p>
          <a:p>
            <a:r>
              <a:rPr lang="en-US" sz="2000" kern="0" dirty="0" smtClean="0"/>
              <a:t>Micron (GB)</a:t>
            </a:r>
          </a:p>
          <a:p>
            <a:pPr lvl="1"/>
            <a:r>
              <a:rPr lang="en-US" sz="1600" b="1" kern="0" dirty="0" smtClean="0"/>
              <a:t>Trapezoidal sensors</a:t>
            </a:r>
          </a:p>
          <a:p>
            <a:pPr lvl="1"/>
            <a:r>
              <a:rPr lang="en-US" sz="1600" kern="0" dirty="0" smtClean="0"/>
              <a:t>60 pieces ordered</a:t>
            </a:r>
          </a:p>
          <a:p>
            <a:pPr lvl="1"/>
            <a:r>
              <a:rPr lang="en-US" sz="1600" kern="0" dirty="0">
                <a:sym typeface="Wingdings" panose="05000000000000000000" pitchFamily="2" charset="2"/>
              </a:rPr>
              <a:t>D</a:t>
            </a:r>
            <a:r>
              <a:rPr lang="en-US" sz="1600" kern="0" dirty="0" smtClean="0">
                <a:sym typeface="Wingdings" panose="05000000000000000000" pitchFamily="2" charset="2"/>
              </a:rPr>
              <a:t>elivery ongoing, but slow</a:t>
            </a:r>
          </a:p>
          <a:p>
            <a:pPr lvl="1"/>
            <a:r>
              <a:rPr lang="en-US" sz="1600" kern="0" dirty="0" smtClean="0">
                <a:sym typeface="Wingdings" panose="05000000000000000000" pitchFamily="2" charset="2"/>
              </a:rPr>
              <a:t>Sensor testing is bottle neck at Micron</a:t>
            </a:r>
            <a:endParaRPr lang="en-US" sz="1600" kern="0" dirty="0">
              <a:sym typeface="Wingdings" panose="05000000000000000000" pitchFamily="2" charset="2"/>
            </a:endParaRPr>
          </a:p>
          <a:p>
            <a:pPr lvl="1"/>
            <a:r>
              <a:rPr lang="en-US" sz="1600" kern="0" dirty="0" smtClean="0">
                <a:sym typeface="Wingdings" panose="05000000000000000000" pitchFamily="2" charset="2"/>
              </a:rPr>
              <a:t>New plan: </a:t>
            </a:r>
          </a:p>
          <a:p>
            <a:pPr lvl="2"/>
            <a:r>
              <a:rPr lang="en-US" sz="1200" kern="0" dirty="0" smtClean="0">
                <a:sym typeface="Wingdings" panose="05000000000000000000" pitchFamily="2" charset="2"/>
              </a:rPr>
              <a:t>IV, CV tests by Micron</a:t>
            </a:r>
          </a:p>
          <a:p>
            <a:pPr lvl="2"/>
            <a:r>
              <a:rPr lang="en-US" sz="1200" kern="0" dirty="0" smtClean="0">
                <a:sym typeface="Wingdings" panose="05000000000000000000" pitchFamily="2" charset="2"/>
              </a:rPr>
              <a:t>Strip-by-strip measurements by Trieste / HEPHY</a:t>
            </a:r>
          </a:p>
        </p:txBody>
      </p:sp>
    </p:spTree>
    <p:extLst>
      <p:ext uri="{BB962C8B-B14F-4D97-AF65-F5344CB8AC3E}">
        <p14:creationId xmlns="" xmlns:p14="http://schemas.microsoft.com/office/powerpoint/2010/main" val="20618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sensor testing strategy.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22nd Oct 2013</a:t>
            </a:r>
            <a:endParaRPr lang="de-A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40454"/>
            <a:ext cx="4225652" cy="42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801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Testing Strategy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628775"/>
            <a:ext cx="8496175" cy="475297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Who can / will perform sensor tests</a:t>
            </a:r>
          </a:p>
          <a:p>
            <a:pPr lvl="1"/>
            <a:r>
              <a:rPr lang="en-US" sz="1800" dirty="0" smtClean="0"/>
              <a:t>HEPHY Vienna, INFN Trieste, KNU?</a:t>
            </a:r>
          </a:p>
          <a:p>
            <a:r>
              <a:rPr lang="en-US" sz="2000" dirty="0" smtClean="0"/>
              <a:t>Available facilities</a:t>
            </a:r>
          </a:p>
          <a:p>
            <a:r>
              <a:rPr lang="en-US" sz="2000" dirty="0" smtClean="0"/>
              <a:t>All delivered Micron sensors have to be tested </a:t>
            </a:r>
            <a:r>
              <a:rPr lang="en-US" sz="2000" dirty="0"/>
              <a:t>and </a:t>
            </a:r>
            <a:r>
              <a:rPr lang="en-US" sz="2000" dirty="0" smtClean="0"/>
              <a:t>characterized</a:t>
            </a:r>
          </a:p>
          <a:p>
            <a:pPr lvl="1"/>
            <a:r>
              <a:rPr lang="en-US" sz="1600" b="1" dirty="0" smtClean="0"/>
              <a:t>Selection </a:t>
            </a:r>
            <a:r>
              <a:rPr lang="en-US" sz="1600" b="1" dirty="0"/>
              <a:t>of “good” sensors to be done by us based on contract with</a:t>
            </a:r>
            <a:r>
              <a:rPr lang="en-US" sz="1600" dirty="0"/>
              <a:t> </a:t>
            </a:r>
            <a:r>
              <a:rPr lang="en-US" sz="1600" b="1" dirty="0"/>
              <a:t>Micron</a:t>
            </a:r>
          </a:p>
          <a:p>
            <a:r>
              <a:rPr lang="en-US" sz="2000" dirty="0" smtClean="0"/>
              <a:t>How many HPK sensors should we test?</a:t>
            </a:r>
          </a:p>
          <a:p>
            <a:pPr lvl="1"/>
            <a:r>
              <a:rPr lang="en-US" sz="1600" dirty="0" smtClean="0"/>
              <a:t>L3 efficiency is important for PXD ROI finder</a:t>
            </a:r>
          </a:p>
          <a:p>
            <a:r>
              <a:rPr lang="en-US" sz="2000" dirty="0" smtClean="0"/>
              <a:t>Who will test HPK sensors?  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KNU; ~1 month for probe card production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INFN Trieste? Full scan of some sensors suggested; ~1 month for probe card; manpower issue, could start end of November with few sensors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Cross-check testing between KNU &amp; Trieste by testing same sensors</a:t>
            </a:r>
          </a:p>
          <a:p>
            <a:pPr lvl="1"/>
            <a:r>
              <a:rPr lang="en-US" sz="1800" dirty="0" smtClean="0"/>
              <a:t>Logistics  </a:t>
            </a:r>
            <a:r>
              <a:rPr lang="en-US" sz="1800" dirty="0" smtClean="0">
                <a:solidFill>
                  <a:srgbClr val="FF0000"/>
                </a:solidFill>
              </a:rPr>
              <a:t>Carnet A.T.A.?</a:t>
            </a:r>
          </a:p>
          <a:p>
            <a:r>
              <a:rPr lang="en-US" sz="2000" dirty="0" smtClean="0"/>
              <a:t>Which tests to be performed?  </a:t>
            </a:r>
            <a:r>
              <a:rPr lang="en-US" sz="2000" dirty="0" smtClean="0">
                <a:solidFill>
                  <a:srgbClr val="FF0000"/>
                </a:solidFill>
              </a:rPr>
              <a:t>Everything, especially DC strip scan on n-side</a:t>
            </a:r>
          </a:p>
          <a:p>
            <a:r>
              <a:rPr lang="en-US" sz="2000" dirty="0" smtClean="0"/>
              <a:t>Schedule</a:t>
            </a:r>
          </a:p>
          <a:p>
            <a:pPr lvl="1"/>
            <a:r>
              <a:rPr lang="en-US" sz="1600" dirty="0" smtClean="0"/>
              <a:t>Should match with ladder assembly plans!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Start testing with ~2-3 very bad (but production) </a:t>
            </a:r>
            <a:r>
              <a:rPr lang="en-US" sz="2000" dirty="0" smtClean="0">
                <a:solidFill>
                  <a:srgbClr val="FF0000"/>
                </a:solidFill>
              </a:rPr>
              <a:t>sensors (</a:t>
            </a:r>
            <a:r>
              <a:rPr lang="en-US" sz="2000" smtClean="0">
                <a:solidFill>
                  <a:srgbClr val="FF0000"/>
                </a:solidFill>
              </a:rPr>
              <a:t>large rectangular)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22nd Oct 2013</a:t>
            </a:r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30419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340768"/>
            <a:ext cx="8229600" cy="576262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22nd Oct 2013</a:t>
            </a:r>
            <a:endParaRPr lang="de-AT"/>
          </a:p>
        </p:txBody>
      </p:sp>
      <p:pic>
        <p:nvPicPr>
          <p:cNvPr id="2052" name="Picture 4" descr="http://www.brennr.de/wp-content/uploads/2010/11/zielflag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79" y="2236790"/>
            <a:ext cx="3888432" cy="29192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90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2011.11.17_svdoverview_friedl</Template>
  <TotalTime>0</TotalTime>
  <Words>415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Standarddesign</vt:lpstr>
      <vt:lpstr>SVD Sensor Testing Strategy</vt:lpstr>
      <vt:lpstr>Introduction</vt:lpstr>
      <vt:lpstr>Sensors Types</vt:lpstr>
      <vt:lpstr>Let’s discuss sensor testing strategy.</vt:lpstr>
      <vt:lpstr>Sensor Testing Strategy</vt:lpstr>
      <vt:lpstr>Thank You!</vt:lpstr>
    </vt:vector>
  </TitlesOfParts>
  <Company>HEPHY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Bergauer</dc:creator>
  <cp:lastModifiedBy>MF</cp:lastModifiedBy>
  <cp:revision>408</cp:revision>
  <cp:lastPrinted>2012-02-05T20:44:11Z</cp:lastPrinted>
  <dcterms:created xsi:type="dcterms:W3CDTF">2008-09-01T14:36:39Z</dcterms:created>
  <dcterms:modified xsi:type="dcterms:W3CDTF">2013-10-22T15:18:07Z</dcterms:modified>
</cp:coreProperties>
</file>