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sldIdLst>
    <p:sldId id="256" r:id="rId2"/>
    <p:sldId id="338" r:id="rId3"/>
    <p:sldId id="307" r:id="rId4"/>
    <p:sldId id="262" r:id="rId5"/>
    <p:sldId id="336" r:id="rId6"/>
    <p:sldId id="359" r:id="rId7"/>
    <p:sldId id="322" r:id="rId8"/>
    <p:sldId id="334" r:id="rId9"/>
    <p:sldId id="340" r:id="rId10"/>
    <p:sldId id="341" r:id="rId11"/>
    <p:sldId id="342" r:id="rId12"/>
    <p:sldId id="343" r:id="rId13"/>
    <p:sldId id="344" r:id="rId14"/>
    <p:sldId id="346" r:id="rId15"/>
    <p:sldId id="354" r:id="rId16"/>
    <p:sldId id="345" r:id="rId17"/>
    <p:sldId id="347" r:id="rId18"/>
    <p:sldId id="348" r:id="rId19"/>
    <p:sldId id="352" r:id="rId20"/>
    <p:sldId id="335" r:id="rId21"/>
    <p:sldId id="351" r:id="rId22"/>
    <p:sldId id="350" r:id="rId23"/>
    <p:sldId id="353" r:id="rId24"/>
    <p:sldId id="337" r:id="rId25"/>
    <p:sldId id="258" r:id="rId26"/>
    <p:sldId id="312" r:id="rId27"/>
    <p:sldId id="310" r:id="rId28"/>
    <p:sldId id="356" r:id="rId29"/>
    <p:sldId id="357" r:id="rId30"/>
    <p:sldId id="358" r:id="rId31"/>
    <p:sldId id="329" r:id="rId32"/>
    <p:sldId id="330" r:id="rId33"/>
    <p:sldId id="331" r:id="rId34"/>
    <p:sldId id="332" r:id="rId35"/>
    <p:sldId id="333" r:id="rId36"/>
    <p:sldId id="324" r:id="rId37"/>
    <p:sldId id="339" r:id="rId38"/>
    <p:sldId id="35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F3"/>
    <a:srgbClr val="FF7C80"/>
    <a:srgbClr val="FF9966"/>
    <a:srgbClr val="000000"/>
    <a:srgbClr val="5C8F29"/>
    <a:srgbClr val="7FD13B"/>
    <a:srgbClr val="FF0000"/>
    <a:srgbClr val="7FCF3B"/>
    <a:srgbClr val="FFFF00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4671" autoAdjust="0"/>
  </p:normalViewPr>
  <p:slideViewPr>
    <p:cSldViewPr>
      <p:cViewPr varScale="1">
        <p:scale>
          <a:sx n="115" d="100"/>
          <a:sy n="115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1E1E0-2386-47EB-BF47-46EFCBC784A7}" type="datetimeFigureOut">
              <a:rPr lang="de-AT" smtClean="0"/>
              <a:pPr/>
              <a:t>22.10.2013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E4FAB-2F75-41FC-AE27-04263F5B677B}" type="slidenum">
              <a:rPr lang="de-AT" smtClean="0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28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pic>
        <p:nvPicPr>
          <p:cNvPr id="7" name="Picture 6" descr="hephy_svd_title20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15"/>
            <a:ext cx="9144000" cy="6856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>
            <a:extLst/>
          </a:lstStyle>
          <a:p>
            <a:r>
              <a:rPr kumimoji="0" lang="en-US" noProof="0" smtClean="0"/>
              <a:t>Click to edit Master title style</a:t>
            </a:r>
            <a:endParaRPr kumimoji="0"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536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noProof="0" dirty="0" smtClean="0"/>
              <a:t>Click to edit Master text styles</a:t>
            </a:r>
          </a:p>
          <a:p>
            <a:pPr lvl="1" eaLnBrk="1" latinLnBrk="0" hangingPunct="1"/>
            <a:r>
              <a:rPr lang="en-US" noProof="0" dirty="0" smtClean="0"/>
              <a:t>Second level</a:t>
            </a:r>
          </a:p>
          <a:p>
            <a:pPr lvl="2" eaLnBrk="1" latinLnBrk="0" hangingPunct="1"/>
            <a:r>
              <a:rPr lang="en-US" noProof="0" dirty="0" smtClean="0"/>
              <a:t>Third level</a:t>
            </a:r>
          </a:p>
          <a:p>
            <a:pPr lvl="3" eaLnBrk="1" latinLnBrk="0" hangingPunct="1"/>
            <a:r>
              <a:rPr lang="en-US" noProof="0" dirty="0" smtClean="0"/>
              <a:t>Fourth level</a:t>
            </a:r>
          </a:p>
          <a:p>
            <a:pPr lvl="4" eaLnBrk="1" latinLnBrk="0" hangingPunct="1"/>
            <a:r>
              <a:rPr lang="en-US" noProof="0" dirty="0" smtClean="0"/>
              <a:t>Fifth level</a:t>
            </a:r>
            <a:endParaRPr kumimoji="0"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6416675"/>
            <a:ext cx="1828800" cy="365125"/>
          </a:xfrm>
        </p:spPr>
        <p:txBody>
          <a:bodyPr/>
          <a:lstStyle>
            <a:lvl1pPr>
              <a:defRPr sz="1600"/>
            </a:lvl1pPr>
            <a:extLst/>
          </a:lstStyle>
          <a:p>
            <a:r>
              <a:rPr lang="de-DE" noProof="0" smtClean="0"/>
              <a:t>2013-09-06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4800600" cy="365125"/>
          </a:xfrm>
        </p:spPr>
        <p:txBody>
          <a:bodyPr/>
          <a:lstStyle>
            <a:lvl1pPr algn="l">
              <a:defRPr sz="1600"/>
            </a:lvl1pPr>
            <a:extLst/>
          </a:lstStyle>
          <a:p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The Belle II SVD readout system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71088" cy="365125"/>
          </a:xfrm>
        </p:spPr>
        <p:txBody>
          <a:bodyPr/>
          <a:lstStyle>
            <a:lvl1pPr algn="r">
              <a:defRPr sz="1600"/>
            </a:lvl1pPr>
            <a:extLst/>
          </a:lstStyle>
          <a:p>
            <a:fld id="{B6F15528-21DE-4FAA-801E-634DDDAF4B2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1" name="Picture 10" descr="hephy_svd_banner2011_en_vect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2125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de-DE" smtClean="0"/>
              <a:t>2013-09-06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16675"/>
            <a:ext cx="6019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en-US" dirty="0" smtClean="0"/>
              <a:t>Richard </a:t>
            </a:r>
            <a:r>
              <a:rPr lang="en-US" dirty="0" err="1" smtClean="0"/>
              <a:t>Thalmeier</a:t>
            </a:r>
            <a:r>
              <a:rPr lang="en-US" dirty="0" smtClean="0"/>
              <a:t>: The Belle II SVD readout system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6800" y="5029200"/>
            <a:ext cx="40520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b="1" dirty="0" smtClean="0"/>
              <a:t>The Status of the FADC Firmware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9643" y="6229290"/>
            <a:ext cx="386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sz="2000" dirty="0" smtClean="0"/>
              <a:t>Richard Thalmeier (HEPHY Vienna)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4191000"/>
            <a:ext cx="3289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4th Belle 2 PXD/SVD workshop at DESY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10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-Right Arrow 5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Communication Cyclone </a:t>
            </a:r>
            <a: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  <a:t> Stratix</a:t>
            </a:r>
            <a:b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11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7" name="Left-Right Arrow 6"/>
          <p:cNvSpPr/>
          <p:nvPr/>
        </p:nvSpPr>
        <p:spPr>
          <a:xfrm rot="18223733">
            <a:off x="3278752" y="3028154"/>
            <a:ext cx="173083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</a:t>
            </a:r>
            <a: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  <a:t>Protocols VME  Cyclone </a:t>
            </a:r>
            <a:b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de-AT" sz="1600" dirty="0" smtClean="0">
                <a:solidFill>
                  <a:srgbClr val="FF0000"/>
                </a:solidFill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12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-Right Arrow 5"/>
          <p:cNvSpPr/>
          <p:nvPr/>
        </p:nvSpPr>
        <p:spPr>
          <a:xfrm rot="18223733">
            <a:off x="3278752" y="3028154"/>
            <a:ext cx="173083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Left-Right Arrow 10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13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 Arrow 5"/>
          <p:cNvSpPr/>
          <p:nvPr/>
        </p:nvSpPr>
        <p:spPr>
          <a:xfrm rot="272599">
            <a:off x="1450914" y="2055104"/>
            <a:ext cx="3124200" cy="307219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RGB-LEDs (SPI-interface)</a:t>
            </a:r>
            <a:endParaRPr lang="de-AT" sz="1600" dirty="0" smtClean="0"/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14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 Arrow 5"/>
          <p:cNvSpPr/>
          <p:nvPr/>
        </p:nvSpPr>
        <p:spPr>
          <a:xfrm rot="21417688">
            <a:off x="1449056" y="2284131"/>
            <a:ext cx="3124200" cy="31336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15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 Arrow 5"/>
          <p:cNvSpPr/>
          <p:nvPr/>
        </p:nvSpPr>
        <p:spPr>
          <a:xfrm rot="20388669">
            <a:off x="2871659" y="2580027"/>
            <a:ext cx="1683221" cy="296282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16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-Right Arrow 5"/>
          <p:cNvSpPr/>
          <p:nvPr/>
        </p:nvSpPr>
        <p:spPr>
          <a:xfrm rot="2108082">
            <a:off x="2236849" y="3497054"/>
            <a:ext cx="1109645" cy="38074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 rot="18223733">
            <a:off x="3278752" y="3028154"/>
            <a:ext cx="1730830" cy="3810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Left-Right Arrow 10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17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-Right Arrow 5"/>
          <p:cNvSpPr/>
          <p:nvPr/>
        </p:nvSpPr>
        <p:spPr>
          <a:xfrm rot="19564513">
            <a:off x="1887466" y="4564420"/>
            <a:ext cx="1454306" cy="380744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>
            <a:off x="609600" y="4953000"/>
            <a:ext cx="53340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Left-Right Arrow 10"/>
          <p:cNvSpPr/>
          <p:nvPr/>
        </p:nvSpPr>
        <p:spPr>
          <a:xfrm>
            <a:off x="0" y="4953000"/>
            <a:ext cx="53340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 rot="18223733">
            <a:off x="3278752" y="3028154"/>
            <a:ext cx="1730830" cy="3810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Left-Right Arrow 11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Left-Right Arrow 12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Readout  of the 48 ADCs (Serial LVDS </a:t>
            </a:r>
            <a:r>
              <a:rPr lang="de-AT" sz="1600" dirty="0" smtClean="0">
                <a:solidFill>
                  <a:srgbClr val="FF0000"/>
                </a:solidFill>
              </a:rPr>
              <a:t/>
            </a:r>
            <a:br>
              <a:rPr lang="de-AT" sz="1600" dirty="0" smtClean="0">
                <a:solidFill>
                  <a:srgbClr val="FF0000"/>
                </a:solidFill>
              </a:rPr>
            </a:br>
            <a:r>
              <a:rPr lang="de-AT" sz="1600" dirty="0" smtClean="0">
                <a:solidFill>
                  <a:srgbClr val="FF0000"/>
                </a:solidFill>
              </a:rPr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18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11" name="Left-Right Arrow 10"/>
          <p:cNvSpPr/>
          <p:nvPr/>
        </p:nvSpPr>
        <p:spPr>
          <a:xfrm rot="3538143">
            <a:off x="1720015" y="2926709"/>
            <a:ext cx="206656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 rot="18223733">
            <a:off x="3278752" y="3028154"/>
            <a:ext cx="1730830" cy="3810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Left-Right Arrow 11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FIFOs for reading out realtime </a:t>
            </a:r>
            <a:br>
              <a:rPr lang="de-AT" sz="1600" dirty="0" smtClean="0">
                <a:solidFill>
                  <a:srgbClr val="FF0000"/>
                </a:solidFill>
              </a:rPr>
            </a:br>
            <a:r>
              <a:rPr lang="de-AT" sz="1600" dirty="0" smtClean="0">
                <a:solidFill>
                  <a:srgbClr val="FF0000"/>
                </a:solidFill>
              </a:rPr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19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Left-Right Arrow 5"/>
          <p:cNvSpPr/>
          <p:nvPr/>
        </p:nvSpPr>
        <p:spPr>
          <a:xfrm>
            <a:off x="0" y="2819400"/>
            <a:ext cx="49530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Left-Right Arrow 6"/>
          <p:cNvSpPr/>
          <p:nvPr/>
        </p:nvSpPr>
        <p:spPr>
          <a:xfrm>
            <a:off x="1600200" y="1981200"/>
            <a:ext cx="45720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Left-Right Arrow 9"/>
          <p:cNvSpPr/>
          <p:nvPr/>
        </p:nvSpPr>
        <p:spPr>
          <a:xfrm rot="19324172">
            <a:off x="622074" y="2397820"/>
            <a:ext cx="99060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Left-Right Arrow 15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Donut 17"/>
          <p:cNvSpPr/>
          <p:nvPr/>
        </p:nvSpPr>
        <p:spPr>
          <a:xfrm>
            <a:off x="2895600" y="3657600"/>
            <a:ext cx="1066800" cy="1066800"/>
          </a:xfrm>
          <a:prstGeom prst="donut">
            <a:avLst>
              <a:gd name="adj" fmla="val 13237"/>
            </a:avLst>
          </a:prstGeom>
          <a:solidFill>
            <a:srgbClr val="FF0000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4724400" y="2286000"/>
            <a:ext cx="4572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Left-Right Arrow 10"/>
          <p:cNvSpPr/>
          <p:nvPr/>
        </p:nvSpPr>
        <p:spPr>
          <a:xfrm rot="3538143">
            <a:off x="1720015" y="2926709"/>
            <a:ext cx="2066560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Left-Right Arrow 14"/>
          <p:cNvSpPr/>
          <p:nvPr/>
        </p:nvSpPr>
        <p:spPr>
          <a:xfrm rot="18223733">
            <a:off x="3211343" y="3064201"/>
            <a:ext cx="1817516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 Readout Scheme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</a:t>
            </a:fld>
            <a:r>
              <a:rPr lang="de-AT" dirty="0" smtClean="0"/>
              <a:t>/26</a:t>
            </a:r>
            <a:endParaRPr lang="de-AT" dirty="0" smtClean="0"/>
          </a:p>
        </p:txBody>
      </p:sp>
      <p:grpSp>
        <p:nvGrpSpPr>
          <p:cNvPr id="3" name="Group 125"/>
          <p:cNvGrpSpPr/>
          <p:nvPr/>
        </p:nvGrpSpPr>
        <p:grpSpPr>
          <a:xfrm>
            <a:off x="478836" y="1219200"/>
            <a:ext cx="8043339" cy="3447792"/>
            <a:chOff x="304800" y="2636838"/>
            <a:chExt cx="8443913" cy="3619500"/>
          </a:xfrm>
        </p:grpSpPr>
        <p:grpSp>
          <p:nvGrpSpPr>
            <p:cNvPr id="4" name="図形グループ 146"/>
            <p:cNvGrpSpPr/>
            <p:nvPr/>
          </p:nvGrpSpPr>
          <p:grpSpPr>
            <a:xfrm>
              <a:off x="1828800" y="4521200"/>
              <a:ext cx="990601" cy="381000"/>
              <a:chOff x="1828800" y="4648717"/>
              <a:chExt cx="990601" cy="304283"/>
            </a:xfrm>
          </p:grpSpPr>
          <p:sp>
            <p:nvSpPr>
              <p:cNvPr id="108" name="フリーフォーム 137"/>
              <p:cNvSpPr/>
              <p:nvPr/>
            </p:nvSpPr>
            <p:spPr>
              <a:xfrm>
                <a:off x="1828801" y="46487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フリーフォーム 140"/>
              <p:cNvSpPr/>
              <p:nvPr/>
            </p:nvSpPr>
            <p:spPr>
              <a:xfrm>
                <a:off x="1828800" y="46741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フリーフォーム 141"/>
              <p:cNvSpPr/>
              <p:nvPr/>
            </p:nvSpPr>
            <p:spPr>
              <a:xfrm>
                <a:off x="1828800" y="46995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フリーフォーム 142"/>
              <p:cNvSpPr/>
              <p:nvPr/>
            </p:nvSpPr>
            <p:spPr>
              <a:xfrm>
                <a:off x="1828800" y="47249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フリーフォーム 143"/>
              <p:cNvSpPr/>
              <p:nvPr/>
            </p:nvSpPr>
            <p:spPr>
              <a:xfrm>
                <a:off x="1828800" y="47503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フリーフォーム 144"/>
              <p:cNvSpPr/>
              <p:nvPr/>
            </p:nvSpPr>
            <p:spPr>
              <a:xfrm>
                <a:off x="1828800" y="47757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フリーフォーム 145"/>
              <p:cNvSpPr/>
              <p:nvPr/>
            </p:nvSpPr>
            <p:spPr>
              <a:xfrm>
                <a:off x="1828800" y="4801117"/>
                <a:ext cx="990600" cy="151883"/>
              </a:xfrm>
              <a:custGeom>
                <a:avLst/>
                <a:gdLst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427145 h 427145"/>
                  <a:gd name="connsiteX1" fmla="*/ 356086 w 1341259"/>
                  <a:gd name="connsiteY1" fmla="*/ 82910 h 427145"/>
                  <a:gd name="connsiteX2" fmla="*/ 712173 w 1341259"/>
                  <a:gd name="connsiteY2" fmla="*/ 355924 h 427145"/>
                  <a:gd name="connsiteX3" fmla="*/ 985172 w 1341259"/>
                  <a:gd name="connsiteY3" fmla="*/ 71040 h 427145"/>
                  <a:gd name="connsiteX4" fmla="*/ 1341259 w 1341259"/>
                  <a:gd name="connsiteY4" fmla="*/ 142261 h 42714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56105 h 356105"/>
                  <a:gd name="connsiteX1" fmla="*/ 356086 w 1341259"/>
                  <a:gd name="connsiteY1" fmla="*/ 11870 h 356105"/>
                  <a:gd name="connsiteX2" fmla="*/ 712173 w 1341259"/>
                  <a:gd name="connsiteY2" fmla="*/ 284884 h 356105"/>
                  <a:gd name="connsiteX3" fmla="*/ 985172 w 1341259"/>
                  <a:gd name="connsiteY3" fmla="*/ 0 h 356105"/>
                  <a:gd name="connsiteX4" fmla="*/ 1341259 w 1341259"/>
                  <a:gd name="connsiteY4" fmla="*/ 71221 h 35610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341259"/>
                  <a:gd name="connsiteY0" fmla="*/ 391715 h 391715"/>
                  <a:gd name="connsiteX1" fmla="*/ 356086 w 1341259"/>
                  <a:gd name="connsiteY1" fmla="*/ 47480 h 391715"/>
                  <a:gd name="connsiteX2" fmla="*/ 712173 w 1341259"/>
                  <a:gd name="connsiteY2" fmla="*/ 320494 h 391715"/>
                  <a:gd name="connsiteX3" fmla="*/ 985172 w 1341259"/>
                  <a:gd name="connsiteY3" fmla="*/ 35610 h 391715"/>
                  <a:gd name="connsiteX4" fmla="*/ 1341259 w 1341259"/>
                  <a:gd name="connsiteY4" fmla="*/ 106831 h 391715"/>
                  <a:gd name="connsiteX0" fmla="*/ 0 w 1722259"/>
                  <a:gd name="connsiteY0" fmla="*/ 396695 h 569011"/>
                  <a:gd name="connsiteX1" fmla="*/ 356086 w 1722259"/>
                  <a:gd name="connsiteY1" fmla="*/ 52460 h 569011"/>
                  <a:gd name="connsiteX2" fmla="*/ 712173 w 1722259"/>
                  <a:gd name="connsiteY2" fmla="*/ 325474 h 569011"/>
                  <a:gd name="connsiteX3" fmla="*/ 985172 w 1722259"/>
                  <a:gd name="connsiteY3" fmla="*/ 40590 h 569011"/>
                  <a:gd name="connsiteX4" fmla="*/ 1722259 w 1722259"/>
                  <a:gd name="connsiteY4" fmla="*/ 569011 h 569011"/>
                  <a:gd name="connsiteX0" fmla="*/ 0 w 1722259"/>
                  <a:gd name="connsiteY0" fmla="*/ 344235 h 516551"/>
                  <a:gd name="connsiteX1" fmla="*/ 356086 w 1722259"/>
                  <a:gd name="connsiteY1" fmla="*/ 0 h 516551"/>
                  <a:gd name="connsiteX2" fmla="*/ 712173 w 1722259"/>
                  <a:gd name="connsiteY2" fmla="*/ 273014 h 516551"/>
                  <a:gd name="connsiteX3" fmla="*/ 1213772 w 1722259"/>
                  <a:gd name="connsiteY3" fmla="*/ 140530 h 516551"/>
                  <a:gd name="connsiteX4" fmla="*/ 1722259 w 1722259"/>
                  <a:gd name="connsiteY4" fmla="*/ 516551 h 516551"/>
                  <a:gd name="connsiteX0" fmla="*/ 0 w 1722259"/>
                  <a:gd name="connsiteY0" fmla="*/ 344235 h 525036"/>
                  <a:gd name="connsiteX1" fmla="*/ 356086 w 1722259"/>
                  <a:gd name="connsiteY1" fmla="*/ 0 h 525036"/>
                  <a:gd name="connsiteX2" fmla="*/ 788373 w 1722259"/>
                  <a:gd name="connsiteY2" fmla="*/ 501614 h 525036"/>
                  <a:gd name="connsiteX3" fmla="*/ 1213772 w 1722259"/>
                  <a:gd name="connsiteY3" fmla="*/ 140530 h 525036"/>
                  <a:gd name="connsiteX4" fmla="*/ 1722259 w 1722259"/>
                  <a:gd name="connsiteY4" fmla="*/ 516551 h 525036"/>
                  <a:gd name="connsiteX0" fmla="*/ 0 w 1722259"/>
                  <a:gd name="connsiteY0" fmla="*/ 206194 h 378510"/>
                  <a:gd name="connsiteX1" fmla="*/ 432286 w 1722259"/>
                  <a:gd name="connsiteY1" fmla="*/ 14359 h 378510"/>
                  <a:gd name="connsiteX2" fmla="*/ 788373 w 1722259"/>
                  <a:gd name="connsiteY2" fmla="*/ 363573 h 378510"/>
                  <a:gd name="connsiteX3" fmla="*/ 1213772 w 1722259"/>
                  <a:gd name="connsiteY3" fmla="*/ 2489 h 378510"/>
                  <a:gd name="connsiteX4" fmla="*/ 1722259 w 1722259"/>
                  <a:gd name="connsiteY4" fmla="*/ 378510 h 378510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131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16875 h 384976"/>
                  <a:gd name="connsiteX1" fmla="*/ 432286 w 1722259"/>
                  <a:gd name="connsiteY1" fmla="*/ 25040 h 384976"/>
                  <a:gd name="connsiteX2" fmla="*/ 788373 w 1722259"/>
                  <a:gd name="connsiteY2" fmla="*/ 374254 h 384976"/>
                  <a:gd name="connsiteX3" fmla="*/ 1213772 w 1722259"/>
                  <a:gd name="connsiteY3" fmla="*/ 89370 h 384976"/>
                  <a:gd name="connsiteX4" fmla="*/ 1722259 w 1722259"/>
                  <a:gd name="connsiteY4" fmla="*/ 84391 h 384976"/>
                  <a:gd name="connsiteX0" fmla="*/ 0 w 1722259"/>
                  <a:gd name="connsiteY0" fmla="*/ 216875 h 389191"/>
                  <a:gd name="connsiteX1" fmla="*/ 432286 w 1722259"/>
                  <a:gd name="connsiteY1" fmla="*/ 25040 h 389191"/>
                  <a:gd name="connsiteX2" fmla="*/ 788373 w 1722259"/>
                  <a:gd name="connsiteY2" fmla="*/ 374254 h 389191"/>
                  <a:gd name="connsiteX3" fmla="*/ 1213772 w 1722259"/>
                  <a:gd name="connsiteY3" fmla="*/ 89370 h 389191"/>
                  <a:gd name="connsiteX4" fmla="*/ 1722259 w 1722259"/>
                  <a:gd name="connsiteY4" fmla="*/ 389191 h 389191"/>
                  <a:gd name="connsiteX0" fmla="*/ 0 w 1722259"/>
                  <a:gd name="connsiteY0" fmla="*/ 281565 h 830666"/>
                  <a:gd name="connsiteX1" fmla="*/ 432286 w 1722259"/>
                  <a:gd name="connsiteY1" fmla="*/ 89730 h 830666"/>
                  <a:gd name="connsiteX2" fmla="*/ 788373 w 1722259"/>
                  <a:gd name="connsiteY2" fmla="*/ 819944 h 830666"/>
                  <a:gd name="connsiteX3" fmla="*/ 1213772 w 1722259"/>
                  <a:gd name="connsiteY3" fmla="*/ 154060 h 830666"/>
                  <a:gd name="connsiteX4" fmla="*/ 1722259 w 1722259"/>
                  <a:gd name="connsiteY4" fmla="*/ 453881 h 830666"/>
                  <a:gd name="connsiteX0" fmla="*/ 0 w 1417459"/>
                  <a:gd name="connsiteY0" fmla="*/ 281565 h 830666"/>
                  <a:gd name="connsiteX1" fmla="*/ 432286 w 1417459"/>
                  <a:gd name="connsiteY1" fmla="*/ 89730 h 830666"/>
                  <a:gd name="connsiteX2" fmla="*/ 788373 w 1417459"/>
                  <a:gd name="connsiteY2" fmla="*/ 819944 h 830666"/>
                  <a:gd name="connsiteX3" fmla="*/ 1213772 w 1417459"/>
                  <a:gd name="connsiteY3" fmla="*/ 154060 h 830666"/>
                  <a:gd name="connsiteX4" fmla="*/ 1417459 w 1417459"/>
                  <a:gd name="connsiteY4" fmla="*/ 758681 h 830666"/>
                  <a:gd name="connsiteX0" fmla="*/ 0 w 1715909"/>
                  <a:gd name="connsiteY0" fmla="*/ 281565 h 830666"/>
                  <a:gd name="connsiteX1" fmla="*/ 432286 w 1715909"/>
                  <a:gd name="connsiteY1" fmla="*/ 89730 h 830666"/>
                  <a:gd name="connsiteX2" fmla="*/ 788373 w 1715909"/>
                  <a:gd name="connsiteY2" fmla="*/ 819944 h 830666"/>
                  <a:gd name="connsiteX3" fmla="*/ 1213772 w 1715909"/>
                  <a:gd name="connsiteY3" fmla="*/ 154060 h 830666"/>
                  <a:gd name="connsiteX4" fmla="*/ 1715909 w 1715909"/>
                  <a:gd name="connsiteY4" fmla="*/ 460231 h 830666"/>
                  <a:gd name="connsiteX0" fmla="*/ 0 w 1715909"/>
                  <a:gd name="connsiteY0" fmla="*/ 230765 h 475066"/>
                  <a:gd name="connsiteX1" fmla="*/ 432286 w 1715909"/>
                  <a:gd name="connsiteY1" fmla="*/ 38930 h 475066"/>
                  <a:gd name="connsiteX2" fmla="*/ 788373 w 1715909"/>
                  <a:gd name="connsiteY2" fmla="*/ 464344 h 475066"/>
                  <a:gd name="connsiteX3" fmla="*/ 1213772 w 1715909"/>
                  <a:gd name="connsiteY3" fmla="*/ 103260 h 475066"/>
                  <a:gd name="connsiteX4" fmla="*/ 1715909 w 1715909"/>
                  <a:gd name="connsiteY4" fmla="*/ 409431 h 475066"/>
                  <a:gd name="connsiteX0" fmla="*/ 0 w 1715909"/>
                  <a:gd name="connsiteY0" fmla="*/ 230765 h 487766"/>
                  <a:gd name="connsiteX1" fmla="*/ 432286 w 1715909"/>
                  <a:gd name="connsiteY1" fmla="*/ 38930 h 487766"/>
                  <a:gd name="connsiteX2" fmla="*/ 788373 w 1715909"/>
                  <a:gd name="connsiteY2" fmla="*/ 464344 h 487766"/>
                  <a:gd name="connsiteX3" fmla="*/ 1213772 w 1715909"/>
                  <a:gd name="connsiteY3" fmla="*/ 179460 h 487766"/>
                  <a:gd name="connsiteX4" fmla="*/ 1715909 w 1715909"/>
                  <a:gd name="connsiteY4" fmla="*/ 409431 h 487766"/>
                  <a:gd name="connsiteX0" fmla="*/ 0 w 1715909"/>
                  <a:gd name="connsiteY0" fmla="*/ 78365 h 313922"/>
                  <a:gd name="connsiteX1" fmla="*/ 432286 w 1715909"/>
                  <a:gd name="connsiteY1" fmla="*/ 38930 h 313922"/>
                  <a:gd name="connsiteX2" fmla="*/ 788373 w 1715909"/>
                  <a:gd name="connsiteY2" fmla="*/ 311944 h 313922"/>
                  <a:gd name="connsiteX3" fmla="*/ 1213772 w 1715909"/>
                  <a:gd name="connsiteY3" fmla="*/ 27060 h 313922"/>
                  <a:gd name="connsiteX4" fmla="*/ 1715909 w 1715909"/>
                  <a:gd name="connsiteY4" fmla="*/ 257031 h 313922"/>
                  <a:gd name="connsiteX0" fmla="*/ 0 w 1715909"/>
                  <a:gd name="connsiteY0" fmla="*/ 60457 h 302587"/>
                  <a:gd name="connsiteX1" fmla="*/ 788373 w 1715909"/>
                  <a:gd name="connsiteY1" fmla="*/ 294036 h 302587"/>
                  <a:gd name="connsiteX2" fmla="*/ 1213772 w 1715909"/>
                  <a:gd name="connsiteY2" fmla="*/ 9152 h 302587"/>
                  <a:gd name="connsiteX3" fmla="*/ 1715909 w 1715909"/>
                  <a:gd name="connsiteY3" fmla="*/ 239123 h 302587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1213772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715909"/>
                  <a:gd name="connsiteY0" fmla="*/ 67553 h 246219"/>
                  <a:gd name="connsiteX1" fmla="*/ 427130 w 1715909"/>
                  <a:gd name="connsiteY1" fmla="*/ 148732 h 246219"/>
                  <a:gd name="connsiteX2" fmla="*/ 852529 w 1715909"/>
                  <a:gd name="connsiteY2" fmla="*/ 16248 h 246219"/>
                  <a:gd name="connsiteX3" fmla="*/ 1715909 w 1715909"/>
                  <a:gd name="connsiteY3" fmla="*/ 246219 h 246219"/>
                  <a:gd name="connsiteX0" fmla="*/ 0 w 1174043"/>
                  <a:gd name="connsiteY0" fmla="*/ 60457 h 150187"/>
                  <a:gd name="connsiteX1" fmla="*/ 427130 w 1174043"/>
                  <a:gd name="connsiteY1" fmla="*/ 141636 h 150187"/>
                  <a:gd name="connsiteX2" fmla="*/ 852529 w 1174043"/>
                  <a:gd name="connsiteY2" fmla="*/ 9152 h 150187"/>
                  <a:gd name="connsiteX3" fmla="*/ 1174043 w 1174043"/>
                  <a:gd name="connsiteY3" fmla="*/ 86723 h 150187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852529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0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  <a:gd name="connsiteX0" fmla="*/ 0 w 1174043"/>
                  <a:gd name="connsiteY0" fmla="*/ 60457 h 151883"/>
                  <a:gd name="connsiteX1" fmla="*/ 427131 w 1174043"/>
                  <a:gd name="connsiteY1" fmla="*/ 141636 h 151883"/>
                  <a:gd name="connsiteX2" fmla="*/ 762218 w 1174043"/>
                  <a:gd name="connsiteY2" fmla="*/ 9152 h 151883"/>
                  <a:gd name="connsiteX3" fmla="*/ 1174043 w 1174043"/>
                  <a:gd name="connsiteY3" fmla="*/ 86723 h 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4043" h="151883">
                    <a:moveTo>
                      <a:pt x="0" y="60457"/>
                    </a:moveTo>
                    <a:cubicBezTo>
                      <a:pt x="209399" y="39269"/>
                      <a:pt x="300095" y="150187"/>
                      <a:pt x="427131" y="141636"/>
                    </a:cubicBezTo>
                    <a:cubicBezTo>
                      <a:pt x="554167" y="133085"/>
                      <a:pt x="637733" y="18304"/>
                      <a:pt x="762218" y="9152"/>
                    </a:cubicBezTo>
                    <a:cubicBezTo>
                      <a:pt x="886703" y="0"/>
                      <a:pt x="946692" y="151883"/>
                      <a:pt x="1174043" y="86723"/>
                    </a:cubicBezTo>
                  </a:path>
                </a:pathLst>
              </a:custGeom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フリーフォーム 135"/>
            <p:cNvSpPr/>
            <p:nvPr/>
          </p:nvSpPr>
          <p:spPr>
            <a:xfrm>
              <a:off x="5715000" y="3762850"/>
              <a:ext cx="1523999" cy="391715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259" h="391715">
                  <a:moveTo>
                    <a:pt x="0" y="391715"/>
                  </a:moveTo>
                  <a:cubicBezTo>
                    <a:pt x="232995" y="365870"/>
                    <a:pt x="218341" y="92375"/>
                    <a:pt x="356086" y="47480"/>
                  </a:cubicBezTo>
                  <a:cubicBezTo>
                    <a:pt x="499000" y="72520"/>
                    <a:pt x="607325" y="322472"/>
                    <a:pt x="712173" y="320494"/>
                  </a:cubicBezTo>
                  <a:cubicBezTo>
                    <a:pt x="817021" y="318516"/>
                    <a:pt x="880324" y="71220"/>
                    <a:pt x="985172" y="35610"/>
                  </a:cubicBezTo>
                  <a:cubicBezTo>
                    <a:pt x="1090020" y="0"/>
                    <a:pt x="1159063" y="95791"/>
                    <a:pt x="1341259" y="106831"/>
                  </a:cubicBezTo>
                </a:path>
              </a:pathLst>
            </a:custGeom>
            <a:ln w="57150" cap="flat" cmpd="sng" algn="ctr">
              <a:solidFill>
                <a:schemeClr val="accent1">
                  <a:shade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8313" y="2636838"/>
              <a:ext cx="8280400" cy="361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304800" y="4648200"/>
              <a:ext cx="814387" cy="28575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180"/>
                </a:cxn>
                <a:cxn ang="0">
                  <a:pos x="467" y="180"/>
                </a:cxn>
                <a:cxn ang="0">
                  <a:pos x="513" y="0"/>
                </a:cxn>
                <a:cxn ang="0">
                  <a:pos x="44" y="0"/>
                </a:cxn>
              </a:cxnLst>
              <a:rect l="0" t="0" r="r" b="b"/>
              <a:pathLst>
                <a:path w="513" h="180">
                  <a:moveTo>
                    <a:pt x="44" y="0"/>
                  </a:moveTo>
                  <a:lnTo>
                    <a:pt x="0" y="180"/>
                  </a:lnTo>
                  <a:lnTo>
                    <a:pt x="467" y="180"/>
                  </a:lnTo>
                  <a:lnTo>
                    <a:pt x="513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>
              <a:off x="304801" y="4551363"/>
              <a:ext cx="1604962" cy="25876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163"/>
                </a:cxn>
                <a:cxn ang="0">
                  <a:pos x="808" y="163"/>
                </a:cxn>
                <a:cxn ang="0">
                  <a:pos x="849" y="0"/>
                </a:cxn>
                <a:cxn ang="0">
                  <a:pos x="42" y="0"/>
                </a:cxn>
              </a:cxnLst>
              <a:rect l="0" t="0" r="r" b="b"/>
              <a:pathLst>
                <a:path w="849" h="163">
                  <a:moveTo>
                    <a:pt x="42" y="0"/>
                  </a:moveTo>
                  <a:lnTo>
                    <a:pt x="0" y="163"/>
                  </a:lnTo>
                  <a:lnTo>
                    <a:pt x="808" y="163"/>
                  </a:lnTo>
                  <a:lnTo>
                    <a:pt x="849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Freeform 21"/>
            <p:cNvSpPr>
              <a:spLocks/>
            </p:cNvSpPr>
            <p:nvPr/>
          </p:nvSpPr>
          <p:spPr bwMode="auto">
            <a:xfrm>
              <a:off x="304801" y="4551363"/>
              <a:ext cx="1604962" cy="25876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163"/>
                </a:cxn>
                <a:cxn ang="0">
                  <a:pos x="808" y="163"/>
                </a:cxn>
                <a:cxn ang="0">
                  <a:pos x="849" y="0"/>
                </a:cxn>
                <a:cxn ang="0">
                  <a:pos x="42" y="0"/>
                </a:cxn>
              </a:cxnLst>
              <a:rect l="0" t="0" r="r" b="b"/>
              <a:pathLst>
                <a:path w="849" h="163">
                  <a:moveTo>
                    <a:pt x="42" y="0"/>
                  </a:moveTo>
                  <a:lnTo>
                    <a:pt x="0" y="163"/>
                  </a:lnTo>
                  <a:lnTo>
                    <a:pt x="808" y="163"/>
                  </a:lnTo>
                  <a:lnTo>
                    <a:pt x="849" y="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6" name="図形グループ 148"/>
            <p:cNvGrpSpPr/>
            <p:nvPr/>
          </p:nvGrpSpPr>
          <p:grpSpPr>
            <a:xfrm>
              <a:off x="381000" y="4724400"/>
              <a:ext cx="533400" cy="63500"/>
              <a:chOff x="381000" y="4584700"/>
              <a:chExt cx="660399" cy="139700"/>
            </a:xfrm>
          </p:grpSpPr>
          <p:sp>
            <p:nvSpPr>
              <p:cNvPr id="100" name="Freeform 22"/>
              <p:cNvSpPr>
                <a:spLocks/>
              </p:cNvSpPr>
              <p:nvPr/>
            </p:nvSpPr>
            <p:spPr bwMode="auto">
              <a:xfrm>
                <a:off x="381000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88"/>
                  </a:cxn>
                  <a:cxn ang="0">
                    <a:pos x="75" y="88"/>
                  </a:cxn>
                  <a:cxn ang="0">
                    <a:pos x="97" y="0"/>
                  </a:cxn>
                  <a:cxn ang="0">
                    <a:pos x="20" y="0"/>
                  </a:cxn>
                </a:cxnLst>
                <a:rect l="0" t="0" r="r" b="b"/>
                <a:pathLst>
                  <a:path w="97" h="88">
                    <a:moveTo>
                      <a:pt x="20" y="0"/>
                    </a:moveTo>
                    <a:lnTo>
                      <a:pt x="0" y="88"/>
                    </a:lnTo>
                    <a:lnTo>
                      <a:pt x="75" y="88"/>
                    </a:lnTo>
                    <a:lnTo>
                      <a:pt x="9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" name="Freeform 23"/>
              <p:cNvSpPr>
                <a:spLocks/>
              </p:cNvSpPr>
              <p:nvPr/>
            </p:nvSpPr>
            <p:spPr bwMode="auto">
              <a:xfrm>
                <a:off x="381000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88"/>
                  </a:cxn>
                  <a:cxn ang="0">
                    <a:pos x="75" y="88"/>
                  </a:cxn>
                  <a:cxn ang="0">
                    <a:pos x="97" y="0"/>
                  </a:cxn>
                  <a:cxn ang="0">
                    <a:pos x="20" y="0"/>
                  </a:cxn>
                </a:cxnLst>
                <a:rect l="0" t="0" r="r" b="b"/>
                <a:pathLst>
                  <a:path w="97" h="88">
                    <a:moveTo>
                      <a:pt x="20" y="0"/>
                    </a:moveTo>
                    <a:lnTo>
                      <a:pt x="0" y="88"/>
                    </a:lnTo>
                    <a:lnTo>
                      <a:pt x="75" y="88"/>
                    </a:lnTo>
                    <a:lnTo>
                      <a:pt x="97" y="0"/>
                    </a:lnTo>
                    <a:lnTo>
                      <a:pt x="20" y="0"/>
                    </a:lnTo>
                    <a:close/>
                  </a:path>
                </a:pathLst>
              </a:custGeom>
              <a:noFill/>
              <a:ln w="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" name="Freeform 24"/>
              <p:cNvSpPr>
                <a:spLocks/>
              </p:cNvSpPr>
              <p:nvPr/>
            </p:nvSpPr>
            <p:spPr bwMode="auto">
              <a:xfrm>
                <a:off x="547687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88"/>
                  </a:cxn>
                  <a:cxn ang="0">
                    <a:pos x="77" y="88"/>
                  </a:cxn>
                  <a:cxn ang="0">
                    <a:pos x="97" y="0"/>
                  </a:cxn>
                  <a:cxn ang="0">
                    <a:pos x="22" y="0"/>
                  </a:cxn>
                </a:cxnLst>
                <a:rect l="0" t="0" r="r" b="b"/>
                <a:pathLst>
                  <a:path w="97" h="88">
                    <a:moveTo>
                      <a:pt x="22" y="0"/>
                    </a:moveTo>
                    <a:lnTo>
                      <a:pt x="0" y="88"/>
                    </a:lnTo>
                    <a:lnTo>
                      <a:pt x="77" y="88"/>
                    </a:lnTo>
                    <a:lnTo>
                      <a:pt x="97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" name="Freeform 25"/>
              <p:cNvSpPr>
                <a:spLocks/>
              </p:cNvSpPr>
              <p:nvPr/>
            </p:nvSpPr>
            <p:spPr bwMode="auto">
              <a:xfrm>
                <a:off x="547687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88"/>
                  </a:cxn>
                  <a:cxn ang="0">
                    <a:pos x="77" y="88"/>
                  </a:cxn>
                  <a:cxn ang="0">
                    <a:pos x="97" y="0"/>
                  </a:cxn>
                  <a:cxn ang="0">
                    <a:pos x="22" y="0"/>
                  </a:cxn>
                </a:cxnLst>
                <a:rect l="0" t="0" r="r" b="b"/>
                <a:pathLst>
                  <a:path w="97" h="88">
                    <a:moveTo>
                      <a:pt x="22" y="0"/>
                    </a:moveTo>
                    <a:lnTo>
                      <a:pt x="0" y="88"/>
                    </a:lnTo>
                    <a:lnTo>
                      <a:pt x="77" y="88"/>
                    </a:lnTo>
                    <a:lnTo>
                      <a:pt x="97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" name="Freeform 26"/>
              <p:cNvSpPr>
                <a:spLocks/>
              </p:cNvSpPr>
              <p:nvPr/>
            </p:nvSpPr>
            <p:spPr bwMode="auto">
              <a:xfrm>
                <a:off x="719137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88"/>
                  </a:cxn>
                  <a:cxn ang="0">
                    <a:pos x="75" y="88"/>
                  </a:cxn>
                  <a:cxn ang="0">
                    <a:pos x="97" y="0"/>
                  </a:cxn>
                  <a:cxn ang="0">
                    <a:pos x="20" y="0"/>
                  </a:cxn>
                </a:cxnLst>
                <a:rect l="0" t="0" r="r" b="b"/>
                <a:pathLst>
                  <a:path w="97" h="88">
                    <a:moveTo>
                      <a:pt x="20" y="0"/>
                    </a:moveTo>
                    <a:lnTo>
                      <a:pt x="0" y="88"/>
                    </a:lnTo>
                    <a:lnTo>
                      <a:pt x="75" y="88"/>
                    </a:lnTo>
                    <a:lnTo>
                      <a:pt x="9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" name="Freeform 27"/>
              <p:cNvSpPr>
                <a:spLocks/>
              </p:cNvSpPr>
              <p:nvPr/>
            </p:nvSpPr>
            <p:spPr bwMode="auto">
              <a:xfrm>
                <a:off x="719137" y="4584700"/>
                <a:ext cx="153987" cy="13970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88"/>
                  </a:cxn>
                  <a:cxn ang="0">
                    <a:pos x="75" y="88"/>
                  </a:cxn>
                  <a:cxn ang="0">
                    <a:pos x="97" y="0"/>
                  </a:cxn>
                  <a:cxn ang="0">
                    <a:pos x="20" y="0"/>
                  </a:cxn>
                </a:cxnLst>
                <a:rect l="0" t="0" r="r" b="b"/>
                <a:pathLst>
                  <a:path w="97" h="88">
                    <a:moveTo>
                      <a:pt x="20" y="0"/>
                    </a:moveTo>
                    <a:lnTo>
                      <a:pt x="0" y="88"/>
                    </a:lnTo>
                    <a:lnTo>
                      <a:pt x="75" y="88"/>
                    </a:lnTo>
                    <a:lnTo>
                      <a:pt x="97" y="0"/>
                    </a:lnTo>
                    <a:lnTo>
                      <a:pt x="20" y="0"/>
                    </a:lnTo>
                    <a:close/>
                  </a:path>
                </a:pathLst>
              </a:custGeom>
              <a:noFill/>
              <a:ln w="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" name="Freeform 28"/>
              <p:cNvSpPr>
                <a:spLocks/>
              </p:cNvSpPr>
              <p:nvPr/>
            </p:nvSpPr>
            <p:spPr bwMode="auto">
              <a:xfrm>
                <a:off x="884237" y="4584700"/>
                <a:ext cx="157162" cy="1397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88"/>
                  </a:cxn>
                  <a:cxn ang="0">
                    <a:pos x="77" y="88"/>
                  </a:cxn>
                  <a:cxn ang="0">
                    <a:pos x="99" y="0"/>
                  </a:cxn>
                  <a:cxn ang="0">
                    <a:pos x="22" y="0"/>
                  </a:cxn>
                </a:cxnLst>
                <a:rect l="0" t="0" r="r" b="b"/>
                <a:pathLst>
                  <a:path w="99" h="88">
                    <a:moveTo>
                      <a:pt x="22" y="0"/>
                    </a:moveTo>
                    <a:lnTo>
                      <a:pt x="0" y="88"/>
                    </a:lnTo>
                    <a:lnTo>
                      <a:pt x="77" y="88"/>
                    </a:lnTo>
                    <a:lnTo>
                      <a:pt x="99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" name="Freeform 29"/>
              <p:cNvSpPr>
                <a:spLocks/>
              </p:cNvSpPr>
              <p:nvPr/>
            </p:nvSpPr>
            <p:spPr bwMode="auto">
              <a:xfrm>
                <a:off x="884237" y="4584700"/>
                <a:ext cx="157162" cy="1397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88"/>
                  </a:cxn>
                  <a:cxn ang="0">
                    <a:pos x="77" y="88"/>
                  </a:cxn>
                  <a:cxn ang="0">
                    <a:pos x="99" y="0"/>
                  </a:cxn>
                  <a:cxn ang="0">
                    <a:pos x="22" y="0"/>
                  </a:cxn>
                </a:cxnLst>
                <a:rect l="0" t="0" r="r" b="b"/>
                <a:pathLst>
                  <a:path w="99" h="88">
                    <a:moveTo>
                      <a:pt x="22" y="0"/>
                    </a:moveTo>
                    <a:lnTo>
                      <a:pt x="0" y="88"/>
                    </a:lnTo>
                    <a:lnTo>
                      <a:pt x="77" y="88"/>
                    </a:lnTo>
                    <a:lnTo>
                      <a:pt x="99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2782888" y="4468813"/>
              <a:ext cx="565150" cy="496887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7"/>
                </a:cxn>
                <a:cxn ang="0">
                  <a:pos x="0" y="313"/>
                </a:cxn>
                <a:cxn ang="0">
                  <a:pos x="277" y="313"/>
                </a:cxn>
                <a:cxn ang="0">
                  <a:pos x="356" y="235"/>
                </a:cxn>
                <a:cxn ang="0">
                  <a:pos x="356" y="0"/>
                </a:cxn>
                <a:cxn ang="0">
                  <a:pos x="79" y="0"/>
                </a:cxn>
              </a:cxnLst>
              <a:rect l="0" t="0" r="r" b="b"/>
              <a:pathLst>
                <a:path w="356" h="313">
                  <a:moveTo>
                    <a:pt x="79" y="0"/>
                  </a:moveTo>
                  <a:lnTo>
                    <a:pt x="0" y="77"/>
                  </a:lnTo>
                  <a:lnTo>
                    <a:pt x="0" y="313"/>
                  </a:lnTo>
                  <a:lnTo>
                    <a:pt x="277" y="313"/>
                  </a:lnTo>
                  <a:lnTo>
                    <a:pt x="356" y="235"/>
                  </a:lnTo>
                  <a:lnTo>
                    <a:pt x="356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B3A2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2782888" y="4468813"/>
              <a:ext cx="565150" cy="122237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277" y="77"/>
                </a:cxn>
                <a:cxn ang="0">
                  <a:pos x="356" y="0"/>
                </a:cxn>
                <a:cxn ang="0">
                  <a:pos x="79" y="0"/>
                </a:cxn>
                <a:cxn ang="0">
                  <a:pos x="0" y="77"/>
                </a:cxn>
              </a:cxnLst>
              <a:rect l="0" t="0" r="r" b="b"/>
              <a:pathLst>
                <a:path w="356" h="77">
                  <a:moveTo>
                    <a:pt x="0" y="77"/>
                  </a:moveTo>
                  <a:lnTo>
                    <a:pt x="277" y="77"/>
                  </a:lnTo>
                  <a:lnTo>
                    <a:pt x="356" y="0"/>
                  </a:lnTo>
                  <a:lnTo>
                    <a:pt x="79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C2B4D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3222625" y="4468813"/>
              <a:ext cx="125412" cy="496887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79" y="0"/>
                </a:cxn>
                <a:cxn ang="0">
                  <a:pos x="79" y="235"/>
                </a:cxn>
                <a:cxn ang="0">
                  <a:pos x="0" y="313"/>
                </a:cxn>
                <a:cxn ang="0">
                  <a:pos x="0" y="77"/>
                </a:cxn>
              </a:cxnLst>
              <a:rect l="0" t="0" r="r" b="b"/>
              <a:pathLst>
                <a:path w="79" h="313">
                  <a:moveTo>
                    <a:pt x="0" y="77"/>
                  </a:moveTo>
                  <a:lnTo>
                    <a:pt x="79" y="0"/>
                  </a:lnTo>
                  <a:lnTo>
                    <a:pt x="79" y="235"/>
                  </a:lnTo>
                  <a:lnTo>
                    <a:pt x="0" y="313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9082A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2782888" y="4468813"/>
              <a:ext cx="565150" cy="496887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7"/>
                </a:cxn>
                <a:cxn ang="0">
                  <a:pos x="0" y="313"/>
                </a:cxn>
                <a:cxn ang="0">
                  <a:pos x="277" y="313"/>
                </a:cxn>
                <a:cxn ang="0">
                  <a:pos x="356" y="235"/>
                </a:cxn>
                <a:cxn ang="0">
                  <a:pos x="356" y="0"/>
                </a:cxn>
                <a:cxn ang="0">
                  <a:pos x="79" y="0"/>
                </a:cxn>
              </a:cxnLst>
              <a:rect l="0" t="0" r="r" b="b"/>
              <a:pathLst>
                <a:path w="356" h="313">
                  <a:moveTo>
                    <a:pt x="79" y="0"/>
                  </a:moveTo>
                  <a:lnTo>
                    <a:pt x="0" y="77"/>
                  </a:lnTo>
                  <a:lnTo>
                    <a:pt x="0" y="313"/>
                  </a:lnTo>
                  <a:lnTo>
                    <a:pt x="277" y="313"/>
                  </a:lnTo>
                  <a:lnTo>
                    <a:pt x="356" y="235"/>
                  </a:lnTo>
                  <a:lnTo>
                    <a:pt x="356" y="0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34"/>
            <p:cNvSpPr>
              <a:spLocks/>
            </p:cNvSpPr>
            <p:nvPr/>
          </p:nvSpPr>
          <p:spPr bwMode="auto">
            <a:xfrm>
              <a:off x="2782888" y="4468813"/>
              <a:ext cx="565150" cy="122237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277" y="77"/>
                </a:cxn>
                <a:cxn ang="0">
                  <a:pos x="356" y="0"/>
                </a:cxn>
              </a:cxnLst>
              <a:rect l="0" t="0" r="r" b="b"/>
              <a:pathLst>
                <a:path w="356" h="77">
                  <a:moveTo>
                    <a:pt x="0" y="77"/>
                  </a:moveTo>
                  <a:lnTo>
                    <a:pt x="277" y="77"/>
                  </a:lnTo>
                  <a:lnTo>
                    <a:pt x="356" y="0"/>
                  </a:lnTo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3222625" y="4591050"/>
              <a:ext cx="1587" cy="374650"/>
            </a:xfrm>
            <a:prstGeom prst="line">
              <a:avLst/>
            </a:pr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36"/>
            <p:cNvSpPr>
              <a:spLocks/>
            </p:cNvSpPr>
            <p:nvPr/>
          </p:nvSpPr>
          <p:spPr bwMode="auto">
            <a:xfrm>
              <a:off x="4951413" y="3192463"/>
              <a:ext cx="512762" cy="2124075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15"/>
                </a:cxn>
                <a:cxn ang="0">
                  <a:pos x="0" y="1338"/>
                </a:cxn>
                <a:cxn ang="0">
                  <a:pos x="109" y="1338"/>
                </a:cxn>
                <a:cxn ang="0">
                  <a:pos x="323" y="1123"/>
                </a:cxn>
                <a:cxn ang="0">
                  <a:pos x="323" y="0"/>
                </a:cxn>
                <a:cxn ang="0">
                  <a:pos x="215" y="0"/>
                </a:cxn>
              </a:cxnLst>
              <a:rect l="0" t="0" r="r" b="b"/>
              <a:pathLst>
                <a:path w="323" h="1338">
                  <a:moveTo>
                    <a:pt x="215" y="0"/>
                  </a:moveTo>
                  <a:lnTo>
                    <a:pt x="0" y="215"/>
                  </a:lnTo>
                  <a:lnTo>
                    <a:pt x="0" y="1338"/>
                  </a:lnTo>
                  <a:lnTo>
                    <a:pt x="109" y="1338"/>
                  </a:lnTo>
                  <a:lnTo>
                    <a:pt x="323" y="1123"/>
                  </a:lnTo>
                  <a:lnTo>
                    <a:pt x="323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3A2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37"/>
            <p:cNvSpPr>
              <a:spLocks/>
            </p:cNvSpPr>
            <p:nvPr/>
          </p:nvSpPr>
          <p:spPr bwMode="auto">
            <a:xfrm>
              <a:off x="4951413" y="3192463"/>
              <a:ext cx="512762" cy="34131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109" y="215"/>
                </a:cxn>
                <a:cxn ang="0">
                  <a:pos x="323" y="0"/>
                </a:cxn>
                <a:cxn ang="0">
                  <a:pos x="215" y="0"/>
                </a:cxn>
                <a:cxn ang="0">
                  <a:pos x="0" y="215"/>
                </a:cxn>
              </a:cxnLst>
              <a:rect l="0" t="0" r="r" b="b"/>
              <a:pathLst>
                <a:path w="323" h="215">
                  <a:moveTo>
                    <a:pt x="0" y="215"/>
                  </a:moveTo>
                  <a:lnTo>
                    <a:pt x="109" y="215"/>
                  </a:lnTo>
                  <a:lnTo>
                    <a:pt x="323" y="0"/>
                  </a:lnTo>
                  <a:lnTo>
                    <a:pt x="215" y="0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C2B4D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23" name="Freeform 38"/>
            <p:cNvSpPr>
              <a:spLocks/>
            </p:cNvSpPr>
            <p:nvPr/>
          </p:nvSpPr>
          <p:spPr bwMode="auto">
            <a:xfrm>
              <a:off x="5124450" y="3192463"/>
              <a:ext cx="339725" cy="2124075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214" y="0"/>
                </a:cxn>
                <a:cxn ang="0">
                  <a:pos x="214" y="1123"/>
                </a:cxn>
                <a:cxn ang="0">
                  <a:pos x="0" y="1338"/>
                </a:cxn>
                <a:cxn ang="0">
                  <a:pos x="0" y="215"/>
                </a:cxn>
              </a:cxnLst>
              <a:rect l="0" t="0" r="r" b="b"/>
              <a:pathLst>
                <a:path w="214" h="1338">
                  <a:moveTo>
                    <a:pt x="0" y="215"/>
                  </a:moveTo>
                  <a:lnTo>
                    <a:pt x="214" y="0"/>
                  </a:lnTo>
                  <a:lnTo>
                    <a:pt x="214" y="1123"/>
                  </a:lnTo>
                  <a:lnTo>
                    <a:pt x="0" y="133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9082A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39"/>
            <p:cNvSpPr>
              <a:spLocks/>
            </p:cNvSpPr>
            <p:nvPr/>
          </p:nvSpPr>
          <p:spPr bwMode="auto">
            <a:xfrm>
              <a:off x="4951413" y="3192463"/>
              <a:ext cx="512762" cy="2124075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15"/>
                </a:cxn>
                <a:cxn ang="0">
                  <a:pos x="0" y="1338"/>
                </a:cxn>
                <a:cxn ang="0">
                  <a:pos x="109" y="1338"/>
                </a:cxn>
                <a:cxn ang="0">
                  <a:pos x="323" y="1123"/>
                </a:cxn>
                <a:cxn ang="0">
                  <a:pos x="323" y="0"/>
                </a:cxn>
                <a:cxn ang="0">
                  <a:pos x="215" y="0"/>
                </a:cxn>
              </a:cxnLst>
              <a:rect l="0" t="0" r="r" b="b"/>
              <a:pathLst>
                <a:path w="323" h="1338">
                  <a:moveTo>
                    <a:pt x="215" y="0"/>
                  </a:moveTo>
                  <a:lnTo>
                    <a:pt x="0" y="215"/>
                  </a:lnTo>
                  <a:lnTo>
                    <a:pt x="0" y="1338"/>
                  </a:lnTo>
                  <a:lnTo>
                    <a:pt x="109" y="1338"/>
                  </a:lnTo>
                  <a:lnTo>
                    <a:pt x="323" y="1123"/>
                  </a:lnTo>
                  <a:lnTo>
                    <a:pt x="323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4951413" y="3192463"/>
              <a:ext cx="512762" cy="34131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109" y="215"/>
                </a:cxn>
                <a:cxn ang="0">
                  <a:pos x="323" y="0"/>
                </a:cxn>
              </a:cxnLst>
              <a:rect l="0" t="0" r="r" b="b"/>
              <a:pathLst>
                <a:path w="323" h="215">
                  <a:moveTo>
                    <a:pt x="0" y="215"/>
                  </a:moveTo>
                  <a:lnTo>
                    <a:pt x="109" y="215"/>
                  </a:lnTo>
                  <a:lnTo>
                    <a:pt x="323" y="0"/>
                  </a:lnTo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26" name="Line 41"/>
            <p:cNvSpPr>
              <a:spLocks noChangeShapeType="1"/>
            </p:cNvSpPr>
            <p:nvPr/>
          </p:nvSpPr>
          <p:spPr bwMode="auto">
            <a:xfrm>
              <a:off x="5124450" y="3533775"/>
              <a:ext cx="1587" cy="1782762"/>
            </a:xfrm>
            <a:prstGeom prst="line">
              <a:avLst/>
            </a:pr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42"/>
            <p:cNvSpPr>
              <a:spLocks/>
            </p:cNvSpPr>
            <p:nvPr/>
          </p:nvSpPr>
          <p:spPr bwMode="auto">
            <a:xfrm>
              <a:off x="5486400" y="4025900"/>
              <a:ext cx="328612" cy="850900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0" y="140"/>
                </a:cxn>
                <a:cxn ang="0">
                  <a:pos x="0" y="536"/>
                </a:cxn>
                <a:cxn ang="0">
                  <a:pos x="70" y="536"/>
                </a:cxn>
                <a:cxn ang="0">
                  <a:pos x="207" y="398"/>
                </a:cxn>
                <a:cxn ang="0">
                  <a:pos x="207" y="0"/>
                </a:cxn>
                <a:cxn ang="0">
                  <a:pos x="140" y="0"/>
                </a:cxn>
              </a:cxnLst>
              <a:rect l="0" t="0" r="r" b="b"/>
              <a:pathLst>
                <a:path w="207" h="536">
                  <a:moveTo>
                    <a:pt x="140" y="0"/>
                  </a:moveTo>
                  <a:lnTo>
                    <a:pt x="0" y="140"/>
                  </a:lnTo>
                  <a:lnTo>
                    <a:pt x="0" y="536"/>
                  </a:lnTo>
                  <a:lnTo>
                    <a:pt x="70" y="536"/>
                  </a:lnTo>
                  <a:lnTo>
                    <a:pt x="207" y="398"/>
                  </a:lnTo>
                  <a:lnTo>
                    <a:pt x="207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43"/>
            <p:cNvSpPr>
              <a:spLocks/>
            </p:cNvSpPr>
            <p:nvPr/>
          </p:nvSpPr>
          <p:spPr bwMode="auto">
            <a:xfrm>
              <a:off x="5486400" y="4025900"/>
              <a:ext cx="328612" cy="22225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70" y="140"/>
                </a:cxn>
                <a:cxn ang="0">
                  <a:pos x="207" y="0"/>
                </a:cxn>
                <a:cxn ang="0">
                  <a:pos x="140" y="0"/>
                </a:cxn>
                <a:cxn ang="0">
                  <a:pos x="0" y="140"/>
                </a:cxn>
              </a:cxnLst>
              <a:rect l="0" t="0" r="r" b="b"/>
              <a:pathLst>
                <a:path w="207" h="140">
                  <a:moveTo>
                    <a:pt x="0" y="140"/>
                  </a:moveTo>
                  <a:lnTo>
                    <a:pt x="70" y="140"/>
                  </a:lnTo>
                  <a:lnTo>
                    <a:pt x="207" y="0"/>
                  </a:lnTo>
                  <a:lnTo>
                    <a:pt x="140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FF84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29" name="Freeform 44"/>
            <p:cNvSpPr>
              <a:spLocks/>
            </p:cNvSpPr>
            <p:nvPr/>
          </p:nvSpPr>
          <p:spPr bwMode="auto">
            <a:xfrm>
              <a:off x="5597525" y="4025900"/>
              <a:ext cx="217487" cy="85090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7" y="0"/>
                </a:cxn>
                <a:cxn ang="0">
                  <a:pos x="137" y="398"/>
                </a:cxn>
                <a:cxn ang="0">
                  <a:pos x="0" y="536"/>
                </a:cxn>
                <a:cxn ang="0">
                  <a:pos x="0" y="140"/>
                </a:cxn>
              </a:cxnLst>
              <a:rect l="0" t="0" r="r" b="b"/>
              <a:pathLst>
                <a:path w="137" h="536">
                  <a:moveTo>
                    <a:pt x="0" y="140"/>
                  </a:moveTo>
                  <a:lnTo>
                    <a:pt x="137" y="0"/>
                  </a:lnTo>
                  <a:lnTo>
                    <a:pt x="137" y="398"/>
                  </a:lnTo>
                  <a:lnTo>
                    <a:pt x="0" y="536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CD52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5486400" y="4025900"/>
              <a:ext cx="328612" cy="850900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0" y="140"/>
                </a:cxn>
                <a:cxn ang="0">
                  <a:pos x="0" y="536"/>
                </a:cxn>
                <a:cxn ang="0">
                  <a:pos x="70" y="536"/>
                </a:cxn>
                <a:cxn ang="0">
                  <a:pos x="207" y="398"/>
                </a:cxn>
                <a:cxn ang="0">
                  <a:pos x="207" y="0"/>
                </a:cxn>
                <a:cxn ang="0">
                  <a:pos x="140" y="0"/>
                </a:cxn>
              </a:cxnLst>
              <a:rect l="0" t="0" r="r" b="b"/>
              <a:pathLst>
                <a:path w="207" h="536">
                  <a:moveTo>
                    <a:pt x="140" y="0"/>
                  </a:moveTo>
                  <a:lnTo>
                    <a:pt x="0" y="140"/>
                  </a:lnTo>
                  <a:lnTo>
                    <a:pt x="0" y="536"/>
                  </a:lnTo>
                  <a:lnTo>
                    <a:pt x="70" y="536"/>
                  </a:lnTo>
                  <a:lnTo>
                    <a:pt x="207" y="398"/>
                  </a:lnTo>
                  <a:lnTo>
                    <a:pt x="207" y="0"/>
                  </a:lnTo>
                  <a:lnTo>
                    <a:pt x="140" y="0"/>
                  </a:lnTo>
                  <a:close/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5486400" y="4025900"/>
              <a:ext cx="328612" cy="22225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70" y="140"/>
                </a:cxn>
                <a:cxn ang="0">
                  <a:pos x="207" y="0"/>
                </a:cxn>
              </a:cxnLst>
              <a:rect l="0" t="0" r="r" b="b"/>
              <a:pathLst>
                <a:path w="207" h="140">
                  <a:moveTo>
                    <a:pt x="0" y="140"/>
                  </a:moveTo>
                  <a:lnTo>
                    <a:pt x="70" y="140"/>
                  </a:lnTo>
                  <a:lnTo>
                    <a:pt x="207" y="0"/>
                  </a:lnTo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5597525" y="4248150"/>
              <a:ext cx="1587" cy="628650"/>
            </a:xfrm>
            <a:prstGeom prst="line">
              <a:avLst/>
            </a:pr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4951413" y="3192463"/>
              <a:ext cx="512762" cy="2124075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15"/>
                </a:cxn>
                <a:cxn ang="0">
                  <a:pos x="0" y="1338"/>
                </a:cxn>
                <a:cxn ang="0">
                  <a:pos x="109" y="1338"/>
                </a:cxn>
                <a:cxn ang="0">
                  <a:pos x="323" y="1123"/>
                </a:cxn>
                <a:cxn ang="0">
                  <a:pos x="323" y="0"/>
                </a:cxn>
                <a:cxn ang="0">
                  <a:pos x="215" y="0"/>
                </a:cxn>
              </a:cxnLst>
              <a:rect l="0" t="0" r="r" b="b"/>
              <a:pathLst>
                <a:path w="323" h="1338">
                  <a:moveTo>
                    <a:pt x="215" y="0"/>
                  </a:moveTo>
                  <a:lnTo>
                    <a:pt x="0" y="215"/>
                  </a:lnTo>
                  <a:lnTo>
                    <a:pt x="0" y="1338"/>
                  </a:lnTo>
                  <a:lnTo>
                    <a:pt x="109" y="1338"/>
                  </a:lnTo>
                  <a:lnTo>
                    <a:pt x="323" y="1123"/>
                  </a:lnTo>
                  <a:lnTo>
                    <a:pt x="323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B3A2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49"/>
            <p:cNvSpPr>
              <a:spLocks/>
            </p:cNvSpPr>
            <p:nvPr/>
          </p:nvSpPr>
          <p:spPr bwMode="auto">
            <a:xfrm>
              <a:off x="4951413" y="3192463"/>
              <a:ext cx="512762" cy="34131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109" y="215"/>
                </a:cxn>
                <a:cxn ang="0">
                  <a:pos x="323" y="0"/>
                </a:cxn>
                <a:cxn ang="0">
                  <a:pos x="215" y="0"/>
                </a:cxn>
                <a:cxn ang="0">
                  <a:pos x="0" y="215"/>
                </a:cxn>
              </a:cxnLst>
              <a:rect l="0" t="0" r="r" b="b"/>
              <a:pathLst>
                <a:path w="323" h="215">
                  <a:moveTo>
                    <a:pt x="0" y="215"/>
                  </a:moveTo>
                  <a:lnTo>
                    <a:pt x="109" y="215"/>
                  </a:lnTo>
                  <a:lnTo>
                    <a:pt x="323" y="0"/>
                  </a:lnTo>
                  <a:lnTo>
                    <a:pt x="215" y="0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C2B4D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35" name="Freeform 50"/>
            <p:cNvSpPr>
              <a:spLocks/>
            </p:cNvSpPr>
            <p:nvPr/>
          </p:nvSpPr>
          <p:spPr bwMode="auto">
            <a:xfrm>
              <a:off x="5124450" y="3192463"/>
              <a:ext cx="339725" cy="2124075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214" y="0"/>
                </a:cxn>
                <a:cxn ang="0">
                  <a:pos x="214" y="1123"/>
                </a:cxn>
                <a:cxn ang="0">
                  <a:pos x="0" y="1338"/>
                </a:cxn>
                <a:cxn ang="0">
                  <a:pos x="0" y="215"/>
                </a:cxn>
              </a:cxnLst>
              <a:rect l="0" t="0" r="r" b="b"/>
              <a:pathLst>
                <a:path w="214" h="1338">
                  <a:moveTo>
                    <a:pt x="0" y="215"/>
                  </a:moveTo>
                  <a:lnTo>
                    <a:pt x="214" y="0"/>
                  </a:lnTo>
                  <a:lnTo>
                    <a:pt x="214" y="1123"/>
                  </a:lnTo>
                  <a:lnTo>
                    <a:pt x="0" y="133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9082A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51"/>
            <p:cNvSpPr>
              <a:spLocks/>
            </p:cNvSpPr>
            <p:nvPr/>
          </p:nvSpPr>
          <p:spPr bwMode="auto">
            <a:xfrm>
              <a:off x="4951413" y="3192463"/>
              <a:ext cx="512762" cy="2124075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15"/>
                </a:cxn>
                <a:cxn ang="0">
                  <a:pos x="0" y="1338"/>
                </a:cxn>
                <a:cxn ang="0">
                  <a:pos x="109" y="1338"/>
                </a:cxn>
                <a:cxn ang="0">
                  <a:pos x="323" y="1123"/>
                </a:cxn>
                <a:cxn ang="0">
                  <a:pos x="323" y="0"/>
                </a:cxn>
                <a:cxn ang="0">
                  <a:pos x="215" y="0"/>
                </a:cxn>
              </a:cxnLst>
              <a:rect l="0" t="0" r="r" b="b"/>
              <a:pathLst>
                <a:path w="323" h="1338">
                  <a:moveTo>
                    <a:pt x="215" y="0"/>
                  </a:moveTo>
                  <a:lnTo>
                    <a:pt x="0" y="215"/>
                  </a:lnTo>
                  <a:lnTo>
                    <a:pt x="0" y="1338"/>
                  </a:lnTo>
                  <a:lnTo>
                    <a:pt x="109" y="1338"/>
                  </a:lnTo>
                  <a:lnTo>
                    <a:pt x="323" y="1123"/>
                  </a:lnTo>
                  <a:lnTo>
                    <a:pt x="323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52"/>
            <p:cNvSpPr>
              <a:spLocks/>
            </p:cNvSpPr>
            <p:nvPr/>
          </p:nvSpPr>
          <p:spPr bwMode="auto">
            <a:xfrm>
              <a:off x="4951413" y="3192463"/>
              <a:ext cx="512762" cy="34131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109" y="215"/>
                </a:cxn>
                <a:cxn ang="0">
                  <a:pos x="323" y="0"/>
                </a:cxn>
              </a:cxnLst>
              <a:rect l="0" t="0" r="r" b="b"/>
              <a:pathLst>
                <a:path w="323" h="215">
                  <a:moveTo>
                    <a:pt x="0" y="215"/>
                  </a:moveTo>
                  <a:lnTo>
                    <a:pt x="109" y="215"/>
                  </a:lnTo>
                  <a:lnTo>
                    <a:pt x="323" y="0"/>
                  </a:lnTo>
                </a:path>
              </a:pathLst>
            </a:cu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38" name="Line 53"/>
            <p:cNvSpPr>
              <a:spLocks noChangeShapeType="1"/>
            </p:cNvSpPr>
            <p:nvPr/>
          </p:nvSpPr>
          <p:spPr bwMode="auto">
            <a:xfrm>
              <a:off x="5124450" y="3533775"/>
              <a:ext cx="1587" cy="1782762"/>
            </a:xfrm>
            <a:prstGeom prst="line">
              <a:avLst/>
            </a:pr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Line 59"/>
            <p:cNvSpPr>
              <a:spLocks noChangeShapeType="1"/>
            </p:cNvSpPr>
            <p:nvPr/>
          </p:nvSpPr>
          <p:spPr bwMode="auto">
            <a:xfrm>
              <a:off x="5597525" y="4248150"/>
              <a:ext cx="1587" cy="628650"/>
            </a:xfrm>
            <a:prstGeom prst="line">
              <a:avLst/>
            </a:prstGeom>
            <a:noFill/>
            <a:ln w="6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Rectangle 60"/>
            <p:cNvSpPr>
              <a:spLocks noChangeArrowheads="1"/>
            </p:cNvSpPr>
            <p:nvPr/>
          </p:nvSpPr>
          <p:spPr bwMode="auto">
            <a:xfrm>
              <a:off x="7286625" y="3649663"/>
              <a:ext cx="1444625" cy="1558925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Rectangle 61"/>
            <p:cNvSpPr>
              <a:spLocks noChangeArrowheads="1"/>
            </p:cNvSpPr>
            <p:nvPr/>
          </p:nvSpPr>
          <p:spPr bwMode="auto">
            <a:xfrm>
              <a:off x="7286625" y="3649663"/>
              <a:ext cx="1444625" cy="155892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7286625" y="3697288"/>
              <a:ext cx="823912" cy="331787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48" name="Rectangle 63"/>
            <p:cNvSpPr>
              <a:spLocks noChangeArrowheads="1"/>
            </p:cNvSpPr>
            <p:nvPr/>
          </p:nvSpPr>
          <p:spPr bwMode="auto">
            <a:xfrm>
              <a:off x="7286625" y="3697288"/>
              <a:ext cx="823912" cy="33178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49" name="Rectangle 64"/>
            <p:cNvSpPr>
              <a:spLocks noChangeArrowheads="1"/>
            </p:cNvSpPr>
            <p:nvPr/>
          </p:nvSpPr>
          <p:spPr bwMode="auto">
            <a:xfrm>
              <a:off x="7286625" y="4075113"/>
              <a:ext cx="823912" cy="331787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Rectangle 65"/>
            <p:cNvSpPr>
              <a:spLocks noChangeArrowheads="1"/>
            </p:cNvSpPr>
            <p:nvPr/>
          </p:nvSpPr>
          <p:spPr bwMode="auto">
            <a:xfrm>
              <a:off x="7286625" y="4075113"/>
              <a:ext cx="823912" cy="33178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Rectangle 66"/>
            <p:cNvSpPr>
              <a:spLocks noChangeArrowheads="1"/>
            </p:cNvSpPr>
            <p:nvPr/>
          </p:nvSpPr>
          <p:spPr bwMode="auto">
            <a:xfrm>
              <a:off x="7286625" y="4451350"/>
              <a:ext cx="823912" cy="334962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Rectangle 67"/>
            <p:cNvSpPr>
              <a:spLocks noChangeArrowheads="1"/>
            </p:cNvSpPr>
            <p:nvPr/>
          </p:nvSpPr>
          <p:spPr bwMode="auto">
            <a:xfrm>
              <a:off x="7286625" y="4451350"/>
              <a:ext cx="823912" cy="334962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Rectangle 68"/>
            <p:cNvSpPr>
              <a:spLocks noChangeArrowheads="1"/>
            </p:cNvSpPr>
            <p:nvPr/>
          </p:nvSpPr>
          <p:spPr bwMode="auto">
            <a:xfrm>
              <a:off x="7286625" y="4832350"/>
              <a:ext cx="823912" cy="328612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Rectangle 69"/>
            <p:cNvSpPr>
              <a:spLocks noChangeArrowheads="1"/>
            </p:cNvSpPr>
            <p:nvPr/>
          </p:nvSpPr>
          <p:spPr bwMode="auto">
            <a:xfrm>
              <a:off x="7286625" y="4832350"/>
              <a:ext cx="823912" cy="328612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Rectangle 70"/>
            <p:cNvSpPr>
              <a:spLocks noChangeArrowheads="1"/>
            </p:cNvSpPr>
            <p:nvPr/>
          </p:nvSpPr>
          <p:spPr bwMode="auto">
            <a:xfrm>
              <a:off x="7146925" y="4171950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56" name="Rectangle 71"/>
            <p:cNvSpPr>
              <a:spLocks noChangeArrowheads="1"/>
            </p:cNvSpPr>
            <p:nvPr/>
          </p:nvSpPr>
          <p:spPr bwMode="auto">
            <a:xfrm>
              <a:off x="7146925" y="4171950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57" name="Rectangle 72"/>
            <p:cNvSpPr>
              <a:spLocks noChangeArrowheads="1"/>
            </p:cNvSpPr>
            <p:nvPr/>
          </p:nvSpPr>
          <p:spPr bwMode="auto">
            <a:xfrm>
              <a:off x="7146925" y="4546600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Rectangle 73"/>
            <p:cNvSpPr>
              <a:spLocks noChangeArrowheads="1"/>
            </p:cNvSpPr>
            <p:nvPr/>
          </p:nvSpPr>
          <p:spPr bwMode="auto">
            <a:xfrm>
              <a:off x="7146925" y="4546600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Rectangle 74"/>
            <p:cNvSpPr>
              <a:spLocks noChangeArrowheads="1"/>
            </p:cNvSpPr>
            <p:nvPr/>
          </p:nvSpPr>
          <p:spPr bwMode="auto">
            <a:xfrm>
              <a:off x="7146925" y="4926013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Rectangle 75"/>
            <p:cNvSpPr>
              <a:spLocks noChangeArrowheads="1"/>
            </p:cNvSpPr>
            <p:nvPr/>
          </p:nvSpPr>
          <p:spPr bwMode="auto">
            <a:xfrm>
              <a:off x="7146925" y="4926013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Rectangle 76"/>
            <p:cNvSpPr>
              <a:spLocks noChangeArrowheads="1"/>
            </p:cNvSpPr>
            <p:nvPr/>
          </p:nvSpPr>
          <p:spPr bwMode="auto">
            <a:xfrm>
              <a:off x="7146925" y="3789363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7146925" y="3789363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63" name="Rectangle 78"/>
            <p:cNvSpPr>
              <a:spLocks noChangeArrowheads="1"/>
            </p:cNvSpPr>
            <p:nvPr/>
          </p:nvSpPr>
          <p:spPr bwMode="auto">
            <a:xfrm>
              <a:off x="7286625" y="3649663"/>
              <a:ext cx="1444625" cy="1558925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Rectangle 79"/>
            <p:cNvSpPr>
              <a:spLocks noChangeArrowheads="1"/>
            </p:cNvSpPr>
            <p:nvPr/>
          </p:nvSpPr>
          <p:spPr bwMode="auto">
            <a:xfrm>
              <a:off x="7286625" y="3649663"/>
              <a:ext cx="1444625" cy="155892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Rectangle 80"/>
            <p:cNvSpPr>
              <a:spLocks noChangeArrowheads="1"/>
            </p:cNvSpPr>
            <p:nvPr/>
          </p:nvSpPr>
          <p:spPr bwMode="auto">
            <a:xfrm>
              <a:off x="7286625" y="3697288"/>
              <a:ext cx="823912" cy="331787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66" name="Rectangle 81"/>
            <p:cNvSpPr>
              <a:spLocks noChangeArrowheads="1"/>
            </p:cNvSpPr>
            <p:nvPr/>
          </p:nvSpPr>
          <p:spPr bwMode="auto">
            <a:xfrm>
              <a:off x="7286625" y="3697288"/>
              <a:ext cx="823912" cy="33178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67" name="Rectangle 82"/>
            <p:cNvSpPr>
              <a:spLocks noChangeArrowheads="1"/>
            </p:cNvSpPr>
            <p:nvPr/>
          </p:nvSpPr>
          <p:spPr bwMode="auto">
            <a:xfrm>
              <a:off x="7286625" y="4075113"/>
              <a:ext cx="823912" cy="331787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Rectangle 83"/>
            <p:cNvSpPr>
              <a:spLocks noChangeArrowheads="1"/>
            </p:cNvSpPr>
            <p:nvPr/>
          </p:nvSpPr>
          <p:spPr bwMode="auto">
            <a:xfrm>
              <a:off x="7286625" y="4075113"/>
              <a:ext cx="823912" cy="33178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7286625" y="4451350"/>
              <a:ext cx="823912" cy="334962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Rectangle 85"/>
            <p:cNvSpPr>
              <a:spLocks noChangeArrowheads="1"/>
            </p:cNvSpPr>
            <p:nvPr/>
          </p:nvSpPr>
          <p:spPr bwMode="auto">
            <a:xfrm>
              <a:off x="7286625" y="4451350"/>
              <a:ext cx="823912" cy="334962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Rectangle 86"/>
            <p:cNvSpPr>
              <a:spLocks noChangeArrowheads="1"/>
            </p:cNvSpPr>
            <p:nvPr/>
          </p:nvSpPr>
          <p:spPr bwMode="auto">
            <a:xfrm>
              <a:off x="7286625" y="4832350"/>
              <a:ext cx="823912" cy="328612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Rectangle 87"/>
            <p:cNvSpPr>
              <a:spLocks noChangeArrowheads="1"/>
            </p:cNvSpPr>
            <p:nvPr/>
          </p:nvSpPr>
          <p:spPr bwMode="auto">
            <a:xfrm>
              <a:off x="7286625" y="4832350"/>
              <a:ext cx="823912" cy="328612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Rectangle 88"/>
            <p:cNvSpPr>
              <a:spLocks noChangeArrowheads="1"/>
            </p:cNvSpPr>
            <p:nvPr/>
          </p:nvSpPr>
          <p:spPr bwMode="auto">
            <a:xfrm>
              <a:off x="7146925" y="4171950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74" name="Rectangle 89"/>
            <p:cNvSpPr>
              <a:spLocks noChangeArrowheads="1"/>
            </p:cNvSpPr>
            <p:nvPr/>
          </p:nvSpPr>
          <p:spPr bwMode="auto">
            <a:xfrm>
              <a:off x="7146925" y="4171950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75" name="Rectangle 90"/>
            <p:cNvSpPr>
              <a:spLocks noChangeArrowheads="1"/>
            </p:cNvSpPr>
            <p:nvPr/>
          </p:nvSpPr>
          <p:spPr bwMode="auto">
            <a:xfrm>
              <a:off x="7146925" y="4546600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Rectangle 91"/>
            <p:cNvSpPr>
              <a:spLocks noChangeArrowheads="1"/>
            </p:cNvSpPr>
            <p:nvPr/>
          </p:nvSpPr>
          <p:spPr bwMode="auto">
            <a:xfrm>
              <a:off x="7146925" y="4546600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Rectangle 92"/>
            <p:cNvSpPr>
              <a:spLocks noChangeArrowheads="1"/>
            </p:cNvSpPr>
            <p:nvPr/>
          </p:nvSpPr>
          <p:spPr bwMode="auto">
            <a:xfrm>
              <a:off x="7146925" y="4926013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Rectangle 93"/>
            <p:cNvSpPr>
              <a:spLocks noChangeArrowheads="1"/>
            </p:cNvSpPr>
            <p:nvPr/>
          </p:nvSpPr>
          <p:spPr bwMode="auto">
            <a:xfrm>
              <a:off x="7146925" y="4926013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Rectangle 94"/>
            <p:cNvSpPr>
              <a:spLocks noChangeArrowheads="1"/>
            </p:cNvSpPr>
            <p:nvPr/>
          </p:nvSpPr>
          <p:spPr bwMode="auto">
            <a:xfrm>
              <a:off x="7146925" y="3789363"/>
              <a:ext cx="484187" cy="1428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80" name="Rectangle 95"/>
            <p:cNvSpPr>
              <a:spLocks noChangeArrowheads="1"/>
            </p:cNvSpPr>
            <p:nvPr/>
          </p:nvSpPr>
          <p:spPr bwMode="auto">
            <a:xfrm>
              <a:off x="7146925" y="3789363"/>
              <a:ext cx="484187" cy="14287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/>
            </a:p>
          </p:txBody>
        </p:sp>
        <p:sp>
          <p:nvSpPr>
            <p:cNvPr id="83" name="Freeform 99"/>
            <p:cNvSpPr>
              <a:spLocks/>
            </p:cNvSpPr>
            <p:nvPr/>
          </p:nvSpPr>
          <p:spPr bwMode="auto">
            <a:xfrm>
              <a:off x="4964113" y="4800600"/>
              <a:ext cx="139700" cy="139700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1" y="2"/>
                </a:cxn>
                <a:cxn ang="0">
                  <a:pos x="24" y="5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5" y="24"/>
                </a:cxn>
                <a:cxn ang="0">
                  <a:pos x="2" y="31"/>
                </a:cxn>
                <a:cxn ang="0">
                  <a:pos x="0" y="40"/>
                </a:cxn>
                <a:cxn ang="0">
                  <a:pos x="0" y="49"/>
                </a:cxn>
                <a:cxn ang="0">
                  <a:pos x="2" y="57"/>
                </a:cxn>
                <a:cxn ang="0">
                  <a:pos x="5" y="66"/>
                </a:cxn>
                <a:cxn ang="0">
                  <a:pos x="11" y="71"/>
                </a:cxn>
                <a:cxn ang="0">
                  <a:pos x="16" y="79"/>
                </a:cxn>
                <a:cxn ang="0">
                  <a:pos x="24" y="82"/>
                </a:cxn>
                <a:cxn ang="0">
                  <a:pos x="31" y="86"/>
                </a:cxn>
                <a:cxn ang="0">
                  <a:pos x="40" y="88"/>
                </a:cxn>
                <a:cxn ang="0">
                  <a:pos x="49" y="88"/>
                </a:cxn>
                <a:cxn ang="0">
                  <a:pos x="57" y="86"/>
                </a:cxn>
                <a:cxn ang="0">
                  <a:pos x="66" y="82"/>
                </a:cxn>
                <a:cxn ang="0">
                  <a:pos x="73" y="79"/>
                </a:cxn>
                <a:cxn ang="0">
                  <a:pos x="79" y="71"/>
                </a:cxn>
                <a:cxn ang="0">
                  <a:pos x="82" y="66"/>
                </a:cxn>
                <a:cxn ang="0">
                  <a:pos x="86" y="57"/>
                </a:cxn>
                <a:cxn ang="0">
                  <a:pos x="88" y="49"/>
                </a:cxn>
                <a:cxn ang="0">
                  <a:pos x="88" y="40"/>
                </a:cxn>
                <a:cxn ang="0">
                  <a:pos x="86" y="31"/>
                </a:cxn>
                <a:cxn ang="0">
                  <a:pos x="82" y="24"/>
                </a:cxn>
                <a:cxn ang="0">
                  <a:pos x="79" y="16"/>
                </a:cxn>
                <a:cxn ang="0">
                  <a:pos x="73" y="11"/>
                </a:cxn>
                <a:cxn ang="0">
                  <a:pos x="66" y="5"/>
                </a:cxn>
                <a:cxn ang="0">
                  <a:pos x="57" y="2"/>
                </a:cxn>
                <a:cxn ang="0">
                  <a:pos x="49" y="0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lnTo>
                    <a:pt x="40" y="0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4" y="5"/>
                  </a:lnTo>
                  <a:lnTo>
                    <a:pt x="20" y="7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7" y="20"/>
                  </a:lnTo>
                  <a:lnTo>
                    <a:pt x="5" y="24"/>
                  </a:lnTo>
                  <a:lnTo>
                    <a:pt x="3" y="27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3" y="60"/>
                  </a:lnTo>
                  <a:lnTo>
                    <a:pt x="5" y="66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3" y="75"/>
                  </a:lnTo>
                  <a:lnTo>
                    <a:pt x="16" y="79"/>
                  </a:lnTo>
                  <a:lnTo>
                    <a:pt x="20" y="81"/>
                  </a:lnTo>
                  <a:lnTo>
                    <a:pt x="24" y="82"/>
                  </a:lnTo>
                  <a:lnTo>
                    <a:pt x="27" y="84"/>
                  </a:lnTo>
                  <a:lnTo>
                    <a:pt x="31" y="86"/>
                  </a:lnTo>
                  <a:lnTo>
                    <a:pt x="35" y="88"/>
                  </a:lnTo>
                  <a:lnTo>
                    <a:pt x="40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3" y="88"/>
                  </a:lnTo>
                  <a:lnTo>
                    <a:pt x="57" y="86"/>
                  </a:lnTo>
                  <a:lnTo>
                    <a:pt x="62" y="84"/>
                  </a:lnTo>
                  <a:lnTo>
                    <a:pt x="66" y="82"/>
                  </a:lnTo>
                  <a:lnTo>
                    <a:pt x="69" y="81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1"/>
                  </a:lnTo>
                  <a:lnTo>
                    <a:pt x="80" y="70"/>
                  </a:lnTo>
                  <a:lnTo>
                    <a:pt x="82" y="66"/>
                  </a:lnTo>
                  <a:lnTo>
                    <a:pt x="84" y="60"/>
                  </a:lnTo>
                  <a:lnTo>
                    <a:pt x="86" y="57"/>
                  </a:lnTo>
                  <a:lnTo>
                    <a:pt x="88" y="53"/>
                  </a:lnTo>
                  <a:lnTo>
                    <a:pt x="88" y="49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5"/>
                  </a:lnTo>
                  <a:lnTo>
                    <a:pt x="86" y="31"/>
                  </a:lnTo>
                  <a:lnTo>
                    <a:pt x="84" y="27"/>
                  </a:lnTo>
                  <a:lnTo>
                    <a:pt x="82" y="24"/>
                  </a:lnTo>
                  <a:lnTo>
                    <a:pt x="80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3" y="11"/>
                  </a:lnTo>
                  <a:lnTo>
                    <a:pt x="69" y="7"/>
                  </a:lnTo>
                  <a:lnTo>
                    <a:pt x="66" y="5"/>
                  </a:lnTo>
                  <a:lnTo>
                    <a:pt x="62" y="4"/>
                  </a:lnTo>
                  <a:lnTo>
                    <a:pt x="57" y="2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100"/>
            <p:cNvSpPr>
              <a:spLocks/>
            </p:cNvSpPr>
            <p:nvPr/>
          </p:nvSpPr>
          <p:spPr bwMode="auto">
            <a:xfrm>
              <a:off x="4964113" y="4800600"/>
              <a:ext cx="139700" cy="139700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1" y="2"/>
                </a:cxn>
                <a:cxn ang="0">
                  <a:pos x="24" y="5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5" y="24"/>
                </a:cxn>
                <a:cxn ang="0">
                  <a:pos x="2" y="31"/>
                </a:cxn>
                <a:cxn ang="0">
                  <a:pos x="0" y="40"/>
                </a:cxn>
                <a:cxn ang="0">
                  <a:pos x="0" y="49"/>
                </a:cxn>
                <a:cxn ang="0">
                  <a:pos x="2" y="57"/>
                </a:cxn>
                <a:cxn ang="0">
                  <a:pos x="5" y="66"/>
                </a:cxn>
                <a:cxn ang="0">
                  <a:pos x="11" y="71"/>
                </a:cxn>
                <a:cxn ang="0">
                  <a:pos x="16" y="79"/>
                </a:cxn>
                <a:cxn ang="0">
                  <a:pos x="24" y="82"/>
                </a:cxn>
                <a:cxn ang="0">
                  <a:pos x="31" y="86"/>
                </a:cxn>
                <a:cxn ang="0">
                  <a:pos x="40" y="88"/>
                </a:cxn>
                <a:cxn ang="0">
                  <a:pos x="49" y="88"/>
                </a:cxn>
                <a:cxn ang="0">
                  <a:pos x="57" y="86"/>
                </a:cxn>
                <a:cxn ang="0">
                  <a:pos x="66" y="82"/>
                </a:cxn>
                <a:cxn ang="0">
                  <a:pos x="73" y="79"/>
                </a:cxn>
                <a:cxn ang="0">
                  <a:pos x="79" y="71"/>
                </a:cxn>
                <a:cxn ang="0">
                  <a:pos x="82" y="66"/>
                </a:cxn>
                <a:cxn ang="0">
                  <a:pos x="86" y="57"/>
                </a:cxn>
                <a:cxn ang="0">
                  <a:pos x="88" y="49"/>
                </a:cxn>
                <a:cxn ang="0">
                  <a:pos x="88" y="40"/>
                </a:cxn>
                <a:cxn ang="0">
                  <a:pos x="86" y="31"/>
                </a:cxn>
                <a:cxn ang="0">
                  <a:pos x="82" y="24"/>
                </a:cxn>
                <a:cxn ang="0">
                  <a:pos x="79" y="16"/>
                </a:cxn>
                <a:cxn ang="0">
                  <a:pos x="73" y="11"/>
                </a:cxn>
                <a:cxn ang="0">
                  <a:pos x="66" y="5"/>
                </a:cxn>
                <a:cxn ang="0">
                  <a:pos x="57" y="2"/>
                </a:cxn>
                <a:cxn ang="0">
                  <a:pos x="49" y="0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lnTo>
                    <a:pt x="40" y="0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4" y="5"/>
                  </a:lnTo>
                  <a:lnTo>
                    <a:pt x="20" y="7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7" y="20"/>
                  </a:lnTo>
                  <a:lnTo>
                    <a:pt x="5" y="24"/>
                  </a:lnTo>
                  <a:lnTo>
                    <a:pt x="3" y="27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3" y="60"/>
                  </a:lnTo>
                  <a:lnTo>
                    <a:pt x="5" y="66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3" y="75"/>
                  </a:lnTo>
                  <a:lnTo>
                    <a:pt x="16" y="79"/>
                  </a:lnTo>
                  <a:lnTo>
                    <a:pt x="20" y="81"/>
                  </a:lnTo>
                  <a:lnTo>
                    <a:pt x="24" y="82"/>
                  </a:lnTo>
                  <a:lnTo>
                    <a:pt x="27" y="84"/>
                  </a:lnTo>
                  <a:lnTo>
                    <a:pt x="31" y="86"/>
                  </a:lnTo>
                  <a:lnTo>
                    <a:pt x="35" y="88"/>
                  </a:lnTo>
                  <a:lnTo>
                    <a:pt x="40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3" y="88"/>
                  </a:lnTo>
                  <a:lnTo>
                    <a:pt x="57" y="86"/>
                  </a:lnTo>
                  <a:lnTo>
                    <a:pt x="62" y="84"/>
                  </a:lnTo>
                  <a:lnTo>
                    <a:pt x="66" y="82"/>
                  </a:lnTo>
                  <a:lnTo>
                    <a:pt x="69" y="81"/>
                  </a:lnTo>
                  <a:lnTo>
                    <a:pt x="73" y="79"/>
                  </a:lnTo>
                  <a:lnTo>
                    <a:pt x="75" y="75"/>
                  </a:lnTo>
                  <a:lnTo>
                    <a:pt x="79" y="71"/>
                  </a:lnTo>
                  <a:lnTo>
                    <a:pt x="80" y="70"/>
                  </a:lnTo>
                  <a:lnTo>
                    <a:pt x="82" y="66"/>
                  </a:lnTo>
                  <a:lnTo>
                    <a:pt x="84" y="60"/>
                  </a:lnTo>
                  <a:lnTo>
                    <a:pt x="86" y="57"/>
                  </a:lnTo>
                  <a:lnTo>
                    <a:pt x="88" y="53"/>
                  </a:lnTo>
                  <a:lnTo>
                    <a:pt x="88" y="49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5"/>
                  </a:lnTo>
                  <a:lnTo>
                    <a:pt x="86" y="31"/>
                  </a:lnTo>
                  <a:lnTo>
                    <a:pt x="84" y="27"/>
                  </a:lnTo>
                  <a:lnTo>
                    <a:pt x="82" y="24"/>
                  </a:lnTo>
                  <a:lnTo>
                    <a:pt x="80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3" y="11"/>
                  </a:lnTo>
                  <a:lnTo>
                    <a:pt x="69" y="7"/>
                  </a:lnTo>
                  <a:lnTo>
                    <a:pt x="66" y="5"/>
                  </a:lnTo>
                  <a:lnTo>
                    <a:pt x="62" y="4"/>
                  </a:lnTo>
                  <a:lnTo>
                    <a:pt x="57" y="2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4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101"/>
            <p:cNvSpPr>
              <a:spLocks/>
            </p:cNvSpPr>
            <p:nvPr/>
          </p:nvSpPr>
          <p:spPr bwMode="auto">
            <a:xfrm>
              <a:off x="3232150" y="4602163"/>
              <a:ext cx="122237" cy="153987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27" y="4"/>
                </a:cxn>
                <a:cxn ang="0">
                  <a:pos x="20" y="7"/>
                </a:cxn>
                <a:cxn ang="0">
                  <a:pos x="12" y="11"/>
                </a:cxn>
                <a:cxn ang="0">
                  <a:pos x="7" y="18"/>
                </a:cxn>
                <a:cxn ang="0">
                  <a:pos x="3" y="26"/>
                </a:cxn>
                <a:cxn ang="0">
                  <a:pos x="0" y="35"/>
                </a:cxn>
                <a:cxn ang="0">
                  <a:pos x="0" y="44"/>
                </a:cxn>
                <a:cxn ang="0">
                  <a:pos x="0" y="53"/>
                </a:cxn>
                <a:cxn ang="0">
                  <a:pos x="0" y="62"/>
                </a:cxn>
                <a:cxn ang="0">
                  <a:pos x="3" y="72"/>
                </a:cxn>
                <a:cxn ang="0">
                  <a:pos x="7" y="79"/>
                </a:cxn>
                <a:cxn ang="0">
                  <a:pos x="12" y="86"/>
                </a:cxn>
                <a:cxn ang="0">
                  <a:pos x="20" y="90"/>
                </a:cxn>
                <a:cxn ang="0">
                  <a:pos x="27" y="94"/>
                </a:cxn>
                <a:cxn ang="0">
                  <a:pos x="34" y="96"/>
                </a:cxn>
                <a:cxn ang="0">
                  <a:pos x="42" y="96"/>
                </a:cxn>
                <a:cxn ang="0">
                  <a:pos x="49" y="94"/>
                </a:cxn>
                <a:cxn ang="0">
                  <a:pos x="56" y="90"/>
                </a:cxn>
                <a:cxn ang="0">
                  <a:pos x="62" y="86"/>
                </a:cxn>
                <a:cxn ang="0">
                  <a:pos x="67" y="79"/>
                </a:cxn>
                <a:cxn ang="0">
                  <a:pos x="73" y="72"/>
                </a:cxn>
                <a:cxn ang="0">
                  <a:pos x="75" y="62"/>
                </a:cxn>
                <a:cxn ang="0">
                  <a:pos x="77" y="53"/>
                </a:cxn>
                <a:cxn ang="0">
                  <a:pos x="77" y="44"/>
                </a:cxn>
                <a:cxn ang="0">
                  <a:pos x="75" y="35"/>
                </a:cxn>
                <a:cxn ang="0">
                  <a:pos x="73" y="26"/>
                </a:cxn>
                <a:cxn ang="0">
                  <a:pos x="67" y="18"/>
                </a:cxn>
                <a:cxn ang="0">
                  <a:pos x="62" y="11"/>
                </a:cxn>
                <a:cxn ang="0">
                  <a:pos x="56" y="7"/>
                </a:cxn>
                <a:cxn ang="0">
                  <a:pos x="49" y="4"/>
                </a:cxn>
                <a:cxn ang="0">
                  <a:pos x="42" y="2"/>
                </a:cxn>
              </a:cxnLst>
              <a:rect l="0" t="0" r="r" b="b"/>
              <a:pathLst>
                <a:path w="77" h="97">
                  <a:moveTo>
                    <a:pt x="38" y="0"/>
                  </a:moveTo>
                  <a:lnTo>
                    <a:pt x="34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7" y="18"/>
                  </a:lnTo>
                  <a:lnTo>
                    <a:pt x="5" y="22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2"/>
                  </a:lnTo>
                  <a:lnTo>
                    <a:pt x="5" y="75"/>
                  </a:lnTo>
                  <a:lnTo>
                    <a:pt x="7" y="79"/>
                  </a:lnTo>
                  <a:lnTo>
                    <a:pt x="11" y="83"/>
                  </a:lnTo>
                  <a:lnTo>
                    <a:pt x="12" y="86"/>
                  </a:lnTo>
                  <a:lnTo>
                    <a:pt x="16" y="88"/>
                  </a:lnTo>
                  <a:lnTo>
                    <a:pt x="20" y="90"/>
                  </a:lnTo>
                  <a:lnTo>
                    <a:pt x="23" y="92"/>
                  </a:lnTo>
                  <a:lnTo>
                    <a:pt x="27" y="94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7"/>
                  </a:lnTo>
                  <a:lnTo>
                    <a:pt x="42" y="96"/>
                  </a:lnTo>
                  <a:lnTo>
                    <a:pt x="45" y="96"/>
                  </a:lnTo>
                  <a:lnTo>
                    <a:pt x="49" y="94"/>
                  </a:lnTo>
                  <a:lnTo>
                    <a:pt x="53" y="92"/>
                  </a:lnTo>
                  <a:lnTo>
                    <a:pt x="56" y="90"/>
                  </a:lnTo>
                  <a:lnTo>
                    <a:pt x="60" y="88"/>
                  </a:lnTo>
                  <a:lnTo>
                    <a:pt x="62" y="86"/>
                  </a:lnTo>
                  <a:lnTo>
                    <a:pt x="66" y="83"/>
                  </a:lnTo>
                  <a:lnTo>
                    <a:pt x="67" y="79"/>
                  </a:lnTo>
                  <a:lnTo>
                    <a:pt x="71" y="75"/>
                  </a:lnTo>
                  <a:lnTo>
                    <a:pt x="73" y="72"/>
                  </a:lnTo>
                  <a:lnTo>
                    <a:pt x="75" y="68"/>
                  </a:lnTo>
                  <a:lnTo>
                    <a:pt x="75" y="62"/>
                  </a:lnTo>
                  <a:lnTo>
                    <a:pt x="77" y="59"/>
                  </a:lnTo>
                  <a:lnTo>
                    <a:pt x="77" y="53"/>
                  </a:lnTo>
                  <a:lnTo>
                    <a:pt x="77" y="50"/>
                  </a:lnTo>
                  <a:lnTo>
                    <a:pt x="77" y="44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73" y="26"/>
                  </a:lnTo>
                  <a:lnTo>
                    <a:pt x="71" y="22"/>
                  </a:lnTo>
                  <a:lnTo>
                    <a:pt x="67" y="18"/>
                  </a:lnTo>
                  <a:lnTo>
                    <a:pt x="66" y="15"/>
                  </a:lnTo>
                  <a:lnTo>
                    <a:pt x="62" y="11"/>
                  </a:lnTo>
                  <a:lnTo>
                    <a:pt x="60" y="9"/>
                  </a:lnTo>
                  <a:lnTo>
                    <a:pt x="56" y="7"/>
                  </a:lnTo>
                  <a:lnTo>
                    <a:pt x="53" y="4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102"/>
            <p:cNvSpPr>
              <a:spLocks/>
            </p:cNvSpPr>
            <p:nvPr/>
          </p:nvSpPr>
          <p:spPr bwMode="auto">
            <a:xfrm>
              <a:off x="3232150" y="4602163"/>
              <a:ext cx="122237" cy="153987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27" y="4"/>
                </a:cxn>
                <a:cxn ang="0">
                  <a:pos x="20" y="7"/>
                </a:cxn>
                <a:cxn ang="0">
                  <a:pos x="12" y="11"/>
                </a:cxn>
                <a:cxn ang="0">
                  <a:pos x="7" y="18"/>
                </a:cxn>
                <a:cxn ang="0">
                  <a:pos x="3" y="26"/>
                </a:cxn>
                <a:cxn ang="0">
                  <a:pos x="0" y="35"/>
                </a:cxn>
                <a:cxn ang="0">
                  <a:pos x="0" y="44"/>
                </a:cxn>
                <a:cxn ang="0">
                  <a:pos x="0" y="53"/>
                </a:cxn>
                <a:cxn ang="0">
                  <a:pos x="0" y="62"/>
                </a:cxn>
                <a:cxn ang="0">
                  <a:pos x="3" y="72"/>
                </a:cxn>
                <a:cxn ang="0">
                  <a:pos x="7" y="79"/>
                </a:cxn>
                <a:cxn ang="0">
                  <a:pos x="12" y="86"/>
                </a:cxn>
                <a:cxn ang="0">
                  <a:pos x="20" y="90"/>
                </a:cxn>
                <a:cxn ang="0">
                  <a:pos x="27" y="94"/>
                </a:cxn>
                <a:cxn ang="0">
                  <a:pos x="34" y="96"/>
                </a:cxn>
                <a:cxn ang="0">
                  <a:pos x="42" y="96"/>
                </a:cxn>
                <a:cxn ang="0">
                  <a:pos x="49" y="94"/>
                </a:cxn>
                <a:cxn ang="0">
                  <a:pos x="56" y="90"/>
                </a:cxn>
                <a:cxn ang="0">
                  <a:pos x="62" y="86"/>
                </a:cxn>
                <a:cxn ang="0">
                  <a:pos x="67" y="79"/>
                </a:cxn>
                <a:cxn ang="0">
                  <a:pos x="73" y="72"/>
                </a:cxn>
                <a:cxn ang="0">
                  <a:pos x="75" y="62"/>
                </a:cxn>
                <a:cxn ang="0">
                  <a:pos x="77" y="53"/>
                </a:cxn>
                <a:cxn ang="0">
                  <a:pos x="77" y="44"/>
                </a:cxn>
                <a:cxn ang="0">
                  <a:pos x="75" y="35"/>
                </a:cxn>
                <a:cxn ang="0">
                  <a:pos x="73" y="26"/>
                </a:cxn>
                <a:cxn ang="0">
                  <a:pos x="67" y="18"/>
                </a:cxn>
                <a:cxn ang="0">
                  <a:pos x="62" y="11"/>
                </a:cxn>
                <a:cxn ang="0">
                  <a:pos x="56" y="7"/>
                </a:cxn>
                <a:cxn ang="0">
                  <a:pos x="49" y="4"/>
                </a:cxn>
                <a:cxn ang="0">
                  <a:pos x="42" y="2"/>
                </a:cxn>
              </a:cxnLst>
              <a:rect l="0" t="0" r="r" b="b"/>
              <a:pathLst>
                <a:path w="77" h="97">
                  <a:moveTo>
                    <a:pt x="38" y="0"/>
                  </a:moveTo>
                  <a:lnTo>
                    <a:pt x="34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7" y="18"/>
                  </a:lnTo>
                  <a:lnTo>
                    <a:pt x="5" y="22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2"/>
                  </a:lnTo>
                  <a:lnTo>
                    <a:pt x="5" y="75"/>
                  </a:lnTo>
                  <a:lnTo>
                    <a:pt x="7" y="79"/>
                  </a:lnTo>
                  <a:lnTo>
                    <a:pt x="11" y="83"/>
                  </a:lnTo>
                  <a:lnTo>
                    <a:pt x="12" y="86"/>
                  </a:lnTo>
                  <a:lnTo>
                    <a:pt x="16" y="88"/>
                  </a:lnTo>
                  <a:lnTo>
                    <a:pt x="20" y="90"/>
                  </a:lnTo>
                  <a:lnTo>
                    <a:pt x="23" y="92"/>
                  </a:lnTo>
                  <a:lnTo>
                    <a:pt x="27" y="94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7"/>
                  </a:lnTo>
                  <a:lnTo>
                    <a:pt x="42" y="96"/>
                  </a:lnTo>
                  <a:lnTo>
                    <a:pt x="45" y="96"/>
                  </a:lnTo>
                  <a:lnTo>
                    <a:pt x="49" y="94"/>
                  </a:lnTo>
                  <a:lnTo>
                    <a:pt x="53" y="92"/>
                  </a:lnTo>
                  <a:lnTo>
                    <a:pt x="56" y="90"/>
                  </a:lnTo>
                  <a:lnTo>
                    <a:pt x="60" y="88"/>
                  </a:lnTo>
                  <a:lnTo>
                    <a:pt x="62" y="86"/>
                  </a:lnTo>
                  <a:lnTo>
                    <a:pt x="66" y="83"/>
                  </a:lnTo>
                  <a:lnTo>
                    <a:pt x="67" y="79"/>
                  </a:lnTo>
                  <a:lnTo>
                    <a:pt x="71" y="75"/>
                  </a:lnTo>
                  <a:lnTo>
                    <a:pt x="73" y="72"/>
                  </a:lnTo>
                  <a:lnTo>
                    <a:pt x="75" y="68"/>
                  </a:lnTo>
                  <a:lnTo>
                    <a:pt x="75" y="62"/>
                  </a:lnTo>
                  <a:lnTo>
                    <a:pt x="77" y="59"/>
                  </a:lnTo>
                  <a:lnTo>
                    <a:pt x="77" y="53"/>
                  </a:lnTo>
                  <a:lnTo>
                    <a:pt x="77" y="50"/>
                  </a:lnTo>
                  <a:lnTo>
                    <a:pt x="77" y="44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73" y="26"/>
                  </a:lnTo>
                  <a:lnTo>
                    <a:pt x="71" y="22"/>
                  </a:lnTo>
                  <a:lnTo>
                    <a:pt x="67" y="18"/>
                  </a:lnTo>
                  <a:lnTo>
                    <a:pt x="66" y="15"/>
                  </a:lnTo>
                  <a:lnTo>
                    <a:pt x="62" y="11"/>
                  </a:lnTo>
                  <a:lnTo>
                    <a:pt x="60" y="9"/>
                  </a:lnTo>
                  <a:lnTo>
                    <a:pt x="56" y="7"/>
                  </a:lnTo>
                  <a:lnTo>
                    <a:pt x="53" y="4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38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Rectangle 104"/>
            <p:cNvSpPr>
              <a:spLocks noChangeArrowheads="1"/>
            </p:cNvSpPr>
            <p:nvPr/>
          </p:nvSpPr>
          <p:spPr bwMode="auto">
            <a:xfrm>
              <a:off x="362081" y="3276797"/>
              <a:ext cx="1430410" cy="116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Front-end hybrids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with 1748</a:t>
              </a:r>
              <a:r>
                <a:rPr kumimoji="1" lang="de-AT" altLang="ja-JP" sz="9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x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/>
              </a:r>
              <a:b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APV25-chips</a:t>
              </a:r>
              <a:r>
                <a:rPr kumimoji="1" lang="de-AT" altLang="ja-JP" sz="1200" b="1" dirty="0" smtClean="0">
                  <a:latin typeface="Arial"/>
                  <a:ea typeface="ＭＳ Ｐゴシック" pitchFamily="50" charset="-128"/>
                  <a:cs typeface="Arial"/>
                </a:rPr>
                <a:t>,</a:t>
              </a:r>
              <a:endParaRPr kumimoji="1" lang="de-AT" altLang="ja-JP" sz="1200" b="1" i="0" u="none" strike="noStrike" cap="none" normalizeH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128 analog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channels each, </a:t>
              </a:r>
              <a:b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dirty="0" smtClean="0">
                  <a:latin typeface="Arial"/>
                  <a:ea typeface="ＭＳ Ｐゴシック" pitchFamily="50" charset="-128"/>
                  <a:cs typeface="Arial"/>
                </a:rPr>
                <a:t>on 172 sensors.</a:t>
              </a:r>
              <a:endParaRPr kumimoji="1" lang="ja-JP" altLang="ja-JP" sz="12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endParaRPr>
            </a:p>
          </p:txBody>
        </p:sp>
        <p:sp>
          <p:nvSpPr>
            <p:cNvPr id="92" name="Rectangle 116"/>
            <p:cNvSpPr>
              <a:spLocks noChangeArrowheads="1"/>
            </p:cNvSpPr>
            <p:nvPr/>
          </p:nvSpPr>
          <p:spPr bwMode="auto">
            <a:xfrm>
              <a:off x="1764186" y="3836762"/>
              <a:ext cx="774105" cy="58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344</a:t>
              </a: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 x </a:t>
              </a:r>
              <a:r>
                <a:rPr kumimoji="1" lang="ja-JP" altLang="ja-JP" sz="1200" b="1" i="0" u="none" strike="noStrike" cap="none" normalizeH="0" baseline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~2m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/>
              </a:r>
              <a:b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baseline="0" dirty="0" err="1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copper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/>
              </a:r>
              <a:b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baseline="0" dirty="0" err="1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cable</a:t>
              </a:r>
              <a:endParaRPr kumimoji="1" lang="ja-JP" altLang="ja-JP" sz="12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endParaRPr>
            </a:p>
          </p:txBody>
        </p:sp>
        <p:sp>
          <p:nvSpPr>
            <p:cNvPr id="93" name="Rectangle 119"/>
            <p:cNvSpPr>
              <a:spLocks noChangeArrowheads="1"/>
            </p:cNvSpPr>
            <p:nvPr/>
          </p:nvSpPr>
          <p:spPr bwMode="auto">
            <a:xfrm>
              <a:off x="2521944" y="3436787"/>
              <a:ext cx="876758" cy="96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8</a:t>
              </a:r>
              <a:r>
                <a:rPr kumimoji="1" lang="de-AT" altLang="ja-JP" sz="9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x</a:t>
              </a:r>
              <a:r>
                <a:rPr kumimoji="1" lang="de-AT" altLang="ja-JP" sz="1200" b="1" dirty="0" smtClean="0">
                  <a:latin typeface="Arial"/>
                  <a:ea typeface="ＭＳ Ｐゴシック" pitchFamily="50" charset="-128"/>
                  <a:cs typeface="Arial"/>
                </a:rPr>
                <a:t> </a:t>
              </a:r>
              <a:r>
                <a:rPr kumimoji="1" lang="ja-JP" altLang="ja-JP" sz="1200" b="1" i="0" u="none" strike="noStrike" cap="none" normalizeH="0" baseline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Junction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/>
              </a:r>
              <a:b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boxes with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dirty="0" smtClean="0">
                  <a:latin typeface="Arial"/>
                  <a:ea typeface="ＭＳ Ｐゴシック" pitchFamily="50" charset="-128"/>
                  <a:cs typeface="Arial"/>
                </a:rPr>
                <a:t>rad-hard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DC/DC-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converters</a:t>
              </a:r>
              <a:endParaRPr kumimoji="1" lang="ja-JP" altLang="ja-JP" sz="12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endParaRPr>
            </a:p>
          </p:txBody>
        </p:sp>
        <p:sp>
          <p:nvSpPr>
            <p:cNvPr id="94" name="Rectangle 121"/>
            <p:cNvSpPr>
              <a:spLocks noChangeArrowheads="1"/>
            </p:cNvSpPr>
            <p:nvPr/>
          </p:nvSpPr>
          <p:spPr bwMode="auto">
            <a:xfrm>
              <a:off x="3481884" y="3756767"/>
              <a:ext cx="1275589" cy="775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dirty="0" smtClean="0">
                  <a:latin typeface="Arial"/>
                  <a:ea typeface="ＭＳ Ｐゴシック" pitchFamily="50" charset="-128"/>
                  <a:cs typeface="Arial"/>
                </a:rPr>
                <a:t>172 x copper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cables,</a:t>
              </a: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 ~10m,</a:t>
              </a:r>
              <a:b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time multiplexed</a:t>
              </a:r>
              <a:b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</a:b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Arial"/>
                  <a:ea typeface="ＭＳ Ｐゴシック" pitchFamily="50" charset="-128"/>
                  <a:cs typeface="Arial"/>
                </a:rPr>
                <a:t>analog voltages</a:t>
              </a:r>
              <a:endParaRPr kumimoji="1" lang="ja-JP" altLang="ja-JP" sz="12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endParaRPr>
            </a:p>
          </p:txBody>
        </p:sp>
        <p:sp>
          <p:nvSpPr>
            <p:cNvPr id="95" name="Rectangle 124"/>
            <p:cNvSpPr>
              <a:spLocks noChangeArrowheads="1"/>
            </p:cNvSpPr>
            <p:nvPr/>
          </p:nvSpPr>
          <p:spPr bwMode="auto">
            <a:xfrm>
              <a:off x="4719433" y="2716832"/>
              <a:ext cx="843101" cy="38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48</a:t>
              </a:r>
              <a:r>
                <a:rPr kumimoji="1" lang="de-AT" altLang="ja-JP" sz="9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x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 </a:t>
              </a:r>
              <a:r>
                <a:rPr kumimoji="1" lang="ja-JP" altLang="ja-JP" sz="1200" b="1" i="0" u="none" strike="noStrike" cap="none" normalizeH="0" baseline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FADC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dirty="0" smtClean="0"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i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n 4 crates.</a:t>
              </a:r>
            </a:p>
          </p:txBody>
        </p:sp>
        <p:sp>
          <p:nvSpPr>
            <p:cNvPr id="96" name="Rectangle 131"/>
            <p:cNvSpPr>
              <a:spLocks noChangeArrowheads="1"/>
            </p:cNvSpPr>
            <p:nvPr/>
          </p:nvSpPr>
          <p:spPr bwMode="auto">
            <a:xfrm>
              <a:off x="5881730" y="3276797"/>
              <a:ext cx="1284003" cy="38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48x O</a:t>
              </a:r>
              <a:r>
                <a:rPr kumimoji="1" lang="ja-JP" altLang="ja-JP" sz="1200" b="1" i="0" u="none" strike="noStrike" cap="none" normalizeH="0" baseline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ptical</a:t>
              </a: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 data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de-AT" altLang="ja-JP" sz="1200" b="1" i="0" u="none" strike="noStrike" cap="none" normalizeH="0" baseline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Links</a:t>
              </a:r>
              <a:r>
                <a:rPr kumimoji="1" lang="de-AT" altLang="ja-JP" sz="1200" b="1" i="0" u="none" strike="noStrike" cap="none" normalizeH="0" dirty="0" smtClean="0">
                  <a:ln>
                    <a:noFill/>
                  </a:ln>
                  <a:effectLst/>
                  <a:latin typeface="Helvetica-Bold" charset="0"/>
                  <a:ea typeface="ＭＳ Ｐゴシック" pitchFamily="50" charset="-128"/>
                  <a:cs typeface="ＭＳ Ｐゴシック" pitchFamily="50" charset="-128"/>
                </a:rPr>
                <a:t> (&gt;20m)</a:t>
              </a:r>
            </a:p>
          </p:txBody>
        </p:sp>
        <p:sp>
          <p:nvSpPr>
            <p:cNvPr id="98" name="テキスト ボックス 134"/>
            <p:cNvSpPr txBox="1"/>
            <p:nvPr/>
          </p:nvSpPr>
          <p:spPr>
            <a:xfrm rot="16200000">
              <a:off x="7834513" y="4236371"/>
              <a:ext cx="1159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COPPER</a:t>
              </a:r>
              <a:endParaRPr kumimoji="1" lang="ja-JP" altLang="en-US" dirty="0"/>
            </a:p>
          </p:txBody>
        </p:sp>
        <p:sp>
          <p:nvSpPr>
            <p:cNvPr id="99" name="フリーフォーム 136"/>
            <p:cNvSpPr/>
            <p:nvPr/>
          </p:nvSpPr>
          <p:spPr>
            <a:xfrm>
              <a:off x="3295650" y="4599601"/>
              <a:ext cx="1715909" cy="313922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909" h="313922">
                  <a:moveTo>
                    <a:pt x="0" y="78365"/>
                  </a:moveTo>
                  <a:cubicBezTo>
                    <a:pt x="232995" y="52520"/>
                    <a:pt x="300891" y="0"/>
                    <a:pt x="432286" y="38930"/>
                  </a:cubicBezTo>
                  <a:cubicBezTo>
                    <a:pt x="563681" y="77860"/>
                    <a:pt x="658125" y="313922"/>
                    <a:pt x="788373" y="311944"/>
                  </a:cubicBezTo>
                  <a:cubicBezTo>
                    <a:pt x="918621" y="309966"/>
                    <a:pt x="1059183" y="36212"/>
                    <a:pt x="1213772" y="27060"/>
                  </a:cubicBezTo>
                  <a:cubicBezTo>
                    <a:pt x="1368361" y="17908"/>
                    <a:pt x="1533713" y="245991"/>
                    <a:pt x="1715909" y="257031"/>
                  </a:cubicBezTo>
                </a:path>
              </a:pathLst>
            </a:custGeom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Group 132"/>
          <p:cNvGrpSpPr/>
          <p:nvPr/>
        </p:nvGrpSpPr>
        <p:grpSpPr>
          <a:xfrm>
            <a:off x="5715000" y="3124200"/>
            <a:ext cx="2922496" cy="1436132"/>
            <a:chOff x="5344886" y="3904344"/>
            <a:chExt cx="2922496" cy="1436132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5344886" y="3904344"/>
              <a:ext cx="144780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6716486" y="4971144"/>
              <a:ext cx="15508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Pixel Detector</a:t>
              </a:r>
              <a:endParaRPr lang="en-US" dirty="0"/>
            </a:p>
          </p:txBody>
        </p:sp>
      </p:grpSp>
      <p:sp>
        <p:nvSpPr>
          <p:cNvPr id="123" name="Rectangle 124"/>
          <p:cNvSpPr>
            <a:spLocks noChangeArrowheads="1"/>
          </p:cNvSpPr>
          <p:nvPr/>
        </p:nvSpPr>
        <p:spPr bwMode="auto">
          <a:xfrm>
            <a:off x="6679151" y="1752600"/>
            <a:ext cx="2464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de-AT" altLang="ja-JP" sz="1200" b="1" dirty="0" smtClean="0">
                <a:latin typeface="Helvetica-Bold" charset="0"/>
                <a:ea typeface="ＭＳ Ｐゴシック" pitchFamily="50" charset="-128"/>
                <a:cs typeface="ＭＳ Ｐゴシック" pitchFamily="50" charset="-128"/>
              </a:rPr>
              <a:t>Data Acquisition</a:t>
            </a:r>
            <a:br>
              <a:rPr kumimoji="1" lang="de-AT" altLang="ja-JP" sz="1200" b="1" dirty="0" smtClean="0">
                <a:latin typeface="Helvetica-Bold" charset="0"/>
                <a:ea typeface="ＭＳ Ｐゴシック" pitchFamily="50" charset="-128"/>
                <a:cs typeface="ＭＳ Ｐゴシック" pitchFamily="50" charset="-128"/>
              </a:rPr>
            </a:br>
            <a:r>
              <a:rPr kumimoji="1" lang="de-AT" altLang="ja-JP" sz="1200" b="1" dirty="0" smtClean="0">
                <a:latin typeface="Helvetica-Bold" charset="0"/>
                <a:ea typeface="ＭＳ Ｐゴシック" pitchFamily="50" charset="-128"/>
                <a:cs typeface="ＭＳ Ｐゴシック" pitchFamily="50" charset="-128"/>
              </a:rPr>
              <a:t>(DAQ)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" name="Right Arrow 120"/>
          <p:cNvSpPr/>
          <p:nvPr/>
        </p:nvSpPr>
        <p:spPr>
          <a:xfrm>
            <a:off x="8534400" y="2743199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9" name="TextBox 128"/>
          <p:cNvSpPr txBox="1"/>
          <p:nvPr/>
        </p:nvSpPr>
        <p:spPr>
          <a:xfrm rot="16200000">
            <a:off x="6249786" y="2741813"/>
            <a:ext cx="703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000" dirty="0" smtClean="0"/>
              <a:t>....</a:t>
            </a:r>
            <a:endParaRPr lang="de-AT" sz="3000" dirty="0"/>
          </a:p>
        </p:txBody>
      </p:sp>
      <p:sp>
        <p:nvSpPr>
          <p:cNvPr id="119" name="Rectangle 119"/>
          <p:cNvSpPr>
            <a:spLocks noChangeArrowheads="1"/>
          </p:cNvSpPr>
          <p:nvPr/>
        </p:nvSpPr>
        <p:spPr bwMode="auto">
          <a:xfrm>
            <a:off x="5486400" y="2133599"/>
            <a:ext cx="299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de-AT" altLang="ja-JP" sz="12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rPr>
              <a:t>48x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de-AT" altLang="ja-JP" sz="12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50" charset="-128"/>
                <a:cs typeface="Arial"/>
              </a:rPr>
              <a:t>FTB</a:t>
            </a:r>
            <a:endParaRPr kumimoji="1" lang="ja-JP" altLang="ja-JP" sz="1200" b="0" i="0" u="none" strike="noStrike" cap="none" normalizeH="0" baseline="0" dirty="0" smtClean="0">
              <a:ln>
                <a:noFill/>
              </a:ln>
              <a:effectLst/>
              <a:latin typeface="Arial"/>
              <a:ea typeface="ＭＳ Ｐゴシック" pitchFamily="50" charset="-128"/>
              <a:cs typeface="Arial"/>
            </a:endParaRP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2286000" cy="143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724400"/>
            <a:ext cx="1459153" cy="174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038600"/>
            <a:ext cx="2743199" cy="236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657600"/>
            <a:ext cx="1219200" cy="94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5715000"/>
            <a:ext cx="1114425" cy="57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7797338" y="5940829"/>
            <a:ext cx="1295400" cy="46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9483" y="5410200"/>
            <a:ext cx="130295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8082915" cy="485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20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de-AT" sz="2000" dirty="0" smtClean="0"/>
              <a:t>APV25 =&gt; Cabling =&gt; ADC =&gt; Stratix =&gt; Cyclone =&gt; VME =&gt; PC</a:t>
            </a:r>
            <a:endParaRPr lang="de-A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3200400" cy="266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21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Donut 5"/>
          <p:cNvSpPr/>
          <p:nvPr/>
        </p:nvSpPr>
        <p:spPr>
          <a:xfrm>
            <a:off x="2819400" y="3657600"/>
            <a:ext cx="1143000" cy="11430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22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Donut 5"/>
          <p:cNvSpPr/>
          <p:nvPr/>
        </p:nvSpPr>
        <p:spPr>
          <a:xfrm>
            <a:off x="2819400" y="3657600"/>
            <a:ext cx="1143000" cy="11430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de-AT" sz="1600" dirty="0" smtClean="0">
                <a:solidFill>
                  <a:srgbClr val="FF0000"/>
                </a:solidFill>
              </a:rPr>
              <a:t>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23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6" name="Donut 5"/>
          <p:cNvSpPr/>
          <p:nvPr/>
        </p:nvSpPr>
        <p:spPr>
          <a:xfrm>
            <a:off x="3124200" y="4267200"/>
            <a:ext cx="457200" cy="457200"/>
          </a:xfrm>
          <a:prstGeom prst="donut">
            <a:avLst>
              <a:gd name="adj" fmla="val 1691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4419600" y="2057400"/>
            <a:ext cx="685800" cy="6858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438400" y="2743200"/>
            <a:ext cx="609600" cy="6858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1981200" y="2971800"/>
            <a:ext cx="609600" cy="6096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1752600" y="1828800"/>
            <a:ext cx="685800" cy="6858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371600" y="1828800"/>
            <a:ext cx="381000" cy="2895600"/>
          </a:xfrm>
          <a:prstGeom prst="donut">
            <a:avLst>
              <a:gd name="adj" fmla="val 22809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 flipH="1">
            <a:off x="2514600" y="4800600"/>
            <a:ext cx="1828800" cy="304800"/>
          </a:xfrm>
          <a:prstGeom prst="donut">
            <a:avLst>
              <a:gd name="adj" fmla="val 2499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4724400" y="3200400"/>
            <a:ext cx="457200" cy="13716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3810000" y="1828800"/>
            <a:ext cx="609600" cy="6096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381000" y="2209800"/>
            <a:ext cx="609600" cy="609600"/>
          </a:xfrm>
          <a:prstGeom prst="donut">
            <a:avLst>
              <a:gd name="adj" fmla="val 1408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What is left to do until the beamtest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Common Mode Correction</a:t>
            </a:r>
          </a:p>
          <a:p>
            <a:r>
              <a:rPr lang="de-AT" dirty="0" smtClean="0"/>
              <a:t>Zero-Suppression</a:t>
            </a:r>
          </a:p>
          <a:p>
            <a:r>
              <a:rPr lang="de-AT" dirty="0" smtClean="0"/>
              <a:t>Generating the three runtype Data Formats (Raw mode, Transparent Mode, Zero Suppressed Mode)</a:t>
            </a:r>
          </a:p>
          <a:p>
            <a:r>
              <a:rPr lang="de-AT" dirty="0" smtClean="0"/>
              <a:t>FADC-Controller: End of November with Katsuro (in Vienna)</a:t>
            </a:r>
          </a:p>
          <a:p>
            <a:r>
              <a:rPr lang="de-AT" dirty="0" smtClean="0"/>
              <a:t>Testing, testing, </a:t>
            </a:r>
            <a:r>
              <a:rPr lang="de-AT" sz="2000" dirty="0" smtClean="0"/>
              <a:t>testing, </a:t>
            </a:r>
            <a:r>
              <a:rPr lang="de-AT" sz="1600" dirty="0" smtClean="0"/>
              <a:t>testing, </a:t>
            </a:r>
            <a:r>
              <a:rPr lang="de-AT" sz="1400" dirty="0" smtClean="0"/>
              <a:t>testing</a:t>
            </a:r>
            <a:r>
              <a:rPr lang="de-AT" sz="1200" dirty="0" smtClean="0"/>
              <a:t>, testing</a:t>
            </a:r>
            <a:r>
              <a:rPr lang="de-AT" sz="1000" dirty="0" smtClean="0"/>
              <a:t>, testing</a:t>
            </a:r>
            <a:r>
              <a:rPr lang="de-AT" sz="800" dirty="0" smtClean="0"/>
              <a:t>, testing</a:t>
            </a:r>
            <a:r>
              <a:rPr lang="de-AT" sz="600" dirty="0" smtClean="0"/>
              <a:t>, testing</a:t>
            </a:r>
            <a:r>
              <a:rPr lang="de-AT" dirty="0" smtClean="0"/>
              <a:t>...</a:t>
            </a:r>
          </a:p>
          <a:p>
            <a:endParaRPr lang="de-AT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24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FADC Firmware Development: Milestones and Conclusions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25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125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40960"/>
          </a:xfrm>
        </p:spPr>
        <p:txBody>
          <a:bodyPr>
            <a:normAutofit/>
          </a:bodyPr>
          <a:lstStyle/>
          <a:p>
            <a:r>
              <a:rPr lang="de-AT" dirty="0" smtClean="0"/>
              <a:t>I joined the Belle II project in April 2013</a:t>
            </a:r>
          </a:p>
          <a:p>
            <a:r>
              <a:rPr lang="de-AT" dirty="0" smtClean="0"/>
              <a:t>End of June 2013: Connectivity Test FADC </a:t>
            </a:r>
            <a:r>
              <a:rPr lang="de-AT" dirty="0" smtClean="0">
                <a:sym typeface="Wingdings" pitchFamily="2" charset="2"/>
              </a:rPr>
              <a:t> FTB  Copper with APV25 data simulated by the Cyclone on the FADC  -successful.</a:t>
            </a:r>
          </a:p>
          <a:p>
            <a:r>
              <a:rPr lang="de-AT" dirty="0" smtClean="0">
                <a:sym typeface="Wingdings" pitchFamily="2" charset="2"/>
              </a:rPr>
              <a:t>End of November 2013 (right after B2GM): Connectivity Test with real APV25 data.</a:t>
            </a:r>
          </a:p>
          <a:p>
            <a:r>
              <a:rPr lang="de-AT" dirty="0" smtClean="0">
                <a:sym typeface="Wingdings" pitchFamily="2" charset="2"/>
              </a:rPr>
              <a:t>January 2013: Beam Test at DESY</a:t>
            </a:r>
          </a:p>
          <a:p>
            <a:pPr lvl="1"/>
            <a:r>
              <a:rPr lang="de-AT" dirty="0" smtClean="0">
                <a:sym typeface="Wingdings" pitchFamily="2" charset="2"/>
              </a:rPr>
              <a:t>I will be there for 1 week in December and full January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End...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 smtClean="0"/>
          </a:p>
          <a:p>
            <a:pPr>
              <a:buNone/>
            </a:pPr>
            <a:r>
              <a:rPr lang="de-AT" dirty="0" smtClean="0"/>
              <a:t>Thank you for your attention!</a:t>
            </a:r>
            <a:endParaRPr lang="de-AT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26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Backup slides...</a:t>
            </a:r>
            <a:endParaRPr lang="de-AT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27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Connectivity-Test June 2013:</a:t>
            </a:r>
            <a:br>
              <a:rPr lang="de-AT" dirty="0" smtClean="0"/>
            </a:br>
            <a:r>
              <a:rPr lang="de-AT" dirty="0" smtClean="0"/>
              <a:t>The ROM- and VHDL-generator (1/2)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21960"/>
          </a:xfrm>
        </p:spPr>
        <p:txBody>
          <a:bodyPr/>
          <a:lstStyle/>
          <a:p>
            <a:r>
              <a:rPr lang="de-AT" dirty="0" smtClean="0"/>
              <a:t>Perl program, self-explaining help included</a:t>
            </a:r>
          </a:p>
          <a:p>
            <a:r>
              <a:rPr lang="de-AT" dirty="0" smtClean="0"/>
              <a:t>Inputs (per command line parameters): </a:t>
            </a:r>
          </a:p>
          <a:p>
            <a:pPr lvl="1"/>
            <a:r>
              <a:rPr lang="de-AT" dirty="0" smtClean="0"/>
              <a:t>Data Format (Run type): raw, transparent, zero-suppressed, zero-suppressed+hit-finding, </a:t>
            </a:r>
          </a:p>
          <a:p>
            <a:pPr lvl="1"/>
            <a:r>
              <a:rPr lang="de-AT" dirty="0" smtClean="0"/>
              <a:t>Number of events, channels per event, words per channel, pause ticks,</a:t>
            </a:r>
          </a:p>
          <a:p>
            <a:pPr lvl="1"/>
            <a:r>
              <a:rPr lang="de-AT" dirty="0" smtClean="0"/>
              <a:t>Randomization for above numbers,</a:t>
            </a:r>
          </a:p>
          <a:p>
            <a:pPr lvl="1"/>
            <a:r>
              <a:rPr lang="de-AT" dirty="0" smtClean="0"/>
              <a:t>Probabilities for APV25-errorbits (for all Run types except raw) and for bad hits (for zero-suppressed mode)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28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Connectivity-Test June 2013:</a:t>
            </a:r>
            <a:br>
              <a:rPr lang="de-AT" dirty="0" smtClean="0"/>
            </a:br>
            <a:r>
              <a:rPr lang="de-AT" dirty="0" smtClean="0"/>
              <a:t>The ROM- and VHDL-generator (2/2)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21960"/>
          </a:xfrm>
        </p:spPr>
        <p:txBody>
          <a:bodyPr/>
          <a:lstStyle/>
          <a:p>
            <a:r>
              <a:rPr lang="de-AT" dirty="0" smtClean="0"/>
              <a:t>Output file formats: </a:t>
            </a:r>
          </a:p>
          <a:p>
            <a:pPr lvl="1"/>
            <a:r>
              <a:rPr lang="de-AT" dirty="0" smtClean="0"/>
              <a:t>ASCII-binary („0101“...), with and without CRC</a:t>
            </a:r>
          </a:p>
          <a:p>
            <a:pPr lvl="1"/>
            <a:r>
              <a:rPr lang="de-AT" dirty="0" smtClean="0"/>
              <a:t>Hex-file, with and without CRC</a:t>
            </a:r>
          </a:p>
          <a:p>
            <a:pPr lvl="1"/>
            <a:r>
              <a:rPr lang="de-AT" dirty="0" smtClean="0"/>
              <a:t>Plain binary, with and without CRC</a:t>
            </a:r>
          </a:p>
          <a:p>
            <a:pPr lvl="1"/>
            <a:r>
              <a:rPr lang="de-AT" dirty="0" smtClean="0"/>
              <a:t>VHDL-file, pin-definition-file, constraints-file, all ready for compilation and flashing</a:t>
            </a:r>
          </a:p>
          <a:p>
            <a:r>
              <a:rPr lang="de-AT" dirty="0" smtClean="0"/>
              <a:t>Batch files</a:t>
            </a:r>
          </a:p>
          <a:p>
            <a:pPr lvl="1"/>
            <a:r>
              <a:rPr lang="de-AT" dirty="0" smtClean="0"/>
              <a:t>They create all files needed for Quartus</a:t>
            </a:r>
          </a:p>
          <a:p>
            <a:pPr lvl="1"/>
            <a:r>
              <a:rPr lang="de-AT" dirty="0" smtClean="0"/>
              <a:t>They compile and flash them fully automated into the FPGA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29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FADC Block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Analog &amp; digital level translation between </a:t>
            </a:r>
            <a:r>
              <a:rPr lang="en-US" dirty="0" smtClean="0">
                <a:sym typeface="Symbol"/>
              </a:rPr>
              <a:t> bias (&lt;  100V) and GND</a:t>
            </a:r>
          </a:p>
          <a:p>
            <a:r>
              <a:rPr lang="en-US" dirty="0" smtClean="0">
                <a:sym typeface="Symbol"/>
              </a:rPr>
              <a:t>Digitization, signal conditioning (FIR filter), data processing</a:t>
            </a:r>
          </a:p>
          <a:p>
            <a:r>
              <a:rPr lang="en-US" dirty="0" smtClean="0">
                <a:sym typeface="Symbol"/>
              </a:rPr>
              <a:t>Central FPGA is an </a:t>
            </a:r>
            <a:r>
              <a:rPr lang="en-US" dirty="0" err="1" smtClean="0">
                <a:sym typeface="Symbol"/>
              </a:rPr>
              <a:t>Altera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Stratix</a:t>
            </a:r>
            <a:r>
              <a:rPr lang="en-US" dirty="0" smtClean="0">
                <a:sym typeface="Symbol"/>
              </a:rPr>
              <a:t> IV GX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69" y="2209799"/>
            <a:ext cx="8208000" cy="305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762000"/>
            <a:ext cx="2912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4488"/>
          </a:xfrm>
        </p:spPr>
        <p:txBody>
          <a:bodyPr/>
          <a:lstStyle/>
          <a:p>
            <a:r>
              <a:rPr lang="de-AT" dirty="0" smtClean="0"/>
              <a:t>The Connectivity-Test June 2013: </a:t>
            </a:r>
            <a:br>
              <a:rPr lang="de-AT" dirty="0" smtClean="0"/>
            </a:br>
            <a:r>
              <a:rPr lang="de-AT" dirty="0" smtClean="0"/>
              <a:t>The VHDL file</a:t>
            </a:r>
            <a:endParaRPr lang="de-AT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1560" y="3645024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560" y="4437112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7624" y="3501008"/>
            <a:ext cx="7200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Select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7704" y="400506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35896" y="4941168"/>
            <a:ext cx="72008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(2 clks)</a:t>
            </a:r>
            <a:endParaRPr lang="de-AT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1760" y="3501008"/>
            <a:ext cx="7200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Edge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Detect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(1 clk)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71800" y="3068960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635896" y="3501008"/>
            <a:ext cx="7200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Delay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(8 clks)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31840" y="400506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716016" y="3501008"/>
            <a:ext cx="7200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Count</a:t>
            </a:r>
            <a:endParaRPr lang="de-AT" sz="1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2200" y="3501008"/>
            <a:ext cx="7200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ROM-</a:t>
            </a:r>
          </a:p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counter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547664" y="4581128"/>
            <a:ext cx="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68344" y="3501008"/>
            <a:ext cx="64807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ROM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347864" y="4005064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6" idx="1"/>
          </p:cNvCxnSpPr>
          <p:nvPr/>
        </p:nvCxnSpPr>
        <p:spPr>
          <a:xfrm>
            <a:off x="3347864" y="5517232"/>
            <a:ext cx="28803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355976" y="5517232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0040" y="3356992"/>
            <a:ext cx="76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TestpinO</a:t>
            </a:r>
            <a:endParaRPr lang="de-AT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60040" y="414908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SPOU1</a:t>
            </a:r>
            <a:endParaRPr lang="de-AT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1115616" y="5157192"/>
            <a:ext cx="755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Testpin1</a:t>
            </a:r>
            <a:endParaRPr lang="de-AT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771800" y="299695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cxnSp>
        <p:nvCxnSpPr>
          <p:cNvPr id="53" name="Straight Arrow Connector 52"/>
          <p:cNvCxnSpPr>
            <a:endCxn id="20" idx="0"/>
          </p:cNvCxnSpPr>
          <p:nvPr/>
        </p:nvCxnSpPr>
        <p:spPr>
          <a:xfrm>
            <a:off x="3995936" y="3068960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95936" y="299695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4355976" y="4003560"/>
            <a:ext cx="371112" cy="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427984" y="364502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up</a:t>
            </a:r>
            <a:endParaRPr lang="de-AT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2699792" y="4869160"/>
            <a:ext cx="71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Trigger-</a:t>
            </a:r>
          </a:p>
          <a:p>
            <a:r>
              <a:rPr lang="de-AT" sz="1200" dirty="0" smtClean="0"/>
              <a:t>Edge</a:t>
            </a:r>
            <a:endParaRPr lang="de-AT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4427984" y="5157192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SPin1</a:t>
            </a:r>
            <a:endParaRPr lang="de-A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1835696" y="3717032"/>
            <a:ext cx="664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Trigger</a:t>
            </a:r>
            <a:endParaRPr lang="de-AT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4499992" y="3212976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down</a:t>
            </a:r>
            <a:endParaRPr lang="de-AT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6012160" y="2996952"/>
            <a:ext cx="613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Trailer</a:t>
            </a:r>
            <a:endParaRPr lang="de-AT" sz="1200" dirty="0"/>
          </a:p>
        </p:txBody>
      </p:sp>
      <p:sp>
        <p:nvSpPr>
          <p:cNvPr id="73" name="Rectangle 72"/>
          <p:cNvSpPr/>
          <p:nvPr/>
        </p:nvSpPr>
        <p:spPr>
          <a:xfrm>
            <a:off x="5868144" y="3861048"/>
            <a:ext cx="28803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&amp;</a:t>
            </a:r>
            <a:endParaRPr lang="de-AT" sz="1200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/>
          <p:cNvCxnSpPr>
            <a:stCxn id="23" idx="3"/>
          </p:cNvCxnSpPr>
          <p:nvPr/>
        </p:nvCxnSpPr>
        <p:spPr>
          <a:xfrm>
            <a:off x="5436096" y="4041068"/>
            <a:ext cx="436559" cy="27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3" idx="3"/>
          </p:cNvCxnSpPr>
          <p:nvPr/>
        </p:nvCxnSpPr>
        <p:spPr>
          <a:xfrm flipV="1">
            <a:off x="6156176" y="4098153"/>
            <a:ext cx="236301" cy="149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5652120" y="4293096"/>
            <a:ext cx="21602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5652120" y="4293096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364088" y="4797152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BsyFTB</a:t>
            </a:r>
            <a:endParaRPr lang="de-AT" sz="1200" dirty="0"/>
          </a:p>
        </p:txBody>
      </p:sp>
      <p:sp>
        <p:nvSpPr>
          <p:cNvPr id="99" name="Right Arrow 98"/>
          <p:cNvSpPr/>
          <p:nvPr/>
        </p:nvSpPr>
        <p:spPr>
          <a:xfrm>
            <a:off x="7092280" y="3933056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tangle 99"/>
          <p:cNvSpPr/>
          <p:nvPr/>
        </p:nvSpPr>
        <p:spPr>
          <a:xfrm>
            <a:off x="7092280" y="1988840"/>
            <a:ext cx="12961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>
                <a:solidFill>
                  <a:schemeClr val="tx1"/>
                </a:solidFill>
              </a:rPr>
              <a:t>ROM-Output-switcher</a:t>
            </a:r>
            <a:endParaRPr lang="de-AT" sz="1200" dirty="0">
              <a:solidFill>
                <a:schemeClr val="tx1"/>
              </a:solidFill>
            </a:endParaRPr>
          </a:p>
        </p:txBody>
      </p:sp>
      <p:sp>
        <p:nvSpPr>
          <p:cNvPr id="101" name="Up Arrow 100"/>
          <p:cNvSpPr/>
          <p:nvPr/>
        </p:nvSpPr>
        <p:spPr>
          <a:xfrm>
            <a:off x="7884368" y="2852936"/>
            <a:ext cx="216024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Up Arrow 101"/>
          <p:cNvSpPr/>
          <p:nvPr/>
        </p:nvSpPr>
        <p:spPr>
          <a:xfrm>
            <a:off x="7308304" y="2852936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3" name="TextBox 102"/>
          <p:cNvSpPr txBox="1"/>
          <p:nvPr/>
        </p:nvSpPr>
        <p:spPr>
          <a:xfrm>
            <a:off x="8100392" y="299695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ROM</a:t>
            </a:r>
          </a:p>
          <a:p>
            <a:r>
              <a:rPr lang="de-AT" sz="1200" dirty="0" smtClean="0"/>
              <a:t>out</a:t>
            </a:r>
            <a:endParaRPr lang="de-AT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876256" y="292494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000...</a:t>
            </a:r>
            <a:endParaRPr lang="de-AT" sz="1200" dirty="0"/>
          </a:p>
        </p:txBody>
      </p:sp>
      <p:sp>
        <p:nvSpPr>
          <p:cNvPr id="105" name="Up Arrow 104"/>
          <p:cNvSpPr/>
          <p:nvPr/>
        </p:nvSpPr>
        <p:spPr>
          <a:xfrm>
            <a:off x="7812360" y="1556792"/>
            <a:ext cx="216024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TextBox 105"/>
          <p:cNvSpPr txBox="1"/>
          <p:nvPr/>
        </p:nvSpPr>
        <p:spPr>
          <a:xfrm>
            <a:off x="7956376" y="170080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XD</a:t>
            </a:r>
            <a:endParaRPr lang="de-AT" sz="1200" dirty="0"/>
          </a:p>
        </p:txBody>
      </p:sp>
      <p:cxnSp>
        <p:nvCxnSpPr>
          <p:cNvPr id="114" name="Straight Connector 113"/>
          <p:cNvCxnSpPr/>
          <p:nvPr/>
        </p:nvCxnSpPr>
        <p:spPr>
          <a:xfrm flipH="1" flipV="1">
            <a:off x="5084379" y="3279228"/>
            <a:ext cx="2871997" cy="57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23" idx="0"/>
          </p:cNvCxnSpPr>
          <p:nvPr/>
        </p:nvCxnSpPr>
        <p:spPr>
          <a:xfrm>
            <a:off x="5076056" y="3284984"/>
            <a:ext cx="0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652120" y="2420888"/>
            <a:ext cx="0" cy="16561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5652120" y="2420888"/>
            <a:ext cx="144016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652120" y="2420888"/>
            <a:ext cx="12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Trigger-enabled</a:t>
            </a:r>
            <a:endParaRPr lang="de-AT" sz="1200" dirty="0"/>
          </a:p>
        </p:txBody>
      </p:sp>
      <p:sp>
        <p:nvSpPr>
          <p:cNvPr id="137" name="TextBox 136"/>
          <p:cNvSpPr txBox="1"/>
          <p:nvPr/>
        </p:nvSpPr>
        <p:spPr>
          <a:xfrm>
            <a:off x="7164288" y="414908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Addr</a:t>
            </a:r>
            <a:endParaRPr lang="de-AT" sz="1200" dirty="0"/>
          </a:p>
        </p:txBody>
      </p:sp>
      <p:cxnSp>
        <p:nvCxnSpPr>
          <p:cNvPr id="145" name="Straight Arrow Connector 144"/>
          <p:cNvCxnSpPr>
            <a:endCxn id="23" idx="2"/>
          </p:cNvCxnSpPr>
          <p:nvPr/>
        </p:nvCxnSpPr>
        <p:spPr>
          <a:xfrm flipV="1">
            <a:off x="5076056" y="4581128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716016" y="494116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 dirty="0"/>
          </a:p>
        </p:txBody>
      </p:sp>
      <p:sp>
        <p:nvSpPr>
          <p:cNvPr id="147" name="TextBox 146"/>
          <p:cNvSpPr txBox="1"/>
          <p:nvPr/>
        </p:nvSpPr>
        <p:spPr>
          <a:xfrm>
            <a:off x="4716016" y="4725144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cxnSp>
        <p:nvCxnSpPr>
          <p:cNvPr id="149" name="Straight Arrow Connector 148"/>
          <p:cNvCxnSpPr>
            <a:endCxn id="24" idx="2"/>
          </p:cNvCxnSpPr>
          <p:nvPr/>
        </p:nvCxnSpPr>
        <p:spPr>
          <a:xfrm flipV="1">
            <a:off x="6732240" y="458112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endCxn id="35" idx="2"/>
          </p:cNvCxnSpPr>
          <p:nvPr/>
        </p:nvCxnSpPr>
        <p:spPr>
          <a:xfrm flipV="1">
            <a:off x="7985234" y="4581128"/>
            <a:ext cx="7146" cy="4401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6804248" y="479715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sp>
        <p:nvSpPr>
          <p:cNvPr id="158" name="TextBox 157"/>
          <p:cNvSpPr txBox="1"/>
          <p:nvPr/>
        </p:nvSpPr>
        <p:spPr>
          <a:xfrm>
            <a:off x="8028384" y="479715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cxnSp>
        <p:nvCxnSpPr>
          <p:cNvPr id="160" name="Straight Arrow Connector 159"/>
          <p:cNvCxnSpPr>
            <a:endCxn id="16" idx="2"/>
          </p:cNvCxnSpPr>
          <p:nvPr/>
        </p:nvCxnSpPr>
        <p:spPr>
          <a:xfrm flipV="1">
            <a:off x="3995936" y="6093296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3995936" y="6165304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Clk</a:t>
            </a:r>
            <a:endParaRPr lang="de-AT" sz="1200" dirty="0"/>
          </a:p>
        </p:txBody>
      </p:sp>
      <p:sp>
        <p:nvSpPr>
          <p:cNvPr id="164" name="Oval 163"/>
          <p:cNvSpPr/>
          <p:nvPr/>
        </p:nvSpPr>
        <p:spPr>
          <a:xfrm>
            <a:off x="5611461" y="4012324"/>
            <a:ext cx="72007" cy="72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5" name="Oval 164"/>
          <p:cNvSpPr/>
          <p:nvPr/>
        </p:nvSpPr>
        <p:spPr>
          <a:xfrm>
            <a:off x="3315269" y="398823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6" name="Oval 165"/>
          <p:cNvSpPr/>
          <p:nvPr/>
        </p:nvSpPr>
        <p:spPr>
          <a:xfrm>
            <a:off x="7897097" y="325477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1" name="Up Arrow 170"/>
          <p:cNvSpPr/>
          <p:nvPr/>
        </p:nvSpPr>
        <p:spPr>
          <a:xfrm>
            <a:off x="7380312" y="1556792"/>
            <a:ext cx="72008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2" name="TextBox 171"/>
          <p:cNvSpPr txBox="1"/>
          <p:nvPr/>
        </p:nvSpPr>
        <p:spPr>
          <a:xfrm>
            <a:off x="6732240" y="1268760"/>
            <a:ext cx="91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FADCRDY</a:t>
            </a:r>
          </a:p>
          <a:p>
            <a:r>
              <a:rPr lang="de-AT" sz="1200" dirty="0" smtClean="0"/>
              <a:t>Trailer,</a:t>
            </a:r>
          </a:p>
          <a:p>
            <a:r>
              <a:rPr lang="de-AT" sz="1200" dirty="0" smtClean="0"/>
              <a:t>Header,</a:t>
            </a:r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30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Wave samples (1/5)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28775"/>
            <a:ext cx="8352159" cy="4752975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One single trigger detected, no BSYFTB: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38388"/>
            <a:ext cx="9143999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31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Wave samples (2/5)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28775"/>
            <a:ext cx="8352159" cy="4752975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7 Triggers detected, 4 queued, no BSYFTB: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47913"/>
            <a:ext cx="9144000" cy="20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32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Wave samples (3/5)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28775"/>
            <a:ext cx="8352159" cy="4752975"/>
          </a:xfrm>
        </p:spPr>
        <p:txBody>
          <a:bodyPr/>
          <a:lstStyle/>
          <a:p>
            <a:pPr>
              <a:buNone/>
            </a:pPr>
            <a:r>
              <a:rPr lang="de-AT" smtClean="0"/>
              <a:t>More than </a:t>
            </a:r>
            <a:r>
              <a:rPr lang="de-AT" dirty="0" smtClean="0"/>
              <a:t>5 Triggers queued, no BSYFTB: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14575"/>
            <a:ext cx="9143999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33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Wave samples (4/5)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28775"/>
            <a:ext cx="8352159" cy="4752975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At most 10 triggers are queued, and BSYFTB: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19338"/>
            <a:ext cx="91440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34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Wave samples (5/5)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28775"/>
            <a:ext cx="8352159" cy="4752975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Unqueuing triggers, entering idle mode: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9813"/>
            <a:ext cx="9144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35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36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4105835" y="260873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944470" y="2590800"/>
            <a:ext cx="152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E:\graphics\photos\belle2\2013.06.26_readoutsystem\_fadc_l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181600" cy="4437757"/>
          </a:xfrm>
          <a:prstGeom prst="rect">
            <a:avLst/>
          </a:prstGeom>
          <a:noFill/>
        </p:spPr>
      </p:pic>
      <p:pic>
        <p:nvPicPr>
          <p:cNvPr id="42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133600"/>
            <a:ext cx="593374" cy="304800"/>
          </a:xfrm>
          <a:prstGeom prst="rect">
            <a:avLst/>
          </a:prstGeom>
          <a:noFill/>
        </p:spPr>
      </p:pic>
      <p:pic>
        <p:nvPicPr>
          <p:cNvPr id="43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5" y="2416629"/>
            <a:ext cx="593374" cy="304800"/>
          </a:xfrm>
          <a:prstGeom prst="rect">
            <a:avLst/>
          </a:prstGeom>
          <a:noFill/>
        </p:spPr>
      </p:pic>
      <p:pic>
        <p:nvPicPr>
          <p:cNvPr id="44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5" y="2721429"/>
            <a:ext cx="593374" cy="304800"/>
          </a:xfrm>
          <a:prstGeom prst="rect">
            <a:avLst/>
          </a:prstGeom>
          <a:noFill/>
        </p:spPr>
      </p:pic>
      <p:pic>
        <p:nvPicPr>
          <p:cNvPr id="45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6" y="3033486"/>
            <a:ext cx="593374" cy="304800"/>
          </a:xfrm>
          <a:prstGeom prst="rect">
            <a:avLst/>
          </a:prstGeom>
          <a:noFill/>
        </p:spPr>
      </p:pic>
      <p:pic>
        <p:nvPicPr>
          <p:cNvPr id="46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5" y="3338285"/>
            <a:ext cx="593374" cy="304800"/>
          </a:xfrm>
          <a:prstGeom prst="rect">
            <a:avLst/>
          </a:prstGeom>
          <a:noFill/>
        </p:spPr>
      </p:pic>
      <p:pic>
        <p:nvPicPr>
          <p:cNvPr id="47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4" y="3650343"/>
            <a:ext cx="593374" cy="304800"/>
          </a:xfrm>
          <a:prstGeom prst="rect">
            <a:avLst/>
          </a:prstGeom>
          <a:noFill/>
        </p:spPr>
      </p:pic>
      <p:pic>
        <p:nvPicPr>
          <p:cNvPr id="48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5" y="3947886"/>
            <a:ext cx="593374" cy="304800"/>
          </a:xfrm>
          <a:prstGeom prst="rect">
            <a:avLst/>
          </a:prstGeom>
          <a:noFill/>
        </p:spPr>
      </p:pic>
      <p:pic>
        <p:nvPicPr>
          <p:cNvPr id="49" name="Picture 4" descr="C:\Users\friedl\Desktop\anadb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125" y="4259943"/>
            <a:ext cx="593374" cy="304800"/>
          </a:xfrm>
          <a:prstGeom prst="rect">
            <a:avLst/>
          </a:prstGeom>
          <a:noFill/>
        </p:spPr>
      </p:pic>
      <p:pic>
        <p:nvPicPr>
          <p:cNvPr id="50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4649508"/>
            <a:ext cx="593603" cy="125213"/>
          </a:xfrm>
          <a:prstGeom prst="rect">
            <a:avLst/>
          </a:prstGeom>
          <a:noFill/>
        </p:spPr>
      </p:pic>
      <p:pic>
        <p:nvPicPr>
          <p:cNvPr id="51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4783766"/>
            <a:ext cx="593603" cy="125213"/>
          </a:xfrm>
          <a:prstGeom prst="rect">
            <a:avLst/>
          </a:prstGeom>
          <a:noFill/>
        </p:spPr>
      </p:pic>
      <p:pic>
        <p:nvPicPr>
          <p:cNvPr id="52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4943422"/>
            <a:ext cx="593603" cy="125213"/>
          </a:xfrm>
          <a:prstGeom prst="rect">
            <a:avLst/>
          </a:prstGeom>
          <a:noFill/>
        </p:spPr>
      </p:pic>
      <p:pic>
        <p:nvPicPr>
          <p:cNvPr id="53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5095822"/>
            <a:ext cx="593603" cy="125213"/>
          </a:xfrm>
          <a:prstGeom prst="rect">
            <a:avLst/>
          </a:prstGeom>
          <a:noFill/>
        </p:spPr>
      </p:pic>
      <p:pic>
        <p:nvPicPr>
          <p:cNvPr id="54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5255480"/>
            <a:ext cx="593603" cy="125213"/>
          </a:xfrm>
          <a:prstGeom prst="rect">
            <a:avLst/>
          </a:prstGeom>
          <a:noFill/>
        </p:spPr>
      </p:pic>
      <p:pic>
        <p:nvPicPr>
          <p:cNvPr id="55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9380" y="5400623"/>
            <a:ext cx="593603" cy="125213"/>
          </a:xfrm>
          <a:prstGeom prst="rect">
            <a:avLst/>
          </a:prstGeom>
          <a:noFill/>
        </p:spPr>
      </p:pic>
      <p:pic>
        <p:nvPicPr>
          <p:cNvPr id="56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7" y="5553023"/>
            <a:ext cx="593603" cy="125213"/>
          </a:xfrm>
          <a:prstGeom prst="rect">
            <a:avLst/>
          </a:prstGeom>
          <a:noFill/>
        </p:spPr>
      </p:pic>
      <p:pic>
        <p:nvPicPr>
          <p:cNvPr id="57" name="Picture 3" descr="C:\Users\friedl\Desktop\digdb_l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636" y="5705422"/>
            <a:ext cx="593603" cy="125213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3733800" y="2133600"/>
            <a:ext cx="721351" cy="46166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48 ADCs</a:t>
            </a:r>
            <a:br>
              <a:rPr lang="de-AT" sz="1200" dirty="0" smtClean="0"/>
            </a:br>
            <a:r>
              <a:rPr lang="de-AT" sz="1200" dirty="0" smtClean="0"/>
              <a:t>AD9222</a:t>
            </a:r>
            <a:endParaRPr lang="de-AT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4267200" y="4495800"/>
            <a:ext cx="1185966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Main FPGA</a:t>
            </a:r>
            <a:br>
              <a:rPr lang="de-AT" sz="1200" dirty="0" smtClean="0"/>
            </a:br>
            <a:r>
              <a:rPr lang="de-AT" sz="1200" dirty="0" smtClean="0"/>
              <a:t>Altera Stratix IV</a:t>
            </a:r>
            <a:endParaRPr lang="de-AT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724400" y="2362200"/>
            <a:ext cx="1208536" cy="46166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VME-controller</a:t>
            </a:r>
            <a:br>
              <a:rPr lang="de-AT" sz="1200" dirty="0" smtClean="0"/>
            </a:br>
            <a:r>
              <a:rPr lang="de-AT" sz="1200" dirty="0" smtClean="0"/>
              <a:t>Altera Cyclone II</a:t>
            </a:r>
            <a:endParaRPr lang="de-AT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4419600" y="2895600"/>
            <a:ext cx="1099596" cy="46166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Clock-Jitter-</a:t>
            </a:r>
            <a:br>
              <a:rPr lang="de-AT" sz="1200" dirty="0" smtClean="0"/>
            </a:br>
            <a:r>
              <a:rPr lang="de-AT" sz="1200" dirty="0" smtClean="0"/>
              <a:t>Cleaner SI5317</a:t>
            </a:r>
            <a:endParaRPr lang="de-A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438400" y="3124200"/>
            <a:ext cx="990600" cy="830997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Analog level </a:t>
            </a:r>
            <a:br>
              <a:rPr lang="de-AT" sz="1200" dirty="0" smtClean="0"/>
            </a:br>
            <a:r>
              <a:rPr lang="de-AT" sz="1200" dirty="0" smtClean="0"/>
              <a:t>translators</a:t>
            </a:r>
            <a:br>
              <a:rPr lang="de-AT" sz="1200" dirty="0" smtClean="0"/>
            </a:br>
            <a:r>
              <a:rPr lang="de-AT" sz="1200" dirty="0" smtClean="0"/>
              <a:t>(capacitive </a:t>
            </a:r>
          </a:p>
          <a:p>
            <a:r>
              <a:rPr lang="de-AT" sz="1200" dirty="0" smtClean="0"/>
              <a:t>couplers)</a:t>
            </a:r>
            <a:endParaRPr lang="de-AT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2514600" y="4876800"/>
            <a:ext cx="965200" cy="830997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Digital level</a:t>
            </a:r>
            <a:br>
              <a:rPr lang="de-AT" sz="1200" dirty="0" smtClean="0"/>
            </a:br>
            <a:r>
              <a:rPr lang="de-AT" sz="1200" dirty="0" smtClean="0"/>
              <a:t>translators</a:t>
            </a:r>
            <a:br>
              <a:rPr lang="de-AT" sz="1200" dirty="0" smtClean="0"/>
            </a:br>
            <a:r>
              <a:rPr lang="de-AT" sz="1200" dirty="0" smtClean="0"/>
              <a:t>(inductive</a:t>
            </a:r>
            <a:br>
              <a:rPr lang="de-AT" sz="1200" dirty="0" smtClean="0"/>
            </a:br>
            <a:r>
              <a:rPr lang="de-AT" sz="1200" dirty="0" smtClean="0"/>
              <a:t>c ouplers)</a:t>
            </a:r>
            <a:endParaRPr lang="de-AT" sz="1200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534054" y="3961746"/>
            <a:ext cx="2866490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Analog and digital data from/to 48</a:t>
            </a:r>
            <a:r>
              <a:rPr lang="de-AT" sz="1000" dirty="0" smtClean="0"/>
              <a:t>x</a:t>
            </a:r>
            <a:r>
              <a:rPr lang="de-AT" sz="1200" dirty="0" smtClean="0"/>
              <a:t> APV25</a:t>
            </a:r>
            <a:endParaRPr lang="de-AT" sz="1200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6167242" y="2443357"/>
            <a:ext cx="744114" cy="27699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VME bus</a:t>
            </a:r>
            <a:endParaRPr lang="de-AT" sz="1200" dirty="0"/>
          </a:p>
        </p:txBody>
      </p:sp>
      <p:sp>
        <p:nvSpPr>
          <p:cNvPr id="66" name="TextBox 65"/>
          <p:cNvSpPr txBox="1"/>
          <p:nvPr/>
        </p:nvSpPr>
        <p:spPr>
          <a:xfrm rot="16200000">
            <a:off x="6152071" y="5354129"/>
            <a:ext cx="926857" cy="27699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To the DAQ</a:t>
            </a:r>
            <a:endParaRPr lang="de-AT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5791200" y="3276600"/>
            <a:ext cx="702436" cy="64633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LVDS-</a:t>
            </a:r>
            <a:br>
              <a:rPr lang="de-AT" sz="1200" dirty="0" smtClean="0"/>
            </a:br>
            <a:r>
              <a:rPr lang="de-AT" sz="1200" dirty="0" smtClean="0"/>
              <a:t>Buffers</a:t>
            </a:r>
          </a:p>
          <a:p>
            <a:r>
              <a:rPr lang="de-AT" sz="1200" dirty="0" smtClean="0"/>
              <a:t>FIN1108</a:t>
            </a:r>
            <a:endParaRPr lang="de-AT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5791200" y="4495800"/>
            <a:ext cx="744114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Gigabit-</a:t>
            </a:r>
            <a:br>
              <a:rPr lang="de-AT" sz="1200" dirty="0" smtClean="0"/>
            </a:br>
            <a:r>
              <a:rPr lang="de-AT" sz="1200" dirty="0" smtClean="0"/>
              <a:t>Ethernet</a:t>
            </a:r>
            <a:endParaRPr lang="de-AT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286000" y="2133600"/>
            <a:ext cx="673582" cy="27699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7-Segm</a:t>
            </a:r>
            <a:endParaRPr lang="de-AT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2209800" y="2514600"/>
            <a:ext cx="851515" cy="27699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RGB-LEDs</a:t>
            </a:r>
            <a:endParaRPr lang="de-AT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581400" y="3505200"/>
            <a:ext cx="696344" cy="276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Delay25</a:t>
            </a:r>
            <a:endParaRPr lang="de-A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37</a:t>
            </a:fld>
            <a:r>
              <a:rPr lang="de-AT" dirty="0" smtClean="0"/>
              <a:t>/26</a:t>
            </a:r>
            <a:endParaRPr lang="de-AT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5486400" cy="467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38</a:t>
            </a:fld>
            <a:r>
              <a:rPr lang="de-AT" dirty="0" smtClean="0"/>
              <a:t>/26</a:t>
            </a:r>
            <a:endParaRPr lang="de-AT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434388" cy="539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FADC Hardware</a:t>
            </a:r>
            <a:endParaRPr lang="en-US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4</a:t>
            </a:fld>
            <a:r>
              <a:rPr lang="de-AT" dirty="0" smtClean="0"/>
              <a:t>/26</a:t>
            </a:r>
            <a:endParaRPr lang="de-AT" dirty="0" smtClean="0"/>
          </a:p>
        </p:txBody>
      </p:sp>
      <p:pic>
        <p:nvPicPr>
          <p:cNvPr id="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3567113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Connectivity-Test June 2013:</a:t>
            </a:r>
            <a:br>
              <a:rPr lang="de-AT" dirty="0" smtClean="0"/>
            </a:br>
            <a:r>
              <a:rPr lang="de-AT" dirty="0" smtClean="0"/>
              <a:t>FADC – FTB - Copper</a:t>
            </a:r>
            <a:endParaRPr lang="de-A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600200"/>
            <a:ext cx="263004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5</a:t>
            </a:fld>
            <a:r>
              <a:rPr lang="de-AT" dirty="0" smtClean="0"/>
              <a:t>/26</a:t>
            </a:r>
            <a:endParaRPr lang="de-AT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038600"/>
            <a:ext cx="1452239" cy="217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038600"/>
            <a:ext cx="1399002" cy="218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Connectivity-Test June 2013:</a:t>
            </a:r>
            <a:br>
              <a:rPr lang="de-AT" dirty="0" smtClean="0"/>
            </a:br>
            <a:r>
              <a:rPr lang="de-AT" dirty="0" smtClean="0"/>
              <a:t>The ROM- and VHDL-generator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21960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Perl program which generates a VHDL-file and all files needed (including all quartus project files (!), pin definitions and batch files) for Quartus to compile and flash it into the FPGA fully automatized</a:t>
            </a:r>
          </a:p>
          <a:p>
            <a:r>
              <a:rPr lang="de-AT" dirty="0" smtClean="0"/>
              <a:t>Command line parameters for data format (raw, transparent, zero-suppressed, zero-suppressed+hit-finding), number of events, channels per event, words per channel, pause ticks, randomization of all relevant parameters, probabilities for APV25-errorbits, etc...</a:t>
            </a:r>
          </a:p>
          <a:p>
            <a:r>
              <a:rPr lang="en-US" dirty="0" smtClean="0"/>
              <a:t>Output of the data additionally as files in different file formats, including ASCII-binary („0101“...), Hex-file, Plain binary, each with and without CRC, for data </a:t>
            </a:r>
            <a:r>
              <a:rPr lang="en-US" dirty="0" err="1" smtClean="0"/>
              <a:t>comparisation</a:t>
            </a:r>
            <a:r>
              <a:rPr lang="en-US" dirty="0" smtClean="0"/>
              <a:t>.</a:t>
            </a:r>
            <a:endParaRPr lang="de-AT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6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447800"/>
            <a:ext cx="7467600" cy="490450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FADC Firmware</a:t>
            </a:r>
            <a:endParaRPr lang="en-US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762000"/>
            <a:ext cx="2912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7</a:t>
            </a:fld>
            <a:r>
              <a:rPr lang="de-AT" dirty="0" smtClean="0"/>
              <a:t>/26</a:t>
            </a:r>
            <a:endParaRPr lang="de-A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  Struck – National-</a:t>
            </a:r>
            <a:br>
              <a:rPr lang="de-AT" sz="1600" dirty="0" smtClean="0"/>
            </a:br>
            <a:r>
              <a:rPr lang="de-AT" sz="1600" dirty="0" smtClean="0"/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8</a:t>
            </a:fld>
            <a:r>
              <a:rPr lang="de-AT" dirty="0" smtClean="0"/>
              <a:t>/26</a:t>
            </a:r>
            <a:endParaRPr lang="de-AT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31" y="1670857"/>
            <a:ext cx="5237017" cy="44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FADC – Firmware-Development: Done: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676400"/>
            <a:ext cx="350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sz="1600" dirty="0" smtClean="0">
                <a:solidFill>
                  <a:srgbClr val="FF0000"/>
                </a:solidFill>
              </a:rPr>
              <a:t>  VME-bus  Struck – National-</a:t>
            </a:r>
            <a:br>
              <a:rPr lang="de-AT" sz="1600" dirty="0" smtClean="0">
                <a:solidFill>
                  <a:srgbClr val="FF0000"/>
                </a:solidFill>
              </a:rPr>
            </a:br>
            <a:r>
              <a:rPr lang="de-AT" sz="1600" dirty="0" smtClean="0">
                <a:solidFill>
                  <a:srgbClr val="FF0000"/>
                </a:solidFill>
              </a:rPr>
              <a:t>    Instruments – command-wrapper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VME-bus-interface in the Cyclone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Communication Cyclone </a:t>
            </a:r>
            <a:r>
              <a:rPr lang="de-AT" sz="1600" dirty="0" smtClean="0">
                <a:sym typeface="Wingdings" pitchFamily="2" charset="2"/>
              </a:rPr>
              <a:t> Stratix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(Serial LVDS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>
                <a:sym typeface="Wingdings" pitchFamily="2" charset="2"/>
              </a:rPr>
              <a:t>  Protocols VME  Cyclone </a:t>
            </a:r>
            <a:br>
              <a:rPr lang="de-AT" sz="1600" dirty="0" smtClean="0">
                <a:sym typeface="Wingdings" pitchFamily="2" charset="2"/>
              </a:rPr>
            </a:br>
            <a:r>
              <a:rPr lang="de-AT" sz="1600" dirty="0" smtClean="0">
                <a:sym typeface="Wingdings" pitchFamily="2" charset="2"/>
              </a:rPr>
              <a:t>    Stratix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7-Segment-Display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RGB-LEDs (SPI-interface)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Jitter-Cleaner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Delay25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APV25-programming (I²C-interface)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</a:t>
            </a:r>
            <a:r>
              <a:rPr lang="en-US" sz="1600" dirty="0" smtClean="0"/>
              <a:t>Readout  of the 48 ADCs (Serial LVDS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    interface)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FIFOs for reading out realtime </a:t>
            </a:r>
            <a:br>
              <a:rPr lang="de-AT" sz="1600" dirty="0" smtClean="0"/>
            </a:br>
            <a:r>
              <a:rPr lang="de-AT" sz="1600" dirty="0" smtClean="0"/>
              <a:t>    APVdata to VME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Reordering of the APV25 data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CRC16 calculation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 smtClean="0"/>
              <a:t>  And lots of Hardware-debugging...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8229600" cy="365125"/>
          </a:xfrm>
        </p:spPr>
        <p:txBody>
          <a:bodyPr/>
          <a:lstStyle/>
          <a:p>
            <a:pPr lvl="0"/>
            <a:r>
              <a:rPr lang="en-US" noProof="0" dirty="0" smtClean="0"/>
              <a:t>Richard </a:t>
            </a:r>
            <a:r>
              <a:rPr lang="en-US" noProof="0" dirty="0" err="1" smtClean="0"/>
              <a:t>Thalmeier</a:t>
            </a:r>
            <a:r>
              <a:rPr lang="en-US" noProof="0" dirty="0" smtClean="0"/>
              <a:t>: </a:t>
            </a:r>
            <a:r>
              <a:rPr lang="en-US" b="1" dirty="0" smtClean="0"/>
              <a:t>The Status of the FADC Firmware                     </a:t>
            </a:r>
            <a:r>
              <a:rPr lang="de-DE" dirty="0" smtClean="0"/>
              <a:t>2013-10-22	                     </a:t>
            </a:r>
            <a:fld id="{2753752E-CC6F-4124-AE2E-5DD91DD2A8C1}" type="slidenum">
              <a:rPr lang="de-AT" smtClean="0"/>
              <a:pPr lvl="0"/>
              <a:t>9</a:t>
            </a:fld>
            <a:r>
              <a:rPr lang="de-AT" dirty="0" smtClean="0"/>
              <a:t>/26</a:t>
            </a:r>
            <a:endParaRPr lang="de-AT" dirty="0" smtClean="0"/>
          </a:p>
        </p:txBody>
      </p:sp>
      <p:sp>
        <p:nvSpPr>
          <p:cNvPr id="7" name="Left-Right Arrow 6"/>
          <p:cNvSpPr/>
          <p:nvPr/>
        </p:nvSpPr>
        <p:spPr>
          <a:xfrm>
            <a:off x="5257800" y="2286000"/>
            <a:ext cx="381000" cy="3048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1210</Words>
  <Application>Microsoft Office PowerPoint</Application>
  <PresentationFormat>On-screen Show (4:3)</PresentationFormat>
  <Paragraphs>405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Metro</vt:lpstr>
      <vt:lpstr>Slide 1</vt:lpstr>
      <vt:lpstr>SVD Readout Scheme</vt:lpstr>
      <vt:lpstr>FADC Block Diagram</vt:lpstr>
      <vt:lpstr>FADC Hardware</vt:lpstr>
      <vt:lpstr>The Connectivity-Test June 2013: FADC – FTB - Copper</vt:lpstr>
      <vt:lpstr>The Connectivity-Test June 2013: The ROM- and VHDL-generator</vt:lpstr>
      <vt:lpstr>The FADC Firmware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FADC – Firmware-Development: Done:</vt:lpstr>
      <vt:lpstr>APV25 =&gt; Cabling =&gt; ADC =&gt; Stratix =&gt; Cyclone =&gt; VME =&gt; PC</vt:lpstr>
      <vt:lpstr>FADC – Firmware-Development: Done:</vt:lpstr>
      <vt:lpstr>FADC – Firmware-Development: Done:</vt:lpstr>
      <vt:lpstr>FADC – Firmware-Development: Done:</vt:lpstr>
      <vt:lpstr>What is left to do until the beamtest</vt:lpstr>
      <vt:lpstr>Belle II FADC Firmware Development: Milestones and Conclusions</vt:lpstr>
      <vt:lpstr>The End...</vt:lpstr>
      <vt:lpstr>Backup slides...</vt:lpstr>
      <vt:lpstr>The Connectivity-Test June 2013: The ROM- and VHDL-generator (1/2)</vt:lpstr>
      <vt:lpstr>The Connectivity-Test June 2013: The ROM- and VHDL-generator (2/2)</vt:lpstr>
      <vt:lpstr>The Connectivity-Test June 2013:  The VHDL file</vt:lpstr>
      <vt:lpstr>Wave samples (1/5)</vt:lpstr>
      <vt:lpstr>Wave samples (2/5)</vt:lpstr>
      <vt:lpstr>Wave samples (3/5)</vt:lpstr>
      <vt:lpstr>Wave samples (4/5)</vt:lpstr>
      <vt:lpstr>Wave samples (5/5)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friedl</dc:creator>
  <cp:lastModifiedBy>r</cp:lastModifiedBy>
  <cp:revision>1599</cp:revision>
  <dcterms:created xsi:type="dcterms:W3CDTF">2006-08-16T00:00:00Z</dcterms:created>
  <dcterms:modified xsi:type="dcterms:W3CDTF">2013-10-22T07:18:26Z</dcterms:modified>
</cp:coreProperties>
</file>