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4.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1" r:id="rId2"/>
  </p:sldMasterIdLst>
  <p:notesMasterIdLst>
    <p:notesMasterId r:id="rId46"/>
  </p:notesMasterIdLst>
  <p:sldIdLst>
    <p:sldId id="276" r:id="rId3"/>
    <p:sldId id="290" r:id="rId4"/>
    <p:sldId id="257" r:id="rId5"/>
    <p:sldId id="275" r:id="rId6"/>
    <p:sldId id="274" r:id="rId7"/>
    <p:sldId id="277" r:id="rId8"/>
    <p:sldId id="297" r:id="rId9"/>
    <p:sldId id="319" r:id="rId10"/>
    <p:sldId id="294" r:id="rId11"/>
    <p:sldId id="273" r:id="rId12"/>
    <p:sldId id="258" r:id="rId13"/>
    <p:sldId id="335" r:id="rId14"/>
    <p:sldId id="326" r:id="rId15"/>
    <p:sldId id="324" r:id="rId16"/>
    <p:sldId id="325" r:id="rId17"/>
    <p:sldId id="328" r:id="rId18"/>
    <p:sldId id="334" r:id="rId19"/>
    <p:sldId id="329" r:id="rId20"/>
    <p:sldId id="336" r:id="rId21"/>
    <p:sldId id="330" r:id="rId22"/>
    <p:sldId id="327" r:id="rId23"/>
    <p:sldId id="331" r:id="rId24"/>
    <p:sldId id="333" r:id="rId25"/>
    <p:sldId id="337" r:id="rId26"/>
    <p:sldId id="339" r:id="rId27"/>
    <p:sldId id="338" r:id="rId28"/>
    <p:sldId id="341" r:id="rId29"/>
    <p:sldId id="347" r:id="rId30"/>
    <p:sldId id="344" r:id="rId31"/>
    <p:sldId id="345" r:id="rId32"/>
    <p:sldId id="346" r:id="rId33"/>
    <p:sldId id="343" r:id="rId34"/>
    <p:sldId id="340" r:id="rId35"/>
    <p:sldId id="348" r:id="rId36"/>
    <p:sldId id="350" r:id="rId37"/>
    <p:sldId id="332" r:id="rId38"/>
    <p:sldId id="351" r:id="rId39"/>
    <p:sldId id="316" r:id="rId40"/>
    <p:sldId id="322" r:id="rId41"/>
    <p:sldId id="320" r:id="rId42"/>
    <p:sldId id="321" r:id="rId43"/>
    <p:sldId id="280" r:id="rId44"/>
    <p:sldId id="288" r:id="rId4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3399"/>
    <a:srgbClr val="3399FF"/>
    <a:srgbClr val="FFFF00"/>
    <a:srgbClr val="A50021"/>
    <a:srgbClr val="FF0000"/>
    <a:srgbClr val="6699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0" d="100"/>
          <a:sy n="60" d="100"/>
        </p:scale>
        <p:origin x="304" y="40"/>
      </p:cViewPr>
      <p:guideLst>
        <p:guide orient="horz" pos="2160"/>
        <p:guide pos="2880"/>
      </p:guideLst>
    </p:cSldViewPr>
  </p:slideViewPr>
  <p:outlineViewPr>
    <p:cViewPr>
      <p:scale>
        <a:sx n="33" d="100"/>
        <a:sy n="33" d="100"/>
      </p:scale>
      <p:origin x="0" y="495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E:\Desy_2012\IV\DEZY\RO\AG221N06_RO.xls" TargetMode="External"/><Relationship Id="rId1" Type="http://schemas.openxmlformats.org/officeDocument/2006/relationships/themeOverride" Target="../theme/themeOverride3.xml"/></Relationships>
</file>

<file path=ppt/charts/_rels/chart2.xml.rels><?xml version="1.0" encoding="UTF-8" standalone="yes"?>
<Relationships xmlns="http://schemas.openxmlformats.org/package/2006/relationships"><Relationship Id="rId2" Type="http://schemas.openxmlformats.org/officeDocument/2006/relationships/oleObject" Target="file:///E:\Desy_2012\IV\DEZY\RO\AG221N06_RO.xls"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xPr>
        <a:bodyPr/>
        <a:lstStyle/>
        <a:p>
          <a:pPr>
            <a:defRPr lang="ru-RU"/>
          </a:pPr>
          <a:endParaRPr lang="de-DE"/>
        </a:p>
      </c:txPr>
    </c:title>
    <c:autoTitleDeleted val="0"/>
    <c:plotArea>
      <c:layout>
        <c:manualLayout>
          <c:layoutTarget val="inner"/>
          <c:xMode val="edge"/>
          <c:yMode val="edge"/>
          <c:x val="8.8486140724946705E-2"/>
          <c:y val="5.7395267218688518E-2"/>
          <c:w val="0.77398720682303135"/>
          <c:h val="0.84326892605918902"/>
        </c:manualLayout>
      </c:layout>
      <c:lineChart>
        <c:grouping val="standard"/>
        <c:varyColors val="0"/>
        <c:ser>
          <c:idx val="1"/>
          <c:order val="0"/>
          <c:tx>
            <c:strRef>
              <c:f>Лист1!$P$1</c:f>
              <c:strCache>
                <c:ptCount val="1"/>
                <c:pt idx="0">
                  <c:v>Resistivuty-</c:v>
                </c:pt>
              </c:strCache>
            </c:strRef>
          </c:tx>
          <c:spPr>
            <a:ln w="12700">
              <a:solidFill>
                <a:srgbClr val="FF00FF"/>
              </a:solidFill>
              <a:prstDash val="solid"/>
            </a:ln>
          </c:spPr>
          <c:marker>
            <c:symbol val="square"/>
            <c:size val="5"/>
            <c:spPr>
              <a:solidFill>
                <a:srgbClr val="FF00FF"/>
              </a:solidFill>
              <a:ln>
                <a:solidFill>
                  <a:srgbClr val="FF00FF"/>
                </a:solidFill>
                <a:prstDash val="solid"/>
              </a:ln>
            </c:spPr>
          </c:marker>
          <c:val>
            <c:numRef>
              <c:f>Лист1!$P$3:$P$66</c:f>
              <c:numCache>
                <c:formatCode>0.00E+000</c:formatCode>
                <c:ptCount val="64"/>
                <c:pt idx="0">
                  <c:v>5280302650.6024075</c:v>
                </c:pt>
                <c:pt idx="1">
                  <c:v>4907717710.8433743</c:v>
                </c:pt>
                <c:pt idx="2">
                  <c:v>4598736586.3453884</c:v>
                </c:pt>
                <c:pt idx="3">
                  <c:v>4160952409.6385546</c:v>
                </c:pt>
                <c:pt idx="4">
                  <c:v>5262676746.9879475</c:v>
                </c:pt>
                <c:pt idx="5">
                  <c:v>4782633052.2088356</c:v>
                </c:pt>
                <c:pt idx="6">
                  <c:v>4391835000</c:v>
                </c:pt>
                <c:pt idx="7">
                  <c:v>3876553614.4578342</c:v>
                </c:pt>
                <c:pt idx="8">
                  <c:v>5134607590.3614464</c:v>
                </c:pt>
                <c:pt idx="9">
                  <c:v>4930147469.879488</c:v>
                </c:pt>
                <c:pt idx="10">
                  <c:v>4545403192.7710848</c:v>
                </c:pt>
                <c:pt idx="11">
                  <c:v>4305578554.2168665</c:v>
                </c:pt>
                <c:pt idx="12">
                  <c:v>4260222168.6747007</c:v>
                </c:pt>
                <c:pt idx="13">
                  <c:v>5168928313.2530127</c:v>
                </c:pt>
                <c:pt idx="14">
                  <c:v>4676199277.1084337</c:v>
                </c:pt>
                <c:pt idx="15">
                  <c:v>4240802108.4337354</c:v>
                </c:pt>
                <c:pt idx="16">
                  <c:v>4028357084.3373532</c:v>
                </c:pt>
                <c:pt idx="17">
                  <c:v>4067568614.4578342</c:v>
                </c:pt>
                <c:pt idx="18">
                  <c:v>4872709927.710844</c:v>
                </c:pt>
                <c:pt idx="19">
                  <c:v>4369675084.3373499</c:v>
                </c:pt>
                <c:pt idx="20">
                  <c:v>3952332018.0722895</c:v>
                </c:pt>
                <c:pt idx="21">
                  <c:v>3762536686.7469883</c:v>
                </c:pt>
                <c:pt idx="22">
                  <c:v>3703817767.0682693</c:v>
                </c:pt>
                <c:pt idx="23">
                  <c:v>4229183598.3935747</c:v>
                </c:pt>
                <c:pt idx="24">
                  <c:v>3844818072.2891569</c:v>
                </c:pt>
                <c:pt idx="25">
                  <c:v>3580407228.9156632</c:v>
                </c:pt>
                <c:pt idx="26">
                  <c:v>3567081325.3012033</c:v>
                </c:pt>
                <c:pt idx="27">
                  <c:v>3585959086.3453817</c:v>
                </c:pt>
                <c:pt idx="28">
                  <c:v>4017838473.8956017</c:v>
                </c:pt>
                <c:pt idx="29">
                  <c:v>3746599050.2008038</c:v>
                </c:pt>
                <c:pt idx="30">
                  <c:v>3604584875.5020084</c:v>
                </c:pt>
                <c:pt idx="31">
                  <c:v>3230116889.5582328</c:v>
                </c:pt>
                <c:pt idx="32">
                  <c:v>3314507807.2288995</c:v>
                </c:pt>
                <c:pt idx="33">
                  <c:v>3318600321.285141</c:v>
                </c:pt>
                <c:pt idx="34">
                  <c:v>3900842987.9518127</c:v>
                </c:pt>
                <c:pt idx="35">
                  <c:v>3688382935.7429566</c:v>
                </c:pt>
                <c:pt idx="36">
                  <c:v>3589048369.4779119</c:v>
                </c:pt>
                <c:pt idx="37">
                  <c:v>3674259022.0883508</c:v>
                </c:pt>
                <c:pt idx="38">
                  <c:v>3473945192.7710843</c:v>
                </c:pt>
                <c:pt idx="39">
                  <c:v>3650995903.6144652</c:v>
                </c:pt>
                <c:pt idx="40">
                  <c:v>3859248028.1124501</c:v>
                </c:pt>
                <c:pt idx="41">
                  <c:v>3699288373.4939761</c:v>
                </c:pt>
                <c:pt idx="42">
                  <c:v>3708680301.2048197</c:v>
                </c:pt>
                <c:pt idx="43">
                  <c:v>3924242180.7228918</c:v>
                </c:pt>
                <c:pt idx="44">
                  <c:v>3894592481.927711</c:v>
                </c:pt>
                <c:pt idx="45">
                  <c:v>4250809489.9598417</c:v>
                </c:pt>
                <c:pt idx="46">
                  <c:v>3851133337.3493981</c:v>
                </c:pt>
                <c:pt idx="47">
                  <c:v>3797699156.6265082</c:v>
                </c:pt>
                <c:pt idx="48">
                  <c:v>3994857144.5783138</c:v>
                </c:pt>
                <c:pt idx="49">
                  <c:v>4326227951.807229</c:v>
                </c:pt>
                <c:pt idx="50">
                  <c:v>4576794626.5060225</c:v>
                </c:pt>
                <c:pt idx="51">
                  <c:v>5337349066.2650604</c:v>
                </c:pt>
                <c:pt idx="52">
                  <c:v>3934602638.5542192</c:v>
                </c:pt>
                <c:pt idx="53">
                  <c:v>3948153795.1807218</c:v>
                </c:pt>
                <c:pt idx="54">
                  <c:v>4050631084.3373532</c:v>
                </c:pt>
                <c:pt idx="55">
                  <c:v>4362725602.409606</c:v>
                </c:pt>
                <c:pt idx="56">
                  <c:v>5246647590.3614464</c:v>
                </c:pt>
                <c:pt idx="57">
                  <c:v>6009189479.9196625</c:v>
                </c:pt>
                <c:pt idx="58">
                  <c:v>4028275702.8112454</c:v>
                </c:pt>
                <c:pt idx="59">
                  <c:v>3830806506.0241017</c:v>
                </c:pt>
                <c:pt idx="60">
                  <c:v>3895918795.1807218</c:v>
                </c:pt>
                <c:pt idx="61">
                  <c:v>4022048734.9397597</c:v>
                </c:pt>
                <c:pt idx="62">
                  <c:v>4580577530.1204824</c:v>
                </c:pt>
                <c:pt idx="63">
                  <c:v>5611233036.1445675</c:v>
                </c:pt>
              </c:numCache>
            </c:numRef>
          </c:val>
          <c:smooth val="0"/>
        </c:ser>
        <c:dLbls>
          <c:showLegendKey val="0"/>
          <c:showVal val="0"/>
          <c:showCatName val="0"/>
          <c:showSerName val="0"/>
          <c:showPercent val="0"/>
          <c:showBubbleSize val="0"/>
        </c:dLbls>
        <c:marker val="1"/>
        <c:smooth val="0"/>
        <c:axId val="310411952"/>
        <c:axId val="310410776"/>
      </c:lineChart>
      <c:catAx>
        <c:axId val="310411952"/>
        <c:scaling>
          <c:orientation val="minMax"/>
        </c:scaling>
        <c:delete val="0"/>
        <c:axPos val="b"/>
        <c:majorGridlines>
          <c:spPr>
            <a:ln w="12700"/>
            <a:effectLst>
              <a:outerShdw blurRad="50800" dist="50800" dir="5400000" algn="ctr" rotWithShape="0">
                <a:schemeClr val="bg1"/>
              </a:outerShdw>
            </a:effectLst>
          </c:spPr>
        </c:majorGridlines>
        <c:minorGridlines/>
        <c:numFmt formatCode="General" sourceLinked="1"/>
        <c:majorTickMark val="out"/>
        <c:minorTickMark val="none"/>
        <c:tickLblPos val="nextTo"/>
        <c:spPr>
          <a:ln w="3175">
            <a:solidFill>
              <a:srgbClr val="000000"/>
            </a:solidFill>
            <a:prstDash val="solid"/>
          </a:ln>
        </c:spPr>
        <c:txPr>
          <a:bodyPr rot="0" vert="horz"/>
          <a:lstStyle/>
          <a:p>
            <a:pPr>
              <a:defRPr lang="ru-RU" sz="1000" b="0" i="0" u="none" strike="noStrike" baseline="0">
                <a:solidFill>
                  <a:srgbClr val="000000"/>
                </a:solidFill>
                <a:latin typeface="Arial Cyr"/>
                <a:ea typeface="Arial Cyr"/>
                <a:cs typeface="Arial Cyr"/>
              </a:defRPr>
            </a:pPr>
            <a:endParaRPr lang="de-DE"/>
          </a:p>
        </c:txPr>
        <c:crossAx val="310410776"/>
        <c:crosses val="autoZero"/>
        <c:auto val="1"/>
        <c:lblAlgn val="ctr"/>
        <c:lblOffset val="100"/>
        <c:tickLblSkip val="4"/>
        <c:tickMarkSkip val="4"/>
        <c:noMultiLvlLbl val="0"/>
      </c:catAx>
      <c:valAx>
        <c:axId val="310410776"/>
        <c:scaling>
          <c:orientation val="minMax"/>
          <c:min val="3000000000"/>
        </c:scaling>
        <c:delete val="0"/>
        <c:axPos val="l"/>
        <c:majorGridlines>
          <c:spPr>
            <a:ln w="3175">
              <a:solidFill>
                <a:srgbClr val="000000"/>
              </a:solidFill>
              <a:prstDash val="solid"/>
            </a:ln>
          </c:spPr>
        </c:majorGridlines>
        <c:numFmt formatCode="0.00E+00" sourceLinked="0"/>
        <c:majorTickMark val="out"/>
        <c:minorTickMark val="none"/>
        <c:tickLblPos val="nextTo"/>
        <c:spPr>
          <a:ln w="3175">
            <a:solidFill>
              <a:srgbClr val="000000"/>
            </a:solidFill>
            <a:prstDash val="solid"/>
          </a:ln>
        </c:spPr>
        <c:txPr>
          <a:bodyPr rot="0" vert="horz"/>
          <a:lstStyle/>
          <a:p>
            <a:pPr>
              <a:defRPr lang="ru-RU" sz="1000" b="0" i="0" u="none" strike="noStrike" baseline="0">
                <a:solidFill>
                  <a:srgbClr val="000000"/>
                </a:solidFill>
                <a:latin typeface="Arial Cyr"/>
                <a:ea typeface="Arial Cyr"/>
                <a:cs typeface="Arial Cyr"/>
              </a:defRPr>
            </a:pPr>
            <a:endParaRPr lang="de-DE"/>
          </a:p>
        </c:txPr>
        <c:crossAx val="310411952"/>
        <c:crosses val="autoZero"/>
        <c:crossBetween val="midCat"/>
      </c:valAx>
      <c:spPr>
        <a:solidFill>
          <a:srgbClr val="C0C0C0"/>
        </a:solidFill>
        <a:ln w="12700">
          <a:solidFill>
            <a:srgbClr val="808080"/>
          </a:solidFill>
          <a:prstDash val="solid"/>
        </a:ln>
      </c:spPr>
    </c:plotArea>
    <c:legend>
      <c:legendPos val="r"/>
      <c:layout>
        <c:manualLayout>
          <c:xMode val="edge"/>
          <c:yMode val="edge"/>
          <c:x val="0.80028429282160629"/>
          <c:y val="5.8867740870139587E-2"/>
          <c:w val="0.1172707889125809"/>
          <c:h val="9.4922941938600222E-2"/>
        </c:manualLayout>
      </c:layout>
      <c:overlay val="0"/>
      <c:spPr>
        <a:solidFill>
          <a:srgbClr val="FFFFFF"/>
        </a:solidFill>
        <a:ln w="3175">
          <a:solidFill>
            <a:srgbClr val="000000"/>
          </a:solidFill>
          <a:prstDash val="solid"/>
        </a:ln>
      </c:spPr>
      <c:txPr>
        <a:bodyPr/>
        <a:lstStyle/>
        <a:p>
          <a:pPr>
            <a:defRPr lang="ru-RU" sz="920" b="0" i="0" u="none" strike="noStrike" baseline="0">
              <a:solidFill>
                <a:srgbClr val="000000"/>
              </a:solidFill>
              <a:latin typeface="Arial Cyr"/>
              <a:ea typeface="Arial Cyr"/>
              <a:cs typeface="Arial Cyr"/>
            </a:defRPr>
          </a:pPr>
          <a:endParaRPr lang="de-DE"/>
        </a:p>
      </c:txPr>
    </c:legend>
    <c:plotVisOnly val="1"/>
    <c:dispBlanksAs val="gap"/>
    <c:showDLblsOverMax val="0"/>
  </c:chart>
  <c:spPr>
    <a:noFill/>
    <a:ln w="3175">
      <a:solidFill>
        <a:srgbClr val="000000"/>
      </a:solidFill>
      <a:prstDash val="solid"/>
    </a:ln>
  </c:spPr>
  <c:txPr>
    <a:bodyPr/>
    <a:lstStyle/>
    <a:p>
      <a:pPr>
        <a:defRPr sz="1000" b="0" i="0" u="none" strike="noStrike" baseline="0">
          <a:solidFill>
            <a:srgbClr val="000000"/>
          </a:solidFill>
          <a:latin typeface="Arial Cyr"/>
          <a:ea typeface="Arial Cyr"/>
          <a:cs typeface="Arial Cyr"/>
        </a:defRPr>
      </a:pPr>
      <a:endParaRPr lang="de-DE"/>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8486140724946705E-2"/>
          <c:y val="5.7395267218688518E-2"/>
          <c:w val="0.77398720682303168"/>
          <c:h val="0.84326892605918902"/>
        </c:manualLayout>
      </c:layout>
      <c:lineChart>
        <c:grouping val="standard"/>
        <c:varyColors val="0"/>
        <c:ser>
          <c:idx val="0"/>
          <c:order val="0"/>
          <c:tx>
            <c:strRef>
              <c:f>Лист1!$O$1</c:f>
              <c:strCache>
                <c:ptCount val="1"/>
                <c:pt idx="0">
                  <c:v>Resistivuty+</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val>
            <c:numRef>
              <c:f>Лист1!$O$3:$O$67</c:f>
              <c:numCache>
                <c:formatCode>0.00E+000</c:formatCode>
                <c:ptCount val="65"/>
                <c:pt idx="0">
                  <c:v>5722089518.0722895</c:v>
                </c:pt>
                <c:pt idx="1">
                  <c:v>5368906104.4176655</c:v>
                </c:pt>
                <c:pt idx="2">
                  <c:v>5019820040.1606464</c:v>
                </c:pt>
                <c:pt idx="3">
                  <c:v>4413743012.048193</c:v>
                </c:pt>
                <c:pt idx="4">
                  <c:v>5714684457.8313274</c:v>
                </c:pt>
                <c:pt idx="5">
                  <c:v>5205981385.5421696</c:v>
                </c:pt>
                <c:pt idx="6">
                  <c:v>4749849156.6265068</c:v>
                </c:pt>
                <c:pt idx="7">
                  <c:v>4127253975.9036098</c:v>
                </c:pt>
                <c:pt idx="8">
                  <c:v>5590002048.192771</c:v>
                </c:pt>
                <c:pt idx="9">
                  <c:v>5355293072.2891455</c:v>
                </c:pt>
                <c:pt idx="10">
                  <c:v>4910539698.7951813</c:v>
                </c:pt>
                <c:pt idx="11">
                  <c:v>4640519939.7590275</c:v>
                </c:pt>
                <c:pt idx="12">
                  <c:v>4530559036.1445675</c:v>
                </c:pt>
                <c:pt idx="13">
                  <c:v>5577777108.4337225</c:v>
                </c:pt>
                <c:pt idx="14">
                  <c:v>5050477951.807229</c:v>
                </c:pt>
                <c:pt idx="15">
                  <c:v>4543888927.710844</c:v>
                </c:pt>
                <c:pt idx="16">
                  <c:v>4311463301.2048035</c:v>
                </c:pt>
                <c:pt idx="17">
                  <c:v>4355636144.5783138</c:v>
                </c:pt>
                <c:pt idx="18">
                  <c:v>5188861831.3253164</c:v>
                </c:pt>
                <c:pt idx="19">
                  <c:v>4650657271.0843325</c:v>
                </c:pt>
                <c:pt idx="20">
                  <c:v>4188790560.2409573</c:v>
                </c:pt>
                <c:pt idx="21">
                  <c:v>3982753975.9036098</c:v>
                </c:pt>
                <c:pt idx="22">
                  <c:v>3934983148.5943832</c:v>
                </c:pt>
                <c:pt idx="23">
                  <c:v>4437714931.7269077</c:v>
                </c:pt>
                <c:pt idx="24">
                  <c:v>4058304216.8674707</c:v>
                </c:pt>
                <c:pt idx="25">
                  <c:v>3773530120.4819279</c:v>
                </c:pt>
                <c:pt idx="26">
                  <c:v>3765710843.3734941</c:v>
                </c:pt>
                <c:pt idx="27">
                  <c:v>3781306403.6144652</c:v>
                </c:pt>
                <c:pt idx="28">
                  <c:v>4260001220.8835344</c:v>
                </c:pt>
                <c:pt idx="29">
                  <c:v>3967478299.1967897</c:v>
                </c:pt>
                <c:pt idx="30">
                  <c:v>3820490865.4618487</c:v>
                </c:pt>
                <c:pt idx="31">
                  <c:v>3429950399.5983934</c:v>
                </c:pt>
                <c:pt idx="32">
                  <c:v>3514264074.2971892</c:v>
                </c:pt>
                <c:pt idx="33">
                  <c:v>3511852369.4779119</c:v>
                </c:pt>
                <c:pt idx="34">
                  <c:v>4125571742.9718947</c:v>
                </c:pt>
                <c:pt idx="35">
                  <c:v>3881906791.1646595</c:v>
                </c:pt>
                <c:pt idx="36">
                  <c:v>3784300116.4658642</c:v>
                </c:pt>
                <c:pt idx="37">
                  <c:v>3846069040.1606398</c:v>
                </c:pt>
                <c:pt idx="38">
                  <c:v>3684575174.6987958</c:v>
                </c:pt>
                <c:pt idx="39">
                  <c:v>3864435791.1646585</c:v>
                </c:pt>
                <c:pt idx="40">
                  <c:v>4028425172.690763</c:v>
                </c:pt>
                <c:pt idx="41">
                  <c:v>3915069626.5060244</c:v>
                </c:pt>
                <c:pt idx="42">
                  <c:v>3905177253.0120487</c:v>
                </c:pt>
                <c:pt idx="43">
                  <c:v>4162269277.1084328</c:v>
                </c:pt>
                <c:pt idx="44">
                  <c:v>4134785891.5662618</c:v>
                </c:pt>
                <c:pt idx="45">
                  <c:v>4512751006.0240965</c:v>
                </c:pt>
                <c:pt idx="46">
                  <c:v>4105143548.1927714</c:v>
                </c:pt>
                <c:pt idx="47">
                  <c:v>4016358108.4337358</c:v>
                </c:pt>
                <c:pt idx="48">
                  <c:v>4227038301.2048202</c:v>
                </c:pt>
                <c:pt idx="49">
                  <c:v>4603019951.80723</c:v>
                </c:pt>
                <c:pt idx="50">
                  <c:v>4867884036.1445675</c:v>
                </c:pt>
                <c:pt idx="51">
                  <c:v>5709660536.1445675</c:v>
                </c:pt>
                <c:pt idx="52">
                  <c:v>4233013967.8714952</c:v>
                </c:pt>
                <c:pt idx="53">
                  <c:v>4202423674.6987958</c:v>
                </c:pt>
                <c:pt idx="54">
                  <c:v>4296547048.1927719</c:v>
                </c:pt>
                <c:pt idx="55">
                  <c:v>4655594457.8313274</c:v>
                </c:pt>
                <c:pt idx="56">
                  <c:v>5610225542.1686754</c:v>
                </c:pt>
                <c:pt idx="57">
                  <c:v>6443125176.7068205</c:v>
                </c:pt>
                <c:pt idx="58">
                  <c:v>4299554987.951808</c:v>
                </c:pt>
                <c:pt idx="59">
                  <c:v>4069920000.0000005</c:v>
                </c:pt>
                <c:pt idx="60">
                  <c:v>4158151506.0241017</c:v>
                </c:pt>
                <c:pt idx="61">
                  <c:v>4314233433.7349405</c:v>
                </c:pt>
                <c:pt idx="62">
                  <c:v>4985117771.0843325</c:v>
                </c:pt>
                <c:pt idx="63">
                  <c:v>6156999421.6867476</c:v>
                </c:pt>
              </c:numCache>
            </c:numRef>
          </c:val>
          <c:smooth val="0"/>
        </c:ser>
        <c:ser>
          <c:idx val="1"/>
          <c:order val="1"/>
          <c:tx>
            <c:strRef>
              <c:f>Лист1!$P$1</c:f>
              <c:strCache>
                <c:ptCount val="1"/>
                <c:pt idx="0">
                  <c:v>Resistivuty-</c:v>
                </c:pt>
              </c:strCache>
            </c:strRef>
          </c:tx>
          <c:spPr>
            <a:ln w="12700">
              <a:solidFill>
                <a:srgbClr val="FF00FF"/>
              </a:solidFill>
              <a:prstDash val="solid"/>
            </a:ln>
          </c:spPr>
          <c:marker>
            <c:symbol val="square"/>
            <c:size val="5"/>
            <c:spPr>
              <a:solidFill>
                <a:srgbClr val="FF00FF"/>
              </a:solidFill>
              <a:ln>
                <a:solidFill>
                  <a:srgbClr val="FF00FF"/>
                </a:solidFill>
                <a:prstDash val="solid"/>
              </a:ln>
            </c:spPr>
          </c:marker>
          <c:val>
            <c:numRef>
              <c:f>Лист1!$P$3:$P$66</c:f>
              <c:numCache>
                <c:formatCode>0.00E+000</c:formatCode>
                <c:ptCount val="64"/>
                <c:pt idx="0">
                  <c:v>5280302650.6024075</c:v>
                </c:pt>
                <c:pt idx="1">
                  <c:v>4907717710.8433743</c:v>
                </c:pt>
                <c:pt idx="2">
                  <c:v>4598736586.3453884</c:v>
                </c:pt>
                <c:pt idx="3">
                  <c:v>4160952409.6385546</c:v>
                </c:pt>
                <c:pt idx="4">
                  <c:v>5262676746.9879475</c:v>
                </c:pt>
                <c:pt idx="5">
                  <c:v>4782633052.2088356</c:v>
                </c:pt>
                <c:pt idx="6">
                  <c:v>4391835000</c:v>
                </c:pt>
                <c:pt idx="7">
                  <c:v>3876553614.4578342</c:v>
                </c:pt>
                <c:pt idx="8">
                  <c:v>5134607590.3614464</c:v>
                </c:pt>
                <c:pt idx="9">
                  <c:v>4930147469.8794861</c:v>
                </c:pt>
                <c:pt idx="10">
                  <c:v>4545403192.7710848</c:v>
                </c:pt>
                <c:pt idx="11">
                  <c:v>4305578554.2168665</c:v>
                </c:pt>
                <c:pt idx="12">
                  <c:v>4260222168.6747007</c:v>
                </c:pt>
                <c:pt idx="13">
                  <c:v>5168928313.2530127</c:v>
                </c:pt>
                <c:pt idx="14">
                  <c:v>4676199277.1084337</c:v>
                </c:pt>
                <c:pt idx="15">
                  <c:v>4240802108.4337354</c:v>
                </c:pt>
                <c:pt idx="16">
                  <c:v>4028357084.3373532</c:v>
                </c:pt>
                <c:pt idx="17">
                  <c:v>4067568614.4578342</c:v>
                </c:pt>
                <c:pt idx="18">
                  <c:v>4872709927.710844</c:v>
                </c:pt>
                <c:pt idx="19">
                  <c:v>4369675084.3373499</c:v>
                </c:pt>
                <c:pt idx="20">
                  <c:v>3952332018.0722895</c:v>
                </c:pt>
                <c:pt idx="21">
                  <c:v>3762536686.7469883</c:v>
                </c:pt>
                <c:pt idx="22">
                  <c:v>3703817767.0682693</c:v>
                </c:pt>
                <c:pt idx="23">
                  <c:v>4229183598.3935747</c:v>
                </c:pt>
                <c:pt idx="24">
                  <c:v>3844818072.2891569</c:v>
                </c:pt>
                <c:pt idx="25">
                  <c:v>3580407228.9156632</c:v>
                </c:pt>
                <c:pt idx="26">
                  <c:v>3567081325.3012033</c:v>
                </c:pt>
                <c:pt idx="27">
                  <c:v>3585959086.3453817</c:v>
                </c:pt>
                <c:pt idx="28">
                  <c:v>4017838473.8956017</c:v>
                </c:pt>
                <c:pt idx="29">
                  <c:v>3746599050.2008038</c:v>
                </c:pt>
                <c:pt idx="30">
                  <c:v>3604584875.5020084</c:v>
                </c:pt>
                <c:pt idx="31">
                  <c:v>3230116889.5582328</c:v>
                </c:pt>
                <c:pt idx="32">
                  <c:v>3314507807.2288995</c:v>
                </c:pt>
                <c:pt idx="33">
                  <c:v>3318600321.285141</c:v>
                </c:pt>
                <c:pt idx="34">
                  <c:v>3900842987.9518127</c:v>
                </c:pt>
                <c:pt idx="35">
                  <c:v>3688382935.7429557</c:v>
                </c:pt>
                <c:pt idx="36">
                  <c:v>3589048369.4779119</c:v>
                </c:pt>
                <c:pt idx="37">
                  <c:v>3674259022.0883508</c:v>
                </c:pt>
                <c:pt idx="38">
                  <c:v>3473945192.7710843</c:v>
                </c:pt>
                <c:pt idx="39">
                  <c:v>3650995903.6144652</c:v>
                </c:pt>
                <c:pt idx="40">
                  <c:v>3859248028.1124501</c:v>
                </c:pt>
                <c:pt idx="41">
                  <c:v>3699288373.4939761</c:v>
                </c:pt>
                <c:pt idx="42">
                  <c:v>3708680301.2048197</c:v>
                </c:pt>
                <c:pt idx="43">
                  <c:v>3924242180.7228918</c:v>
                </c:pt>
                <c:pt idx="44">
                  <c:v>3894592481.927711</c:v>
                </c:pt>
                <c:pt idx="45">
                  <c:v>4250809489.9598417</c:v>
                </c:pt>
                <c:pt idx="46">
                  <c:v>3851133337.3493981</c:v>
                </c:pt>
                <c:pt idx="47">
                  <c:v>3797699156.6265082</c:v>
                </c:pt>
                <c:pt idx="48">
                  <c:v>3994857144.5783138</c:v>
                </c:pt>
                <c:pt idx="49">
                  <c:v>4326227951.807229</c:v>
                </c:pt>
                <c:pt idx="50">
                  <c:v>4576794626.5060225</c:v>
                </c:pt>
                <c:pt idx="51">
                  <c:v>5337349066.2650604</c:v>
                </c:pt>
                <c:pt idx="52">
                  <c:v>3934602638.5542192</c:v>
                </c:pt>
                <c:pt idx="53">
                  <c:v>3948153795.1807218</c:v>
                </c:pt>
                <c:pt idx="54">
                  <c:v>4050631084.3373532</c:v>
                </c:pt>
                <c:pt idx="55">
                  <c:v>4362725602.4096041</c:v>
                </c:pt>
                <c:pt idx="56">
                  <c:v>5246647590.3614464</c:v>
                </c:pt>
                <c:pt idx="57">
                  <c:v>6009189479.9196625</c:v>
                </c:pt>
                <c:pt idx="58">
                  <c:v>4028275702.8112454</c:v>
                </c:pt>
                <c:pt idx="59">
                  <c:v>3830806506.0241017</c:v>
                </c:pt>
                <c:pt idx="60">
                  <c:v>3895918795.1807218</c:v>
                </c:pt>
                <c:pt idx="61">
                  <c:v>4022048734.9397597</c:v>
                </c:pt>
                <c:pt idx="62">
                  <c:v>4580577530.1204824</c:v>
                </c:pt>
                <c:pt idx="63">
                  <c:v>5611233036.1445675</c:v>
                </c:pt>
              </c:numCache>
            </c:numRef>
          </c:val>
          <c:smooth val="0"/>
        </c:ser>
        <c:dLbls>
          <c:showLegendKey val="0"/>
          <c:showVal val="0"/>
          <c:showCatName val="0"/>
          <c:showSerName val="0"/>
          <c:showPercent val="0"/>
          <c:showBubbleSize val="0"/>
        </c:dLbls>
        <c:marker val="1"/>
        <c:smooth val="0"/>
        <c:axId val="311734416"/>
        <c:axId val="311735984"/>
      </c:lineChart>
      <c:catAx>
        <c:axId val="311734416"/>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lang="ru-RU" sz="1000" b="0" i="0" u="none" strike="noStrike" baseline="0">
                <a:solidFill>
                  <a:srgbClr val="000000"/>
                </a:solidFill>
                <a:latin typeface="Arial Cyr"/>
                <a:ea typeface="Arial Cyr"/>
                <a:cs typeface="Arial Cyr"/>
              </a:defRPr>
            </a:pPr>
            <a:endParaRPr lang="de-DE"/>
          </a:p>
        </c:txPr>
        <c:crossAx val="311735984"/>
        <c:crosses val="autoZero"/>
        <c:auto val="1"/>
        <c:lblAlgn val="ctr"/>
        <c:lblOffset val="100"/>
        <c:tickLblSkip val="2"/>
        <c:tickMarkSkip val="1"/>
        <c:noMultiLvlLbl val="0"/>
      </c:catAx>
      <c:valAx>
        <c:axId val="311735984"/>
        <c:scaling>
          <c:orientation val="minMax"/>
          <c:min val="3000000000"/>
        </c:scaling>
        <c:delete val="0"/>
        <c:axPos val="l"/>
        <c:numFmt formatCode="0.00E+00" sourceLinked="0"/>
        <c:majorTickMark val="out"/>
        <c:minorTickMark val="none"/>
        <c:tickLblPos val="nextTo"/>
        <c:spPr>
          <a:ln w="3175">
            <a:solidFill>
              <a:srgbClr val="000000"/>
            </a:solidFill>
            <a:prstDash val="solid"/>
          </a:ln>
        </c:spPr>
        <c:txPr>
          <a:bodyPr rot="0" vert="horz"/>
          <a:lstStyle/>
          <a:p>
            <a:pPr>
              <a:defRPr lang="ru-RU" sz="1000" b="0" i="0" u="none" strike="noStrike" baseline="0">
                <a:solidFill>
                  <a:srgbClr val="000000"/>
                </a:solidFill>
                <a:latin typeface="Arial Cyr"/>
                <a:ea typeface="Arial Cyr"/>
                <a:cs typeface="Arial Cyr"/>
              </a:defRPr>
            </a:pPr>
            <a:endParaRPr lang="de-DE"/>
          </a:p>
        </c:txPr>
        <c:crossAx val="311734416"/>
        <c:crosses val="autoZero"/>
        <c:crossBetween val="between"/>
      </c:valAx>
      <c:spPr>
        <a:solidFill>
          <a:srgbClr val="C0C0C0"/>
        </a:solidFill>
        <a:ln w="12700">
          <a:solidFill>
            <a:srgbClr val="808080"/>
          </a:solidFill>
          <a:prstDash val="solid"/>
        </a:ln>
      </c:spPr>
    </c:plotArea>
    <c:legend>
      <c:legendPos val="r"/>
      <c:layout>
        <c:manualLayout>
          <c:xMode val="edge"/>
          <c:yMode val="edge"/>
          <c:x val="0.80581225101972798"/>
          <c:y val="5.3647763472919267E-2"/>
          <c:w val="0.16179338916991162"/>
          <c:h val="0.1229988570687461"/>
        </c:manualLayout>
      </c:layout>
      <c:overlay val="0"/>
      <c:spPr>
        <a:solidFill>
          <a:srgbClr val="FFFFFF"/>
        </a:solidFill>
        <a:ln w="3175">
          <a:solidFill>
            <a:srgbClr val="000000"/>
          </a:solidFill>
          <a:prstDash val="solid"/>
        </a:ln>
      </c:spPr>
      <c:txPr>
        <a:bodyPr/>
        <a:lstStyle/>
        <a:p>
          <a:pPr>
            <a:defRPr lang="ru-RU" sz="1100" b="0" i="0" u="none" strike="noStrike" baseline="0">
              <a:solidFill>
                <a:srgbClr val="000000"/>
              </a:solidFill>
              <a:latin typeface="Arial Cyr"/>
              <a:ea typeface="Arial Cyr"/>
              <a:cs typeface="Arial Cyr"/>
            </a:defRPr>
          </a:pPr>
          <a:endParaRPr lang="de-DE"/>
        </a:p>
      </c:txPr>
    </c:legend>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Cyr"/>
          <a:ea typeface="Arial Cyr"/>
          <a:cs typeface="Arial Cyr"/>
        </a:defRPr>
      </a:pPr>
      <a:endParaRPr lang="de-DE"/>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drawing1.xml><?xml version="1.0" encoding="utf-8"?>
<c:userShapes xmlns:c="http://schemas.openxmlformats.org/drawingml/2006/chart">
  <cdr:relSizeAnchor xmlns:cdr="http://schemas.openxmlformats.org/drawingml/2006/chartDrawing">
    <cdr:from>
      <cdr:x>0.08849</cdr:x>
      <cdr:y>0.0574</cdr:y>
    </cdr:from>
    <cdr:to>
      <cdr:x>0.13006</cdr:x>
      <cdr:y>0.90287</cdr:y>
    </cdr:to>
    <cdr:sp macro="" textlink="">
      <cdr:nvSpPr>
        <cdr:cNvPr id="2" name="Прямоугольник 1"/>
        <cdr:cNvSpPr/>
      </cdr:nvSpPr>
      <cdr:spPr>
        <a:xfrm xmlns:a="http://schemas.openxmlformats.org/drawingml/2006/main">
          <a:off x="790574" y="247650"/>
          <a:ext cx="371475" cy="3648075"/>
        </a:xfrm>
        <a:prstGeom xmlns:a="http://schemas.openxmlformats.org/drawingml/2006/main" prst="rect">
          <a:avLst/>
        </a:prstGeom>
        <a:solidFill xmlns:a="http://schemas.openxmlformats.org/drawingml/2006/main">
          <a:srgbClr val="FFC000">
            <a:alpha val="35000"/>
          </a:srgbClr>
        </a:solidFill>
        <a:ln xmlns:a="http://schemas.openxmlformats.org/drawingml/2006/main" w="19050"/>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vert270"/>
        <a:lstStyle xmlns:a="http://schemas.openxmlformats.org/drawingml/2006/main"/>
        <a:p xmlns:a="http://schemas.openxmlformats.org/drawingml/2006/main">
          <a:pPr algn="r"/>
          <a:r>
            <a:rPr lang="en-US" sz="1800" b="1" dirty="0" smtClean="0">
              <a:solidFill>
                <a:srgbClr val="FF0000"/>
              </a:solidFill>
            </a:rPr>
            <a:t>Ring 1</a:t>
          </a:r>
          <a:endParaRPr lang="ru-RU" sz="1800" b="1" dirty="0">
            <a:solidFill>
              <a:srgbClr val="FF0000"/>
            </a:solidFill>
          </a:endParaRPr>
        </a:p>
      </cdr:txBody>
    </cdr:sp>
  </cdr:relSizeAnchor>
  <cdr:relSizeAnchor xmlns:cdr="http://schemas.openxmlformats.org/drawingml/2006/chartDrawing">
    <cdr:from>
      <cdr:x>0.18124</cdr:x>
      <cdr:y>0.0596</cdr:y>
    </cdr:from>
    <cdr:to>
      <cdr:x>0.242</cdr:x>
      <cdr:y>0.90508</cdr:y>
    </cdr:to>
    <cdr:sp macro="" textlink="">
      <cdr:nvSpPr>
        <cdr:cNvPr id="3" name="Прямоугольник 2"/>
        <cdr:cNvSpPr/>
      </cdr:nvSpPr>
      <cdr:spPr>
        <a:xfrm xmlns:a="http://schemas.openxmlformats.org/drawingml/2006/main">
          <a:off x="1491533" y="269747"/>
          <a:ext cx="500030" cy="3826612"/>
        </a:xfrm>
        <a:prstGeom xmlns:a="http://schemas.openxmlformats.org/drawingml/2006/main" prst="rect">
          <a:avLst/>
        </a:prstGeom>
        <a:solidFill xmlns:a="http://schemas.openxmlformats.org/drawingml/2006/main">
          <a:srgbClr val="FFC000">
            <a:alpha val="35000"/>
          </a:srgbClr>
        </a:solidFill>
        <a:ln xmlns:a="http://schemas.openxmlformats.org/drawingml/2006/main" w="19050"/>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vert27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r"/>
          <a:r>
            <a:rPr lang="en-US" sz="1800" b="1" dirty="0" smtClean="0">
              <a:solidFill>
                <a:srgbClr val="FF0000"/>
              </a:solidFill>
            </a:rPr>
            <a:t>Ring 3</a:t>
          </a:r>
          <a:endParaRPr lang="ru-RU" sz="1800" b="1" dirty="0">
            <a:solidFill>
              <a:srgbClr val="FF0000"/>
            </a:solidFill>
          </a:endParaRPr>
        </a:p>
      </cdr:txBody>
    </cdr:sp>
  </cdr:relSizeAnchor>
  <cdr:relSizeAnchor xmlns:cdr="http://schemas.openxmlformats.org/drawingml/2006/chartDrawing">
    <cdr:from>
      <cdr:x>0.72175</cdr:x>
      <cdr:y>0.05519</cdr:y>
    </cdr:from>
    <cdr:to>
      <cdr:x>0.78998</cdr:x>
      <cdr:y>0.90066</cdr:y>
    </cdr:to>
    <cdr:sp macro="" textlink="">
      <cdr:nvSpPr>
        <cdr:cNvPr id="4" name="Прямоугольник 3"/>
        <cdr:cNvSpPr/>
      </cdr:nvSpPr>
      <cdr:spPr>
        <a:xfrm xmlns:a="http://schemas.openxmlformats.org/drawingml/2006/main">
          <a:off x="6448425" y="238125"/>
          <a:ext cx="609599" cy="3648075"/>
        </a:xfrm>
        <a:prstGeom xmlns:a="http://schemas.openxmlformats.org/drawingml/2006/main" prst="rect">
          <a:avLst/>
        </a:prstGeom>
        <a:solidFill xmlns:a="http://schemas.openxmlformats.org/drawingml/2006/main">
          <a:srgbClr val="FFC000">
            <a:alpha val="35000"/>
          </a:srgbClr>
        </a:solidFill>
        <a:ln xmlns:a="http://schemas.openxmlformats.org/drawingml/2006/main" w="1905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vert270" wrap="square"/>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r"/>
          <a:r>
            <a:rPr lang="en-US" sz="1800" b="1" dirty="0" smtClean="0">
              <a:solidFill>
                <a:srgbClr val="FF0000"/>
              </a:solidFill>
            </a:rPr>
            <a:t>Ring 11</a:t>
          </a:r>
          <a:endParaRPr lang="ru-RU" sz="1800" b="1" dirty="0">
            <a:solidFill>
              <a:srgbClr val="FF0000"/>
            </a:solidFill>
          </a:endParaRPr>
        </a:p>
      </cdr:txBody>
    </cdr:sp>
  </cdr:relSizeAnchor>
  <cdr:relSizeAnchor xmlns:cdr="http://schemas.openxmlformats.org/drawingml/2006/chartDrawing">
    <cdr:from>
      <cdr:x>0.57356</cdr:x>
      <cdr:y>0.0574</cdr:y>
    </cdr:from>
    <cdr:to>
      <cdr:x>0.64712</cdr:x>
      <cdr:y>0.90287</cdr:y>
    </cdr:to>
    <cdr:sp macro="" textlink="">
      <cdr:nvSpPr>
        <cdr:cNvPr id="5" name="Прямоугольник 4"/>
        <cdr:cNvSpPr/>
      </cdr:nvSpPr>
      <cdr:spPr>
        <a:xfrm xmlns:a="http://schemas.openxmlformats.org/drawingml/2006/main">
          <a:off x="5124451" y="247650"/>
          <a:ext cx="657224" cy="3648075"/>
        </a:xfrm>
        <a:prstGeom xmlns:a="http://schemas.openxmlformats.org/drawingml/2006/main" prst="rect">
          <a:avLst/>
        </a:prstGeom>
        <a:solidFill xmlns:a="http://schemas.openxmlformats.org/drawingml/2006/main">
          <a:srgbClr val="FFC000">
            <a:alpha val="35000"/>
          </a:srgbClr>
        </a:solidFill>
        <a:ln xmlns:a="http://schemas.openxmlformats.org/drawingml/2006/main" w="1905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vert270"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r"/>
          <a:r>
            <a:rPr lang="en-US" sz="1800" b="1" dirty="0" smtClean="0">
              <a:solidFill>
                <a:srgbClr val="FF0000"/>
              </a:solidFill>
            </a:rPr>
            <a:t>Ring 9</a:t>
          </a:r>
          <a:endParaRPr lang="ru-RU" sz="1800" b="1" dirty="0">
            <a:solidFill>
              <a:srgbClr val="FF0000"/>
            </a:solidFill>
          </a:endParaRPr>
        </a:p>
      </cdr:txBody>
    </cdr:sp>
  </cdr:relSizeAnchor>
  <cdr:relSizeAnchor xmlns:cdr="http://schemas.openxmlformats.org/drawingml/2006/chartDrawing">
    <cdr:from>
      <cdr:x>0.42537</cdr:x>
      <cdr:y>0.0596</cdr:y>
    </cdr:from>
    <cdr:to>
      <cdr:x>0.5</cdr:x>
      <cdr:y>0.90508</cdr:y>
    </cdr:to>
    <cdr:sp macro="" textlink="">
      <cdr:nvSpPr>
        <cdr:cNvPr id="6" name="Прямоугольник 5"/>
        <cdr:cNvSpPr/>
      </cdr:nvSpPr>
      <cdr:spPr>
        <a:xfrm xmlns:a="http://schemas.openxmlformats.org/drawingml/2006/main">
          <a:off x="3500625" y="269747"/>
          <a:ext cx="614175" cy="3826612"/>
        </a:xfrm>
        <a:prstGeom xmlns:a="http://schemas.openxmlformats.org/drawingml/2006/main" prst="rect">
          <a:avLst/>
        </a:prstGeom>
        <a:solidFill xmlns:a="http://schemas.openxmlformats.org/drawingml/2006/main">
          <a:srgbClr val="FFC000">
            <a:alpha val="35000"/>
          </a:srgbClr>
        </a:solidFill>
        <a:ln xmlns:a="http://schemas.openxmlformats.org/drawingml/2006/main" w="1905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vert270" wrap="square"/>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r"/>
          <a:r>
            <a:rPr lang="en-US" sz="1800" b="1" dirty="0" smtClean="0">
              <a:solidFill>
                <a:srgbClr val="FF0000"/>
              </a:solidFill>
            </a:rPr>
            <a:t>Ring 7</a:t>
          </a:r>
          <a:endParaRPr lang="ru-RU" sz="1800" b="1" dirty="0" smtClean="0">
            <a:solidFill>
              <a:srgbClr val="FF0000"/>
            </a:solidFill>
          </a:endParaRPr>
        </a:p>
        <a:p xmlns:a="http://schemas.openxmlformats.org/drawingml/2006/main">
          <a:pPr algn="r"/>
          <a:endParaRPr lang="ru-RU" dirty="0"/>
        </a:p>
      </cdr:txBody>
    </cdr:sp>
  </cdr:relSizeAnchor>
  <cdr:relSizeAnchor xmlns:cdr="http://schemas.openxmlformats.org/drawingml/2006/chartDrawing">
    <cdr:from>
      <cdr:x>0.30035</cdr:x>
      <cdr:y>0.05682</cdr:y>
    </cdr:from>
    <cdr:to>
      <cdr:x>0.36111</cdr:x>
      <cdr:y>0.9023</cdr:y>
    </cdr:to>
    <cdr:sp macro="" textlink="">
      <cdr:nvSpPr>
        <cdr:cNvPr id="7" name="Прямоугольник 6"/>
        <cdr:cNvSpPr/>
      </cdr:nvSpPr>
      <cdr:spPr>
        <a:xfrm xmlns:a="http://schemas.openxmlformats.org/drawingml/2006/main">
          <a:off x="2471726" y="257164"/>
          <a:ext cx="500030" cy="3826612"/>
        </a:xfrm>
        <a:prstGeom xmlns:a="http://schemas.openxmlformats.org/drawingml/2006/main" prst="rect">
          <a:avLst/>
        </a:prstGeom>
        <a:solidFill xmlns:a="http://schemas.openxmlformats.org/drawingml/2006/main">
          <a:srgbClr val="FFC000">
            <a:alpha val="35000"/>
          </a:srgbClr>
        </a:solidFill>
        <a:ln xmlns:a="http://schemas.openxmlformats.org/drawingml/2006/main" w="1905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vert270"/>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r"/>
          <a:r>
            <a:rPr lang="en-US" sz="1800" b="1" dirty="0" smtClean="0">
              <a:solidFill>
                <a:srgbClr val="FF0000"/>
              </a:solidFill>
            </a:rPr>
            <a:t>Ring 5</a:t>
          </a:r>
          <a:endParaRPr lang="ru-RU" sz="1800" b="1"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6AFB494-5682-4E6D-A1D8-D8EFF1D66526}" type="datetimeFigureOut">
              <a:rPr lang="ru-RU"/>
              <a:pPr>
                <a:defRPr/>
              </a:pPr>
              <a:t>08.10.2013</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ru-RU"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2FF0963-79D2-4357-A616-1B85FF8B2150}" type="slidenum">
              <a:rPr lang="ru-RU"/>
              <a:pPr>
                <a:defRPr/>
              </a:pPr>
              <a:t>‹#›</a:t>
            </a:fld>
            <a:endParaRPr lang="ru-RU"/>
          </a:p>
        </p:txBody>
      </p:sp>
    </p:spTree>
    <p:extLst>
      <p:ext uri="{BB962C8B-B14F-4D97-AF65-F5344CB8AC3E}">
        <p14:creationId xmlns:p14="http://schemas.microsoft.com/office/powerpoint/2010/main" val="17009833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Образ слайда 1"/>
          <p:cNvSpPr>
            <a:spLocks noGrp="1" noRot="1" noChangeAspect="1" noTextEdit="1"/>
          </p:cNvSpPr>
          <p:nvPr>
            <p:ph type="sldImg"/>
          </p:nvPr>
        </p:nvSpPr>
        <p:spPr bwMode="auto">
          <a:noFill/>
          <a:ln>
            <a:solidFill>
              <a:srgbClr val="000000"/>
            </a:solidFill>
            <a:miter lim="800000"/>
            <a:headEnd/>
            <a:tailEnd/>
          </a:ln>
        </p:spPr>
      </p:sp>
      <p:sp>
        <p:nvSpPr>
          <p:cNvPr id="5427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a:fld id="{D7E869AD-BC7E-42D2-9F95-05A757677DA4}" type="slidenum">
              <a:rPr lang="ru-RU" sz="1200">
                <a:latin typeface="Calibri" pitchFamily="34" charset="0"/>
              </a:rPr>
              <a:pPr algn="r"/>
              <a:t>6</a:t>
            </a:fld>
            <a:endParaRPr lang="ru-RU" sz="1200">
              <a:latin typeface="Calibri" pitchFamily="34" charset="0"/>
            </a:endParaRPr>
          </a:p>
        </p:txBody>
      </p:sp>
    </p:spTree>
    <p:extLst>
      <p:ext uri="{BB962C8B-B14F-4D97-AF65-F5344CB8AC3E}">
        <p14:creationId xmlns:p14="http://schemas.microsoft.com/office/powerpoint/2010/main" val="656373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2FF0963-79D2-4357-A616-1B85FF8B2150}" type="slidenum">
              <a:rPr lang="ru-RU" smtClean="0"/>
              <a:pPr>
                <a:defRPr/>
              </a:pPr>
              <a:t>21</a:t>
            </a:fld>
            <a:endParaRPr lang="ru-RU"/>
          </a:p>
        </p:txBody>
      </p:sp>
    </p:spTree>
    <p:extLst>
      <p:ext uri="{BB962C8B-B14F-4D97-AF65-F5344CB8AC3E}">
        <p14:creationId xmlns:p14="http://schemas.microsoft.com/office/powerpoint/2010/main" val="91960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lvl1pPr>
              <a:defRPr/>
            </a:lvl1pPr>
          </a:lstStyle>
          <a:p>
            <a:pPr>
              <a:defRPr/>
            </a:pPr>
            <a:fld id="{7698BE3A-5CB4-4DC5-B341-E4AB37320BD9}" type="datetimeFigureOut">
              <a:rPr lang="ru-RU"/>
              <a:pPr>
                <a:defRPr/>
              </a:pPr>
              <a:t>08.10.2013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C5147DC-9A7C-4556-842F-07B8ACCA645E}"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pPr>
              <a:defRPr/>
            </a:pPr>
            <a:fld id="{80117D57-C6BD-474C-A0C5-63A05E8024BC}" type="datetimeFigureOut">
              <a:rPr lang="ru-RU"/>
              <a:pPr>
                <a:defRPr/>
              </a:pPr>
              <a:t>08.10.2013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499A3A88-6FE0-4917-9427-628530A9B9B6}"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pPr>
              <a:defRPr/>
            </a:pPr>
            <a:fld id="{575A3192-A987-4789-8AA0-D071911C8463}" type="datetimeFigureOut">
              <a:rPr lang="ru-RU"/>
              <a:pPr>
                <a:defRPr/>
              </a:pPr>
              <a:t>08.10.2013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F5794DC2-7F7A-470C-8F20-3946033EE230}"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fld id="{AFE791B2-24A5-42B4-ABDF-B1A1873DD0F8}" type="datetimeFigureOut">
              <a:rPr lang="ru-RU"/>
              <a:pPr>
                <a:defRPr/>
              </a:pPr>
              <a:t>08.10.2013</a:t>
            </a:fld>
            <a:endParaRPr lang="ru-RU"/>
          </a:p>
        </p:txBody>
      </p:sp>
      <p:sp>
        <p:nvSpPr>
          <p:cNvPr id="5" name="Нижний колонтитул 18"/>
          <p:cNvSpPr>
            <a:spLocks noGrp="1"/>
          </p:cNvSpPr>
          <p:nvPr>
            <p:ph type="ftr" sz="quarter" idx="11"/>
          </p:nvPr>
        </p:nvSpPr>
        <p:spPr/>
        <p:txBody>
          <a:bodyPr/>
          <a:lstStyle>
            <a:lvl1pPr>
              <a:defRPr/>
            </a:lvl1pPr>
          </a:lstStyle>
          <a:p>
            <a:pPr>
              <a:defRPr/>
            </a:pPr>
            <a:endParaRPr lang="ru-RU"/>
          </a:p>
        </p:txBody>
      </p:sp>
      <p:sp>
        <p:nvSpPr>
          <p:cNvPr id="6" name="Номер слайда 26"/>
          <p:cNvSpPr>
            <a:spLocks noGrp="1"/>
          </p:cNvSpPr>
          <p:nvPr>
            <p:ph type="sldNum" sz="quarter" idx="12"/>
          </p:nvPr>
        </p:nvSpPr>
        <p:spPr/>
        <p:txBody>
          <a:bodyPr/>
          <a:lstStyle>
            <a:lvl1pPr>
              <a:defRPr/>
            </a:lvl1pPr>
          </a:lstStyle>
          <a:p>
            <a:pPr>
              <a:defRPr/>
            </a:pPr>
            <a:fld id="{145791D1-4570-4350-9714-935FD008D1BD}"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50332A14-10F5-4F38-9E13-E7FBC59B4C86}" type="datetimeFigureOut">
              <a:rPr lang="ru-RU"/>
              <a:pPr>
                <a:defRPr/>
              </a:pPr>
              <a:t>08.10.2013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CF71F2A1-B40A-49BD-A391-3829A538D169}"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DB85EA4-0635-49F6-B806-C5D513FD519C}" type="datetimeFigureOut">
              <a:rPr lang="ru-RU"/>
              <a:pPr>
                <a:defRPr/>
              </a:pPr>
              <a:t>08.10.2013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6CE831C-5896-4739-9D48-781218BE1835}"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3FFA9BAE-1123-4686-AA2E-4D5C7AF1FC88}" type="datetimeFigureOut">
              <a:rPr lang="ru-RU"/>
              <a:pPr>
                <a:defRPr/>
              </a:pPr>
              <a:t>08.10.2013</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99D4066C-C6FC-4316-82E7-22CEB4444484}"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EF2E91AF-6295-413B-8D52-09574D851491}" type="datetimeFigureOut">
              <a:rPr lang="ru-RU"/>
              <a:pPr>
                <a:defRPr/>
              </a:pPr>
              <a:t>08.10.2013</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AEA31E64-BB61-4F72-8726-5153BBBEB9B6}"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393F664D-1B4E-4D62-B60F-355E93AC43A1}" type="datetimeFigureOut">
              <a:rPr lang="ru-RU"/>
              <a:pPr>
                <a:defRPr/>
              </a:pPr>
              <a:t>08.10.2013</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743E7A54-F299-41E4-8FDF-B79C9FF8388F}"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73871B73-61B9-453F-AEB6-4637111386D7}" type="datetimeFigureOut">
              <a:rPr lang="ru-RU"/>
              <a:pPr>
                <a:defRPr/>
              </a:pPr>
              <a:t>08.10.2013</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AFD7A74A-E017-43CB-9E89-06BC644066DD}"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B18E7F9A-2487-4880-9048-A1F3F4CDC5BB}" type="datetimeFigureOut">
              <a:rPr lang="ru-RU"/>
              <a:pPr>
                <a:defRPr/>
              </a:pPr>
              <a:t>08.10.2013</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996CB994-4358-4187-BF65-F6D7CABC5C7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pPr>
              <a:defRPr/>
            </a:pPr>
            <a:fld id="{0DEE0772-1681-4552-8E95-00E28F1D74BE}" type="datetimeFigureOut">
              <a:rPr lang="ru-RU"/>
              <a:pPr>
                <a:defRPr/>
              </a:pPr>
              <a:t>08.10.2013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C73CA83A-E2EE-4B4D-843E-A5C88DDDC6D8}"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Прямоугольный треугольник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Полилиния 15"/>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Полилиния 16"/>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F9E67866-9C8E-4E1C-A148-714D62C50F45}" type="datetimeFigureOut">
              <a:rPr lang="ru-RU"/>
              <a:pPr>
                <a:defRPr/>
              </a:pPr>
              <a:t>08.10.2013</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A92B14BF-F8F7-4A01-A301-65488D40C0D2}"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B80BA874-5433-4129-A1F9-223CC3E819EB}" type="datetimeFigureOut">
              <a:rPr lang="ru-RU"/>
              <a:pPr>
                <a:defRPr/>
              </a:pPr>
              <a:t>08.10.2013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D52E13BF-68B3-49B7-9ECC-37455A4B0849}"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87FF7C7E-16CA-4327-AEA0-E0AD47F2FE1D}" type="datetimeFigureOut">
              <a:rPr lang="ru-RU"/>
              <a:pPr>
                <a:defRPr/>
              </a:pPr>
              <a:t>08.10.2013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E83E0017-38EF-42DA-85EF-96EB59846DE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B458903-8389-4D8E-A9AB-D97BA85EF8AF}" type="datetimeFigureOut">
              <a:rPr lang="ru-RU"/>
              <a:pPr>
                <a:defRPr/>
              </a:pPr>
              <a:t>08.10.2013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4AA24B1-B2D3-433E-BDF8-86108ED7AD9B}"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3"/>
          <p:cNvSpPr>
            <a:spLocks noGrp="1"/>
          </p:cNvSpPr>
          <p:nvPr>
            <p:ph type="dt" sz="half" idx="10"/>
          </p:nvPr>
        </p:nvSpPr>
        <p:spPr/>
        <p:txBody>
          <a:bodyPr/>
          <a:lstStyle>
            <a:lvl1pPr>
              <a:defRPr/>
            </a:lvl1pPr>
          </a:lstStyle>
          <a:p>
            <a:pPr>
              <a:defRPr/>
            </a:pPr>
            <a:fld id="{61BC1FC3-BD06-4FA9-B7B1-06420FF40546}" type="datetimeFigureOut">
              <a:rPr lang="ru-RU"/>
              <a:pPr>
                <a:defRPr/>
              </a:pPr>
              <a:t>08.10.2013</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F8A16635-FDB2-4706-A912-6B8BE70B2A9A}"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3"/>
          <p:cNvSpPr>
            <a:spLocks noGrp="1"/>
          </p:cNvSpPr>
          <p:nvPr>
            <p:ph type="dt" sz="half" idx="10"/>
          </p:nvPr>
        </p:nvSpPr>
        <p:spPr/>
        <p:txBody>
          <a:bodyPr/>
          <a:lstStyle>
            <a:lvl1pPr>
              <a:defRPr/>
            </a:lvl1pPr>
          </a:lstStyle>
          <a:p>
            <a:pPr>
              <a:defRPr/>
            </a:pPr>
            <a:fld id="{C38E154C-9DED-4AD3-9C73-B777814D56DE}" type="datetimeFigureOut">
              <a:rPr lang="ru-RU"/>
              <a:pPr>
                <a:defRPr/>
              </a:pPr>
              <a:t>08.10.2013</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9DC83AF0-D49A-438B-8971-185DA6F2615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3"/>
          <p:cNvSpPr>
            <a:spLocks noGrp="1"/>
          </p:cNvSpPr>
          <p:nvPr>
            <p:ph type="dt" sz="half" idx="10"/>
          </p:nvPr>
        </p:nvSpPr>
        <p:spPr/>
        <p:txBody>
          <a:bodyPr/>
          <a:lstStyle>
            <a:lvl1pPr>
              <a:defRPr/>
            </a:lvl1pPr>
          </a:lstStyle>
          <a:p>
            <a:pPr>
              <a:defRPr/>
            </a:pPr>
            <a:fld id="{D796AA58-1E9A-4370-A73B-7F5B10F345F4}" type="datetimeFigureOut">
              <a:rPr lang="ru-RU"/>
              <a:pPr>
                <a:defRPr/>
              </a:pPr>
              <a:t>08.10.2013</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7BDFB992-1735-49EF-B471-EAC5A7BA589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EAC64A-CDD4-4A11-A6F5-8EF49ABC7FC9}" type="datetimeFigureOut">
              <a:rPr lang="ru-RU"/>
              <a:pPr>
                <a:defRPr/>
              </a:pPr>
              <a:t>08.10.2013</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84F2CAEE-C267-475C-8BCE-7C425888D695}"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12DBF3-D35F-4611-89F6-26C4899E4A1A}" type="datetimeFigureOut">
              <a:rPr lang="ru-RU"/>
              <a:pPr>
                <a:defRPr/>
              </a:pPr>
              <a:t>08.10.2013</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2DA9ECE1-6898-4305-91A8-CF976AB9372D}"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6AEBB5-18CB-41CC-BAF1-C2E300D9996A}" type="datetimeFigureOut">
              <a:rPr lang="ru-RU"/>
              <a:pPr>
                <a:defRPr/>
              </a:pPr>
              <a:t>08.10.2013</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BF229A5C-5333-4E88-9B71-391DAAB8A37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ru-RU" smtClean="0"/>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B909B1C-BB4E-407B-8664-BB6DD67F96E8}" type="datetimeFigureOut">
              <a:rPr lang="ru-RU"/>
              <a:pPr>
                <a:defRPr/>
              </a:pPr>
              <a:t>08.10.2013</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35224D5-6E48-4998-ADE9-2FA8E533802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7172"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7173"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A39BAF79-FC81-4F6E-B52D-56D45CA28106}" type="datetimeFigureOut">
              <a:rPr lang="ru-RU"/>
              <a:pPr>
                <a:defRPr/>
              </a:pPr>
              <a:t>08.10.2013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10D10EEE-5485-44FB-9F51-92D1D7047DDF}" type="slidenum">
              <a:rPr lang="ru-RU"/>
              <a:pPr>
                <a:defRPr/>
              </a:pPr>
              <a:t>‹#›</a:t>
            </a:fld>
            <a:endParaRPr lang="ru-RU"/>
          </a:p>
        </p:txBody>
      </p:sp>
      <p:grpSp>
        <p:nvGrpSpPr>
          <p:cNvPr id="7177"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820" r:id="rId1"/>
    <p:sldLayoutId id="2147483812" r:id="rId2"/>
    <p:sldLayoutId id="2147483821" r:id="rId3"/>
    <p:sldLayoutId id="2147483813" r:id="rId4"/>
    <p:sldLayoutId id="2147483814" r:id="rId5"/>
    <p:sldLayoutId id="2147483815" r:id="rId6"/>
    <p:sldLayoutId id="2147483816" r:id="rId7"/>
    <p:sldLayoutId id="2147483817" r:id="rId8"/>
    <p:sldLayoutId id="2147483822" r:id="rId9"/>
    <p:sldLayoutId id="2147483818" r:id="rId10"/>
    <p:sldLayoutId id="2147483819"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5.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ChangeArrowheads="1"/>
          </p:cNvSpPr>
          <p:nvPr/>
        </p:nvSpPr>
        <p:spPr bwMode="auto">
          <a:xfrm>
            <a:off x="611188" y="1773238"/>
            <a:ext cx="7993062" cy="954087"/>
          </a:xfrm>
          <a:prstGeom prst="rect">
            <a:avLst/>
          </a:prstGeom>
          <a:noFill/>
          <a:ln w="9525">
            <a:noFill/>
            <a:miter lim="800000"/>
            <a:headEnd/>
            <a:tailEnd/>
          </a:ln>
        </p:spPr>
        <p:txBody>
          <a:bodyPr>
            <a:spAutoFit/>
          </a:bodyPr>
          <a:lstStyle/>
          <a:p>
            <a:pPr algn="ctr"/>
            <a:r>
              <a:rPr lang="en-US" sz="2800" b="1"/>
              <a:t>Test the GaAs sensors in the proton beam 1-3 MeV</a:t>
            </a:r>
            <a:endParaRPr lang="ru-RU" sz="2800" b="1"/>
          </a:p>
        </p:txBody>
      </p:sp>
      <p:sp>
        <p:nvSpPr>
          <p:cNvPr id="11267" name="Subtitle 2"/>
          <p:cNvSpPr txBox="1">
            <a:spLocks/>
          </p:cNvSpPr>
          <p:nvPr/>
        </p:nvSpPr>
        <p:spPr bwMode="auto">
          <a:xfrm>
            <a:off x="0" y="3213100"/>
            <a:ext cx="9144000" cy="792163"/>
          </a:xfrm>
          <a:prstGeom prst="rect">
            <a:avLst/>
          </a:prstGeom>
          <a:noFill/>
          <a:ln w="9525">
            <a:noFill/>
            <a:miter lim="800000"/>
            <a:headEnd/>
            <a:tailEnd/>
          </a:ln>
        </p:spPr>
        <p:txBody>
          <a:bodyPr/>
          <a:lstStyle/>
          <a:p>
            <a:pPr algn="ctr">
              <a:spcBef>
                <a:spcPct val="20000"/>
              </a:spcBef>
            </a:pPr>
            <a:r>
              <a:rPr lang="en-US" sz="3200" b="1" dirty="0">
                <a:solidFill>
                  <a:srgbClr val="17375E"/>
                </a:solidFill>
                <a:latin typeface="Calibri" pitchFamily="34" charset="0"/>
              </a:rPr>
              <a:t> </a:t>
            </a:r>
            <a:r>
              <a:rPr lang="en-US" sz="2800" b="1" dirty="0" err="1">
                <a:solidFill>
                  <a:srgbClr val="17375E"/>
                </a:solidFill>
                <a:latin typeface="Calibri" pitchFamily="34" charset="0"/>
              </a:rPr>
              <a:t>U.Kruchonak</a:t>
            </a:r>
            <a:r>
              <a:rPr lang="en-US" sz="2800" b="1" dirty="0">
                <a:solidFill>
                  <a:srgbClr val="17375E"/>
                </a:solidFill>
                <a:latin typeface="Calibri" pitchFamily="34" charset="0"/>
              </a:rPr>
              <a:t>, </a:t>
            </a:r>
            <a:r>
              <a:rPr lang="en-US" sz="2800" b="1" dirty="0" smtClean="0">
                <a:solidFill>
                  <a:srgbClr val="17375E"/>
                </a:solidFill>
                <a:latin typeface="Calibri" pitchFamily="34" charset="0"/>
              </a:rPr>
              <a:t>P. </a:t>
            </a:r>
            <a:r>
              <a:rPr lang="en-US" sz="2800" b="1" dirty="0" err="1" smtClean="0">
                <a:solidFill>
                  <a:srgbClr val="17375E"/>
                </a:solidFill>
                <a:latin typeface="Calibri" pitchFamily="34" charset="0"/>
              </a:rPr>
              <a:t>Smolyanskiy</a:t>
            </a:r>
            <a:r>
              <a:rPr lang="en-US" sz="2800" b="1" dirty="0" smtClean="0">
                <a:solidFill>
                  <a:srgbClr val="17375E"/>
                </a:solidFill>
                <a:latin typeface="Calibri" pitchFamily="34" charset="0"/>
              </a:rPr>
              <a:t>, </a:t>
            </a:r>
            <a:r>
              <a:rPr lang="en-US" sz="2800" b="1" dirty="0" err="1" smtClean="0">
                <a:solidFill>
                  <a:srgbClr val="17375E"/>
                </a:solidFill>
                <a:latin typeface="Calibri" pitchFamily="34" charset="0"/>
              </a:rPr>
              <a:t>S.Kotov</a:t>
            </a:r>
            <a:r>
              <a:rPr lang="en-US" sz="2800" b="1" dirty="0">
                <a:solidFill>
                  <a:srgbClr val="17375E"/>
                </a:solidFill>
                <a:latin typeface="Calibri" pitchFamily="34" charset="0"/>
              </a:rPr>
              <a:t>, </a:t>
            </a:r>
            <a:r>
              <a:rPr lang="en-US" sz="2800" b="1" dirty="0" err="1">
                <a:solidFill>
                  <a:srgbClr val="17375E"/>
                </a:solidFill>
                <a:latin typeface="Calibri" pitchFamily="34" charset="0"/>
              </a:rPr>
              <a:t>M.Gostkin</a:t>
            </a:r>
            <a:endParaRPr lang="de-DE" sz="2800" b="1" dirty="0">
              <a:solidFill>
                <a:srgbClr val="17375E"/>
              </a:solidFill>
              <a:latin typeface="Calibri" pitchFamily="34" charset="0"/>
            </a:endParaRPr>
          </a:p>
        </p:txBody>
      </p:sp>
      <p:pic>
        <p:nvPicPr>
          <p:cNvPr id="11268" name="Picture 4"/>
          <p:cNvPicPr>
            <a:picLocks noChangeAspect="1" noChangeArrowheads="1"/>
          </p:cNvPicPr>
          <p:nvPr/>
        </p:nvPicPr>
        <p:blipFill>
          <a:blip r:embed="rId2" cstate="print"/>
          <a:srcRect/>
          <a:stretch>
            <a:fillRect/>
          </a:stretch>
        </p:blipFill>
        <p:spPr bwMode="auto">
          <a:xfrm>
            <a:off x="3492500" y="4365625"/>
            <a:ext cx="1981200" cy="1635125"/>
          </a:xfrm>
          <a:prstGeom prst="rect">
            <a:avLst/>
          </a:prstGeom>
          <a:noFill/>
          <a:ln w="9525">
            <a:noFill/>
            <a:miter lim="800000"/>
            <a:headEnd/>
            <a:tailEnd/>
          </a:ln>
        </p:spPr>
      </p:pic>
      <p:pic>
        <p:nvPicPr>
          <p:cNvPr id="11269" name="Picture 3"/>
          <p:cNvPicPr>
            <a:picLocks noChangeAspect="1" noChangeArrowheads="1"/>
          </p:cNvPicPr>
          <p:nvPr/>
        </p:nvPicPr>
        <p:blipFill>
          <a:blip r:embed="rId3" cstate="print"/>
          <a:srcRect r="11539"/>
          <a:stretch>
            <a:fillRect/>
          </a:stretch>
        </p:blipFill>
        <p:spPr bwMode="auto">
          <a:xfrm>
            <a:off x="900113" y="4508500"/>
            <a:ext cx="1682750" cy="1557338"/>
          </a:xfrm>
          <a:prstGeom prst="rect">
            <a:avLst/>
          </a:prstGeom>
          <a:noFill/>
          <a:ln w="9525">
            <a:noFill/>
            <a:miter lim="800000"/>
            <a:headEnd/>
            <a:tailEnd/>
          </a:ln>
        </p:spPr>
      </p:pic>
      <p:pic>
        <p:nvPicPr>
          <p:cNvPr id="11270" name="Picture 10" descr="DESY-Logo-cyan-RGB_ger"/>
          <p:cNvPicPr>
            <a:picLocks noChangeAspect="1" noChangeArrowheads="1"/>
          </p:cNvPicPr>
          <p:nvPr/>
        </p:nvPicPr>
        <p:blipFill>
          <a:blip r:embed="rId4" cstate="print"/>
          <a:srcRect l="-9424" t="-7854" r="-18587" b="-12566"/>
          <a:stretch>
            <a:fillRect/>
          </a:stretch>
        </p:blipFill>
        <p:spPr bwMode="auto">
          <a:xfrm>
            <a:off x="6588125" y="4652963"/>
            <a:ext cx="1406525" cy="1322387"/>
          </a:xfrm>
          <a:prstGeom prst="rect">
            <a:avLst/>
          </a:prstGeom>
          <a:noFill/>
          <a:ln w="9525">
            <a:noFill/>
            <a:miter lim="800000"/>
            <a:headEnd/>
            <a:tailEnd/>
          </a:ln>
        </p:spPr>
      </p:pic>
      <p:sp>
        <p:nvSpPr>
          <p:cNvPr id="15" name="Дата 14"/>
          <p:cNvSpPr>
            <a:spLocks noGrp="1"/>
          </p:cNvSpPr>
          <p:nvPr>
            <p:ph type="dt" sz="quarter" idx="10"/>
          </p:nvPr>
        </p:nvSpPr>
        <p:spPr/>
        <p:txBody>
          <a:bodyPr/>
          <a:lstStyle/>
          <a:p>
            <a:pPr>
              <a:defRPr/>
            </a:pPr>
            <a:fld id="{F7DA2E49-6F57-4A07-9AE1-3F413DC96CFA}" type="datetime1">
              <a:rPr lang="ru-RU"/>
              <a:pPr>
                <a:defRPr/>
              </a:pPr>
              <a:t>08.10.2013</a:t>
            </a:fld>
            <a:endParaRPr lang="ru-RU" dirty="0"/>
          </a:p>
        </p:txBody>
      </p:sp>
      <p:sp>
        <p:nvSpPr>
          <p:cNvPr id="17" name="Нижний колонтитул 16"/>
          <p:cNvSpPr>
            <a:spLocks noGrp="1"/>
          </p:cNvSpPr>
          <p:nvPr>
            <p:ph type="ftr" sz="quarter" idx="11"/>
          </p:nvPr>
        </p:nvSpPr>
        <p:spPr/>
        <p:txBody>
          <a:bodyPr/>
          <a:lstStyle/>
          <a:p>
            <a:pPr>
              <a:defRPr/>
            </a:pPr>
            <a:r>
              <a:rPr lang="en-US" dirty="0" smtClean="0"/>
              <a:t>21-st FCAL collaboration meeting</a:t>
            </a:r>
            <a:endParaRPr lang="ru-RU"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p:cNvSpPr>
          <p:nvPr/>
        </p:nvSpPr>
        <p:spPr bwMode="auto">
          <a:xfrm>
            <a:off x="71438" y="0"/>
            <a:ext cx="8964612" cy="714375"/>
          </a:xfrm>
          <a:prstGeom prst="rect">
            <a:avLst/>
          </a:prstGeom>
          <a:noFill/>
          <a:ln w="9525">
            <a:noFill/>
            <a:miter lim="800000"/>
            <a:headEnd/>
            <a:tailEnd/>
          </a:ln>
        </p:spPr>
        <p:txBody>
          <a:bodyPr anchor="ctr"/>
          <a:lstStyle/>
          <a:p>
            <a:pPr algn="ctr"/>
            <a:r>
              <a:rPr lang="de-DE" sz="2800" b="1">
                <a:solidFill>
                  <a:srgbClr val="C00000"/>
                </a:solidFill>
                <a:latin typeface="Calibri" pitchFamily="34" charset="0"/>
              </a:rPr>
              <a:t>8 of 22 planes have 1 unusual pad and</a:t>
            </a:r>
            <a:r>
              <a:rPr lang="ru-RU" sz="2800" b="1">
                <a:solidFill>
                  <a:srgbClr val="C00000"/>
                </a:solidFill>
                <a:latin typeface="Calibri" pitchFamily="34" charset="0"/>
              </a:rPr>
              <a:t> </a:t>
            </a:r>
            <a:r>
              <a:rPr lang="en-US" sz="2800" b="1">
                <a:solidFill>
                  <a:srgbClr val="C00000"/>
                </a:solidFill>
                <a:latin typeface="Calibri" pitchFamily="34" charset="0"/>
              </a:rPr>
              <a:t>GR</a:t>
            </a:r>
            <a:r>
              <a:rPr lang="de-DE" sz="2800" b="1">
                <a:solidFill>
                  <a:srgbClr val="C00000"/>
                </a:solidFill>
                <a:latin typeface="Calibri" pitchFamily="34" charset="0"/>
              </a:rPr>
              <a:t> </a:t>
            </a:r>
            <a:r>
              <a:rPr lang="de-DE" sz="2000" b="1">
                <a:solidFill>
                  <a:srgbClr val="C00000"/>
                </a:solidFill>
                <a:latin typeface="Calibri" pitchFamily="34" charset="0"/>
              </a:rPr>
              <a:t>(All 8 of 12 </a:t>
            </a:r>
            <a:r>
              <a:rPr lang="el-GR" sz="2000" b="1">
                <a:solidFill>
                  <a:srgbClr val="C00000"/>
                </a:solidFill>
                <a:latin typeface="Calibri" pitchFamily="34" charset="0"/>
              </a:rPr>
              <a:t>ϵ</a:t>
            </a:r>
            <a:r>
              <a:rPr lang="en-US" sz="2000" b="1">
                <a:solidFill>
                  <a:srgbClr val="C00000"/>
                </a:solidFill>
                <a:latin typeface="Calibri" pitchFamily="34" charset="0"/>
              </a:rPr>
              <a:t> </a:t>
            </a:r>
            <a:r>
              <a:rPr lang="de-DE" sz="2000" b="1">
                <a:solidFill>
                  <a:srgbClr val="C00000"/>
                </a:solidFill>
                <a:latin typeface="Calibri" pitchFamily="34" charset="0"/>
              </a:rPr>
              <a:t>AG84)</a:t>
            </a:r>
          </a:p>
        </p:txBody>
      </p:sp>
      <p:graphicFrame>
        <p:nvGraphicFramePr>
          <p:cNvPr id="31009" name="Group 289"/>
          <p:cNvGraphicFramePr>
            <a:graphicFrameLocks noGrp="1"/>
          </p:cNvGraphicFramePr>
          <p:nvPr/>
        </p:nvGraphicFramePr>
        <p:xfrm>
          <a:off x="357188" y="714375"/>
          <a:ext cx="8572560" cy="5929346"/>
        </p:xfrm>
        <a:graphic>
          <a:graphicData uri="http://schemas.openxmlformats.org/drawingml/2006/table">
            <a:tbl>
              <a:tblPr/>
              <a:tblGrid>
                <a:gridCol w="2857520"/>
                <a:gridCol w="2584192"/>
                <a:gridCol w="3130848"/>
              </a:tblGrid>
              <a:tr h="3854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N</a:t>
                      </a:r>
                      <a:r>
                        <a:rPr kumimoji="0" lang="en-US" sz="1400" b="1" i="0" u="none" strike="noStrike" cap="none" normalizeH="0" baseline="30000" dirty="0" smtClean="0">
                          <a:ln>
                            <a:noFill/>
                          </a:ln>
                          <a:solidFill>
                            <a:schemeClr val="tx1"/>
                          </a:solidFill>
                          <a:effectLst/>
                          <a:latin typeface="Arial" charset="0"/>
                          <a:cs typeface="Arial" charset="0"/>
                        </a:rPr>
                        <a:t>o</a:t>
                      </a:r>
                      <a:endParaRPr kumimoji="0" lang="ru-RU" sz="1400" b="1"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Pad N</a:t>
                      </a:r>
                      <a:r>
                        <a:rPr kumimoji="0" lang="en-US" sz="1400" b="1" i="0" u="none" strike="noStrike" cap="none" normalizeH="0" baseline="30000" smtClean="0">
                          <a:ln>
                            <a:noFill/>
                          </a:ln>
                          <a:solidFill>
                            <a:schemeClr val="tx1"/>
                          </a:solidFill>
                          <a:effectLst/>
                          <a:latin typeface="Arial" charset="0"/>
                          <a:cs typeface="Arial" charset="0"/>
                        </a:rPr>
                        <a:t>o</a:t>
                      </a:r>
                      <a:endParaRPr kumimoji="0" lang="ru-RU"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B</a:t>
                      </a:r>
                      <a:r>
                        <a:rPr kumimoji="0" lang="ru-RU" sz="1400" b="1" i="0" u="none" strike="noStrike" cap="none" normalizeH="0" baseline="0" smtClean="0">
                          <a:ln>
                            <a:noFill/>
                          </a:ln>
                          <a:solidFill>
                            <a:schemeClr val="tx1"/>
                          </a:solidFill>
                          <a:effectLst/>
                          <a:latin typeface="Arial" charset="0"/>
                          <a:cs typeface="Arial" charset="0"/>
                        </a:rPr>
                        <a:t>reakdown voltage</a:t>
                      </a:r>
                      <a:r>
                        <a:rPr kumimoji="0" lang="en-US" sz="1400" b="1" i="0" u="none" strike="noStrike" cap="none" normalizeH="0" baseline="0" smtClean="0">
                          <a:ln>
                            <a:noFill/>
                          </a:ln>
                          <a:solidFill>
                            <a:schemeClr val="tx1"/>
                          </a:solidFill>
                          <a:effectLst/>
                          <a:latin typeface="Arial" charset="0"/>
                          <a:cs typeface="Arial" charset="0"/>
                        </a:rPr>
                        <a:t>, V</a:t>
                      </a:r>
                      <a:endParaRPr kumimoji="0" lang="ru-RU"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1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17375E"/>
                          </a:solidFill>
                          <a:effectLst/>
                          <a:latin typeface="Arial" charset="0"/>
                          <a:cs typeface="Arial" charset="0"/>
                        </a:rPr>
                        <a:t>AsGa84N7</a:t>
                      </a:r>
                      <a:endParaRPr kumimoji="0" lang="ru-RU" sz="1400" b="1" i="0" u="none" strike="noStrike" cap="none" normalizeH="0" baseline="0" dirty="0" smtClean="0">
                        <a:ln>
                          <a:noFill/>
                        </a:ln>
                        <a:solidFill>
                          <a:srgbClr val="17375E"/>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17375E"/>
                          </a:solidFill>
                          <a:effectLst/>
                          <a:latin typeface="Arial" charset="0"/>
                          <a:cs typeface="Arial" charset="0"/>
                        </a:rPr>
                        <a:t>Guard ring</a:t>
                      </a:r>
                      <a:endParaRPr kumimoji="0" lang="ru-RU" sz="1400" b="1" i="0" u="none" strike="noStrike" cap="none" normalizeH="0" baseline="0" dirty="0" smtClean="0">
                        <a:ln>
                          <a:noFill/>
                        </a:ln>
                        <a:solidFill>
                          <a:srgbClr val="17375E"/>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C00000"/>
                          </a:solidFill>
                          <a:effectLst/>
                          <a:latin typeface="Arial" charset="0"/>
                          <a:cs typeface="Arial" charset="0"/>
                        </a:rPr>
                        <a:t>-330</a:t>
                      </a:r>
                      <a:endParaRPr kumimoji="0" lang="ru-RU" sz="1400" b="1" i="0" u="none" strike="noStrike" cap="none" normalizeH="0" baseline="0" smtClean="0">
                        <a:ln>
                          <a:noFill/>
                        </a:ln>
                        <a:solidFill>
                          <a:srgbClr val="C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1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17375E"/>
                          </a:solidFill>
                          <a:effectLst/>
                          <a:latin typeface="Arial" charset="0"/>
                          <a:cs typeface="Arial" charset="0"/>
                        </a:rPr>
                        <a:t>AsGa84N7</a:t>
                      </a:r>
                      <a:endParaRPr kumimoji="0" lang="ru-RU" sz="1400" b="1" i="0" u="none" strike="noStrike" cap="none" normalizeH="0" baseline="0" dirty="0" smtClean="0">
                        <a:ln>
                          <a:noFill/>
                        </a:ln>
                        <a:solidFill>
                          <a:srgbClr val="17375E"/>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17375E"/>
                          </a:solidFill>
                          <a:effectLst/>
                          <a:latin typeface="Arial" charset="0"/>
                          <a:cs typeface="Arial" charset="0"/>
                        </a:rPr>
                        <a:t>Ring12-Pad1</a:t>
                      </a:r>
                      <a:endParaRPr kumimoji="0" lang="ru-RU" sz="1400" b="1" i="0" u="none" strike="noStrike" cap="none" normalizeH="0" baseline="0" dirty="0" smtClean="0">
                        <a:ln>
                          <a:noFill/>
                        </a:ln>
                        <a:solidFill>
                          <a:srgbClr val="17375E"/>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C00000"/>
                          </a:solidFill>
                          <a:effectLst/>
                          <a:latin typeface="Arial" charset="0"/>
                          <a:cs typeface="Arial" charset="0"/>
                        </a:rPr>
                        <a:t>-310</a:t>
                      </a:r>
                      <a:endParaRPr kumimoji="0" lang="ru-RU" sz="1400" b="1" i="0" u="none" strike="noStrike" cap="none" normalizeH="0" baseline="0" smtClean="0">
                        <a:ln>
                          <a:noFill/>
                        </a:ln>
                        <a:solidFill>
                          <a:srgbClr val="C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1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17375E"/>
                          </a:solidFill>
                          <a:effectLst/>
                          <a:latin typeface="Arial" charset="0"/>
                          <a:cs typeface="Arial" charset="0"/>
                        </a:rPr>
                        <a:t>AsGa84N13</a:t>
                      </a:r>
                      <a:endParaRPr kumimoji="0" lang="ru-RU" sz="1400" b="1" i="0" u="none" strike="noStrike" cap="none" normalizeH="0" baseline="0" dirty="0" smtClean="0">
                        <a:ln>
                          <a:noFill/>
                        </a:ln>
                        <a:solidFill>
                          <a:srgbClr val="17375E"/>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17375E"/>
                          </a:solidFill>
                          <a:effectLst/>
                          <a:latin typeface="Arial" charset="0"/>
                          <a:cs typeface="Arial" charset="0"/>
                        </a:rPr>
                        <a:t>Guard ring</a:t>
                      </a:r>
                      <a:endParaRPr kumimoji="0" lang="ru-RU" sz="1400" b="1" i="0" u="none" strike="noStrike" cap="none" normalizeH="0" baseline="0" smtClean="0">
                        <a:ln>
                          <a:noFill/>
                        </a:ln>
                        <a:solidFill>
                          <a:srgbClr val="17375E"/>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charset="0"/>
                          <a:cs typeface="Arial" charset="0"/>
                        </a:rPr>
                        <a:t>-160; +200</a:t>
                      </a:r>
                      <a:endParaRPr kumimoji="0" lang="ru-RU" sz="1400" b="1" i="0" u="none" strike="noStrike" cap="none" normalizeH="0" baseline="0" dirty="0" smtClean="0">
                        <a:ln>
                          <a:noFill/>
                        </a:ln>
                        <a:solidFill>
                          <a:srgbClr val="C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1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17375E"/>
                          </a:solidFill>
                          <a:effectLst/>
                          <a:latin typeface="Arial" charset="0"/>
                          <a:cs typeface="Arial" charset="0"/>
                        </a:rPr>
                        <a:t>AsGa84N13</a:t>
                      </a:r>
                      <a:endParaRPr kumimoji="0" lang="ru-RU" sz="1400" b="1" i="0" u="none" strike="noStrike" cap="none" normalizeH="0" baseline="0" dirty="0" smtClean="0">
                        <a:ln>
                          <a:noFill/>
                        </a:ln>
                        <a:solidFill>
                          <a:srgbClr val="17375E"/>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17375E"/>
                          </a:solidFill>
                          <a:effectLst/>
                          <a:latin typeface="Arial" charset="0"/>
                          <a:cs typeface="Arial" charset="0"/>
                        </a:rPr>
                        <a:t>Ring12-Pad6</a:t>
                      </a:r>
                      <a:endParaRPr kumimoji="0" lang="ru-RU" sz="1400" b="1" i="0" u="none" strike="noStrike" cap="none" normalizeH="0" baseline="0" dirty="0" smtClean="0">
                        <a:ln>
                          <a:noFill/>
                        </a:ln>
                        <a:solidFill>
                          <a:srgbClr val="17375E"/>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C00000"/>
                          </a:solidFill>
                          <a:effectLst/>
                          <a:latin typeface="Arial" charset="0"/>
                          <a:cs typeface="Arial" charset="0"/>
                        </a:rPr>
                        <a:t>-280</a:t>
                      </a:r>
                      <a:endParaRPr kumimoji="0" lang="ru-RU" sz="1400" b="1" i="0" u="none" strike="noStrike" cap="none" normalizeH="0" baseline="0" smtClean="0">
                        <a:ln>
                          <a:noFill/>
                        </a:ln>
                        <a:solidFill>
                          <a:srgbClr val="C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1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17375E"/>
                          </a:solidFill>
                          <a:effectLst/>
                          <a:latin typeface="Arial" charset="0"/>
                          <a:cs typeface="Arial" charset="0"/>
                        </a:rPr>
                        <a:t>AsGa84N21</a:t>
                      </a:r>
                      <a:endParaRPr kumimoji="0" lang="ru-RU" sz="1400" b="1" i="0" u="none" strike="noStrike" cap="none" normalizeH="0" baseline="0" dirty="0" smtClean="0">
                        <a:ln>
                          <a:noFill/>
                        </a:ln>
                        <a:solidFill>
                          <a:srgbClr val="17375E"/>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17375E"/>
                          </a:solidFill>
                          <a:effectLst/>
                          <a:latin typeface="Arial" charset="0"/>
                          <a:cs typeface="Arial" charset="0"/>
                        </a:rPr>
                        <a:t>Guard ring</a:t>
                      </a:r>
                      <a:endParaRPr kumimoji="0" lang="ru-RU" sz="1400" b="1" i="0" u="none" strike="noStrike" cap="none" normalizeH="0" baseline="0" dirty="0" smtClean="0">
                        <a:ln>
                          <a:noFill/>
                        </a:ln>
                        <a:solidFill>
                          <a:srgbClr val="17375E"/>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C00000"/>
                          </a:solidFill>
                          <a:effectLst/>
                          <a:latin typeface="Arial" charset="0"/>
                          <a:cs typeface="Arial" charset="0"/>
                        </a:rPr>
                        <a:t>+30</a:t>
                      </a:r>
                      <a:endParaRPr kumimoji="0" lang="ru-RU" sz="1400" b="1" i="0" u="none" strike="noStrike" cap="none" normalizeH="0" baseline="0" smtClean="0">
                        <a:ln>
                          <a:noFill/>
                        </a:ln>
                        <a:solidFill>
                          <a:srgbClr val="C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1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17375E"/>
                          </a:solidFill>
                          <a:effectLst/>
                          <a:latin typeface="Arial" charset="0"/>
                          <a:cs typeface="Arial" charset="0"/>
                        </a:rPr>
                        <a:t>AsGa84N21</a:t>
                      </a:r>
                      <a:endParaRPr kumimoji="0" lang="ru-RU" sz="1400" b="1" i="0" u="none" strike="noStrike" cap="none" normalizeH="0" baseline="0" smtClean="0">
                        <a:ln>
                          <a:noFill/>
                        </a:ln>
                        <a:solidFill>
                          <a:srgbClr val="17375E"/>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17375E"/>
                          </a:solidFill>
                          <a:effectLst/>
                          <a:latin typeface="Arial" charset="0"/>
                          <a:cs typeface="Arial" charset="0"/>
                        </a:rPr>
                        <a:t>Ring1-Pad4</a:t>
                      </a:r>
                      <a:endParaRPr kumimoji="0" lang="ru-RU" sz="1400" b="1" i="0" u="none" strike="noStrike" cap="none" normalizeH="0" baseline="0" dirty="0" smtClean="0">
                        <a:ln>
                          <a:noFill/>
                        </a:ln>
                        <a:solidFill>
                          <a:srgbClr val="17375E"/>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charset="0"/>
                          <a:cs typeface="Arial" charset="0"/>
                        </a:rPr>
                        <a:t>+50</a:t>
                      </a:r>
                      <a:endParaRPr kumimoji="0" lang="ru-RU" sz="1400" b="1" i="0" u="none" strike="noStrike" cap="none" normalizeH="0" baseline="0" dirty="0" smtClean="0">
                        <a:ln>
                          <a:noFill/>
                        </a:ln>
                        <a:solidFill>
                          <a:srgbClr val="C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1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17375E"/>
                          </a:solidFill>
                          <a:effectLst/>
                          <a:latin typeface="Arial" charset="0"/>
                          <a:cs typeface="Arial" charset="0"/>
                        </a:rPr>
                        <a:t>AsGa84N26</a:t>
                      </a:r>
                      <a:endParaRPr kumimoji="0" lang="ru-RU" sz="1400" b="1" i="0" u="none" strike="noStrike" cap="none" normalizeH="0" baseline="0" smtClean="0">
                        <a:ln>
                          <a:noFill/>
                        </a:ln>
                        <a:solidFill>
                          <a:srgbClr val="17375E"/>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17375E"/>
                          </a:solidFill>
                          <a:effectLst/>
                          <a:latin typeface="Arial" charset="0"/>
                          <a:cs typeface="Arial" charset="0"/>
                        </a:rPr>
                        <a:t>Guard ring</a:t>
                      </a:r>
                      <a:endParaRPr kumimoji="0" lang="ru-RU" sz="1400" b="1" i="0" u="none" strike="noStrike" cap="none" normalizeH="0" baseline="0" dirty="0" smtClean="0">
                        <a:ln>
                          <a:noFill/>
                        </a:ln>
                        <a:solidFill>
                          <a:srgbClr val="17375E"/>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charset="0"/>
                          <a:cs typeface="Arial" charset="0"/>
                        </a:rPr>
                        <a:t>-110; +230</a:t>
                      </a:r>
                      <a:endParaRPr kumimoji="0" lang="ru-RU" sz="1400" b="1" i="0" u="none" strike="noStrike" cap="none" normalizeH="0" baseline="0" dirty="0" smtClean="0">
                        <a:ln>
                          <a:noFill/>
                        </a:ln>
                        <a:solidFill>
                          <a:srgbClr val="C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1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17375E"/>
                          </a:solidFill>
                          <a:effectLst/>
                          <a:latin typeface="Arial" charset="0"/>
                          <a:cs typeface="Arial" charset="0"/>
                        </a:rPr>
                        <a:t>AsGa84N26</a:t>
                      </a:r>
                      <a:endParaRPr kumimoji="0" lang="ru-RU" sz="1400" b="1" i="0" u="none" strike="noStrike" cap="none" normalizeH="0" baseline="0" smtClean="0">
                        <a:ln>
                          <a:noFill/>
                        </a:ln>
                        <a:solidFill>
                          <a:srgbClr val="17375E"/>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17375E"/>
                          </a:solidFill>
                          <a:effectLst/>
                          <a:latin typeface="Arial" charset="0"/>
                          <a:cs typeface="Arial" charset="0"/>
                        </a:rPr>
                        <a:t>Ring12-Pad1</a:t>
                      </a:r>
                      <a:endParaRPr kumimoji="0" lang="ru-RU" sz="1400" b="1" i="0" u="none" strike="noStrike" cap="none" normalizeH="0" baseline="0" dirty="0" smtClean="0">
                        <a:ln>
                          <a:noFill/>
                        </a:ln>
                        <a:solidFill>
                          <a:srgbClr val="17375E"/>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charset="0"/>
                          <a:cs typeface="Arial" charset="0"/>
                        </a:rPr>
                        <a:t>-210</a:t>
                      </a:r>
                      <a:endParaRPr kumimoji="0" lang="ru-RU" sz="1400" b="1" i="0" u="none" strike="noStrike" cap="none" normalizeH="0" baseline="0" dirty="0" smtClean="0">
                        <a:ln>
                          <a:noFill/>
                        </a:ln>
                        <a:solidFill>
                          <a:srgbClr val="C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1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17375E"/>
                          </a:solidFill>
                          <a:effectLst/>
                          <a:latin typeface="Arial" charset="0"/>
                          <a:cs typeface="Arial" charset="0"/>
                        </a:rPr>
                        <a:t>AsGa84N28</a:t>
                      </a:r>
                      <a:endParaRPr kumimoji="0" lang="ru-RU" sz="1400" b="1" i="0" u="none" strike="noStrike" cap="none" normalizeH="0" baseline="0" smtClean="0">
                        <a:ln>
                          <a:noFill/>
                        </a:ln>
                        <a:solidFill>
                          <a:srgbClr val="17375E"/>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17375E"/>
                          </a:solidFill>
                          <a:effectLst/>
                          <a:latin typeface="Arial" charset="0"/>
                          <a:cs typeface="Arial" charset="0"/>
                        </a:rPr>
                        <a:t>Guard ring</a:t>
                      </a:r>
                      <a:endParaRPr kumimoji="0" lang="ru-RU" sz="1400" b="1" i="0" u="none" strike="noStrike" cap="none" normalizeH="0" baseline="0" dirty="0" smtClean="0">
                        <a:ln>
                          <a:noFill/>
                        </a:ln>
                        <a:solidFill>
                          <a:srgbClr val="17375E"/>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charset="0"/>
                          <a:cs typeface="Arial" charset="0"/>
                        </a:rPr>
                        <a:t>-300</a:t>
                      </a:r>
                      <a:endParaRPr kumimoji="0" lang="ru-RU" sz="1400" b="1" i="0" u="none" strike="noStrike" cap="none" normalizeH="0" baseline="0" dirty="0" smtClean="0">
                        <a:ln>
                          <a:noFill/>
                        </a:ln>
                        <a:solidFill>
                          <a:srgbClr val="C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1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17375E"/>
                          </a:solidFill>
                          <a:effectLst/>
                          <a:latin typeface="Arial" charset="0"/>
                          <a:cs typeface="Arial" charset="0"/>
                        </a:rPr>
                        <a:t>AsGa84N28</a:t>
                      </a:r>
                      <a:endParaRPr kumimoji="0" lang="ru-RU" sz="1400" b="1" i="0" u="none" strike="noStrike" cap="none" normalizeH="0" baseline="0" smtClean="0">
                        <a:ln>
                          <a:noFill/>
                        </a:ln>
                        <a:solidFill>
                          <a:srgbClr val="17375E"/>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17375E"/>
                          </a:solidFill>
                          <a:effectLst/>
                          <a:latin typeface="Arial" charset="0"/>
                          <a:cs typeface="Arial" charset="0"/>
                        </a:rPr>
                        <a:t>Ring12-Pad6</a:t>
                      </a:r>
                      <a:endParaRPr kumimoji="0" lang="ru-RU" sz="1400" b="1" i="0" u="none" strike="noStrike" cap="none" normalizeH="0" baseline="0" dirty="0" smtClean="0">
                        <a:ln>
                          <a:noFill/>
                        </a:ln>
                        <a:solidFill>
                          <a:srgbClr val="17375E"/>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charset="0"/>
                          <a:cs typeface="Arial" charset="0"/>
                        </a:rPr>
                        <a:t>+330</a:t>
                      </a:r>
                      <a:endParaRPr kumimoji="0" lang="ru-RU" sz="1400" b="1" i="0" u="none" strike="noStrike" cap="none" normalizeH="0" baseline="0" dirty="0" smtClean="0">
                        <a:ln>
                          <a:noFill/>
                        </a:ln>
                        <a:solidFill>
                          <a:srgbClr val="C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1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17375E"/>
                          </a:solidFill>
                          <a:effectLst/>
                          <a:latin typeface="Arial" charset="0"/>
                          <a:cs typeface="Arial" charset="0"/>
                        </a:rPr>
                        <a:t>AsGa84N41</a:t>
                      </a:r>
                      <a:endParaRPr kumimoji="0" lang="ru-RU" sz="1400" b="1" i="0" u="none" strike="noStrike" cap="none" normalizeH="0" baseline="0" smtClean="0">
                        <a:ln>
                          <a:noFill/>
                        </a:ln>
                        <a:solidFill>
                          <a:srgbClr val="17375E"/>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17375E"/>
                          </a:solidFill>
                          <a:effectLst/>
                          <a:latin typeface="Arial" charset="0"/>
                          <a:cs typeface="Arial" charset="0"/>
                        </a:rPr>
                        <a:t>Guard ring</a:t>
                      </a:r>
                      <a:endParaRPr kumimoji="0" lang="ru-RU" sz="1400" b="1" i="0" u="none" strike="noStrike" cap="none" normalizeH="0" baseline="0" dirty="0" smtClean="0">
                        <a:ln>
                          <a:noFill/>
                        </a:ln>
                        <a:solidFill>
                          <a:srgbClr val="17375E"/>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charset="0"/>
                          <a:cs typeface="Arial" charset="0"/>
                        </a:rPr>
                        <a:t>+110</a:t>
                      </a:r>
                      <a:endParaRPr kumimoji="0" lang="ru-RU" sz="1400" b="1" i="0" u="none" strike="noStrike" cap="none" normalizeH="0" baseline="0" dirty="0" smtClean="0">
                        <a:ln>
                          <a:noFill/>
                        </a:ln>
                        <a:solidFill>
                          <a:srgbClr val="C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1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17375E"/>
                          </a:solidFill>
                          <a:effectLst/>
                          <a:latin typeface="Arial" charset="0"/>
                          <a:cs typeface="Arial" charset="0"/>
                        </a:rPr>
                        <a:t>AsGa84N41</a:t>
                      </a:r>
                      <a:endParaRPr kumimoji="0" lang="ru-RU" sz="1400" b="1" i="0" u="none" strike="noStrike" cap="none" normalizeH="0" baseline="0" dirty="0" smtClean="0">
                        <a:ln>
                          <a:noFill/>
                        </a:ln>
                        <a:solidFill>
                          <a:srgbClr val="17375E"/>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17375E"/>
                          </a:solidFill>
                          <a:effectLst/>
                          <a:latin typeface="Arial" charset="0"/>
                          <a:cs typeface="Arial" charset="0"/>
                        </a:rPr>
                        <a:t>Ring12-Pad6</a:t>
                      </a:r>
                      <a:endParaRPr kumimoji="0" lang="ru-RU" sz="1400" b="1" i="0" u="none" strike="noStrike" cap="none" normalizeH="0" baseline="0" dirty="0" smtClean="0">
                        <a:ln>
                          <a:noFill/>
                        </a:ln>
                        <a:solidFill>
                          <a:srgbClr val="17375E"/>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charset="0"/>
                          <a:cs typeface="Arial" charset="0"/>
                        </a:rPr>
                        <a:t>+110</a:t>
                      </a:r>
                      <a:endParaRPr kumimoji="0" lang="ru-RU" sz="1400" b="1" i="0" u="none" strike="noStrike" cap="none" normalizeH="0" baseline="0" dirty="0" smtClean="0">
                        <a:ln>
                          <a:noFill/>
                        </a:ln>
                        <a:solidFill>
                          <a:srgbClr val="C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11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smtClean="0">
                          <a:ln>
                            <a:noFill/>
                          </a:ln>
                          <a:solidFill>
                            <a:schemeClr val="tx2">
                              <a:lumMod val="50000"/>
                            </a:schemeClr>
                          </a:solidFill>
                          <a:effectLst/>
                          <a:latin typeface="Arial" charset="0"/>
                          <a:cs typeface="Arial" charset="0"/>
                        </a:rPr>
                        <a:t>AsGa84N23</a:t>
                      </a:r>
                      <a:endParaRPr kumimoji="0" lang="ru-RU" sz="1400" b="1" i="0" u="none" strike="noStrike" cap="none" normalizeH="0" baseline="0" dirty="0" smtClean="0">
                        <a:ln>
                          <a:noFill/>
                        </a:ln>
                        <a:solidFill>
                          <a:schemeClr val="tx2">
                            <a:lumMod val="50000"/>
                          </a:schemeClr>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smtClean="0">
                          <a:ln>
                            <a:noFill/>
                          </a:ln>
                          <a:solidFill>
                            <a:schemeClr val="tx2">
                              <a:lumMod val="50000"/>
                            </a:schemeClr>
                          </a:solidFill>
                          <a:effectLst/>
                          <a:latin typeface="Arial" charset="0"/>
                          <a:cs typeface="Arial" charset="0"/>
                        </a:rPr>
                        <a:t>Guard ring</a:t>
                      </a:r>
                      <a:endParaRPr kumimoji="0" lang="ru-RU" sz="1400" b="1" i="0" u="none" strike="noStrike" cap="none" normalizeH="0" baseline="0" dirty="0" smtClean="0">
                        <a:ln>
                          <a:noFill/>
                        </a:ln>
                        <a:solidFill>
                          <a:schemeClr val="tx2">
                            <a:lumMod val="50000"/>
                          </a:schemeClr>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1400" b="1" dirty="0" smtClean="0">
                          <a:solidFill>
                            <a:srgbClr val="FF0000"/>
                          </a:solidFill>
                          <a:latin typeface="Calibri" pitchFamily="34" charset="0"/>
                          <a:sym typeface="Symbol" pitchFamily="18" charset="2"/>
                        </a:rPr>
                        <a:t>- &lt;</a:t>
                      </a:r>
                      <a:r>
                        <a:rPr lang="en-US" sz="1400" b="1" baseline="0" dirty="0" smtClean="0">
                          <a:solidFill>
                            <a:srgbClr val="FF0000"/>
                          </a:solidFill>
                          <a:latin typeface="Calibri" pitchFamily="34" charset="0"/>
                          <a:sym typeface="Symbol" pitchFamily="18" charset="2"/>
                        </a:rPr>
                        <a:t> 1E08</a:t>
                      </a:r>
                      <a:r>
                        <a:rPr lang="en-US" sz="1400" b="1" dirty="0" smtClean="0">
                          <a:solidFill>
                            <a:srgbClr val="FF0000"/>
                          </a:solidFill>
                          <a:latin typeface="Calibri" pitchFamily="34" charset="0"/>
                          <a:sym typeface="Symbol" pitchFamily="18" charset="2"/>
                        </a:rPr>
                        <a:t> </a:t>
                      </a:r>
                      <a:endParaRPr kumimoji="0" lang="ru-RU" sz="1400" b="1"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32611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smtClean="0">
                          <a:ln>
                            <a:noFill/>
                          </a:ln>
                          <a:solidFill>
                            <a:schemeClr val="tx2">
                              <a:lumMod val="50000"/>
                            </a:schemeClr>
                          </a:solidFill>
                          <a:effectLst/>
                          <a:latin typeface="Arial" charset="0"/>
                          <a:cs typeface="Arial" charset="0"/>
                        </a:rPr>
                        <a:t>AsGa84N23</a:t>
                      </a:r>
                      <a:endParaRPr kumimoji="0" lang="ru-RU" sz="1400" b="1" i="0" u="none" strike="noStrike" cap="none" normalizeH="0" baseline="0" dirty="0" smtClean="0">
                        <a:ln>
                          <a:noFill/>
                        </a:ln>
                        <a:solidFill>
                          <a:schemeClr val="tx2">
                            <a:lumMod val="50000"/>
                          </a:schemeClr>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smtClean="0">
                          <a:ln>
                            <a:noFill/>
                          </a:ln>
                          <a:solidFill>
                            <a:schemeClr val="tx2">
                              <a:lumMod val="50000"/>
                            </a:schemeClr>
                          </a:solidFill>
                          <a:effectLst/>
                          <a:latin typeface="Arial" charset="0"/>
                          <a:cs typeface="Arial" charset="0"/>
                        </a:rPr>
                        <a:t>Ring1-Pad4</a:t>
                      </a:r>
                      <a:endParaRPr kumimoji="0" lang="ru-RU" sz="1400" b="1" i="0" u="none" strike="noStrike" cap="none" normalizeH="0" baseline="0" dirty="0" smtClean="0">
                        <a:ln>
                          <a:noFill/>
                        </a:ln>
                        <a:solidFill>
                          <a:schemeClr val="tx2">
                            <a:lumMod val="50000"/>
                          </a:schemeClr>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1400" b="1" dirty="0" smtClean="0">
                          <a:solidFill>
                            <a:srgbClr val="FF0000"/>
                          </a:solidFill>
                          <a:latin typeface="Calibri" pitchFamily="34" charset="0"/>
                          <a:sym typeface="Symbol" pitchFamily="18" charset="2"/>
                        </a:rPr>
                        <a:t>- &lt;</a:t>
                      </a:r>
                      <a:r>
                        <a:rPr lang="en-US" sz="1400" b="1" baseline="0" dirty="0" smtClean="0">
                          <a:solidFill>
                            <a:srgbClr val="FF0000"/>
                          </a:solidFill>
                          <a:latin typeface="Calibri" pitchFamily="34" charset="0"/>
                          <a:sym typeface="Symbol" pitchFamily="18" charset="2"/>
                        </a:rPr>
                        <a:t> 1E08</a:t>
                      </a:r>
                      <a:r>
                        <a:rPr lang="en-US" sz="1400" b="1" dirty="0" smtClean="0">
                          <a:solidFill>
                            <a:srgbClr val="FF0000"/>
                          </a:solidFill>
                          <a:latin typeface="Calibri" pitchFamily="34" charset="0"/>
                          <a:sym typeface="Symbol" pitchFamily="18" charset="2"/>
                        </a:rPr>
                        <a:t> </a:t>
                      </a:r>
                      <a:endParaRPr kumimoji="0" lang="ru-RU" sz="1400" b="1"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32611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smtClean="0">
                          <a:ln>
                            <a:noFill/>
                          </a:ln>
                          <a:solidFill>
                            <a:schemeClr val="tx2">
                              <a:lumMod val="50000"/>
                            </a:schemeClr>
                          </a:solidFill>
                          <a:effectLst/>
                          <a:latin typeface="Arial" charset="0"/>
                          <a:cs typeface="Arial" charset="0"/>
                        </a:rPr>
                        <a:t>AsGa84N24</a:t>
                      </a:r>
                      <a:endParaRPr kumimoji="0" lang="ru-RU" sz="1400" b="1" i="0" u="none" strike="noStrike" cap="none" normalizeH="0" baseline="0" dirty="0" smtClean="0">
                        <a:ln>
                          <a:noFill/>
                        </a:ln>
                        <a:solidFill>
                          <a:schemeClr val="tx2">
                            <a:lumMod val="50000"/>
                          </a:schemeClr>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smtClean="0">
                          <a:ln>
                            <a:noFill/>
                          </a:ln>
                          <a:solidFill>
                            <a:schemeClr val="tx2">
                              <a:lumMod val="50000"/>
                            </a:schemeClr>
                          </a:solidFill>
                          <a:effectLst/>
                          <a:latin typeface="Arial" charset="0"/>
                          <a:cs typeface="Arial" charset="0"/>
                        </a:rPr>
                        <a:t>Guard ring</a:t>
                      </a:r>
                      <a:endParaRPr kumimoji="0" lang="ru-RU" sz="1400" b="1" i="0" u="none" strike="noStrike" cap="none" normalizeH="0" baseline="0" dirty="0" smtClean="0">
                        <a:ln>
                          <a:noFill/>
                        </a:ln>
                        <a:solidFill>
                          <a:schemeClr val="tx2">
                            <a:lumMod val="50000"/>
                          </a:schemeClr>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charset="0"/>
                          <a:cs typeface="Arial" charset="0"/>
                        </a:rPr>
                        <a:t>+10</a:t>
                      </a:r>
                      <a:endParaRPr kumimoji="0" lang="ru-RU" sz="1400" b="1"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32611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smtClean="0">
                          <a:ln>
                            <a:noFill/>
                          </a:ln>
                          <a:solidFill>
                            <a:schemeClr val="tx2">
                              <a:lumMod val="50000"/>
                            </a:schemeClr>
                          </a:solidFill>
                          <a:effectLst/>
                          <a:latin typeface="Arial" charset="0"/>
                          <a:cs typeface="Arial" charset="0"/>
                        </a:rPr>
                        <a:t>AsGa84N24</a:t>
                      </a:r>
                      <a:endParaRPr kumimoji="0" lang="ru-RU" sz="1400" b="1" i="0" u="none" strike="noStrike" cap="none" normalizeH="0" baseline="0" dirty="0" smtClean="0">
                        <a:ln>
                          <a:noFill/>
                        </a:ln>
                        <a:solidFill>
                          <a:schemeClr val="tx2">
                            <a:lumMod val="50000"/>
                          </a:schemeClr>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smtClean="0">
                          <a:ln>
                            <a:noFill/>
                          </a:ln>
                          <a:solidFill>
                            <a:schemeClr val="tx2">
                              <a:lumMod val="50000"/>
                            </a:schemeClr>
                          </a:solidFill>
                          <a:effectLst/>
                          <a:latin typeface="Arial" charset="0"/>
                          <a:cs typeface="Arial" charset="0"/>
                        </a:rPr>
                        <a:t>Ring1-Pad4</a:t>
                      </a:r>
                      <a:endParaRPr kumimoji="0" lang="ru-RU" sz="1400" b="1" i="0" u="none" strike="noStrike" cap="none" normalizeH="0" baseline="0" dirty="0" smtClean="0">
                        <a:ln>
                          <a:noFill/>
                        </a:ln>
                        <a:solidFill>
                          <a:schemeClr val="tx2">
                            <a:lumMod val="50000"/>
                          </a:schemeClr>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charset="0"/>
                          <a:cs typeface="Arial" charset="0"/>
                        </a:rPr>
                        <a:t>+10</a:t>
                      </a:r>
                      <a:endParaRPr kumimoji="0" lang="ru-RU" sz="1400" b="1"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32611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smtClean="0">
                          <a:ln>
                            <a:noFill/>
                          </a:ln>
                          <a:solidFill>
                            <a:schemeClr val="tx2">
                              <a:lumMod val="50000"/>
                            </a:schemeClr>
                          </a:solidFill>
                          <a:effectLst/>
                          <a:latin typeface="Arial" charset="0"/>
                          <a:cs typeface="Arial" charset="0"/>
                        </a:rPr>
                        <a:t>AsGa84N24</a:t>
                      </a:r>
                      <a:endParaRPr kumimoji="0" lang="ru-RU" sz="1400" b="1" i="0" u="none" strike="noStrike" cap="none" normalizeH="0" baseline="0" dirty="0" smtClean="0">
                        <a:ln>
                          <a:noFill/>
                        </a:ln>
                        <a:solidFill>
                          <a:schemeClr val="tx2">
                            <a:lumMod val="50000"/>
                          </a:schemeClr>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smtClean="0">
                          <a:ln>
                            <a:noFill/>
                          </a:ln>
                          <a:solidFill>
                            <a:schemeClr val="tx2">
                              <a:lumMod val="50000"/>
                            </a:schemeClr>
                          </a:solidFill>
                          <a:effectLst/>
                          <a:latin typeface="Arial" charset="0"/>
                          <a:cs typeface="Arial" charset="0"/>
                        </a:rPr>
                        <a:t>Ring12-Pad6</a:t>
                      </a:r>
                      <a:endParaRPr kumimoji="0" lang="ru-RU" sz="1400" b="1" i="0" u="none" strike="noStrike" cap="none" normalizeH="0" baseline="0" dirty="0" smtClean="0">
                        <a:ln>
                          <a:noFill/>
                        </a:ln>
                        <a:solidFill>
                          <a:schemeClr val="tx2">
                            <a:lumMod val="50000"/>
                          </a:schemeClr>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charset="0"/>
                          <a:cs typeface="Arial" charset="0"/>
                        </a:rPr>
                        <a:t>+30</a:t>
                      </a:r>
                      <a:endParaRPr kumimoji="0" lang="ru-RU" sz="1400" b="1"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000"/>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465" name="Group 105"/>
          <p:cNvGraphicFramePr>
            <a:graphicFrameLocks noGrp="1"/>
          </p:cNvGraphicFramePr>
          <p:nvPr/>
        </p:nvGraphicFramePr>
        <p:xfrm>
          <a:off x="323850" y="765175"/>
          <a:ext cx="8640763" cy="4741866"/>
        </p:xfrm>
        <a:graphic>
          <a:graphicData uri="http://schemas.openxmlformats.org/drawingml/2006/table">
            <a:tbl>
              <a:tblPr/>
              <a:tblGrid>
                <a:gridCol w="1346200"/>
                <a:gridCol w="1468438"/>
                <a:gridCol w="1381125"/>
                <a:gridCol w="1700212"/>
                <a:gridCol w="1373188"/>
                <a:gridCol w="1371600"/>
              </a:tblGrid>
              <a:tr h="60801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A5002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A50021"/>
                          </a:solidFill>
                          <a:effectLst/>
                          <a:latin typeface="Times New Roman" pitchFamily="18"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A50021"/>
                          </a:solidFill>
                          <a:effectLst/>
                          <a:latin typeface="Times New Roman" pitchFamily="18" charset="0"/>
                          <a:cs typeface="Times New Roman" pitchFamily="18" charset="0"/>
                        </a:rPr>
                        <a:t>Detector</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rgbClr val="A5002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A50021"/>
                          </a:solidFill>
                          <a:effectLst/>
                          <a:latin typeface="Times New Roman" pitchFamily="18" charset="0"/>
                          <a:cs typeface="Times New Roman" pitchFamily="18" charset="0"/>
                        </a:rPr>
                        <a:t>thickness</a:t>
                      </a:r>
                      <a:r>
                        <a:rPr kumimoji="0" lang="ru-RU" sz="1800" b="1" i="0" u="none" strike="noStrike" cap="none" normalizeH="0" baseline="0" smtClean="0">
                          <a:ln>
                            <a:noFill/>
                          </a:ln>
                          <a:solidFill>
                            <a:srgbClr val="A50021"/>
                          </a:solidFill>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A50021"/>
                          </a:solidFill>
                          <a:effectLst/>
                          <a:latin typeface="Times New Roman" pitchFamily="18" charset="0"/>
                          <a:cs typeface="Times New Roman" pitchFamily="18" charset="0"/>
                        </a:rPr>
                        <a:t>um</a:t>
                      </a:r>
                      <a:endParaRPr kumimoji="0" lang="ru-RU" sz="1800" b="1" i="0" u="none" strike="noStrike" cap="none" normalizeH="0" baseline="0" smtClean="0">
                        <a:ln>
                          <a:noFill/>
                        </a:ln>
                        <a:solidFill>
                          <a:srgbClr val="A5002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A50021"/>
                          </a:solidFill>
                          <a:effectLst/>
                          <a:latin typeface="Arial" pitchFamily="34" charset="0"/>
                          <a:cs typeface="Arial" pitchFamily="34" charset="0"/>
                        </a:rPr>
                        <a:t>collected charge</a:t>
                      </a:r>
                      <a:r>
                        <a:rPr kumimoji="0" lang="ru-RU" sz="1800" b="1" i="0" u="none" strike="noStrike" cap="none" normalizeH="0" baseline="0" smtClean="0">
                          <a:ln>
                            <a:noFill/>
                          </a:ln>
                          <a:solidFill>
                            <a:srgbClr val="A50021"/>
                          </a:solidFill>
                          <a:effectLst/>
                          <a:latin typeface="Times New Roman" pitchFamily="18" charset="0"/>
                          <a:cs typeface="Times New Roman" pitchFamily="18" charset="0"/>
                        </a:rPr>
                        <a:t>,</a:t>
                      </a:r>
                      <a:r>
                        <a:rPr kumimoji="0" lang="en-US" sz="1800" b="1" i="0" u="none" strike="noStrike" cap="none" normalizeH="0" baseline="0" smtClean="0">
                          <a:ln>
                            <a:noFill/>
                          </a:ln>
                          <a:solidFill>
                            <a:srgbClr val="A50021"/>
                          </a:solidFill>
                          <a:effectLst/>
                          <a:latin typeface="Times New Roman" pitchFamily="18" charset="0"/>
                          <a:cs typeface="Times New Roman" pitchFamily="18" charset="0"/>
                        </a:rPr>
                        <a:t> </a:t>
                      </a:r>
                      <a:r>
                        <a:rPr kumimoji="0" lang="en-US" sz="1800" b="1" i="0" u="none" strike="noStrike" cap="none" normalizeH="0" baseline="0" smtClean="0">
                          <a:ln>
                            <a:noFill/>
                          </a:ln>
                          <a:solidFill>
                            <a:srgbClr val="A50021"/>
                          </a:solidFill>
                          <a:effectLst/>
                          <a:latin typeface="Arial" pitchFamily="34" charset="0"/>
                          <a:cs typeface="Times New Roman" pitchFamily="18" charset="0"/>
                        </a:rPr>
                        <a:t>e*</a:t>
                      </a:r>
                      <a:endParaRPr kumimoji="0" lang="ru-RU" sz="1800" b="1" i="0" u="none" strike="noStrike" cap="none" normalizeH="0" baseline="0" smtClean="0">
                        <a:ln>
                          <a:noFill/>
                        </a:ln>
                        <a:solidFill>
                          <a:srgbClr val="A50021"/>
                        </a:solidFill>
                        <a:effectLst/>
                        <a:latin typeface="Arial"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A50021"/>
                          </a:solidFill>
                          <a:effectLst/>
                          <a:latin typeface="Times New Roman" pitchFamily="18" charset="0"/>
                          <a:cs typeface="Times New Roman" pitchFamily="18" charset="0"/>
                        </a:rPr>
                        <a:t>metallization</a:t>
                      </a:r>
                      <a:r>
                        <a:rPr kumimoji="0" lang="ru-RU" sz="1800" b="1" i="0" u="none" strike="noStrike" cap="none" normalizeH="0" baseline="0" smtClean="0">
                          <a:ln>
                            <a:noFill/>
                          </a:ln>
                          <a:solidFill>
                            <a:srgbClr val="A50021"/>
                          </a:solidFill>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A50021"/>
                          </a:solidFill>
                          <a:effectLst/>
                          <a:latin typeface="Times New Roman" pitchFamily="18" charset="0"/>
                          <a:cs typeface="Times New Roman" pitchFamily="18" charset="0"/>
                        </a:rPr>
                        <a:t>Type of metallization</a:t>
                      </a:r>
                      <a:endParaRPr kumimoji="0" lang="ru-RU" sz="1800" b="1" i="0" u="none" strike="noStrike" cap="none" normalizeH="0" baseline="0" smtClean="0">
                        <a:ln>
                          <a:noFill/>
                        </a:ln>
                        <a:solidFill>
                          <a:srgbClr val="A5002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hMerge="1">
                  <a:txBody>
                    <a:bodyPr/>
                    <a:lstStyle/>
                    <a:p>
                      <a:endParaRPr lang="en-US"/>
                    </a:p>
                  </a:txBody>
                  <a:tcPr/>
                </a:tc>
              </a:tr>
              <a:tr h="4270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A50021"/>
                          </a:solidFill>
                          <a:effectLst/>
                          <a:latin typeface="Times New Roman" pitchFamily="18" charset="0"/>
                          <a:cs typeface="Times New Roman" pitchFamily="18" charset="0"/>
                        </a:rPr>
                        <a:t>pixels</a:t>
                      </a:r>
                      <a:endParaRPr kumimoji="0" lang="ru-RU" sz="1800" b="1" i="0" u="none" strike="noStrike" cap="none" normalizeH="0" baseline="0" smtClean="0">
                        <a:ln>
                          <a:noFill/>
                        </a:ln>
                        <a:solidFill>
                          <a:srgbClr val="A5002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A50021"/>
                          </a:solidFill>
                          <a:effectLst/>
                          <a:latin typeface="Times New Roman" pitchFamily="18" charset="0"/>
                          <a:cs typeface="Times New Roman" pitchFamily="18" charset="0"/>
                        </a:rPr>
                        <a:t>Guard ring</a:t>
                      </a:r>
                      <a:endParaRPr kumimoji="0" lang="ru-RU" sz="1800" b="1" i="0" u="none" strike="noStrike" cap="none" normalizeH="0" baseline="0" smtClean="0">
                        <a:ln>
                          <a:noFill/>
                        </a:ln>
                        <a:solidFill>
                          <a:srgbClr val="A5002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r>
              <a:tr h="369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1600" b="1" i="0" u="none" strike="noStrike" cap="none" normalizeH="0" baseline="0" smtClean="0">
                        <a:ln>
                          <a:noFill/>
                        </a:ln>
                        <a:solidFill>
                          <a:schemeClr val="tx1"/>
                        </a:solidFill>
                        <a:effectLst/>
                        <a:latin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AG 84</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18</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00"/>
                    </a:solidFill>
                  </a:tcPr>
                </a:tc>
                <a:tc>
                  <a:txBody>
                    <a:bodyPr/>
                    <a:lstStyle/>
                    <a:p>
                      <a:pPr algn="ctr">
                        <a:spcAft>
                          <a:spcPts val="0"/>
                        </a:spcAft>
                      </a:pPr>
                      <a:r>
                        <a:rPr lang="en-US" sz="1600" b="1" dirty="0">
                          <a:latin typeface="Times New Roman"/>
                          <a:ea typeface="Times New Roman"/>
                          <a:cs typeface="Times New Roman"/>
                        </a:rPr>
                        <a:t>450</a:t>
                      </a:r>
                      <a:endParaRPr lang="ru-RU" sz="16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00"/>
                    </a:solidFill>
                  </a:tcPr>
                </a:tc>
                <a:tc>
                  <a:txBody>
                    <a:bodyPr/>
                    <a:lstStyle/>
                    <a:p>
                      <a:pPr algn="ctr">
                        <a:spcAft>
                          <a:spcPts val="0"/>
                        </a:spcAft>
                      </a:pPr>
                      <a:r>
                        <a:rPr lang="en-US" sz="1600" b="1" dirty="0">
                          <a:latin typeface="Times New Roman"/>
                          <a:ea typeface="Times New Roman"/>
                          <a:cs typeface="Times New Roman"/>
                        </a:rPr>
                        <a:t>32700</a:t>
                      </a:r>
                      <a:endParaRPr lang="ru-RU" sz="16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Ni</a:t>
                      </a:r>
                      <a:endParaRPr kumimoji="0" lang="en-US" sz="1600" b="1" i="0" u="none" strike="noStrike" cap="none" normalizeH="0" baseline="0" smtClean="0">
                        <a:ln>
                          <a:noFill/>
                        </a:ln>
                        <a:solidFill>
                          <a:schemeClr val="tx1"/>
                        </a:solidFill>
                        <a:effectLst/>
                        <a:latin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Ni</a:t>
                      </a:r>
                      <a:endParaRPr kumimoji="0" lang="en-US" sz="1600" b="1" i="0" u="none" strike="noStrike" cap="none" normalizeH="0" baseline="0" smtClean="0">
                        <a:ln>
                          <a:noFill/>
                        </a:ln>
                        <a:solidFill>
                          <a:schemeClr val="tx1"/>
                        </a:solidFill>
                        <a:effectLst/>
                        <a:latin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00"/>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600" b="1" i="0" u="none" strike="noStrike" cap="none" normalizeH="0" baseline="0" smtClean="0">
                        <a:ln>
                          <a:noFill/>
                        </a:ln>
                        <a:solidFill>
                          <a:schemeClr val="tx1"/>
                        </a:solidFill>
                        <a:effectLst/>
                        <a:latin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AG 84</a:t>
                      </a: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 №2</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5</a:t>
                      </a:r>
                      <a:endParaRPr kumimoji="0" lang="ru-RU"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00"/>
                    </a:solidFill>
                  </a:tcPr>
                </a:tc>
                <a:tc>
                  <a:txBody>
                    <a:bodyPr/>
                    <a:lstStyle/>
                    <a:p>
                      <a:pPr algn="ctr">
                        <a:spcAft>
                          <a:spcPts val="0"/>
                        </a:spcAft>
                      </a:pPr>
                      <a:r>
                        <a:rPr lang="en-US" sz="1600" b="1" dirty="0">
                          <a:latin typeface="Times New Roman"/>
                          <a:ea typeface="Times New Roman"/>
                          <a:cs typeface="Times New Roman"/>
                        </a:rPr>
                        <a:t>492</a:t>
                      </a:r>
                      <a:endParaRPr lang="ru-RU" sz="16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00"/>
                    </a:solidFill>
                  </a:tcPr>
                </a:tc>
                <a:tc>
                  <a:txBody>
                    <a:bodyPr/>
                    <a:lstStyle/>
                    <a:p>
                      <a:pPr algn="ctr">
                        <a:spcAft>
                          <a:spcPts val="0"/>
                        </a:spcAft>
                      </a:pPr>
                      <a:r>
                        <a:rPr lang="en-US" sz="1600" b="1" dirty="0">
                          <a:latin typeface="Times New Roman"/>
                          <a:ea typeface="Times New Roman"/>
                          <a:cs typeface="Times New Roman"/>
                        </a:rPr>
                        <a:t>32530</a:t>
                      </a:r>
                      <a:endParaRPr lang="ru-RU" sz="16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Ni</a:t>
                      </a:r>
                      <a:endParaRPr kumimoji="0" lang="en-US" sz="1600" b="1" i="0" u="none" strike="noStrike" cap="none" normalizeH="0" baseline="0" smtClean="0">
                        <a:ln>
                          <a:noFill/>
                        </a:ln>
                        <a:solidFill>
                          <a:schemeClr val="tx1"/>
                        </a:solidFill>
                        <a:effectLst/>
                        <a:latin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Ni</a:t>
                      </a:r>
                      <a:endParaRPr kumimoji="0" lang="en-US" sz="1600" b="1" i="0" u="none" strike="noStrike" cap="none" normalizeH="0" baseline="0" smtClean="0">
                        <a:ln>
                          <a:noFill/>
                        </a:ln>
                        <a:solidFill>
                          <a:schemeClr val="tx1"/>
                        </a:solidFill>
                        <a:effectLst/>
                        <a:latin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00"/>
                    </a:solidFill>
                  </a:tcPr>
                </a:tc>
              </a:tr>
              <a:tr h="369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600" b="1" i="0" u="none" strike="noStrike" cap="none" normalizeH="0" baseline="0" smtClean="0">
                        <a:ln>
                          <a:noFill/>
                        </a:ln>
                        <a:solidFill>
                          <a:schemeClr val="tx1"/>
                        </a:solidFill>
                        <a:effectLst/>
                        <a:latin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AG 84</a:t>
                      </a: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31</a:t>
                      </a:r>
                      <a:endParaRPr kumimoji="0" lang="ru-RU"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00"/>
                    </a:solidFill>
                  </a:tcPr>
                </a:tc>
                <a:tc>
                  <a:txBody>
                    <a:bodyPr/>
                    <a:lstStyle/>
                    <a:p>
                      <a:pPr algn="ctr">
                        <a:spcAft>
                          <a:spcPts val="0"/>
                        </a:spcAft>
                      </a:pPr>
                      <a:r>
                        <a:rPr lang="en-US" sz="1600" b="1">
                          <a:latin typeface="Times New Roman"/>
                          <a:ea typeface="Times New Roman"/>
                          <a:cs typeface="Times New Roman"/>
                        </a:rPr>
                        <a:t>45</a:t>
                      </a:r>
                      <a:r>
                        <a:rPr lang="ru-RU" sz="1600" b="1">
                          <a:latin typeface="Times New Roman"/>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00"/>
                    </a:solidFill>
                  </a:tcPr>
                </a:tc>
                <a:tc>
                  <a:txBody>
                    <a:bodyPr/>
                    <a:lstStyle/>
                    <a:p>
                      <a:pPr algn="ctr">
                        <a:spcAft>
                          <a:spcPts val="0"/>
                        </a:spcAft>
                      </a:pPr>
                      <a:r>
                        <a:rPr lang="en-US" sz="1600" b="1" dirty="0">
                          <a:latin typeface="Times New Roman"/>
                          <a:ea typeface="Times New Roman"/>
                          <a:cs typeface="Times New Roman"/>
                        </a:rPr>
                        <a:t>32140</a:t>
                      </a:r>
                      <a:endParaRPr lang="ru-RU" sz="16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Ni</a:t>
                      </a:r>
                      <a:endParaRPr kumimoji="0" lang="en-US" sz="1600" b="1" i="0" u="none" strike="noStrike" cap="none" normalizeH="0" baseline="0" smtClean="0">
                        <a:ln>
                          <a:noFill/>
                        </a:ln>
                        <a:solidFill>
                          <a:schemeClr val="tx1"/>
                        </a:solidFill>
                        <a:effectLst/>
                        <a:latin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Ni</a:t>
                      </a:r>
                      <a:endParaRPr kumimoji="0" lang="en-US" sz="1600" b="1" i="0" u="none" strike="noStrike" cap="none" normalizeH="0" baseline="0" smtClean="0">
                        <a:ln>
                          <a:noFill/>
                        </a:ln>
                        <a:solidFill>
                          <a:schemeClr val="tx1"/>
                        </a:solidFill>
                        <a:effectLst/>
                        <a:latin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00"/>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600" b="1" i="0" u="none" strike="noStrike" cap="none" normalizeH="0" baseline="0" smtClean="0">
                        <a:ln>
                          <a:noFill/>
                        </a:ln>
                        <a:solidFill>
                          <a:schemeClr val="tx1"/>
                        </a:solidFill>
                        <a:effectLst/>
                        <a:latin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AG 84</a:t>
                      </a: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34</a:t>
                      </a:r>
                      <a:endParaRPr kumimoji="0" lang="ru-RU"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00"/>
                    </a:solidFill>
                  </a:tcPr>
                </a:tc>
                <a:tc>
                  <a:txBody>
                    <a:bodyPr/>
                    <a:lstStyle/>
                    <a:p>
                      <a:pPr algn="ctr">
                        <a:spcAft>
                          <a:spcPts val="0"/>
                        </a:spcAft>
                      </a:pPr>
                      <a:r>
                        <a:rPr lang="en-US" sz="1600" b="1" dirty="0">
                          <a:latin typeface="Times New Roman"/>
                          <a:ea typeface="Times New Roman"/>
                          <a:cs typeface="Times New Roman"/>
                        </a:rPr>
                        <a:t>45</a:t>
                      </a:r>
                      <a:r>
                        <a:rPr lang="ru-RU" sz="1600" b="1" dirty="0">
                          <a:latin typeface="Times New Roman"/>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00"/>
                    </a:solidFill>
                  </a:tcPr>
                </a:tc>
                <a:tc>
                  <a:txBody>
                    <a:bodyPr/>
                    <a:lstStyle/>
                    <a:p>
                      <a:pPr algn="ctr">
                        <a:spcAft>
                          <a:spcPts val="0"/>
                        </a:spcAft>
                      </a:pPr>
                      <a:r>
                        <a:rPr lang="en-US" sz="1600" b="1" dirty="0">
                          <a:latin typeface="Times New Roman"/>
                          <a:ea typeface="Times New Roman"/>
                          <a:cs typeface="Times New Roman"/>
                        </a:rPr>
                        <a:t>35470</a:t>
                      </a:r>
                      <a:endParaRPr lang="ru-RU" sz="16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Ni</a:t>
                      </a:r>
                      <a:endParaRPr kumimoji="0" lang="en-US" sz="1600" b="1" i="0" u="none" strike="noStrike" cap="none" normalizeH="0" baseline="0" smtClean="0">
                        <a:ln>
                          <a:noFill/>
                        </a:ln>
                        <a:solidFill>
                          <a:schemeClr val="tx1"/>
                        </a:solidFill>
                        <a:effectLst/>
                        <a:latin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Ni</a:t>
                      </a:r>
                      <a:endParaRPr kumimoji="0" lang="en-US" sz="1600" b="1" i="0" u="none" strike="noStrike" cap="none" normalizeH="0" baseline="0" smtClean="0">
                        <a:ln>
                          <a:noFill/>
                        </a:ln>
                        <a:solidFill>
                          <a:schemeClr val="tx1"/>
                        </a:solidFill>
                        <a:effectLst/>
                        <a:latin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00"/>
                    </a:solidFill>
                  </a:tcPr>
                </a:tc>
              </a:tr>
              <a:tr h="369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1600" b="1" i="0" u="none" strike="noStrike" cap="none" normalizeH="0" baseline="0" smtClean="0">
                        <a:ln>
                          <a:noFill/>
                        </a:ln>
                        <a:solidFill>
                          <a:schemeClr val="tx1"/>
                        </a:solidFill>
                        <a:effectLst/>
                        <a:latin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AG 66</a:t>
                      </a: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5</a:t>
                      </a:r>
                      <a:endParaRPr kumimoji="0" lang="ru-RU"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algn="ctr">
                        <a:spcAft>
                          <a:spcPts val="0"/>
                        </a:spcAft>
                      </a:pPr>
                      <a:r>
                        <a:rPr lang="en-US" sz="1600" b="1" dirty="0">
                          <a:latin typeface="Times New Roman"/>
                          <a:ea typeface="Times New Roman"/>
                          <a:cs typeface="Times New Roman"/>
                        </a:rPr>
                        <a:t>513</a:t>
                      </a:r>
                      <a:endParaRPr lang="ru-RU" sz="16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algn="ctr">
                        <a:spcAft>
                          <a:spcPts val="0"/>
                        </a:spcAft>
                      </a:pPr>
                      <a:r>
                        <a:rPr lang="en-US" sz="1600" b="1" dirty="0">
                          <a:latin typeface="Times New Roman"/>
                          <a:ea typeface="Times New Roman"/>
                          <a:cs typeface="Times New Roman"/>
                        </a:rPr>
                        <a:t>38030</a:t>
                      </a:r>
                      <a:endParaRPr lang="ru-RU" sz="16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Ni</a:t>
                      </a:r>
                      <a:endParaRPr kumimoji="0" lang="en-US" sz="1600" b="1" i="0" u="none" strike="noStrike" cap="none" normalizeH="0" baseline="0" smtClean="0">
                        <a:ln>
                          <a:noFill/>
                        </a:ln>
                        <a:solidFill>
                          <a:schemeClr val="tx1"/>
                        </a:solidFill>
                        <a:effectLst/>
                        <a:latin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Ni</a:t>
                      </a:r>
                      <a:endParaRPr kumimoji="0" lang="en-US" sz="1600" b="1" i="0" u="none" strike="noStrike" cap="none" normalizeH="0" baseline="0" smtClean="0">
                        <a:ln>
                          <a:noFill/>
                        </a:ln>
                        <a:solidFill>
                          <a:schemeClr val="tx1"/>
                        </a:solidFill>
                        <a:effectLst/>
                        <a:latin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6</a:t>
                      </a:r>
                      <a:endParaRPr kumimoji="0" lang="en-US" sz="1600" b="1" i="0" u="none" strike="noStrike" cap="none" normalizeH="0" baseline="0" smtClean="0">
                        <a:ln>
                          <a:noFill/>
                        </a:ln>
                        <a:solidFill>
                          <a:schemeClr val="tx1"/>
                        </a:solidFill>
                        <a:effectLst/>
                        <a:latin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AG 66</a:t>
                      </a: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20</a:t>
                      </a:r>
                      <a:endParaRPr kumimoji="0" lang="ru-RU"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algn="ctr">
                        <a:spcAft>
                          <a:spcPts val="0"/>
                        </a:spcAft>
                      </a:pPr>
                      <a:r>
                        <a:rPr lang="en-US" sz="1600" b="1" dirty="0">
                          <a:latin typeface="Times New Roman"/>
                          <a:ea typeface="Times New Roman"/>
                          <a:cs typeface="Times New Roman"/>
                        </a:rPr>
                        <a:t>509</a:t>
                      </a:r>
                      <a:endParaRPr lang="ru-RU" sz="16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algn="ctr">
                        <a:spcAft>
                          <a:spcPts val="0"/>
                        </a:spcAft>
                      </a:pPr>
                      <a:r>
                        <a:rPr lang="en-US" sz="1600" b="1" dirty="0">
                          <a:latin typeface="Times New Roman"/>
                          <a:ea typeface="Times New Roman"/>
                          <a:cs typeface="Times New Roman"/>
                        </a:rPr>
                        <a:t>37280</a:t>
                      </a:r>
                      <a:endParaRPr lang="ru-RU" sz="16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Ni</a:t>
                      </a:r>
                      <a:endParaRPr kumimoji="0" lang="en-US" sz="1600" b="1" i="0" u="none" strike="noStrike" cap="none" normalizeH="0" baseline="0" smtClean="0">
                        <a:ln>
                          <a:noFill/>
                        </a:ln>
                        <a:solidFill>
                          <a:schemeClr val="tx1"/>
                        </a:solidFill>
                        <a:effectLst/>
                        <a:latin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Ni</a:t>
                      </a:r>
                      <a:endParaRPr kumimoji="0" lang="en-US" sz="1600" b="1" i="0" u="none" strike="noStrike" cap="none" normalizeH="0" baseline="0" smtClean="0">
                        <a:ln>
                          <a:noFill/>
                        </a:ln>
                        <a:solidFill>
                          <a:schemeClr val="tx1"/>
                        </a:solidFill>
                        <a:effectLst/>
                        <a:latin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369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7</a:t>
                      </a:r>
                      <a:endParaRPr kumimoji="0" lang="en-US" sz="1600" b="1" i="0" u="none" strike="noStrike" cap="none" normalizeH="0" baseline="0" smtClean="0">
                        <a:ln>
                          <a:noFill/>
                        </a:ln>
                        <a:solidFill>
                          <a:schemeClr val="tx1"/>
                        </a:solidFill>
                        <a:effectLst/>
                        <a:latin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AG 221</a:t>
                      </a: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14</a:t>
                      </a:r>
                      <a:endParaRPr kumimoji="0" lang="ru-RU"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FF"/>
                    </a:solidFill>
                  </a:tcPr>
                </a:tc>
                <a:tc>
                  <a:txBody>
                    <a:bodyPr/>
                    <a:lstStyle/>
                    <a:p>
                      <a:pPr algn="ctr">
                        <a:spcAft>
                          <a:spcPts val="0"/>
                        </a:spcAft>
                      </a:pPr>
                      <a:r>
                        <a:rPr lang="en-US" sz="1600" b="1" dirty="0">
                          <a:latin typeface="Times New Roman"/>
                          <a:ea typeface="Times New Roman"/>
                          <a:cs typeface="Times New Roman"/>
                        </a:rPr>
                        <a:t>503</a:t>
                      </a:r>
                      <a:endParaRPr lang="ru-RU" sz="16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FF"/>
                    </a:solidFill>
                  </a:tcPr>
                </a:tc>
                <a:tc>
                  <a:txBody>
                    <a:bodyPr/>
                    <a:lstStyle/>
                    <a:p>
                      <a:pPr algn="ctr">
                        <a:spcAft>
                          <a:spcPts val="0"/>
                        </a:spcAft>
                      </a:pPr>
                      <a:r>
                        <a:rPr lang="en-US" sz="1600" b="1" dirty="0">
                          <a:latin typeface="Times New Roman"/>
                          <a:ea typeface="Times New Roman"/>
                          <a:cs typeface="Times New Roman"/>
                        </a:rPr>
                        <a:t>35460</a:t>
                      </a:r>
                      <a:endParaRPr lang="ru-RU" sz="16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Ni</a:t>
                      </a:r>
                      <a:endParaRPr kumimoji="0" lang="en-US" sz="1600" b="1" i="0" u="none" strike="noStrike" cap="none" normalizeH="0" baseline="0" smtClean="0">
                        <a:ln>
                          <a:noFill/>
                        </a:ln>
                        <a:solidFill>
                          <a:schemeClr val="tx1"/>
                        </a:solidFill>
                        <a:effectLst/>
                        <a:latin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Ni</a:t>
                      </a:r>
                      <a:endParaRPr kumimoji="0" lang="en-US" sz="1600" b="1" i="0" u="none" strike="noStrike" cap="none" normalizeH="0" baseline="0" smtClean="0">
                        <a:ln>
                          <a:noFill/>
                        </a:ln>
                        <a:solidFill>
                          <a:schemeClr val="tx1"/>
                        </a:solidFill>
                        <a:effectLst/>
                        <a:latin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FF"/>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8</a:t>
                      </a:r>
                      <a:endParaRPr kumimoji="0" lang="en-US" sz="1600" b="1" i="0" u="none" strike="noStrike" cap="none" normalizeH="0" baseline="0" smtClean="0">
                        <a:ln>
                          <a:noFill/>
                        </a:ln>
                        <a:solidFill>
                          <a:schemeClr val="tx1"/>
                        </a:solidFill>
                        <a:effectLst/>
                        <a:latin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AG 262</a:t>
                      </a: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20</a:t>
                      </a:r>
                      <a:endParaRPr kumimoji="0" lang="ru-RU"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solidFill>
                  </a:tcPr>
                </a:tc>
                <a:tc>
                  <a:txBody>
                    <a:bodyPr/>
                    <a:lstStyle/>
                    <a:p>
                      <a:pPr algn="ctr">
                        <a:spcAft>
                          <a:spcPts val="0"/>
                        </a:spcAft>
                      </a:pPr>
                      <a:r>
                        <a:rPr lang="en-US" sz="1600" b="1" dirty="0">
                          <a:latin typeface="Times New Roman"/>
                          <a:ea typeface="Times New Roman"/>
                          <a:cs typeface="Times New Roman"/>
                        </a:rPr>
                        <a:t>508</a:t>
                      </a:r>
                      <a:endParaRPr lang="ru-RU" sz="16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solidFill>
                  </a:tcPr>
                </a:tc>
                <a:tc>
                  <a:txBody>
                    <a:bodyPr/>
                    <a:lstStyle/>
                    <a:p>
                      <a:pPr algn="ctr">
                        <a:spcAft>
                          <a:spcPts val="0"/>
                        </a:spcAft>
                      </a:pPr>
                      <a:r>
                        <a:rPr lang="en-US" sz="1600" b="1" dirty="0">
                          <a:latin typeface="Times New Roman"/>
                          <a:ea typeface="Times New Roman"/>
                          <a:cs typeface="Times New Roman"/>
                        </a:rPr>
                        <a:t>41270</a:t>
                      </a:r>
                      <a:endParaRPr lang="ru-RU" sz="16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Ni</a:t>
                      </a:r>
                      <a:endParaRPr kumimoji="0" lang="en-US" sz="1600" b="1" i="0" u="none" strike="noStrike" cap="none" normalizeH="0" baseline="0" smtClean="0">
                        <a:ln>
                          <a:noFill/>
                        </a:ln>
                        <a:solidFill>
                          <a:schemeClr val="tx1"/>
                        </a:solidFill>
                        <a:effectLst/>
                        <a:latin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Ni</a:t>
                      </a:r>
                      <a:endParaRPr kumimoji="0" lang="en-US" sz="1600" b="1" i="0" u="none" strike="noStrike" cap="none" normalizeH="0" baseline="0" smtClean="0">
                        <a:ln>
                          <a:noFill/>
                        </a:ln>
                        <a:solidFill>
                          <a:schemeClr val="tx1"/>
                        </a:solidFill>
                        <a:effectLst/>
                        <a:latin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solidFill>
                  </a:tcPr>
                </a:tc>
              </a:tr>
              <a:tr h="369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9</a:t>
                      </a:r>
                      <a:endParaRPr kumimoji="0" lang="en-US" sz="1600" b="1" i="0" u="none" strike="noStrike" cap="none" normalizeH="0" baseline="0" smtClean="0">
                        <a:ln>
                          <a:noFill/>
                        </a:ln>
                        <a:solidFill>
                          <a:schemeClr val="tx1"/>
                        </a:solidFill>
                        <a:effectLst/>
                        <a:latin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AG 262</a:t>
                      </a: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21</a:t>
                      </a:r>
                      <a:endParaRPr kumimoji="0" lang="ru-RU"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solidFill>
                  </a:tcPr>
                </a:tc>
                <a:tc>
                  <a:txBody>
                    <a:bodyPr/>
                    <a:lstStyle/>
                    <a:p>
                      <a:pPr algn="ctr">
                        <a:spcAft>
                          <a:spcPts val="0"/>
                        </a:spcAft>
                      </a:pPr>
                      <a:r>
                        <a:rPr lang="en-US" sz="1600" b="1">
                          <a:latin typeface="Times New Roman"/>
                          <a:ea typeface="Times New Roman"/>
                          <a:cs typeface="Times New Roman"/>
                        </a:rPr>
                        <a:t>517</a:t>
                      </a:r>
                      <a:endParaRPr lang="ru-RU" sz="16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solidFill>
                  </a:tcPr>
                </a:tc>
                <a:tc>
                  <a:txBody>
                    <a:bodyPr/>
                    <a:lstStyle/>
                    <a:p>
                      <a:pPr algn="ctr">
                        <a:spcAft>
                          <a:spcPts val="0"/>
                        </a:spcAft>
                      </a:pPr>
                      <a:r>
                        <a:rPr lang="en-US" sz="1600" b="1" dirty="0">
                          <a:latin typeface="Times New Roman"/>
                          <a:ea typeface="Times New Roman"/>
                          <a:cs typeface="Times New Roman"/>
                        </a:rPr>
                        <a:t>39730</a:t>
                      </a:r>
                      <a:endParaRPr lang="ru-RU" sz="16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Ni</a:t>
                      </a:r>
                      <a:endParaRPr kumimoji="0" lang="en-US" sz="1600" b="1" i="0" u="none" strike="noStrike" cap="none" normalizeH="0" baseline="0" smtClean="0">
                        <a:ln>
                          <a:noFill/>
                        </a:ln>
                        <a:solidFill>
                          <a:schemeClr val="tx1"/>
                        </a:solidFill>
                        <a:effectLst/>
                        <a:latin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Ni</a:t>
                      </a:r>
                      <a:endParaRPr kumimoji="0" lang="en-US" sz="1600" b="1" i="0" u="none" strike="noStrike" cap="none" normalizeH="0" baseline="0" smtClean="0">
                        <a:ln>
                          <a:noFill/>
                        </a:ln>
                        <a:solidFill>
                          <a:schemeClr val="tx1"/>
                        </a:solidFill>
                        <a:effectLst/>
                        <a:latin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600" b="1" i="0" u="none" strike="noStrike" cap="none" normalizeH="0" baseline="0" smtClean="0">
                        <a:ln>
                          <a:noFill/>
                        </a:ln>
                        <a:solidFill>
                          <a:schemeClr val="tx1"/>
                        </a:solidFill>
                        <a:effectLst/>
                        <a:latin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AG 262</a:t>
                      </a: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23</a:t>
                      </a:r>
                      <a:endParaRPr kumimoji="0" lang="ru-RU"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solidFill>
                  </a:tcPr>
                </a:tc>
                <a:tc>
                  <a:txBody>
                    <a:bodyPr/>
                    <a:lstStyle/>
                    <a:p>
                      <a:pPr algn="ctr">
                        <a:spcAft>
                          <a:spcPts val="0"/>
                        </a:spcAft>
                      </a:pPr>
                      <a:r>
                        <a:rPr lang="en-US" sz="1600" b="1">
                          <a:latin typeface="Times New Roman"/>
                          <a:ea typeface="Times New Roman"/>
                          <a:cs typeface="Times New Roman"/>
                        </a:rPr>
                        <a:t>512</a:t>
                      </a:r>
                      <a:endParaRPr lang="ru-RU" sz="16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solidFill>
                  </a:tcPr>
                </a:tc>
                <a:tc>
                  <a:txBody>
                    <a:bodyPr/>
                    <a:lstStyle/>
                    <a:p>
                      <a:pPr algn="ctr">
                        <a:spcAft>
                          <a:spcPts val="0"/>
                        </a:spcAft>
                      </a:pPr>
                      <a:r>
                        <a:rPr lang="en-US" sz="1600" b="1" dirty="0">
                          <a:latin typeface="Times New Roman"/>
                          <a:ea typeface="Times New Roman"/>
                          <a:cs typeface="Times New Roman"/>
                        </a:rPr>
                        <a:t>38120</a:t>
                      </a:r>
                      <a:endParaRPr lang="ru-RU" sz="16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Ni</a:t>
                      </a:r>
                      <a:endParaRPr kumimoji="0" lang="en-US" sz="1600" b="1" i="0" u="none" strike="noStrike" cap="none" normalizeH="0" baseline="0" smtClean="0">
                        <a:ln>
                          <a:noFill/>
                        </a:ln>
                        <a:solidFill>
                          <a:schemeClr val="tx1"/>
                        </a:solidFill>
                        <a:effectLst/>
                        <a:latin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Ni</a:t>
                      </a:r>
                      <a:endParaRPr kumimoji="0" lang="en-US" sz="1600" b="1" i="0" u="none" strike="noStrike" cap="none" normalizeH="0" baseline="0" dirty="0" smtClean="0">
                        <a:ln>
                          <a:noFill/>
                        </a:ln>
                        <a:solidFill>
                          <a:schemeClr val="tx1"/>
                        </a:solidFill>
                        <a:effectLst/>
                        <a:latin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solidFill>
                  </a:tcPr>
                </a:tc>
              </a:tr>
            </a:tbl>
          </a:graphicData>
        </a:graphic>
      </p:graphicFrame>
      <p:sp>
        <p:nvSpPr>
          <p:cNvPr id="15450" name="Rectangle 99"/>
          <p:cNvSpPr>
            <a:spLocks noGrp="1" noChangeArrowheads="1"/>
          </p:cNvSpPr>
          <p:nvPr>
            <p:ph type="title"/>
          </p:nvPr>
        </p:nvSpPr>
        <p:spPr>
          <a:xfrm>
            <a:off x="395288" y="115888"/>
            <a:ext cx="8229600" cy="576262"/>
          </a:xfrm>
        </p:spPr>
        <p:txBody>
          <a:bodyPr/>
          <a:lstStyle/>
          <a:p>
            <a:pPr eaLnBrk="1" hangingPunct="1"/>
            <a:r>
              <a:rPr lang="en-US" sz="2500" b="1" smtClean="0">
                <a:solidFill>
                  <a:srgbClr val="C00000"/>
                </a:solidFill>
              </a:rPr>
              <a:t>New set 10 GaAs:Cr Sensor planes</a:t>
            </a:r>
            <a:endParaRPr lang="ru-RU" sz="2500" smtClean="0"/>
          </a:p>
        </p:txBody>
      </p:sp>
      <p:sp>
        <p:nvSpPr>
          <p:cNvPr id="15451" name="Rectangle 1518"/>
          <p:cNvSpPr>
            <a:spLocks noChangeArrowheads="1"/>
          </p:cNvSpPr>
          <p:nvPr/>
        </p:nvSpPr>
        <p:spPr bwMode="auto">
          <a:xfrm>
            <a:off x="250825" y="5469427"/>
            <a:ext cx="8208963" cy="1354217"/>
          </a:xfrm>
          <a:prstGeom prst="rect">
            <a:avLst/>
          </a:prstGeom>
          <a:noFill/>
          <a:ln w="9525">
            <a:noFill/>
            <a:miter lim="800000"/>
            <a:headEnd/>
            <a:tailEnd/>
          </a:ln>
        </p:spPr>
        <p:txBody>
          <a:bodyPr wrap="square" anchor="ctr">
            <a:spAutoFit/>
          </a:bodyPr>
          <a:lstStyle/>
          <a:p>
            <a:pPr>
              <a:buFontTx/>
              <a:buChar char="•"/>
            </a:pPr>
            <a:r>
              <a:rPr lang="ru-RU" sz="1400" b="1" dirty="0">
                <a:solidFill>
                  <a:srgbClr val="A50021"/>
                </a:solidFill>
              </a:rPr>
              <a:t>- </a:t>
            </a:r>
            <a:r>
              <a:rPr lang="en-US" sz="1400" b="1" dirty="0" err="1">
                <a:solidFill>
                  <a:srgbClr val="A50021"/>
                </a:solidFill>
              </a:rPr>
              <a:t>U</a:t>
            </a:r>
            <a:r>
              <a:rPr lang="en-US" sz="1400" b="1" baseline="-25000" dirty="0" err="1">
                <a:solidFill>
                  <a:srgbClr val="A50021"/>
                </a:solidFill>
              </a:rPr>
              <a:t>bias</a:t>
            </a:r>
            <a:r>
              <a:rPr lang="ru-RU" sz="1400" b="1" dirty="0">
                <a:solidFill>
                  <a:srgbClr val="A50021"/>
                </a:solidFill>
              </a:rPr>
              <a:t>= -150</a:t>
            </a:r>
            <a:r>
              <a:rPr lang="en-US" sz="1400" b="1" dirty="0">
                <a:solidFill>
                  <a:srgbClr val="A50021"/>
                </a:solidFill>
              </a:rPr>
              <a:t>V</a:t>
            </a:r>
            <a:r>
              <a:rPr lang="ru-RU" sz="1400" b="1" dirty="0">
                <a:solidFill>
                  <a:srgbClr val="A50021"/>
                </a:solidFill>
              </a:rPr>
              <a:t>, </a:t>
            </a:r>
            <a:r>
              <a:rPr lang="en-US" sz="1400" b="1" dirty="0">
                <a:solidFill>
                  <a:srgbClr val="A50021"/>
                </a:solidFill>
              </a:rPr>
              <a:t>RT</a:t>
            </a:r>
            <a:r>
              <a:rPr lang="ru-RU" sz="1400" b="1" dirty="0">
                <a:solidFill>
                  <a:srgbClr val="A50021"/>
                </a:solidFill>
              </a:rPr>
              <a:t>, </a:t>
            </a:r>
            <a:r>
              <a:rPr lang="en-US" sz="1400" b="1" dirty="0">
                <a:solidFill>
                  <a:srgbClr val="A50021"/>
                </a:solidFill>
                <a:sym typeface="Symbol" pitchFamily="18" charset="2"/>
              </a:rPr>
              <a:t></a:t>
            </a:r>
            <a:r>
              <a:rPr lang="ru-RU" sz="1400" b="1" dirty="0">
                <a:solidFill>
                  <a:srgbClr val="A50021"/>
                </a:solidFill>
              </a:rPr>
              <a:t> - </a:t>
            </a:r>
            <a:r>
              <a:rPr lang="en-US" sz="1400" b="1" dirty="0">
                <a:solidFill>
                  <a:srgbClr val="A50021"/>
                </a:solidFill>
              </a:rPr>
              <a:t>radiation</a:t>
            </a:r>
            <a:r>
              <a:rPr lang="ru-RU" sz="1400" b="1" dirty="0">
                <a:solidFill>
                  <a:srgbClr val="A50021"/>
                </a:solidFill>
              </a:rPr>
              <a:t> (</a:t>
            </a:r>
            <a:r>
              <a:rPr lang="ru-RU" sz="1400" b="1" baseline="30000" dirty="0">
                <a:solidFill>
                  <a:srgbClr val="A50021"/>
                </a:solidFill>
              </a:rPr>
              <a:t>90</a:t>
            </a:r>
            <a:r>
              <a:rPr lang="en-US" sz="1400" b="1" dirty="0" err="1">
                <a:solidFill>
                  <a:srgbClr val="A50021"/>
                </a:solidFill>
                <a:sym typeface="Symbol" pitchFamily="18" charset="2"/>
              </a:rPr>
              <a:t>Sr</a:t>
            </a:r>
            <a:r>
              <a:rPr lang="ru-RU" sz="1400" b="1" dirty="0">
                <a:solidFill>
                  <a:srgbClr val="A50021"/>
                </a:solidFill>
                <a:sym typeface="Symbol" pitchFamily="18" charset="2"/>
              </a:rPr>
              <a:t>, </a:t>
            </a:r>
            <a:r>
              <a:rPr lang="en-US" sz="1400" b="1" dirty="0" err="1">
                <a:solidFill>
                  <a:srgbClr val="A50021"/>
                </a:solidFill>
                <a:sym typeface="Symbol" pitchFamily="18" charset="2"/>
              </a:rPr>
              <a:t>mip</a:t>
            </a:r>
            <a:r>
              <a:rPr lang="ru-RU" sz="1400" b="1" dirty="0">
                <a:solidFill>
                  <a:srgbClr val="A50021"/>
                </a:solidFill>
                <a:sym typeface="Symbol" pitchFamily="18" charset="2"/>
              </a:rPr>
              <a:t>)</a:t>
            </a:r>
            <a:endParaRPr lang="en-US" sz="1400" b="1" dirty="0">
              <a:solidFill>
                <a:srgbClr val="A50021"/>
              </a:solidFill>
              <a:sym typeface="Symbol" pitchFamily="18" charset="2"/>
            </a:endParaRPr>
          </a:p>
          <a:p>
            <a:endParaRPr lang="en-US" sz="1400" b="1" dirty="0">
              <a:sym typeface="Symbol" pitchFamily="18" charset="2"/>
            </a:endParaRPr>
          </a:p>
          <a:p>
            <a:r>
              <a:rPr lang="en-US" sz="1400" b="1" dirty="0">
                <a:sym typeface="Symbol" pitchFamily="18" charset="2"/>
              </a:rPr>
              <a:t>10 sensors are made of 4 different </a:t>
            </a:r>
            <a:r>
              <a:rPr lang="en-US" sz="1400" b="1" dirty="0" smtClean="0">
                <a:sym typeface="Symbol" pitchFamily="18" charset="2"/>
              </a:rPr>
              <a:t>crystals </a:t>
            </a:r>
            <a:r>
              <a:rPr lang="en-US" sz="1400" b="1" dirty="0">
                <a:sym typeface="Symbol" pitchFamily="18" charset="2"/>
              </a:rPr>
              <a:t>AG-66, AG-84, AG-221, </a:t>
            </a:r>
            <a:r>
              <a:rPr lang="en-US" sz="1400" b="1" dirty="0" smtClean="0">
                <a:sym typeface="Symbol" pitchFamily="18" charset="2"/>
              </a:rPr>
              <a:t>AG-262 </a:t>
            </a:r>
            <a:r>
              <a:rPr lang="en-US" b="1" dirty="0" smtClean="0">
                <a:sym typeface="Symbol" pitchFamily="18" charset="2"/>
              </a:rPr>
              <a:t>have to be measured</a:t>
            </a:r>
            <a:endParaRPr lang="ru-RU" b="1" dirty="0" smtClean="0">
              <a:sym typeface="Symbol" pitchFamily="18" charset="2"/>
            </a:endParaRPr>
          </a:p>
          <a:p>
            <a:endParaRPr lang="ru-RU" b="1" dirty="0">
              <a:sym typeface="Symbol" pitchFamily="18" charset="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p:cNvSpPr>
          <p:nvPr/>
        </p:nvSpPr>
        <p:spPr bwMode="auto">
          <a:xfrm>
            <a:off x="0" y="0"/>
            <a:ext cx="9144000" cy="720725"/>
          </a:xfrm>
          <a:prstGeom prst="rect">
            <a:avLst/>
          </a:prstGeom>
          <a:noFill/>
          <a:ln w="9525">
            <a:noFill/>
            <a:miter lim="800000"/>
            <a:headEnd/>
            <a:tailEnd/>
          </a:ln>
        </p:spPr>
        <p:txBody>
          <a:bodyPr anchor="ctr"/>
          <a:lstStyle/>
          <a:p>
            <a:pPr algn="ctr"/>
            <a:r>
              <a:rPr lang="de-DE" sz="3200" b="1">
                <a:solidFill>
                  <a:srgbClr val="C00000"/>
                </a:solidFill>
                <a:latin typeface="Calibri" pitchFamily="34" charset="0"/>
              </a:rPr>
              <a:t> </a:t>
            </a:r>
            <a:r>
              <a:rPr lang="en-US" sz="2800" b="1">
                <a:solidFill>
                  <a:srgbClr val="CC0000"/>
                </a:solidFill>
              </a:rPr>
              <a:t>GaAs on the proton beam 1-3 MeV</a:t>
            </a:r>
            <a:endParaRPr lang="ru-RU" sz="2800" b="1">
              <a:solidFill>
                <a:srgbClr val="CC0000"/>
              </a:solidFill>
            </a:endParaRPr>
          </a:p>
        </p:txBody>
      </p:sp>
      <p:sp>
        <p:nvSpPr>
          <p:cNvPr id="26629" name="Rectangle 2"/>
          <p:cNvSpPr>
            <a:spLocks noChangeArrowheads="1"/>
          </p:cNvSpPr>
          <p:nvPr/>
        </p:nvSpPr>
        <p:spPr bwMode="auto">
          <a:xfrm>
            <a:off x="250824" y="620713"/>
            <a:ext cx="8569647" cy="2016199"/>
          </a:xfrm>
          <a:prstGeom prst="rect">
            <a:avLst/>
          </a:prstGeom>
          <a:noFill/>
          <a:ln w="9525">
            <a:noFill/>
            <a:miter lim="800000"/>
            <a:headEnd/>
            <a:tailEnd/>
          </a:ln>
        </p:spPr>
        <p:txBody>
          <a:bodyPr anchor="ctr"/>
          <a:lstStyle/>
          <a:p>
            <a:pPr algn="ctr"/>
            <a:r>
              <a:rPr lang="en-US" sz="2400" b="1" dirty="0" smtClean="0">
                <a:solidFill>
                  <a:srgbClr val="0066FF"/>
                </a:solidFill>
                <a:latin typeface="Calibri" pitchFamily="34" charset="0"/>
              </a:rPr>
              <a:t>The idea is using a proton beam as a tool to measure the  charge collection efficiency of various sensor areas.</a:t>
            </a:r>
          </a:p>
          <a:p>
            <a:pPr algn="ctr"/>
            <a:r>
              <a:rPr lang="en-US" sz="2400" b="1" dirty="0" smtClean="0">
                <a:solidFill>
                  <a:srgbClr val="0066FF"/>
                </a:solidFill>
                <a:latin typeface="Calibri" pitchFamily="34" charset="0"/>
              </a:rPr>
              <a:t>Changing  proton energy gives the signal from different depth(Bragg's peak) combination with </a:t>
            </a:r>
            <a:r>
              <a:rPr lang="en-US" sz="2400" b="1" dirty="0" err="1" smtClean="0">
                <a:solidFill>
                  <a:srgbClr val="0066FF"/>
                </a:solidFill>
                <a:latin typeface="Calibri" pitchFamily="34" charset="0"/>
              </a:rPr>
              <a:t>Medipix</a:t>
            </a:r>
            <a:r>
              <a:rPr lang="en-US" sz="2400" b="1" dirty="0" smtClean="0">
                <a:solidFill>
                  <a:srgbClr val="0066FF"/>
                </a:solidFill>
                <a:latin typeface="Calibri" pitchFamily="34" charset="0"/>
              </a:rPr>
              <a:t> chip gives the space resolution ~55 um, that allows study detector surface homogeneity. </a:t>
            </a:r>
            <a:endParaRPr lang="ru-RU" sz="2400" b="1" dirty="0">
              <a:solidFill>
                <a:srgbClr val="0066FF"/>
              </a:solidFill>
              <a:latin typeface="Calibri" pitchFamily="34" charset="0"/>
            </a:endParaRPr>
          </a:p>
        </p:txBody>
      </p:sp>
      <p:pic>
        <p:nvPicPr>
          <p:cNvPr id="47105" name="Picture 1" descr="C:\Users\NEOVP\Documents\Presentation_FCAL\FCAL2013\Schems\Mpix_Principle.jpg"/>
          <p:cNvPicPr>
            <a:picLocks noChangeAspect="1" noChangeArrowheads="1"/>
          </p:cNvPicPr>
          <p:nvPr/>
        </p:nvPicPr>
        <p:blipFill>
          <a:blip r:embed="rId2" cstate="print"/>
          <a:srcRect/>
          <a:stretch>
            <a:fillRect/>
          </a:stretch>
        </p:blipFill>
        <p:spPr bwMode="auto">
          <a:xfrm>
            <a:off x="179513" y="3140968"/>
            <a:ext cx="3528392" cy="2040525"/>
          </a:xfrm>
          <a:prstGeom prst="rect">
            <a:avLst/>
          </a:prstGeom>
          <a:noFill/>
        </p:spPr>
      </p:pic>
      <p:pic>
        <p:nvPicPr>
          <p:cNvPr id="47106" name="Picture 2" descr="C:\Users\NEOVP\Documents\Presentation_FCAL\FCAL2013\Schems\Mpix_Particle.jpg"/>
          <p:cNvPicPr>
            <a:picLocks noChangeAspect="1" noChangeArrowheads="1"/>
          </p:cNvPicPr>
          <p:nvPr/>
        </p:nvPicPr>
        <p:blipFill>
          <a:blip r:embed="rId3" cstate="print"/>
          <a:srcRect/>
          <a:stretch>
            <a:fillRect/>
          </a:stretch>
        </p:blipFill>
        <p:spPr bwMode="auto">
          <a:xfrm>
            <a:off x="4499992" y="3068960"/>
            <a:ext cx="4176464" cy="2381384"/>
          </a:xfrm>
          <a:prstGeom prst="rect">
            <a:avLst/>
          </a:prstGeom>
          <a:noFill/>
        </p:spPr>
      </p:pic>
      <p:sp>
        <p:nvSpPr>
          <p:cNvPr id="7" name="TextBox 6"/>
          <p:cNvSpPr txBox="1"/>
          <p:nvPr/>
        </p:nvSpPr>
        <p:spPr>
          <a:xfrm>
            <a:off x="395536" y="5877272"/>
            <a:ext cx="2018501" cy="369332"/>
          </a:xfrm>
          <a:prstGeom prst="rect">
            <a:avLst/>
          </a:prstGeom>
          <a:noFill/>
        </p:spPr>
        <p:txBody>
          <a:bodyPr wrap="none" rtlCol="0">
            <a:spAutoFit/>
          </a:bodyPr>
          <a:lstStyle/>
          <a:p>
            <a:r>
              <a:rPr lang="en-US" b="1" dirty="0" err="1" smtClean="0"/>
              <a:t>Medipix</a:t>
            </a:r>
            <a:r>
              <a:rPr lang="en-US" b="1" dirty="0" smtClean="0"/>
              <a:t> detector</a:t>
            </a:r>
            <a:endParaRPr lang="en-US" b="1" dirty="0"/>
          </a:p>
        </p:txBody>
      </p:sp>
      <p:sp>
        <p:nvSpPr>
          <p:cNvPr id="8" name="TextBox 7"/>
          <p:cNvSpPr txBox="1"/>
          <p:nvPr/>
        </p:nvSpPr>
        <p:spPr>
          <a:xfrm>
            <a:off x="4644008" y="5877272"/>
            <a:ext cx="2952328" cy="369332"/>
          </a:xfrm>
          <a:prstGeom prst="rect">
            <a:avLst/>
          </a:prstGeom>
          <a:noFill/>
        </p:spPr>
        <p:txBody>
          <a:bodyPr wrap="square" rtlCol="0">
            <a:spAutoFit/>
          </a:bodyPr>
          <a:lstStyle/>
          <a:p>
            <a:r>
              <a:rPr lang="en-US" b="1" dirty="0" smtClean="0"/>
              <a:t>Charge sharing effect</a:t>
            </a:r>
            <a:endParaRPr lang="en-U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p:cNvSpPr>
          <p:nvPr/>
        </p:nvSpPr>
        <p:spPr bwMode="auto">
          <a:xfrm>
            <a:off x="0" y="0"/>
            <a:ext cx="9144000" cy="720725"/>
          </a:xfrm>
          <a:prstGeom prst="rect">
            <a:avLst/>
          </a:prstGeom>
          <a:noFill/>
          <a:ln w="9525">
            <a:noFill/>
            <a:miter lim="800000"/>
            <a:headEnd/>
            <a:tailEnd/>
          </a:ln>
        </p:spPr>
        <p:txBody>
          <a:bodyPr anchor="ctr"/>
          <a:lstStyle/>
          <a:p>
            <a:pPr algn="ctr"/>
            <a:r>
              <a:rPr lang="de-DE" sz="3200" b="1">
                <a:solidFill>
                  <a:srgbClr val="C00000"/>
                </a:solidFill>
                <a:latin typeface="Calibri" pitchFamily="34" charset="0"/>
              </a:rPr>
              <a:t> </a:t>
            </a:r>
            <a:r>
              <a:rPr lang="en-US" sz="2800" b="1">
                <a:solidFill>
                  <a:srgbClr val="CC0000"/>
                </a:solidFill>
              </a:rPr>
              <a:t>GaAs on the proton beam 1-3 MeV</a:t>
            </a:r>
            <a:endParaRPr lang="ru-RU" sz="2800" b="1">
              <a:solidFill>
                <a:srgbClr val="CC0000"/>
              </a:solidFill>
            </a:endParaRPr>
          </a:p>
        </p:txBody>
      </p:sp>
      <p:pic>
        <p:nvPicPr>
          <p:cNvPr id="26627" name="Picture 3" descr="EG52"/>
          <p:cNvPicPr>
            <a:picLocks noChangeAspect="1" noChangeArrowheads="1"/>
          </p:cNvPicPr>
          <p:nvPr/>
        </p:nvPicPr>
        <p:blipFill>
          <a:blip r:embed="rId2" cstate="print"/>
          <a:srcRect/>
          <a:stretch>
            <a:fillRect/>
          </a:stretch>
        </p:blipFill>
        <p:spPr bwMode="auto">
          <a:xfrm>
            <a:off x="4572000" y="1125538"/>
            <a:ext cx="3833813" cy="5113337"/>
          </a:xfrm>
          <a:prstGeom prst="rect">
            <a:avLst/>
          </a:prstGeom>
          <a:noFill/>
          <a:ln w="9525">
            <a:noFill/>
            <a:miter lim="800000"/>
            <a:headEnd/>
            <a:tailEnd/>
          </a:ln>
        </p:spPr>
      </p:pic>
      <p:pic>
        <p:nvPicPr>
          <p:cNvPr id="26628" name="Picture 4" descr="P1130854"/>
          <p:cNvPicPr>
            <a:picLocks noChangeAspect="1" noChangeArrowheads="1"/>
          </p:cNvPicPr>
          <p:nvPr/>
        </p:nvPicPr>
        <p:blipFill>
          <a:blip r:embed="rId3" cstate="print"/>
          <a:srcRect/>
          <a:stretch>
            <a:fillRect/>
          </a:stretch>
        </p:blipFill>
        <p:spPr bwMode="auto">
          <a:xfrm>
            <a:off x="611188" y="1125538"/>
            <a:ext cx="3835400" cy="5113337"/>
          </a:xfrm>
          <a:prstGeom prst="rect">
            <a:avLst/>
          </a:prstGeom>
          <a:noFill/>
          <a:ln w="9525">
            <a:noFill/>
            <a:miter lim="800000"/>
            <a:headEnd/>
            <a:tailEnd/>
          </a:ln>
        </p:spPr>
      </p:pic>
      <p:sp>
        <p:nvSpPr>
          <p:cNvPr id="26629" name="Rectangle 2"/>
          <p:cNvSpPr>
            <a:spLocks noChangeArrowheads="1"/>
          </p:cNvSpPr>
          <p:nvPr/>
        </p:nvSpPr>
        <p:spPr bwMode="auto">
          <a:xfrm>
            <a:off x="250825" y="620713"/>
            <a:ext cx="8497888" cy="504825"/>
          </a:xfrm>
          <a:prstGeom prst="rect">
            <a:avLst/>
          </a:prstGeom>
          <a:noFill/>
          <a:ln w="9525">
            <a:noFill/>
            <a:miter lim="800000"/>
            <a:headEnd/>
            <a:tailEnd/>
          </a:ln>
        </p:spPr>
        <p:txBody>
          <a:bodyPr anchor="ctr"/>
          <a:lstStyle/>
          <a:p>
            <a:pPr algn="ctr"/>
            <a:r>
              <a:rPr lang="en-US" sz="2400" b="1">
                <a:solidFill>
                  <a:srgbClr val="0066FF"/>
                </a:solidFill>
                <a:latin typeface="Calibri" pitchFamily="34" charset="0"/>
              </a:rPr>
              <a:t>Laboratory of the neutron physics JINR has the  accelerator</a:t>
            </a:r>
            <a:r>
              <a:rPr lang="ru-RU" sz="2400" b="1">
                <a:solidFill>
                  <a:srgbClr val="0066FF"/>
                </a:solidFill>
                <a:latin typeface="Calibri" pitchFamily="34" charset="0"/>
              </a:rPr>
              <a:t> </a:t>
            </a:r>
            <a:r>
              <a:rPr lang="en-US" sz="2400" b="1">
                <a:solidFill>
                  <a:srgbClr val="0066FF"/>
                </a:solidFill>
                <a:latin typeface="Calibri" pitchFamily="34" charset="0"/>
              </a:rPr>
              <a:t>EG</a:t>
            </a:r>
            <a:r>
              <a:rPr lang="ru-RU" sz="2400" b="1">
                <a:solidFill>
                  <a:srgbClr val="0066FF"/>
                </a:solidFill>
                <a:latin typeface="Calibri" pitchFamily="34" charset="0"/>
              </a:rPr>
              <a:t>-5</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p:cNvSpPr>
          <p:nvPr/>
        </p:nvSpPr>
        <p:spPr bwMode="auto">
          <a:xfrm>
            <a:off x="0" y="0"/>
            <a:ext cx="9144000" cy="720725"/>
          </a:xfrm>
          <a:prstGeom prst="rect">
            <a:avLst/>
          </a:prstGeom>
          <a:noFill/>
          <a:ln w="9525">
            <a:noFill/>
            <a:miter lim="800000"/>
            <a:headEnd/>
            <a:tailEnd/>
          </a:ln>
        </p:spPr>
        <p:txBody>
          <a:bodyPr anchor="ctr"/>
          <a:lstStyle/>
          <a:p>
            <a:pPr algn="ctr"/>
            <a:r>
              <a:rPr lang="de-DE" sz="3200" b="1">
                <a:solidFill>
                  <a:srgbClr val="C00000"/>
                </a:solidFill>
                <a:latin typeface="Calibri" pitchFamily="34" charset="0"/>
              </a:rPr>
              <a:t> </a:t>
            </a:r>
            <a:r>
              <a:rPr lang="en-US" sz="2800" b="1">
                <a:solidFill>
                  <a:srgbClr val="CC0000"/>
                </a:solidFill>
              </a:rPr>
              <a:t>GaAs on the proton beam 1-3 MeV</a:t>
            </a:r>
            <a:endParaRPr lang="ru-RU" sz="2800" b="1">
              <a:solidFill>
                <a:srgbClr val="CC0000"/>
              </a:solidFill>
            </a:endParaRPr>
          </a:p>
        </p:txBody>
      </p:sp>
      <p:pic>
        <p:nvPicPr>
          <p:cNvPr id="27651" name="Picture 4"/>
          <p:cNvPicPr>
            <a:picLocks noChangeAspect="1" noChangeArrowheads="1"/>
          </p:cNvPicPr>
          <p:nvPr/>
        </p:nvPicPr>
        <p:blipFill>
          <a:blip r:embed="rId2" cstate="print"/>
          <a:srcRect/>
          <a:stretch>
            <a:fillRect/>
          </a:stretch>
        </p:blipFill>
        <p:spPr bwMode="auto">
          <a:xfrm>
            <a:off x="1403350" y="1412875"/>
            <a:ext cx="6191250" cy="5060950"/>
          </a:xfrm>
          <a:prstGeom prst="rect">
            <a:avLst/>
          </a:prstGeom>
          <a:noFill/>
          <a:ln w="9525">
            <a:noFill/>
            <a:miter lim="800000"/>
            <a:headEnd/>
            <a:tailEnd/>
          </a:ln>
        </p:spPr>
      </p:pic>
      <p:sp>
        <p:nvSpPr>
          <p:cNvPr id="27652" name="Rectangle 2"/>
          <p:cNvSpPr>
            <a:spLocks noChangeArrowheads="1"/>
          </p:cNvSpPr>
          <p:nvPr/>
        </p:nvSpPr>
        <p:spPr bwMode="auto">
          <a:xfrm>
            <a:off x="684213" y="765175"/>
            <a:ext cx="7772400" cy="504825"/>
          </a:xfrm>
          <a:prstGeom prst="rect">
            <a:avLst/>
          </a:prstGeom>
          <a:noFill/>
          <a:ln w="9525">
            <a:noFill/>
            <a:miter lim="800000"/>
            <a:headEnd/>
            <a:tailEnd/>
          </a:ln>
        </p:spPr>
        <p:txBody>
          <a:bodyPr anchor="ctr"/>
          <a:lstStyle/>
          <a:p>
            <a:pPr algn="ctr"/>
            <a:r>
              <a:rPr lang="ru-RU" sz="2400" b="1">
                <a:solidFill>
                  <a:srgbClr val="0066FF"/>
                </a:solidFill>
                <a:latin typeface="Calibri" pitchFamily="34" charset="0"/>
              </a:rPr>
              <a:t>PRINCIPLE OF THE ACCELERATOR VAN-DE-GRAAF</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p:cNvSpPr>
          <p:nvPr/>
        </p:nvSpPr>
        <p:spPr bwMode="auto">
          <a:xfrm>
            <a:off x="0" y="0"/>
            <a:ext cx="9144000" cy="720725"/>
          </a:xfrm>
          <a:prstGeom prst="rect">
            <a:avLst/>
          </a:prstGeom>
          <a:noFill/>
          <a:ln w="9525">
            <a:noFill/>
            <a:miter lim="800000"/>
            <a:headEnd/>
            <a:tailEnd/>
          </a:ln>
        </p:spPr>
        <p:txBody>
          <a:bodyPr anchor="ctr"/>
          <a:lstStyle/>
          <a:p>
            <a:pPr algn="ctr"/>
            <a:r>
              <a:rPr lang="de-DE" sz="3200" b="1">
                <a:solidFill>
                  <a:srgbClr val="C00000"/>
                </a:solidFill>
                <a:latin typeface="Calibri" pitchFamily="34" charset="0"/>
              </a:rPr>
              <a:t> </a:t>
            </a:r>
            <a:r>
              <a:rPr lang="en-US" sz="2800" b="1">
                <a:solidFill>
                  <a:srgbClr val="CC0000"/>
                </a:solidFill>
              </a:rPr>
              <a:t>GaAs on the proton beam 1-3 MeV</a:t>
            </a:r>
            <a:endParaRPr lang="ru-RU" sz="2800" b="1">
              <a:solidFill>
                <a:srgbClr val="CC0000"/>
              </a:solidFill>
            </a:endParaRPr>
          </a:p>
        </p:txBody>
      </p:sp>
      <p:sp>
        <p:nvSpPr>
          <p:cNvPr id="28675" name="Rectangle 2"/>
          <p:cNvSpPr>
            <a:spLocks noChangeArrowheads="1"/>
          </p:cNvSpPr>
          <p:nvPr/>
        </p:nvSpPr>
        <p:spPr bwMode="auto">
          <a:xfrm>
            <a:off x="642910" y="857232"/>
            <a:ext cx="7772400" cy="1143000"/>
          </a:xfrm>
          <a:prstGeom prst="rect">
            <a:avLst/>
          </a:prstGeom>
          <a:noFill/>
          <a:ln w="9525">
            <a:noFill/>
            <a:miter lim="800000"/>
            <a:headEnd/>
            <a:tailEnd/>
          </a:ln>
        </p:spPr>
        <p:txBody>
          <a:bodyPr anchor="ctr"/>
          <a:lstStyle/>
          <a:p>
            <a:pPr algn="ctr"/>
            <a:r>
              <a:rPr lang="en-US" sz="2400" b="1" dirty="0">
                <a:solidFill>
                  <a:srgbClr val="0066FF"/>
                </a:solidFill>
                <a:latin typeface="Calibri" pitchFamily="34" charset="0"/>
              </a:rPr>
              <a:t>MAIN PARAMETERS OF THE ACCELERATOR</a:t>
            </a:r>
            <a:r>
              <a:rPr lang="ru-RU" sz="2400" b="1" dirty="0">
                <a:solidFill>
                  <a:srgbClr val="0066FF"/>
                </a:solidFill>
                <a:latin typeface="Calibri" pitchFamily="34" charset="0"/>
              </a:rPr>
              <a:t> </a:t>
            </a:r>
            <a:r>
              <a:rPr lang="en-US" sz="2400" b="1" dirty="0">
                <a:solidFill>
                  <a:srgbClr val="0066FF"/>
                </a:solidFill>
                <a:latin typeface="Calibri" pitchFamily="34" charset="0"/>
              </a:rPr>
              <a:t>EG</a:t>
            </a:r>
            <a:r>
              <a:rPr lang="ru-RU" sz="2400" b="1" dirty="0">
                <a:solidFill>
                  <a:srgbClr val="0066FF"/>
                </a:solidFill>
                <a:latin typeface="Calibri" pitchFamily="34" charset="0"/>
              </a:rPr>
              <a:t>-5</a:t>
            </a:r>
          </a:p>
        </p:txBody>
      </p:sp>
      <p:sp>
        <p:nvSpPr>
          <p:cNvPr id="28676" name="Rectangle 3"/>
          <p:cNvSpPr>
            <a:spLocks noChangeArrowheads="1"/>
          </p:cNvSpPr>
          <p:nvPr/>
        </p:nvSpPr>
        <p:spPr bwMode="auto">
          <a:xfrm>
            <a:off x="714348" y="1785926"/>
            <a:ext cx="7772400" cy="4114800"/>
          </a:xfrm>
          <a:prstGeom prst="rect">
            <a:avLst/>
          </a:prstGeom>
          <a:noFill/>
          <a:ln w="9525">
            <a:noFill/>
            <a:miter lim="800000"/>
            <a:headEnd/>
            <a:tailEnd/>
          </a:ln>
        </p:spPr>
        <p:txBody>
          <a:bodyPr/>
          <a:lstStyle/>
          <a:p>
            <a:pPr marL="342900" indent="-342900">
              <a:lnSpc>
                <a:spcPct val="80000"/>
              </a:lnSpc>
              <a:spcBef>
                <a:spcPct val="20000"/>
              </a:spcBef>
              <a:buFont typeface="Arial" pitchFamily="34" charset="0"/>
              <a:buNone/>
            </a:pPr>
            <a:r>
              <a:rPr lang="en-US" sz="2000" dirty="0">
                <a:latin typeface="Calibri" pitchFamily="34" charset="0"/>
              </a:rPr>
              <a:t>	</a:t>
            </a:r>
            <a:endParaRPr lang="ru-RU" sz="2000" dirty="0">
              <a:latin typeface="Calibri" pitchFamily="34" charset="0"/>
            </a:endParaRPr>
          </a:p>
          <a:p>
            <a:pPr marL="342900" indent="-342900">
              <a:lnSpc>
                <a:spcPct val="80000"/>
              </a:lnSpc>
              <a:spcBef>
                <a:spcPct val="20000"/>
              </a:spcBef>
              <a:buFont typeface="Arial" pitchFamily="34" charset="0"/>
              <a:buChar char="•"/>
            </a:pPr>
            <a:r>
              <a:rPr lang="ru-RU" sz="2400" dirty="0">
                <a:latin typeface="Calibri" pitchFamily="34" charset="0"/>
              </a:rPr>
              <a:t>1. </a:t>
            </a:r>
            <a:r>
              <a:rPr lang="en-US" sz="2400" dirty="0" smtClean="0">
                <a:latin typeface="Calibri" pitchFamily="34" charset="0"/>
              </a:rPr>
              <a:t>Particle energy</a:t>
            </a:r>
            <a:r>
              <a:rPr lang="ru-RU" sz="2400" dirty="0" smtClean="0">
                <a:latin typeface="Calibri" pitchFamily="34" charset="0"/>
              </a:rPr>
              <a:t>    </a:t>
            </a:r>
            <a:r>
              <a:rPr lang="ru-RU" sz="2400" dirty="0">
                <a:latin typeface="Calibri" pitchFamily="34" charset="0"/>
              </a:rPr>
              <a:t>0,9 – 3,5 </a:t>
            </a:r>
            <a:r>
              <a:rPr lang="en-US" sz="2400" dirty="0" err="1" smtClean="0">
                <a:latin typeface="Calibri" pitchFamily="34" charset="0"/>
              </a:rPr>
              <a:t>MeV</a:t>
            </a:r>
            <a:r>
              <a:rPr lang="ru-RU" sz="2400" dirty="0" smtClean="0">
                <a:latin typeface="Calibri" pitchFamily="34" charset="0"/>
              </a:rPr>
              <a:t>;</a:t>
            </a:r>
            <a:endParaRPr lang="ru-RU" sz="2400" dirty="0">
              <a:latin typeface="Calibri" pitchFamily="34" charset="0"/>
            </a:endParaRPr>
          </a:p>
          <a:p>
            <a:pPr marL="342900" indent="-342900">
              <a:lnSpc>
                <a:spcPct val="80000"/>
              </a:lnSpc>
              <a:spcBef>
                <a:spcPct val="20000"/>
              </a:spcBef>
              <a:buFont typeface="Arial" pitchFamily="34" charset="0"/>
              <a:buChar char="•"/>
            </a:pPr>
            <a:r>
              <a:rPr lang="ru-RU" sz="2400" dirty="0">
                <a:latin typeface="Calibri" pitchFamily="34" charset="0"/>
              </a:rPr>
              <a:t>2. </a:t>
            </a:r>
            <a:r>
              <a:rPr lang="en-US" sz="2400" dirty="0" smtClean="0">
                <a:latin typeface="Calibri" pitchFamily="34" charset="0"/>
              </a:rPr>
              <a:t>Accelerated particles </a:t>
            </a:r>
            <a:r>
              <a:rPr lang="ru-RU" sz="2400" dirty="0" smtClean="0">
                <a:latin typeface="Calibri" pitchFamily="34" charset="0"/>
              </a:rPr>
              <a:t>– </a:t>
            </a:r>
            <a:r>
              <a:rPr lang="en-US" sz="2400" dirty="0" smtClean="0">
                <a:latin typeface="Calibri" pitchFamily="34" charset="0"/>
              </a:rPr>
              <a:t>singly charged ions of hydrogen and helium</a:t>
            </a:r>
            <a:r>
              <a:rPr lang="ru-RU" sz="2400" dirty="0" smtClean="0">
                <a:latin typeface="Calibri" pitchFamily="34" charset="0"/>
              </a:rPr>
              <a:t>;</a:t>
            </a:r>
            <a:endParaRPr lang="ru-RU" sz="2400" dirty="0">
              <a:latin typeface="Calibri" pitchFamily="34" charset="0"/>
            </a:endParaRPr>
          </a:p>
          <a:p>
            <a:pPr marL="342900" indent="-342900">
              <a:lnSpc>
                <a:spcPct val="80000"/>
              </a:lnSpc>
              <a:spcBef>
                <a:spcPct val="20000"/>
              </a:spcBef>
              <a:buFont typeface="Arial" pitchFamily="34" charset="0"/>
              <a:buChar char="•"/>
            </a:pPr>
            <a:r>
              <a:rPr lang="ru-RU" sz="2400" dirty="0">
                <a:latin typeface="Calibri" pitchFamily="34" charset="0"/>
              </a:rPr>
              <a:t>3. </a:t>
            </a:r>
            <a:r>
              <a:rPr lang="en-US" sz="2400" dirty="0" smtClean="0">
                <a:latin typeface="Calibri" pitchFamily="34" charset="0"/>
              </a:rPr>
              <a:t>The intensity of the beam: protons – up to 30uA, helium ions – up to 10 </a:t>
            </a:r>
            <a:r>
              <a:rPr lang="en-US" sz="2400" dirty="0" err="1" smtClean="0">
                <a:latin typeface="Calibri" pitchFamily="34" charset="0"/>
              </a:rPr>
              <a:t>uA</a:t>
            </a:r>
            <a:r>
              <a:rPr lang="en-US" sz="2400" dirty="0" smtClean="0">
                <a:latin typeface="Calibri" pitchFamily="34" charset="0"/>
              </a:rPr>
              <a:t>;</a:t>
            </a:r>
            <a:endParaRPr lang="ru-RU" sz="2400" dirty="0">
              <a:latin typeface="Calibri" pitchFamily="34" charset="0"/>
            </a:endParaRPr>
          </a:p>
          <a:p>
            <a:pPr marL="342900" indent="-342900">
              <a:lnSpc>
                <a:spcPct val="80000"/>
              </a:lnSpc>
              <a:spcBef>
                <a:spcPct val="20000"/>
              </a:spcBef>
              <a:buFont typeface="Arial" pitchFamily="34" charset="0"/>
              <a:buChar char="•"/>
            </a:pPr>
            <a:r>
              <a:rPr lang="ru-RU" sz="2400" dirty="0">
                <a:latin typeface="Calibri" pitchFamily="34" charset="0"/>
              </a:rPr>
              <a:t>4. </a:t>
            </a:r>
            <a:r>
              <a:rPr lang="en-US" sz="2400" dirty="0" smtClean="0">
                <a:latin typeface="Calibri" pitchFamily="34" charset="0"/>
              </a:rPr>
              <a:t>Energy spread - less than 500 </a:t>
            </a:r>
            <a:r>
              <a:rPr lang="en-US" sz="2400" dirty="0" err="1" smtClean="0">
                <a:latin typeface="Calibri" pitchFamily="34" charset="0"/>
              </a:rPr>
              <a:t>eV</a:t>
            </a:r>
            <a:endParaRPr lang="ru-RU" sz="2400" dirty="0">
              <a:latin typeface="Calibri" pitchFamily="34" charset="0"/>
            </a:endParaRPr>
          </a:p>
          <a:p>
            <a:pPr marL="342900" indent="-342900">
              <a:lnSpc>
                <a:spcPct val="80000"/>
              </a:lnSpc>
              <a:spcBef>
                <a:spcPct val="20000"/>
              </a:spcBef>
              <a:buFont typeface="Arial" pitchFamily="34" charset="0"/>
              <a:buChar char="•"/>
            </a:pPr>
            <a:r>
              <a:rPr lang="ru-RU" sz="2400" dirty="0">
                <a:latin typeface="Calibri" pitchFamily="34" charset="0"/>
              </a:rPr>
              <a:t>5. </a:t>
            </a:r>
            <a:r>
              <a:rPr lang="en-US" sz="2400" dirty="0" smtClean="0">
                <a:latin typeface="Calibri" pitchFamily="34" charset="0"/>
              </a:rPr>
              <a:t>Energy set accuracy - 2 </a:t>
            </a:r>
            <a:r>
              <a:rPr lang="en-US" sz="2400" dirty="0" err="1" smtClean="0">
                <a:latin typeface="Calibri" pitchFamily="34" charset="0"/>
              </a:rPr>
              <a:t>keV</a:t>
            </a:r>
            <a:r>
              <a:rPr lang="en-US" sz="2400" dirty="0" smtClean="0">
                <a:latin typeface="Calibri" pitchFamily="34" charset="0"/>
              </a:rPr>
              <a:t>;</a:t>
            </a:r>
            <a:endParaRPr lang="ru-RU" sz="2400" dirty="0">
              <a:latin typeface="Calibri" pitchFamily="34" charset="0"/>
            </a:endParaRPr>
          </a:p>
          <a:p>
            <a:pPr marL="342900" indent="-342900">
              <a:lnSpc>
                <a:spcPct val="80000"/>
              </a:lnSpc>
              <a:spcBef>
                <a:spcPct val="20000"/>
              </a:spcBef>
              <a:buFont typeface="Arial" pitchFamily="34" charset="0"/>
              <a:buChar char="•"/>
            </a:pPr>
            <a:r>
              <a:rPr lang="ru-RU" sz="2400" dirty="0">
                <a:latin typeface="Calibri" pitchFamily="34" charset="0"/>
              </a:rPr>
              <a:t>6. </a:t>
            </a:r>
            <a:r>
              <a:rPr lang="en-US" sz="2400" dirty="0" smtClean="0">
                <a:latin typeface="Calibri" pitchFamily="34" charset="0"/>
              </a:rPr>
              <a:t>Vertical accelerator with three magnets can provide beam on 6 horizontal channels.</a:t>
            </a:r>
            <a:endParaRPr lang="ru-RU" sz="2400" dirty="0">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p:cNvSpPr>
          <p:nvPr/>
        </p:nvSpPr>
        <p:spPr bwMode="auto">
          <a:xfrm>
            <a:off x="0" y="0"/>
            <a:ext cx="9144000" cy="720725"/>
          </a:xfrm>
          <a:prstGeom prst="rect">
            <a:avLst/>
          </a:prstGeom>
          <a:noFill/>
          <a:ln w="9525">
            <a:noFill/>
            <a:miter lim="800000"/>
            <a:headEnd/>
            <a:tailEnd/>
          </a:ln>
        </p:spPr>
        <p:txBody>
          <a:bodyPr anchor="ctr"/>
          <a:lstStyle/>
          <a:p>
            <a:pPr algn="ctr"/>
            <a:r>
              <a:rPr lang="de-DE" sz="3200" b="1">
                <a:solidFill>
                  <a:srgbClr val="C00000"/>
                </a:solidFill>
                <a:latin typeface="Calibri" pitchFamily="34" charset="0"/>
              </a:rPr>
              <a:t> </a:t>
            </a:r>
            <a:r>
              <a:rPr lang="en-US" sz="2800" b="1">
                <a:solidFill>
                  <a:srgbClr val="CC0000"/>
                </a:solidFill>
              </a:rPr>
              <a:t>GaAs on the proton beam 1-3 MeV</a:t>
            </a:r>
            <a:endParaRPr lang="ru-RU" sz="2800" b="1">
              <a:solidFill>
                <a:srgbClr val="CC0000"/>
              </a:solidFill>
            </a:endParaRPr>
          </a:p>
        </p:txBody>
      </p:sp>
      <p:sp>
        <p:nvSpPr>
          <p:cNvPr id="29699" name="Rectangle 2"/>
          <p:cNvSpPr>
            <a:spLocks noChangeArrowheads="1"/>
          </p:cNvSpPr>
          <p:nvPr/>
        </p:nvSpPr>
        <p:spPr bwMode="auto">
          <a:xfrm>
            <a:off x="755576" y="548680"/>
            <a:ext cx="7416179" cy="782985"/>
          </a:xfrm>
          <a:prstGeom prst="rect">
            <a:avLst/>
          </a:prstGeom>
          <a:noFill/>
          <a:ln w="9525">
            <a:noFill/>
            <a:miter lim="800000"/>
            <a:headEnd/>
            <a:tailEnd/>
          </a:ln>
        </p:spPr>
        <p:txBody>
          <a:bodyPr anchor="ctr"/>
          <a:lstStyle/>
          <a:p>
            <a:pPr algn="ctr"/>
            <a:r>
              <a:rPr lang="en-US" sz="2400" b="1" dirty="0">
                <a:solidFill>
                  <a:srgbClr val="0066FF"/>
                </a:solidFill>
                <a:latin typeface="Calibri" pitchFamily="34" charset="0"/>
              </a:rPr>
              <a:t>Experimental setup </a:t>
            </a:r>
            <a:endParaRPr lang="ru-RU" sz="2400" b="1" dirty="0">
              <a:solidFill>
                <a:srgbClr val="0066FF"/>
              </a:solidFill>
              <a:latin typeface="Calibri" pitchFamily="34" charset="0"/>
            </a:endParaRPr>
          </a:p>
        </p:txBody>
      </p:sp>
      <p:pic>
        <p:nvPicPr>
          <p:cNvPr id="29700" name="Picture 5"/>
          <p:cNvPicPr>
            <a:picLocks noChangeAspect="1" noChangeArrowheads="1"/>
          </p:cNvPicPr>
          <p:nvPr/>
        </p:nvPicPr>
        <p:blipFill>
          <a:blip r:embed="rId2" cstate="print"/>
          <a:srcRect/>
          <a:stretch>
            <a:fillRect/>
          </a:stretch>
        </p:blipFill>
        <p:spPr bwMode="auto">
          <a:xfrm>
            <a:off x="899592" y="1124744"/>
            <a:ext cx="7934236" cy="4877023"/>
          </a:xfrm>
          <a:prstGeom prst="rect">
            <a:avLst/>
          </a:prstGeom>
          <a:noFill/>
          <a:ln w="9525">
            <a:noFill/>
            <a:miter lim="800000"/>
            <a:headEnd/>
            <a:tailEnd/>
          </a:ln>
        </p:spPr>
      </p:pic>
      <p:sp>
        <p:nvSpPr>
          <p:cNvPr id="29701" name="Line 8"/>
          <p:cNvSpPr>
            <a:spLocks noChangeShapeType="1"/>
          </p:cNvSpPr>
          <p:nvPr/>
        </p:nvSpPr>
        <p:spPr bwMode="auto">
          <a:xfrm>
            <a:off x="1115616" y="3501008"/>
            <a:ext cx="864146" cy="648642"/>
          </a:xfrm>
          <a:prstGeom prst="line">
            <a:avLst/>
          </a:prstGeom>
          <a:noFill/>
          <a:ln w="19050">
            <a:solidFill>
              <a:srgbClr val="FF0000"/>
            </a:solidFill>
            <a:round/>
            <a:headEnd/>
            <a:tailEnd type="triangle" w="med" len="med"/>
          </a:ln>
        </p:spPr>
        <p:txBody>
          <a:bodyPr/>
          <a:lstStyle/>
          <a:p>
            <a:endParaRPr lang="en-US"/>
          </a:p>
        </p:txBody>
      </p:sp>
      <p:sp>
        <p:nvSpPr>
          <p:cNvPr id="29702" name="Line 10"/>
          <p:cNvSpPr>
            <a:spLocks noChangeShapeType="1"/>
          </p:cNvSpPr>
          <p:nvPr/>
        </p:nvSpPr>
        <p:spPr bwMode="auto">
          <a:xfrm flipH="1" flipV="1">
            <a:off x="1691679" y="4509119"/>
            <a:ext cx="287933" cy="504205"/>
          </a:xfrm>
          <a:prstGeom prst="line">
            <a:avLst/>
          </a:prstGeom>
          <a:noFill/>
          <a:ln w="19050">
            <a:solidFill>
              <a:srgbClr val="FF0000"/>
            </a:solidFill>
            <a:round/>
            <a:headEnd/>
            <a:tailEnd type="triangle" w="med" len="med"/>
          </a:ln>
        </p:spPr>
        <p:txBody>
          <a:bodyPr/>
          <a:lstStyle/>
          <a:p>
            <a:endParaRPr lang="en-US"/>
          </a:p>
        </p:txBody>
      </p:sp>
      <p:sp>
        <p:nvSpPr>
          <p:cNvPr id="29703" name="Text Box 11"/>
          <p:cNvSpPr txBox="1">
            <a:spLocks noChangeArrowheads="1"/>
          </p:cNvSpPr>
          <p:nvPr/>
        </p:nvSpPr>
        <p:spPr bwMode="auto">
          <a:xfrm>
            <a:off x="251520" y="3140968"/>
            <a:ext cx="1239442" cy="307777"/>
          </a:xfrm>
          <a:prstGeom prst="rect">
            <a:avLst/>
          </a:prstGeom>
          <a:solidFill>
            <a:schemeClr val="bg1"/>
          </a:solidFill>
          <a:ln w="9525">
            <a:noFill/>
            <a:miter lim="800000"/>
            <a:headEnd/>
            <a:tailEnd/>
          </a:ln>
        </p:spPr>
        <p:txBody>
          <a:bodyPr wrap="none">
            <a:spAutoFit/>
          </a:bodyPr>
          <a:lstStyle/>
          <a:p>
            <a:r>
              <a:rPr lang="en-US" sz="1400" b="1" dirty="0" smtClean="0">
                <a:solidFill>
                  <a:srgbClr val="CC0000"/>
                </a:solidFill>
              </a:rPr>
              <a:t>Channel </a:t>
            </a:r>
            <a:r>
              <a:rPr lang="ru-RU" sz="1400" b="1" dirty="0">
                <a:solidFill>
                  <a:srgbClr val="CC0000"/>
                </a:solidFill>
              </a:rPr>
              <a:t>№</a:t>
            </a:r>
            <a:r>
              <a:rPr lang="en-US" sz="1400" b="1" dirty="0">
                <a:solidFill>
                  <a:srgbClr val="CC0000"/>
                </a:solidFill>
              </a:rPr>
              <a:t>6</a:t>
            </a:r>
            <a:endParaRPr lang="ru-RU" sz="1400" b="1" dirty="0">
              <a:solidFill>
                <a:srgbClr val="CC0000"/>
              </a:solidFill>
            </a:endParaRPr>
          </a:p>
        </p:txBody>
      </p:sp>
      <p:sp>
        <p:nvSpPr>
          <p:cNvPr id="29704" name="Text Box 12"/>
          <p:cNvSpPr txBox="1">
            <a:spLocks noChangeArrowheads="1"/>
          </p:cNvSpPr>
          <p:nvPr/>
        </p:nvSpPr>
        <p:spPr bwMode="auto">
          <a:xfrm>
            <a:off x="1331640" y="5013176"/>
            <a:ext cx="1584176" cy="738664"/>
          </a:xfrm>
          <a:prstGeom prst="rect">
            <a:avLst/>
          </a:prstGeom>
          <a:solidFill>
            <a:schemeClr val="bg1"/>
          </a:solidFill>
          <a:ln w="9525">
            <a:noFill/>
            <a:miter lim="800000"/>
            <a:headEnd/>
            <a:tailEnd/>
          </a:ln>
        </p:spPr>
        <p:txBody>
          <a:bodyPr wrap="square">
            <a:spAutoFit/>
          </a:bodyPr>
          <a:lstStyle/>
          <a:p>
            <a:r>
              <a:rPr lang="en-US" sz="1400" b="1" dirty="0">
                <a:solidFill>
                  <a:srgbClr val="CC0000"/>
                </a:solidFill>
              </a:rPr>
              <a:t>Vacuum chamber with detectors</a:t>
            </a:r>
            <a:endParaRPr lang="ru-RU" sz="1400" b="1" dirty="0">
              <a:solidFill>
                <a:srgbClr val="CC0000"/>
              </a:solidFill>
            </a:endParaRPr>
          </a:p>
        </p:txBody>
      </p:sp>
      <p:sp>
        <p:nvSpPr>
          <p:cNvPr id="10" name="Text Box 11"/>
          <p:cNvSpPr txBox="1">
            <a:spLocks noChangeArrowheads="1"/>
          </p:cNvSpPr>
          <p:nvPr/>
        </p:nvSpPr>
        <p:spPr bwMode="auto">
          <a:xfrm>
            <a:off x="3857620" y="5857892"/>
            <a:ext cx="1262077" cy="400110"/>
          </a:xfrm>
          <a:prstGeom prst="rect">
            <a:avLst/>
          </a:prstGeom>
          <a:noFill/>
          <a:ln w="9525">
            <a:noFill/>
            <a:miter lim="800000"/>
            <a:headEnd/>
            <a:tailEnd/>
          </a:ln>
        </p:spPr>
        <p:txBody>
          <a:bodyPr wrap="none">
            <a:spAutoFit/>
          </a:bodyPr>
          <a:lstStyle/>
          <a:p>
            <a:r>
              <a:rPr lang="en-US" sz="2000" b="1" dirty="0" smtClean="0">
                <a:solidFill>
                  <a:srgbClr val="CC0000"/>
                </a:solidFill>
              </a:rPr>
              <a:t>Top view</a:t>
            </a:r>
            <a:endParaRPr lang="ru-RU" sz="2000" b="1" dirty="0">
              <a:solidFill>
                <a:srgbClr val="CC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p:cNvSpPr>
          <p:nvPr/>
        </p:nvSpPr>
        <p:spPr bwMode="auto">
          <a:xfrm>
            <a:off x="0" y="0"/>
            <a:ext cx="9144000" cy="720725"/>
          </a:xfrm>
          <a:prstGeom prst="rect">
            <a:avLst/>
          </a:prstGeom>
          <a:noFill/>
          <a:ln w="9525">
            <a:noFill/>
            <a:miter lim="800000"/>
            <a:headEnd/>
            <a:tailEnd/>
          </a:ln>
        </p:spPr>
        <p:txBody>
          <a:bodyPr anchor="ctr"/>
          <a:lstStyle/>
          <a:p>
            <a:pPr algn="ctr"/>
            <a:r>
              <a:rPr lang="de-DE" sz="3200" b="1" dirty="0">
                <a:solidFill>
                  <a:srgbClr val="C00000"/>
                </a:solidFill>
                <a:latin typeface="Calibri" pitchFamily="34" charset="0"/>
              </a:rPr>
              <a:t> </a:t>
            </a:r>
            <a:r>
              <a:rPr lang="en-US" sz="2800" b="1" dirty="0" err="1">
                <a:solidFill>
                  <a:srgbClr val="CC0000"/>
                </a:solidFill>
              </a:rPr>
              <a:t>GaAs</a:t>
            </a:r>
            <a:r>
              <a:rPr lang="en-US" sz="2800" b="1" dirty="0">
                <a:solidFill>
                  <a:srgbClr val="CC0000"/>
                </a:solidFill>
              </a:rPr>
              <a:t> on the proton beam 1-3 </a:t>
            </a:r>
            <a:r>
              <a:rPr lang="en-US" sz="2800" b="1" dirty="0" err="1">
                <a:solidFill>
                  <a:srgbClr val="CC0000"/>
                </a:solidFill>
              </a:rPr>
              <a:t>MeV</a:t>
            </a:r>
            <a:endParaRPr lang="ru-RU" sz="2800" b="1" dirty="0">
              <a:solidFill>
                <a:srgbClr val="CC0000"/>
              </a:solidFill>
            </a:endParaRPr>
          </a:p>
        </p:txBody>
      </p:sp>
      <p:sp>
        <p:nvSpPr>
          <p:cNvPr id="31747" name="Rectangle 2"/>
          <p:cNvSpPr>
            <a:spLocks noChangeArrowheads="1"/>
          </p:cNvSpPr>
          <p:nvPr/>
        </p:nvSpPr>
        <p:spPr bwMode="auto">
          <a:xfrm>
            <a:off x="611560" y="1052736"/>
            <a:ext cx="7920880" cy="3960440"/>
          </a:xfrm>
          <a:prstGeom prst="rect">
            <a:avLst/>
          </a:prstGeom>
          <a:noFill/>
          <a:ln w="9525">
            <a:noFill/>
            <a:miter lim="800000"/>
            <a:headEnd/>
            <a:tailEnd/>
          </a:ln>
        </p:spPr>
        <p:txBody>
          <a:bodyPr anchor="ctr"/>
          <a:lstStyle/>
          <a:p>
            <a:pPr algn="ctr"/>
            <a:r>
              <a:rPr lang="en-US" sz="2400" b="1" dirty="0" smtClean="0">
                <a:solidFill>
                  <a:srgbClr val="0066FF"/>
                </a:solidFill>
                <a:latin typeface="Calibri" pitchFamily="34" charset="0"/>
              </a:rPr>
              <a:t>The problem is that beam intensity is too high in order to fix separate protons. Idea to put target foil and measure elastic scattered protons. That allows reduce the intensity by several orders.</a:t>
            </a:r>
          </a:p>
          <a:p>
            <a:pPr algn="ctr"/>
            <a:r>
              <a:rPr lang="en-US" sz="2400" b="1" dirty="0" smtClean="0">
                <a:solidFill>
                  <a:srgbClr val="0066FF"/>
                </a:solidFill>
                <a:latin typeface="Calibri" pitchFamily="34" charset="0"/>
              </a:rPr>
              <a:t>First experiments with 50 um Cu target and </a:t>
            </a:r>
            <a:r>
              <a:rPr lang="en-US" sz="2400" b="1" dirty="0" err="1" smtClean="0">
                <a:solidFill>
                  <a:srgbClr val="0066FF"/>
                </a:solidFill>
                <a:latin typeface="Calibri" pitchFamily="34" charset="0"/>
              </a:rPr>
              <a:t>Medipix</a:t>
            </a:r>
            <a:r>
              <a:rPr lang="en-US" sz="2400" b="1" dirty="0" smtClean="0">
                <a:solidFill>
                  <a:srgbClr val="0066FF"/>
                </a:solidFill>
                <a:latin typeface="Calibri" pitchFamily="34" charset="0"/>
              </a:rPr>
              <a:t> Si and </a:t>
            </a:r>
            <a:r>
              <a:rPr lang="en-US" sz="2400" b="1" dirty="0" err="1" smtClean="0">
                <a:solidFill>
                  <a:srgbClr val="0066FF"/>
                </a:solidFill>
                <a:latin typeface="Calibri" pitchFamily="34" charset="0"/>
              </a:rPr>
              <a:t>GaAs</a:t>
            </a:r>
            <a:r>
              <a:rPr lang="en-US" sz="2400" b="1" dirty="0" smtClean="0">
                <a:solidFill>
                  <a:srgbClr val="0066FF"/>
                </a:solidFill>
                <a:latin typeface="Calibri" pitchFamily="34" charset="0"/>
              </a:rPr>
              <a:t> detectors + </a:t>
            </a:r>
            <a:r>
              <a:rPr lang="en-US" sz="2400" b="1" dirty="0" err="1" smtClean="0">
                <a:solidFill>
                  <a:srgbClr val="0066FF"/>
                </a:solidFill>
                <a:latin typeface="Calibri" pitchFamily="34" charset="0"/>
              </a:rPr>
              <a:t>scintillator</a:t>
            </a:r>
            <a:r>
              <a:rPr lang="en-US" sz="2400" b="1" dirty="0" smtClean="0">
                <a:solidFill>
                  <a:srgbClr val="0066FF"/>
                </a:solidFill>
                <a:latin typeface="Calibri" pitchFamily="34" charset="0"/>
              </a:rPr>
              <a:t> were done in July 2013.</a:t>
            </a:r>
          </a:p>
          <a:p>
            <a:pPr algn="ctr"/>
            <a:r>
              <a:rPr lang="en-US" sz="2400" b="1" dirty="0" smtClean="0">
                <a:solidFill>
                  <a:srgbClr val="0066FF"/>
                </a:solidFill>
                <a:latin typeface="Calibri" pitchFamily="34" charset="0"/>
              </a:rPr>
              <a:t>Second step was done in </a:t>
            </a:r>
            <a:r>
              <a:rPr lang="en-US" sz="2400" b="1" dirty="0" err="1" smtClean="0">
                <a:solidFill>
                  <a:srgbClr val="0066FF"/>
                </a:solidFill>
                <a:latin typeface="Calibri" pitchFamily="34" charset="0"/>
              </a:rPr>
              <a:t>october</a:t>
            </a:r>
            <a:r>
              <a:rPr lang="en-US" sz="2400" b="1" dirty="0" smtClean="0">
                <a:solidFill>
                  <a:srgbClr val="0066FF"/>
                </a:solidFill>
                <a:latin typeface="Calibri" pitchFamily="34" charset="0"/>
              </a:rPr>
              <a:t> 2013 with </a:t>
            </a:r>
            <a:r>
              <a:rPr lang="en-US" sz="2400" b="1" dirty="0" err="1" smtClean="0">
                <a:solidFill>
                  <a:srgbClr val="0066FF"/>
                </a:solidFill>
                <a:latin typeface="Calibri" pitchFamily="34" charset="0"/>
              </a:rPr>
              <a:t>Medipix</a:t>
            </a:r>
            <a:r>
              <a:rPr lang="en-US" sz="2400" b="1" dirty="0" smtClean="0">
                <a:solidFill>
                  <a:srgbClr val="0066FF"/>
                </a:solidFill>
                <a:latin typeface="Calibri" pitchFamily="34" charset="0"/>
              </a:rPr>
              <a:t> &amp; single pad </a:t>
            </a:r>
            <a:r>
              <a:rPr lang="en-US" sz="2400" b="1" dirty="0" err="1" smtClean="0">
                <a:solidFill>
                  <a:srgbClr val="0066FF"/>
                </a:solidFill>
                <a:latin typeface="Calibri" pitchFamily="34" charset="0"/>
              </a:rPr>
              <a:t>GaAs</a:t>
            </a:r>
            <a:r>
              <a:rPr lang="en-US" sz="2400" b="1" dirty="0" smtClean="0">
                <a:solidFill>
                  <a:srgbClr val="0066FF"/>
                </a:solidFill>
                <a:latin typeface="Calibri" pitchFamily="34" charset="0"/>
              </a:rPr>
              <a:t> detectors. 3 different target foils were used. </a:t>
            </a:r>
            <a:endParaRPr lang="ru-RU" sz="2400" b="1" dirty="0">
              <a:solidFill>
                <a:srgbClr val="0066FF"/>
              </a:solidFill>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p:cNvSpPr>
          <p:nvPr/>
        </p:nvSpPr>
        <p:spPr bwMode="auto">
          <a:xfrm>
            <a:off x="0" y="0"/>
            <a:ext cx="9144000" cy="720725"/>
          </a:xfrm>
          <a:prstGeom prst="rect">
            <a:avLst/>
          </a:prstGeom>
          <a:noFill/>
          <a:ln w="9525">
            <a:noFill/>
            <a:miter lim="800000"/>
            <a:headEnd/>
            <a:tailEnd/>
          </a:ln>
        </p:spPr>
        <p:txBody>
          <a:bodyPr anchor="ctr"/>
          <a:lstStyle/>
          <a:p>
            <a:pPr algn="ctr"/>
            <a:r>
              <a:rPr lang="de-DE" sz="3200" b="1">
                <a:solidFill>
                  <a:srgbClr val="C00000"/>
                </a:solidFill>
                <a:latin typeface="Calibri" pitchFamily="34" charset="0"/>
              </a:rPr>
              <a:t> </a:t>
            </a:r>
            <a:r>
              <a:rPr lang="en-US" sz="2800" b="1">
                <a:solidFill>
                  <a:srgbClr val="CC0000"/>
                </a:solidFill>
              </a:rPr>
              <a:t>GaAs on the proton beam 1-3 MeV</a:t>
            </a:r>
            <a:endParaRPr lang="ru-RU" sz="2800" b="1">
              <a:solidFill>
                <a:srgbClr val="CC0000"/>
              </a:solidFill>
            </a:endParaRPr>
          </a:p>
        </p:txBody>
      </p:sp>
      <p:sp>
        <p:nvSpPr>
          <p:cNvPr id="30723" name="Rectangle 2"/>
          <p:cNvSpPr>
            <a:spLocks noChangeArrowheads="1"/>
          </p:cNvSpPr>
          <p:nvPr/>
        </p:nvSpPr>
        <p:spPr bwMode="auto">
          <a:xfrm>
            <a:off x="683568" y="620688"/>
            <a:ext cx="7772400" cy="927001"/>
          </a:xfrm>
          <a:prstGeom prst="rect">
            <a:avLst/>
          </a:prstGeom>
          <a:noFill/>
          <a:ln w="9525">
            <a:noFill/>
            <a:miter lim="800000"/>
            <a:headEnd/>
            <a:tailEnd/>
          </a:ln>
        </p:spPr>
        <p:txBody>
          <a:bodyPr anchor="ctr"/>
          <a:lstStyle/>
          <a:p>
            <a:pPr algn="ctr"/>
            <a:r>
              <a:rPr lang="en-US" sz="2400" b="1" dirty="0">
                <a:solidFill>
                  <a:srgbClr val="0066FF"/>
                </a:solidFill>
                <a:latin typeface="Calibri" pitchFamily="34" charset="0"/>
              </a:rPr>
              <a:t>Vacuum chamber </a:t>
            </a:r>
            <a:r>
              <a:rPr lang="en-US" sz="2400" b="1" dirty="0" smtClean="0">
                <a:solidFill>
                  <a:srgbClr val="0066FF"/>
                </a:solidFill>
                <a:latin typeface="Calibri" pitchFamily="34" charset="0"/>
              </a:rPr>
              <a:t>with</a:t>
            </a:r>
            <a:r>
              <a:rPr lang="ru-RU" sz="2400" b="1" dirty="0" smtClean="0">
                <a:solidFill>
                  <a:srgbClr val="0066FF"/>
                </a:solidFill>
                <a:latin typeface="Calibri" pitchFamily="34" charset="0"/>
              </a:rPr>
              <a:t> </a:t>
            </a:r>
            <a:r>
              <a:rPr lang="en-US" sz="2400" b="1" dirty="0" err="1" smtClean="0">
                <a:solidFill>
                  <a:srgbClr val="0066FF"/>
                </a:solidFill>
                <a:latin typeface="Calibri" pitchFamily="34" charset="0"/>
              </a:rPr>
              <a:t>Mpix</a:t>
            </a:r>
            <a:r>
              <a:rPr lang="en-US" sz="2400" b="1" dirty="0" smtClean="0">
                <a:solidFill>
                  <a:srgbClr val="0066FF"/>
                </a:solidFill>
                <a:latin typeface="Calibri" pitchFamily="34" charset="0"/>
              </a:rPr>
              <a:t> detector &amp; </a:t>
            </a:r>
            <a:r>
              <a:rPr lang="en-US" sz="2400" b="1" dirty="0" err="1" smtClean="0">
                <a:solidFill>
                  <a:srgbClr val="0066FF"/>
                </a:solidFill>
                <a:latin typeface="Calibri" pitchFamily="34" charset="0"/>
              </a:rPr>
              <a:t>scintillator</a:t>
            </a:r>
            <a:r>
              <a:rPr lang="en-US" sz="2400" b="1" dirty="0" smtClean="0">
                <a:solidFill>
                  <a:srgbClr val="0066FF"/>
                </a:solidFill>
                <a:latin typeface="Calibri" pitchFamily="34" charset="0"/>
              </a:rPr>
              <a:t>.</a:t>
            </a:r>
            <a:endParaRPr lang="ru-RU" sz="2400" b="1" dirty="0">
              <a:solidFill>
                <a:srgbClr val="0066FF"/>
              </a:solidFill>
              <a:latin typeface="Calibri" pitchFamily="34" charset="0"/>
            </a:endParaRPr>
          </a:p>
        </p:txBody>
      </p:sp>
      <p:pic>
        <p:nvPicPr>
          <p:cNvPr id="30724" name="Picture 5" descr="VDG22"/>
          <p:cNvPicPr>
            <a:picLocks noChangeAspect="1" noChangeArrowheads="1"/>
          </p:cNvPicPr>
          <p:nvPr/>
        </p:nvPicPr>
        <p:blipFill>
          <a:blip r:embed="rId2" cstate="print"/>
          <a:srcRect/>
          <a:stretch>
            <a:fillRect/>
          </a:stretch>
        </p:blipFill>
        <p:spPr bwMode="auto">
          <a:xfrm>
            <a:off x="900113" y="1484313"/>
            <a:ext cx="7623175" cy="4876800"/>
          </a:xfrm>
          <a:prstGeom prst="rect">
            <a:avLst/>
          </a:prstGeom>
          <a:noFill/>
          <a:ln w="9525">
            <a:noFill/>
            <a:miter lim="800000"/>
            <a:headEnd/>
            <a:tailEnd/>
          </a:ln>
        </p:spPr>
      </p:pic>
      <p:sp>
        <p:nvSpPr>
          <p:cNvPr id="5" name="TextBox 4"/>
          <p:cNvSpPr txBox="1"/>
          <p:nvPr/>
        </p:nvSpPr>
        <p:spPr>
          <a:xfrm>
            <a:off x="7236296" y="5013176"/>
            <a:ext cx="1259632" cy="646331"/>
          </a:xfrm>
          <a:prstGeom prst="rect">
            <a:avLst/>
          </a:prstGeom>
          <a:noFill/>
        </p:spPr>
        <p:txBody>
          <a:bodyPr wrap="square" rtlCol="0">
            <a:spAutoFit/>
          </a:bodyPr>
          <a:lstStyle/>
          <a:p>
            <a:r>
              <a:rPr lang="en-US" dirty="0" smtClean="0">
                <a:solidFill>
                  <a:srgbClr val="FF0000"/>
                </a:solidFill>
              </a:rPr>
              <a:t>50 um Cu</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p:cNvSpPr>
          <p:nvPr/>
        </p:nvSpPr>
        <p:spPr bwMode="auto">
          <a:xfrm>
            <a:off x="0" y="0"/>
            <a:ext cx="9144000" cy="720725"/>
          </a:xfrm>
          <a:prstGeom prst="rect">
            <a:avLst/>
          </a:prstGeom>
          <a:noFill/>
          <a:ln w="9525">
            <a:noFill/>
            <a:miter lim="800000"/>
            <a:headEnd/>
            <a:tailEnd/>
          </a:ln>
        </p:spPr>
        <p:txBody>
          <a:bodyPr anchor="ctr"/>
          <a:lstStyle/>
          <a:p>
            <a:pPr algn="ctr"/>
            <a:r>
              <a:rPr lang="de-DE" sz="3200" b="1">
                <a:solidFill>
                  <a:srgbClr val="C00000"/>
                </a:solidFill>
                <a:latin typeface="Calibri" pitchFamily="34" charset="0"/>
              </a:rPr>
              <a:t> </a:t>
            </a:r>
            <a:r>
              <a:rPr lang="en-US" sz="2800" b="1">
                <a:solidFill>
                  <a:srgbClr val="CC0000"/>
                </a:solidFill>
              </a:rPr>
              <a:t>GaAs on the proton beam 1-3 MeV</a:t>
            </a:r>
            <a:endParaRPr lang="ru-RU" sz="2800" b="1">
              <a:solidFill>
                <a:srgbClr val="CC0000"/>
              </a:solidFill>
            </a:endParaRPr>
          </a:p>
        </p:txBody>
      </p:sp>
      <p:sp>
        <p:nvSpPr>
          <p:cNvPr id="30723" name="Rectangle 2"/>
          <p:cNvSpPr>
            <a:spLocks noChangeArrowheads="1"/>
          </p:cNvSpPr>
          <p:nvPr/>
        </p:nvSpPr>
        <p:spPr bwMode="auto">
          <a:xfrm>
            <a:off x="683568" y="692696"/>
            <a:ext cx="7772400" cy="782985"/>
          </a:xfrm>
          <a:prstGeom prst="rect">
            <a:avLst/>
          </a:prstGeom>
          <a:noFill/>
          <a:ln w="9525">
            <a:noFill/>
            <a:miter lim="800000"/>
            <a:headEnd/>
            <a:tailEnd/>
          </a:ln>
        </p:spPr>
        <p:txBody>
          <a:bodyPr anchor="ctr"/>
          <a:lstStyle/>
          <a:p>
            <a:pPr algn="ctr"/>
            <a:r>
              <a:rPr lang="en-US" sz="2400" b="1" dirty="0">
                <a:solidFill>
                  <a:srgbClr val="0066FF"/>
                </a:solidFill>
                <a:latin typeface="Calibri" pitchFamily="34" charset="0"/>
              </a:rPr>
              <a:t>Vacuum chamber </a:t>
            </a:r>
            <a:r>
              <a:rPr lang="en-US" sz="2400" b="1" dirty="0" smtClean="0">
                <a:solidFill>
                  <a:srgbClr val="0066FF"/>
                </a:solidFill>
                <a:latin typeface="Calibri" pitchFamily="34" charset="0"/>
              </a:rPr>
              <a:t>with</a:t>
            </a:r>
            <a:r>
              <a:rPr lang="ru-RU" sz="2400" b="1" dirty="0" smtClean="0">
                <a:solidFill>
                  <a:srgbClr val="0066FF"/>
                </a:solidFill>
                <a:latin typeface="Calibri" pitchFamily="34" charset="0"/>
              </a:rPr>
              <a:t> </a:t>
            </a:r>
            <a:r>
              <a:rPr lang="en-US" sz="2400" b="1" dirty="0" err="1" smtClean="0">
                <a:solidFill>
                  <a:srgbClr val="0066FF"/>
                </a:solidFill>
                <a:latin typeface="Calibri" pitchFamily="34" charset="0"/>
              </a:rPr>
              <a:t>Mpix</a:t>
            </a:r>
            <a:r>
              <a:rPr lang="en-US" sz="2400" b="1" dirty="0" smtClean="0">
                <a:solidFill>
                  <a:srgbClr val="0066FF"/>
                </a:solidFill>
                <a:latin typeface="Calibri" pitchFamily="34" charset="0"/>
              </a:rPr>
              <a:t> &amp; pad detectors.</a:t>
            </a:r>
            <a:endParaRPr lang="ru-RU" sz="2400" b="1" dirty="0">
              <a:solidFill>
                <a:srgbClr val="0066FF"/>
              </a:solidFill>
              <a:latin typeface="Calibri" pitchFamily="34" charset="0"/>
            </a:endParaRPr>
          </a:p>
        </p:txBody>
      </p:sp>
      <p:pic>
        <p:nvPicPr>
          <p:cNvPr id="66562" name="Picture 2"/>
          <p:cNvPicPr>
            <a:picLocks noChangeAspect="1" noChangeArrowheads="1"/>
          </p:cNvPicPr>
          <p:nvPr/>
        </p:nvPicPr>
        <p:blipFill>
          <a:blip r:embed="rId2" cstate="print"/>
          <a:srcRect/>
          <a:stretch>
            <a:fillRect/>
          </a:stretch>
        </p:blipFill>
        <p:spPr bwMode="auto">
          <a:xfrm>
            <a:off x="251520" y="1412776"/>
            <a:ext cx="6225456" cy="4705546"/>
          </a:xfrm>
          <a:prstGeom prst="rect">
            <a:avLst/>
          </a:prstGeom>
          <a:noFill/>
          <a:ln w="9525">
            <a:noFill/>
            <a:miter lim="800000"/>
            <a:headEnd/>
            <a:tailEnd/>
          </a:ln>
        </p:spPr>
      </p:pic>
      <p:sp>
        <p:nvSpPr>
          <p:cNvPr id="6" name="TextBox 5"/>
          <p:cNvSpPr txBox="1"/>
          <p:nvPr/>
        </p:nvSpPr>
        <p:spPr>
          <a:xfrm>
            <a:off x="6804248" y="1916832"/>
            <a:ext cx="2321982" cy="2308324"/>
          </a:xfrm>
          <a:prstGeom prst="rect">
            <a:avLst/>
          </a:prstGeom>
          <a:noFill/>
        </p:spPr>
        <p:txBody>
          <a:bodyPr wrap="none" rtlCol="0">
            <a:spAutoFit/>
          </a:bodyPr>
          <a:lstStyle/>
          <a:p>
            <a:pPr marL="342900" indent="-342900">
              <a:buFont typeface="+mj-lt"/>
              <a:buAutoNum type="arabicPeriod"/>
            </a:pPr>
            <a:r>
              <a:rPr lang="en-US" dirty="0" smtClean="0"/>
              <a:t>Vacuum chamber</a:t>
            </a:r>
          </a:p>
          <a:p>
            <a:pPr marL="342900" indent="-342900">
              <a:buFont typeface="+mj-lt"/>
              <a:buAutoNum type="arabicPeriod"/>
            </a:pPr>
            <a:r>
              <a:rPr lang="en-US" dirty="0" smtClean="0"/>
              <a:t>Flanges</a:t>
            </a:r>
          </a:p>
          <a:p>
            <a:pPr marL="342900" indent="-342900">
              <a:buFont typeface="+mj-lt"/>
              <a:buAutoNum type="arabicPeriod"/>
            </a:pPr>
            <a:r>
              <a:rPr lang="en-US" dirty="0" smtClean="0"/>
              <a:t>Target foils</a:t>
            </a:r>
          </a:p>
          <a:p>
            <a:pPr marL="342900" indent="-342900">
              <a:buFont typeface="+mj-lt"/>
              <a:buAutoNum type="arabicPeriod"/>
            </a:pPr>
            <a:r>
              <a:rPr lang="en-US" dirty="0" smtClean="0"/>
              <a:t>Pad </a:t>
            </a:r>
            <a:r>
              <a:rPr lang="en-US" dirty="0" err="1" smtClean="0"/>
              <a:t>GaAs</a:t>
            </a:r>
            <a:endParaRPr lang="en-US" dirty="0" smtClean="0"/>
          </a:p>
          <a:p>
            <a:pPr marL="342900" indent="-342900">
              <a:buFont typeface="+mj-lt"/>
              <a:buAutoNum type="arabicPeriod"/>
            </a:pPr>
            <a:r>
              <a:rPr lang="en-US" dirty="0" err="1" smtClean="0"/>
              <a:t>Mpix</a:t>
            </a:r>
            <a:endParaRPr lang="en-US" dirty="0" smtClean="0"/>
          </a:p>
          <a:p>
            <a:pPr marL="342900" indent="-342900">
              <a:buFont typeface="+mj-lt"/>
              <a:buAutoNum type="arabicPeriod"/>
            </a:pPr>
            <a:r>
              <a:rPr lang="en-US" dirty="0" smtClean="0"/>
              <a:t>Beam</a:t>
            </a:r>
          </a:p>
          <a:p>
            <a:pPr marL="342900" indent="-342900">
              <a:buFont typeface="+mj-lt"/>
              <a:buAutoNum type="arabicPeriod"/>
            </a:pPr>
            <a:r>
              <a:rPr lang="en-US" dirty="0" smtClean="0"/>
              <a:t>Quartz window</a:t>
            </a:r>
          </a:p>
          <a:p>
            <a:pPr marL="342900" indent="-342900">
              <a:buFont typeface="+mj-lt"/>
              <a:buAutoNum type="arabicPeriod"/>
            </a:pPr>
            <a:endParaRPr lang="en-US" dirty="0"/>
          </a:p>
        </p:txBody>
      </p:sp>
      <p:sp>
        <p:nvSpPr>
          <p:cNvPr id="7" name="TextBox 6"/>
          <p:cNvSpPr txBox="1"/>
          <p:nvPr/>
        </p:nvSpPr>
        <p:spPr>
          <a:xfrm>
            <a:off x="6804248" y="4509120"/>
            <a:ext cx="1800200" cy="1200329"/>
          </a:xfrm>
          <a:prstGeom prst="rect">
            <a:avLst/>
          </a:prstGeom>
          <a:noFill/>
        </p:spPr>
        <p:txBody>
          <a:bodyPr wrap="square" rtlCol="0">
            <a:spAutoFit/>
          </a:bodyPr>
          <a:lstStyle/>
          <a:p>
            <a:r>
              <a:rPr lang="en-US" dirty="0" smtClean="0"/>
              <a:t>3 targets: </a:t>
            </a:r>
          </a:p>
          <a:p>
            <a:pPr>
              <a:buFont typeface="Arial" pitchFamily="34" charset="0"/>
              <a:buChar char="•"/>
            </a:pPr>
            <a:r>
              <a:rPr lang="en-US" dirty="0" smtClean="0"/>
              <a:t>10 um Fe</a:t>
            </a:r>
          </a:p>
          <a:p>
            <a:pPr>
              <a:buFont typeface="Arial" pitchFamily="34" charset="0"/>
              <a:buChar char="•"/>
            </a:pPr>
            <a:r>
              <a:rPr lang="en-US" dirty="0" smtClean="0"/>
              <a:t> 15 um Al</a:t>
            </a:r>
          </a:p>
          <a:p>
            <a:pPr>
              <a:buFont typeface="Arial" pitchFamily="34" charset="0"/>
              <a:buChar char="•"/>
            </a:pPr>
            <a:r>
              <a:rPr lang="en-US" dirty="0" smtClean="0"/>
              <a:t> 10 um </a:t>
            </a:r>
            <a:r>
              <a:rPr lang="en-US" dirty="0" err="1" smtClean="0"/>
              <a:t>mylar</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2" descr="C:\Users\NEOVP\Documents\Desy_2012\FCAL.emf"/>
          <p:cNvPicPr>
            <a:picLocks noChangeAspect="1" noChangeArrowheads="1"/>
          </p:cNvPicPr>
          <p:nvPr/>
        </p:nvPicPr>
        <p:blipFill>
          <a:blip r:embed="rId2" cstate="print"/>
          <a:srcRect/>
          <a:stretch>
            <a:fillRect/>
          </a:stretch>
        </p:blipFill>
        <p:spPr bwMode="auto">
          <a:xfrm>
            <a:off x="323850" y="549275"/>
            <a:ext cx="5059363" cy="3330575"/>
          </a:xfrm>
          <a:prstGeom prst="rect">
            <a:avLst/>
          </a:prstGeom>
          <a:noFill/>
          <a:ln w="9525">
            <a:noFill/>
            <a:miter lim="800000"/>
            <a:headEnd/>
            <a:tailEnd/>
          </a:ln>
        </p:spPr>
      </p:pic>
      <p:pic>
        <p:nvPicPr>
          <p:cNvPr id="12291" name="Picture 9" descr="trans4"/>
          <p:cNvPicPr>
            <a:picLocks noChangeAspect="1" noChangeArrowheads="1"/>
          </p:cNvPicPr>
          <p:nvPr/>
        </p:nvPicPr>
        <p:blipFill>
          <a:blip r:embed="rId3" cstate="print"/>
          <a:srcRect/>
          <a:stretch>
            <a:fillRect/>
          </a:stretch>
        </p:blipFill>
        <p:spPr bwMode="auto">
          <a:xfrm>
            <a:off x="5435600" y="3573463"/>
            <a:ext cx="3455988" cy="2757487"/>
          </a:xfrm>
          <a:prstGeom prst="rect">
            <a:avLst/>
          </a:prstGeom>
          <a:noFill/>
          <a:ln w="9525">
            <a:noFill/>
            <a:miter lim="800000"/>
            <a:headEnd/>
            <a:tailEnd/>
          </a:ln>
        </p:spPr>
      </p:pic>
      <p:sp>
        <p:nvSpPr>
          <p:cNvPr id="21" name="Slide Number Placeholder 5"/>
          <p:cNvSpPr>
            <a:spLocks noGrp="1"/>
          </p:cNvSpPr>
          <p:nvPr>
            <p:ph type="sldNum" sz="quarter" idx="12"/>
          </p:nvPr>
        </p:nvSpPr>
        <p:spPr>
          <a:xfrm>
            <a:off x="6553200" y="6400800"/>
            <a:ext cx="1905000" cy="457200"/>
          </a:xfrm>
        </p:spPr>
        <p:txBody>
          <a:bodyPr/>
          <a:lstStyle/>
          <a:p>
            <a:pPr>
              <a:defRPr/>
            </a:pPr>
            <a:fld id="{FF4BF7AC-CABC-4934-90C7-6503BC9C869E}" type="slidenum">
              <a:rPr lang="en-US"/>
              <a:pPr>
                <a:defRPr/>
              </a:pPr>
              <a:t>2</a:t>
            </a:fld>
            <a:endParaRPr lang="en-US"/>
          </a:p>
        </p:txBody>
      </p:sp>
      <p:sp>
        <p:nvSpPr>
          <p:cNvPr id="22" name="Rectangle 2"/>
          <p:cNvSpPr txBox="1">
            <a:spLocks noChangeArrowheads="1"/>
          </p:cNvSpPr>
          <p:nvPr/>
        </p:nvSpPr>
        <p:spPr>
          <a:xfrm>
            <a:off x="1295400" y="0"/>
            <a:ext cx="7086600" cy="914400"/>
          </a:xfrm>
          <a:prstGeom prst="rect">
            <a:avLst/>
          </a:prstGeom>
        </p:spPr>
        <p:txBody>
          <a:bodyPr/>
          <a:lstStyle/>
          <a:p>
            <a:pPr algn="ctr" fontAlgn="auto">
              <a:spcAft>
                <a:spcPts val="0"/>
              </a:spcAft>
              <a:defRPr/>
            </a:pPr>
            <a:r>
              <a:rPr lang="de-DE" sz="3200" b="1" dirty="0">
                <a:solidFill>
                  <a:srgbClr val="C00000"/>
                </a:solidFill>
                <a:latin typeface="+mj-lt"/>
                <a:ea typeface="+mj-ea"/>
                <a:cs typeface="+mj-cs"/>
              </a:rPr>
              <a:t>The Beam </a:t>
            </a:r>
            <a:r>
              <a:rPr lang="de-DE" sz="3200" b="1" dirty="0" err="1">
                <a:solidFill>
                  <a:srgbClr val="C00000"/>
                </a:solidFill>
                <a:latin typeface="+mj-lt"/>
                <a:ea typeface="+mj-ea"/>
                <a:cs typeface="+mj-cs"/>
              </a:rPr>
              <a:t>Calorimeter</a:t>
            </a:r>
            <a:r>
              <a:rPr lang="de-DE" sz="3200" b="1" dirty="0">
                <a:solidFill>
                  <a:srgbClr val="C00000"/>
                </a:solidFill>
                <a:latin typeface="+mj-lt"/>
                <a:ea typeface="+mj-ea"/>
                <a:cs typeface="+mj-cs"/>
              </a:rPr>
              <a:t> - </a:t>
            </a:r>
            <a:r>
              <a:rPr lang="de-DE" sz="3200" b="1" dirty="0" err="1">
                <a:solidFill>
                  <a:srgbClr val="C00000"/>
                </a:solidFill>
                <a:latin typeface="+mj-lt"/>
                <a:ea typeface="+mj-ea"/>
                <a:cs typeface="+mj-cs"/>
              </a:rPr>
              <a:t>BeamCal</a:t>
            </a:r>
            <a:endParaRPr lang="de-DE" sz="3200" b="1" dirty="0">
              <a:solidFill>
                <a:srgbClr val="C00000"/>
              </a:solidFill>
              <a:latin typeface="+mj-lt"/>
              <a:ea typeface="+mj-ea"/>
              <a:cs typeface="+mj-cs"/>
            </a:endParaRPr>
          </a:p>
        </p:txBody>
      </p:sp>
      <p:sp>
        <p:nvSpPr>
          <p:cNvPr id="12294" name="Text Box 8"/>
          <p:cNvSpPr txBox="1">
            <a:spLocks noChangeArrowheads="1"/>
          </p:cNvSpPr>
          <p:nvPr/>
        </p:nvSpPr>
        <p:spPr bwMode="auto">
          <a:xfrm>
            <a:off x="0" y="3860800"/>
            <a:ext cx="5400675" cy="2894013"/>
          </a:xfrm>
          <a:prstGeom prst="rect">
            <a:avLst/>
          </a:prstGeom>
          <a:noFill/>
          <a:ln w="9525">
            <a:noFill/>
            <a:miter lim="800000"/>
            <a:headEnd/>
            <a:tailEnd/>
          </a:ln>
        </p:spPr>
        <p:txBody>
          <a:bodyPr>
            <a:spAutoFit/>
          </a:bodyPr>
          <a:lstStyle/>
          <a:p>
            <a:r>
              <a:rPr lang="en-US" sz="2000">
                <a:latin typeface="Calibri" pitchFamily="34" charset="0"/>
              </a:rPr>
              <a:t>Compact EM calorimeter with sandwich structure:</a:t>
            </a:r>
          </a:p>
          <a:p>
            <a:pPr lvl="1">
              <a:buFont typeface="Wingdings" pitchFamily="2" charset="2"/>
              <a:buChar char="v"/>
            </a:pPr>
            <a:r>
              <a:rPr lang="en-US">
                <a:latin typeface="Calibri" pitchFamily="34" charset="0"/>
              </a:rPr>
              <a:t> 30 layers of 1 X</a:t>
            </a:r>
            <a:r>
              <a:rPr lang="en-US" baseline="-25000">
                <a:latin typeface="Calibri" pitchFamily="34" charset="0"/>
              </a:rPr>
              <a:t>0</a:t>
            </a:r>
            <a:endParaRPr lang="en-US">
              <a:latin typeface="Calibri" pitchFamily="34" charset="0"/>
            </a:endParaRPr>
          </a:p>
          <a:p>
            <a:pPr lvl="2">
              <a:buFontTx/>
              <a:buChar char="o"/>
            </a:pPr>
            <a:r>
              <a:rPr lang="en-US">
                <a:latin typeface="Calibri" pitchFamily="34" charset="0"/>
              </a:rPr>
              <a:t>3.5mm W absorber and 0.3mm radiation hard sensor</a:t>
            </a:r>
          </a:p>
          <a:p>
            <a:pPr lvl="1">
              <a:buFont typeface="Wingdings" pitchFamily="2" charset="2"/>
              <a:buChar char="v"/>
            </a:pPr>
            <a:r>
              <a:rPr lang="en-US">
                <a:latin typeface="Calibri" pitchFamily="34" charset="0"/>
              </a:rPr>
              <a:t> Angular coverage from 5mrad to 28 mrad </a:t>
            </a:r>
            <a:br>
              <a:rPr lang="en-US">
                <a:latin typeface="Calibri" pitchFamily="34" charset="0"/>
              </a:rPr>
            </a:br>
            <a:r>
              <a:rPr lang="en-US">
                <a:latin typeface="Calibri" pitchFamily="34" charset="0"/>
              </a:rPr>
              <a:t>    (6.0  &gt; |</a:t>
            </a:r>
            <a:r>
              <a:rPr lang="el-GR">
                <a:latin typeface="Calibri" pitchFamily="34" charset="0"/>
              </a:rPr>
              <a:t>η</a:t>
            </a:r>
            <a:r>
              <a:rPr lang="de-DE">
                <a:latin typeface="Calibri" pitchFamily="34" charset="0"/>
              </a:rPr>
              <a:t>| &gt; 4.3)</a:t>
            </a:r>
            <a:endParaRPr lang="el-GR">
              <a:latin typeface="Calibri" pitchFamily="34" charset="0"/>
            </a:endParaRPr>
          </a:p>
          <a:p>
            <a:pPr lvl="1">
              <a:buFont typeface="Wingdings" pitchFamily="2" charset="2"/>
              <a:buChar char="v"/>
            </a:pPr>
            <a:r>
              <a:rPr lang="en-US">
                <a:latin typeface="Calibri" pitchFamily="34" charset="0"/>
              </a:rPr>
              <a:t> Moliére radius R</a:t>
            </a:r>
            <a:r>
              <a:rPr lang="en-US" baseline="-25000">
                <a:latin typeface="Calibri" pitchFamily="34" charset="0"/>
              </a:rPr>
              <a:t>M</a:t>
            </a:r>
            <a:r>
              <a:rPr lang="en-US">
                <a:latin typeface="Calibri" pitchFamily="34" charset="0"/>
              </a:rPr>
              <a:t> ≈ 1cm</a:t>
            </a:r>
          </a:p>
          <a:p>
            <a:pPr lvl="1">
              <a:buFont typeface="Wingdings" pitchFamily="2" charset="2"/>
              <a:buChar char="v"/>
            </a:pPr>
            <a:r>
              <a:rPr lang="en-US">
                <a:latin typeface="Calibri" pitchFamily="34" charset="0"/>
              </a:rPr>
              <a:t> Segmentation between 0.5 and 0.8 x R</a:t>
            </a:r>
            <a:r>
              <a:rPr lang="en-US" baseline="-25000">
                <a:latin typeface="Calibri" pitchFamily="34" charset="0"/>
              </a:rPr>
              <a:t>M</a:t>
            </a:r>
            <a:endParaRPr lang="en-US">
              <a:latin typeface="Calibri" pitchFamily="34" charset="0"/>
            </a:endParaRPr>
          </a:p>
          <a:p>
            <a:pPr lvl="1"/>
            <a:r>
              <a:rPr lang="en-US" b="1">
                <a:solidFill>
                  <a:srgbClr val="C00000"/>
                </a:solidFill>
                <a:latin typeface="Calibri" pitchFamily="34" charset="0"/>
              </a:rPr>
              <a:t>GaAs:Cr is offered as a radiation hard sensor for Beamcal.</a:t>
            </a:r>
            <a:endParaRPr lang="de-DE" b="1">
              <a:solidFill>
                <a:srgbClr val="C00000"/>
              </a:solidFill>
              <a:latin typeface="Calibri" pitchFamily="34" charset="0"/>
            </a:endParaRPr>
          </a:p>
        </p:txBody>
      </p:sp>
      <p:pic>
        <p:nvPicPr>
          <p:cNvPr id="12295" name="Picture 9" descr="half_barrel_ohne_rohr"/>
          <p:cNvPicPr>
            <a:picLocks noChangeAspect="1" noChangeArrowheads="1"/>
          </p:cNvPicPr>
          <p:nvPr/>
        </p:nvPicPr>
        <p:blipFill>
          <a:blip r:embed="rId4" cstate="print"/>
          <a:srcRect l="3139" t="13031" r="10797" b="6458"/>
          <a:stretch>
            <a:fillRect/>
          </a:stretch>
        </p:blipFill>
        <p:spPr bwMode="auto">
          <a:xfrm>
            <a:off x="5580063" y="908050"/>
            <a:ext cx="2592387" cy="2438400"/>
          </a:xfrm>
          <a:prstGeom prst="rect">
            <a:avLst/>
          </a:prstGeom>
          <a:noFill/>
          <a:ln w="9525">
            <a:noFill/>
            <a:miter lim="800000"/>
            <a:headEnd/>
            <a:tailEnd/>
          </a:ln>
        </p:spPr>
      </p:pic>
      <p:sp>
        <p:nvSpPr>
          <p:cNvPr id="12296" name="Text Box 10"/>
          <p:cNvSpPr txBox="1">
            <a:spLocks noChangeArrowheads="1"/>
          </p:cNvSpPr>
          <p:nvPr/>
        </p:nvSpPr>
        <p:spPr bwMode="auto">
          <a:xfrm>
            <a:off x="6372225" y="1268413"/>
            <a:ext cx="1087438" cy="396875"/>
          </a:xfrm>
          <a:prstGeom prst="rect">
            <a:avLst/>
          </a:prstGeom>
          <a:solidFill>
            <a:schemeClr val="bg1">
              <a:alpha val="87057"/>
            </a:schemeClr>
          </a:solidFill>
          <a:ln w="25400" algn="ctr">
            <a:noFill/>
            <a:miter lim="800000"/>
            <a:headEnd type="none" w="lg" len="lg"/>
            <a:tailEnd type="none" w="lg" len="lg"/>
          </a:ln>
        </p:spPr>
        <p:txBody>
          <a:bodyPr wrap="none" lIns="90000" tIns="46800" rIns="90000" bIns="46800">
            <a:spAutoFit/>
          </a:bodyPr>
          <a:lstStyle/>
          <a:p>
            <a:r>
              <a:rPr lang="en-US" sz="2000">
                <a:latin typeface="Calibri" pitchFamily="34" charset="0"/>
              </a:rPr>
              <a:t>BeamCal</a:t>
            </a:r>
            <a:endParaRPr lang="de-DE" sz="2000">
              <a:latin typeface="Calibri" pitchFamily="34" charset="0"/>
            </a:endParaRPr>
          </a:p>
        </p:txBody>
      </p:sp>
      <p:sp>
        <p:nvSpPr>
          <p:cNvPr id="12297" name="Line 13"/>
          <p:cNvSpPr>
            <a:spLocks noChangeShapeType="1"/>
          </p:cNvSpPr>
          <p:nvPr/>
        </p:nvSpPr>
        <p:spPr bwMode="auto">
          <a:xfrm flipV="1">
            <a:off x="5508625" y="1196975"/>
            <a:ext cx="0" cy="719138"/>
          </a:xfrm>
          <a:prstGeom prst="line">
            <a:avLst/>
          </a:prstGeom>
          <a:noFill/>
          <a:ln w="38100">
            <a:solidFill>
              <a:srgbClr val="23346C"/>
            </a:solidFill>
            <a:round/>
            <a:headEnd/>
            <a:tailEnd type="arrow" w="med" len="med"/>
          </a:ln>
        </p:spPr>
        <p:txBody>
          <a:bodyPr wrap="none" lIns="90000" tIns="46800" rIns="90000" bIns="46800">
            <a:spAutoFit/>
          </a:bodyPr>
          <a:lstStyle/>
          <a:p>
            <a:endParaRPr lang="en-US"/>
          </a:p>
        </p:txBody>
      </p:sp>
      <p:sp>
        <p:nvSpPr>
          <p:cNvPr id="9231" name="Text Box 14"/>
          <p:cNvSpPr txBox="1">
            <a:spLocks noChangeArrowheads="1"/>
          </p:cNvSpPr>
          <p:nvPr/>
        </p:nvSpPr>
        <p:spPr bwMode="auto">
          <a:xfrm>
            <a:off x="5004048" y="1340768"/>
            <a:ext cx="397201" cy="585033"/>
          </a:xfrm>
          <a:prstGeom prst="rect">
            <a:avLst/>
          </a:prstGeom>
          <a:noFill/>
          <a:ln w="38100" algn="ctr">
            <a:noFill/>
            <a:miter lim="800000"/>
            <a:headEnd/>
            <a:tailEnd/>
          </a:ln>
        </p:spPr>
        <p:txBody>
          <a:bodyPr vert="vert270" wrap="none" lIns="90000" tIns="46800" rIns="90000" bIns="46800">
            <a:spAutoFit/>
          </a:bodyPr>
          <a:lstStyle/>
          <a:p>
            <a:pPr>
              <a:defRPr/>
            </a:pPr>
            <a:r>
              <a:rPr lang="de-DE" sz="1400" dirty="0">
                <a:latin typeface="Calibri" pitchFamily="34" charset="0"/>
              </a:rPr>
              <a:t>~10cm</a:t>
            </a:r>
          </a:p>
        </p:txBody>
      </p:sp>
      <p:sp>
        <p:nvSpPr>
          <p:cNvPr id="12299" name="Line 15"/>
          <p:cNvSpPr>
            <a:spLocks noChangeShapeType="1"/>
          </p:cNvSpPr>
          <p:nvPr/>
        </p:nvSpPr>
        <p:spPr bwMode="auto">
          <a:xfrm flipV="1">
            <a:off x="5867400" y="765175"/>
            <a:ext cx="2232025" cy="215900"/>
          </a:xfrm>
          <a:prstGeom prst="line">
            <a:avLst/>
          </a:prstGeom>
          <a:noFill/>
          <a:ln w="38100">
            <a:solidFill>
              <a:srgbClr val="23346C"/>
            </a:solidFill>
            <a:round/>
            <a:headEnd type="arrow" w="med" len="med"/>
            <a:tailEnd type="arrow" w="med" len="med"/>
          </a:ln>
        </p:spPr>
        <p:txBody>
          <a:bodyPr wrap="none" lIns="90000" tIns="46800" rIns="90000" bIns="46800">
            <a:spAutoFit/>
          </a:bodyPr>
          <a:lstStyle/>
          <a:p>
            <a:endParaRPr lang="en-US"/>
          </a:p>
        </p:txBody>
      </p:sp>
      <p:sp>
        <p:nvSpPr>
          <p:cNvPr id="12300" name="Text Box 16"/>
          <p:cNvSpPr txBox="1">
            <a:spLocks noChangeArrowheads="1"/>
          </p:cNvSpPr>
          <p:nvPr/>
        </p:nvSpPr>
        <p:spPr bwMode="auto">
          <a:xfrm>
            <a:off x="6300788" y="549275"/>
            <a:ext cx="698500" cy="371475"/>
          </a:xfrm>
          <a:prstGeom prst="rect">
            <a:avLst/>
          </a:prstGeom>
          <a:noFill/>
          <a:ln w="38100" algn="ctr">
            <a:noFill/>
            <a:miter lim="800000"/>
            <a:headEnd/>
            <a:tailEnd/>
          </a:ln>
        </p:spPr>
        <p:txBody>
          <a:bodyPr wrap="none" lIns="90000" tIns="46800" rIns="90000" bIns="46800">
            <a:spAutoFit/>
          </a:bodyPr>
          <a:lstStyle/>
          <a:p>
            <a:r>
              <a:rPr lang="de-DE">
                <a:latin typeface="Calibri" pitchFamily="34" charset="0"/>
              </a:rPr>
              <a:t>~</a:t>
            </a:r>
            <a:r>
              <a:rPr lang="de-DE" sz="1400">
                <a:latin typeface="Calibri" pitchFamily="34" charset="0"/>
              </a:rPr>
              <a:t>12cm</a:t>
            </a:r>
          </a:p>
        </p:txBody>
      </p:sp>
      <p:sp>
        <p:nvSpPr>
          <p:cNvPr id="12301" name="Line 17"/>
          <p:cNvSpPr>
            <a:spLocks noChangeShapeType="1"/>
          </p:cNvSpPr>
          <p:nvPr/>
        </p:nvSpPr>
        <p:spPr bwMode="auto">
          <a:xfrm flipH="1" flipV="1">
            <a:off x="7740650" y="3213100"/>
            <a:ext cx="503238" cy="936625"/>
          </a:xfrm>
          <a:prstGeom prst="line">
            <a:avLst/>
          </a:prstGeom>
          <a:noFill/>
          <a:ln w="63500">
            <a:solidFill>
              <a:srgbClr val="FF0000"/>
            </a:solidFill>
            <a:round/>
            <a:headEnd type="triangle" w="med" len="med"/>
            <a:tailEnd/>
          </a:ln>
        </p:spPr>
        <p:txBody>
          <a:bodyPr lIns="90000" tIns="46800" rIns="90000" bIns="46800">
            <a:spAutoFit/>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p:cNvSpPr>
          <p:nvPr/>
        </p:nvSpPr>
        <p:spPr bwMode="auto">
          <a:xfrm>
            <a:off x="0" y="0"/>
            <a:ext cx="9144000" cy="720725"/>
          </a:xfrm>
          <a:prstGeom prst="rect">
            <a:avLst/>
          </a:prstGeom>
          <a:noFill/>
          <a:ln w="9525">
            <a:noFill/>
            <a:miter lim="800000"/>
            <a:headEnd/>
            <a:tailEnd/>
          </a:ln>
        </p:spPr>
        <p:txBody>
          <a:bodyPr anchor="ctr"/>
          <a:lstStyle/>
          <a:p>
            <a:pPr algn="ctr"/>
            <a:r>
              <a:rPr lang="de-DE" sz="3200" b="1">
                <a:solidFill>
                  <a:srgbClr val="C00000"/>
                </a:solidFill>
                <a:latin typeface="Calibri" pitchFamily="34" charset="0"/>
              </a:rPr>
              <a:t> </a:t>
            </a:r>
            <a:r>
              <a:rPr lang="en-US" sz="2800" b="1">
                <a:solidFill>
                  <a:srgbClr val="CC0000"/>
                </a:solidFill>
              </a:rPr>
              <a:t>GaAs on the proton beam 1-3 MeV</a:t>
            </a:r>
            <a:endParaRPr lang="ru-RU" sz="2800" b="1">
              <a:solidFill>
                <a:srgbClr val="CC0000"/>
              </a:solidFill>
            </a:endParaRPr>
          </a:p>
        </p:txBody>
      </p:sp>
      <p:sp>
        <p:nvSpPr>
          <p:cNvPr id="31747" name="Rectangle 2"/>
          <p:cNvSpPr>
            <a:spLocks noChangeArrowheads="1"/>
          </p:cNvSpPr>
          <p:nvPr/>
        </p:nvSpPr>
        <p:spPr bwMode="auto">
          <a:xfrm>
            <a:off x="611560" y="404664"/>
            <a:ext cx="7772400" cy="1143000"/>
          </a:xfrm>
          <a:prstGeom prst="rect">
            <a:avLst/>
          </a:prstGeom>
          <a:noFill/>
          <a:ln w="9525">
            <a:noFill/>
            <a:miter lim="800000"/>
            <a:headEnd/>
            <a:tailEnd/>
          </a:ln>
        </p:spPr>
        <p:txBody>
          <a:bodyPr anchor="ctr"/>
          <a:lstStyle/>
          <a:p>
            <a:pPr algn="ctr"/>
            <a:r>
              <a:rPr lang="en-US" sz="2400" b="1" dirty="0" smtClean="0">
                <a:solidFill>
                  <a:srgbClr val="0066FF"/>
                </a:solidFill>
                <a:latin typeface="Calibri" pitchFamily="34" charset="0"/>
              </a:rPr>
              <a:t>Vacuum chamber with detectors</a:t>
            </a:r>
            <a:endParaRPr lang="ru-RU" sz="2400" b="1" dirty="0">
              <a:solidFill>
                <a:srgbClr val="0066FF"/>
              </a:solidFill>
              <a:latin typeface="Calibri" pitchFamily="34" charset="0"/>
            </a:endParaRPr>
          </a:p>
        </p:txBody>
      </p:sp>
      <p:pic>
        <p:nvPicPr>
          <p:cNvPr id="31748" name="Picture 4" descr="J:\Presentation_FCAL\FCAL2013\Photo\IMG_1090.JPG"/>
          <p:cNvPicPr>
            <a:picLocks noChangeAspect="1" noChangeArrowheads="1"/>
          </p:cNvPicPr>
          <p:nvPr/>
        </p:nvPicPr>
        <p:blipFill>
          <a:blip r:embed="rId2" cstate="print"/>
          <a:srcRect/>
          <a:stretch>
            <a:fillRect/>
          </a:stretch>
        </p:blipFill>
        <p:spPr bwMode="auto">
          <a:xfrm>
            <a:off x="2000232" y="1280318"/>
            <a:ext cx="5380080" cy="5000534"/>
          </a:xfrm>
          <a:prstGeom prst="rect">
            <a:avLst/>
          </a:prstGeom>
          <a:noFill/>
        </p:spPr>
      </p:pic>
      <p:sp>
        <p:nvSpPr>
          <p:cNvPr id="5" name="Line 8"/>
          <p:cNvSpPr>
            <a:spLocks noChangeShapeType="1"/>
          </p:cNvSpPr>
          <p:nvPr/>
        </p:nvSpPr>
        <p:spPr bwMode="auto">
          <a:xfrm>
            <a:off x="1619672" y="2996951"/>
            <a:ext cx="2160240" cy="720081"/>
          </a:xfrm>
          <a:prstGeom prst="line">
            <a:avLst/>
          </a:prstGeom>
          <a:noFill/>
          <a:ln w="31750">
            <a:solidFill>
              <a:srgbClr val="FF0000"/>
            </a:solidFill>
            <a:round/>
            <a:headEnd/>
            <a:tailEnd type="triangle" w="med" len="med"/>
          </a:ln>
        </p:spPr>
        <p:txBody>
          <a:bodyPr/>
          <a:lstStyle/>
          <a:p>
            <a:endParaRPr lang="en-US"/>
          </a:p>
        </p:txBody>
      </p:sp>
      <p:sp>
        <p:nvSpPr>
          <p:cNvPr id="6" name="Text Box 11"/>
          <p:cNvSpPr txBox="1">
            <a:spLocks noChangeArrowheads="1"/>
          </p:cNvSpPr>
          <p:nvPr/>
        </p:nvSpPr>
        <p:spPr bwMode="auto">
          <a:xfrm>
            <a:off x="827584" y="2276872"/>
            <a:ext cx="1389107" cy="646331"/>
          </a:xfrm>
          <a:prstGeom prst="rect">
            <a:avLst/>
          </a:prstGeom>
          <a:solidFill>
            <a:schemeClr val="bg1"/>
          </a:solidFill>
          <a:ln w="9525">
            <a:noFill/>
            <a:miter lim="800000"/>
            <a:headEnd/>
            <a:tailEnd/>
          </a:ln>
        </p:spPr>
        <p:txBody>
          <a:bodyPr wrap="square">
            <a:spAutoFit/>
          </a:bodyPr>
          <a:lstStyle/>
          <a:p>
            <a:r>
              <a:rPr lang="en-US" b="1" dirty="0" smtClean="0">
                <a:solidFill>
                  <a:srgbClr val="CC0000"/>
                </a:solidFill>
              </a:rPr>
              <a:t>Vacuum chamber</a:t>
            </a:r>
            <a:endParaRPr lang="ru-RU" b="1" dirty="0">
              <a:solidFill>
                <a:srgbClr val="CC0000"/>
              </a:solidFill>
            </a:endParaRPr>
          </a:p>
        </p:txBody>
      </p:sp>
      <p:sp>
        <p:nvSpPr>
          <p:cNvPr id="7" name="Line 8"/>
          <p:cNvSpPr>
            <a:spLocks noChangeShapeType="1"/>
          </p:cNvSpPr>
          <p:nvPr/>
        </p:nvSpPr>
        <p:spPr bwMode="auto">
          <a:xfrm flipV="1">
            <a:off x="2051720" y="4293097"/>
            <a:ext cx="2304256" cy="288031"/>
          </a:xfrm>
          <a:prstGeom prst="line">
            <a:avLst/>
          </a:prstGeom>
          <a:noFill/>
          <a:ln w="31750">
            <a:solidFill>
              <a:srgbClr val="FF0000"/>
            </a:solidFill>
            <a:round/>
            <a:headEnd/>
            <a:tailEnd type="triangle" w="med" len="med"/>
          </a:ln>
        </p:spPr>
        <p:txBody>
          <a:bodyPr/>
          <a:lstStyle/>
          <a:p>
            <a:endParaRPr lang="en-US"/>
          </a:p>
        </p:txBody>
      </p:sp>
      <p:sp>
        <p:nvSpPr>
          <p:cNvPr id="8" name="Text Box 11"/>
          <p:cNvSpPr txBox="1">
            <a:spLocks noChangeArrowheads="1"/>
          </p:cNvSpPr>
          <p:nvPr/>
        </p:nvSpPr>
        <p:spPr bwMode="auto">
          <a:xfrm>
            <a:off x="755576" y="4293096"/>
            <a:ext cx="1389107" cy="1200329"/>
          </a:xfrm>
          <a:prstGeom prst="rect">
            <a:avLst/>
          </a:prstGeom>
          <a:solidFill>
            <a:schemeClr val="bg1"/>
          </a:solidFill>
          <a:ln w="9525">
            <a:noFill/>
            <a:miter lim="800000"/>
            <a:headEnd/>
            <a:tailEnd/>
          </a:ln>
        </p:spPr>
        <p:txBody>
          <a:bodyPr wrap="square">
            <a:spAutoFit/>
          </a:bodyPr>
          <a:lstStyle/>
          <a:p>
            <a:r>
              <a:rPr lang="en-US" b="1" dirty="0" smtClean="0">
                <a:solidFill>
                  <a:srgbClr val="CC0000"/>
                </a:solidFill>
              </a:rPr>
              <a:t>Quartz window for beam control</a:t>
            </a:r>
            <a:endParaRPr lang="ru-RU" b="1" dirty="0">
              <a:solidFill>
                <a:srgbClr val="CC0000"/>
              </a:solidFill>
            </a:endParaRPr>
          </a:p>
        </p:txBody>
      </p:sp>
      <p:sp>
        <p:nvSpPr>
          <p:cNvPr id="9" name="Text Box 11"/>
          <p:cNvSpPr txBox="1">
            <a:spLocks noChangeArrowheads="1"/>
          </p:cNvSpPr>
          <p:nvPr/>
        </p:nvSpPr>
        <p:spPr bwMode="auto">
          <a:xfrm>
            <a:off x="6876256" y="3068960"/>
            <a:ext cx="1389107" cy="646331"/>
          </a:xfrm>
          <a:prstGeom prst="rect">
            <a:avLst/>
          </a:prstGeom>
          <a:solidFill>
            <a:schemeClr val="bg1"/>
          </a:solidFill>
          <a:ln w="9525">
            <a:noFill/>
            <a:miter lim="800000"/>
            <a:headEnd/>
            <a:tailEnd/>
          </a:ln>
        </p:spPr>
        <p:txBody>
          <a:bodyPr wrap="square">
            <a:spAutoFit/>
          </a:bodyPr>
          <a:lstStyle/>
          <a:p>
            <a:r>
              <a:rPr lang="en-US" b="1" dirty="0" smtClean="0">
                <a:solidFill>
                  <a:srgbClr val="CC0000"/>
                </a:solidFill>
              </a:rPr>
              <a:t>Target foils</a:t>
            </a:r>
            <a:endParaRPr lang="ru-RU" b="1" dirty="0">
              <a:solidFill>
                <a:srgbClr val="CC0000"/>
              </a:solidFill>
            </a:endParaRPr>
          </a:p>
        </p:txBody>
      </p:sp>
      <p:sp>
        <p:nvSpPr>
          <p:cNvPr id="10" name="Line 8"/>
          <p:cNvSpPr>
            <a:spLocks noChangeShapeType="1"/>
          </p:cNvSpPr>
          <p:nvPr/>
        </p:nvSpPr>
        <p:spPr bwMode="auto">
          <a:xfrm flipH="1">
            <a:off x="6156176" y="3717032"/>
            <a:ext cx="1152128" cy="576065"/>
          </a:xfrm>
          <a:prstGeom prst="line">
            <a:avLst/>
          </a:prstGeom>
          <a:noFill/>
          <a:ln w="3175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p:cNvSpPr>
          <p:nvPr/>
        </p:nvSpPr>
        <p:spPr bwMode="auto">
          <a:xfrm>
            <a:off x="0" y="0"/>
            <a:ext cx="9144000" cy="720725"/>
          </a:xfrm>
          <a:prstGeom prst="rect">
            <a:avLst/>
          </a:prstGeom>
          <a:noFill/>
          <a:ln w="9525">
            <a:noFill/>
            <a:miter lim="800000"/>
            <a:headEnd/>
            <a:tailEnd/>
          </a:ln>
        </p:spPr>
        <p:txBody>
          <a:bodyPr anchor="ctr"/>
          <a:lstStyle/>
          <a:p>
            <a:pPr algn="ctr"/>
            <a:r>
              <a:rPr lang="de-DE" sz="3200" b="1">
                <a:solidFill>
                  <a:srgbClr val="C00000"/>
                </a:solidFill>
                <a:latin typeface="Calibri" pitchFamily="34" charset="0"/>
              </a:rPr>
              <a:t> </a:t>
            </a:r>
            <a:r>
              <a:rPr lang="en-US" sz="2800" b="1">
                <a:solidFill>
                  <a:srgbClr val="CC0000"/>
                </a:solidFill>
              </a:rPr>
              <a:t>GaAs on the proton beam 1-3 MeV</a:t>
            </a:r>
            <a:endParaRPr lang="ru-RU" sz="2800" b="1">
              <a:solidFill>
                <a:srgbClr val="CC0000"/>
              </a:solidFill>
            </a:endParaRPr>
          </a:p>
        </p:txBody>
      </p:sp>
      <p:pic>
        <p:nvPicPr>
          <p:cNvPr id="32772" name="Picture 4" descr="J:\Presentation_FCAL\FCAL2013\Photo\Mpix_.jpg"/>
          <p:cNvPicPr>
            <a:picLocks noChangeAspect="1" noChangeArrowheads="1"/>
          </p:cNvPicPr>
          <p:nvPr/>
        </p:nvPicPr>
        <p:blipFill>
          <a:blip r:embed="rId3" cstate="print"/>
          <a:srcRect/>
          <a:stretch>
            <a:fillRect/>
          </a:stretch>
        </p:blipFill>
        <p:spPr bwMode="auto">
          <a:xfrm>
            <a:off x="714348" y="785794"/>
            <a:ext cx="7838083" cy="3500462"/>
          </a:xfrm>
          <a:prstGeom prst="rect">
            <a:avLst/>
          </a:prstGeom>
          <a:noFill/>
        </p:spPr>
      </p:pic>
      <p:pic>
        <p:nvPicPr>
          <p:cNvPr id="32774" name="Picture 6" descr="J:\Presentation_FCAL\FCAL2013\Photo\Pad_.jpg"/>
          <p:cNvPicPr>
            <a:picLocks noChangeAspect="1" noChangeArrowheads="1"/>
          </p:cNvPicPr>
          <p:nvPr/>
        </p:nvPicPr>
        <p:blipFill>
          <a:blip r:embed="rId4" cstate="print"/>
          <a:srcRect/>
          <a:stretch>
            <a:fillRect/>
          </a:stretch>
        </p:blipFill>
        <p:spPr bwMode="auto">
          <a:xfrm>
            <a:off x="5286380" y="4429132"/>
            <a:ext cx="3208528" cy="1946656"/>
          </a:xfrm>
          <a:prstGeom prst="rect">
            <a:avLst/>
          </a:prstGeom>
          <a:noFill/>
        </p:spPr>
      </p:pic>
      <p:sp>
        <p:nvSpPr>
          <p:cNvPr id="8" name="TextBox 4"/>
          <p:cNvSpPr txBox="1">
            <a:spLocks noChangeArrowheads="1"/>
          </p:cNvSpPr>
          <p:nvPr/>
        </p:nvSpPr>
        <p:spPr bwMode="auto">
          <a:xfrm>
            <a:off x="755576" y="4869160"/>
            <a:ext cx="3357561" cy="1477328"/>
          </a:xfrm>
          <a:prstGeom prst="rect">
            <a:avLst/>
          </a:prstGeom>
          <a:noFill/>
          <a:ln w="9525">
            <a:noFill/>
            <a:miter lim="800000"/>
            <a:headEnd/>
            <a:tailEnd/>
          </a:ln>
        </p:spPr>
        <p:txBody>
          <a:bodyPr wrap="square">
            <a:spAutoFit/>
          </a:bodyPr>
          <a:lstStyle/>
          <a:p>
            <a:r>
              <a:rPr lang="de-DE" dirty="0" err="1" smtClean="0"/>
              <a:t>Two</a:t>
            </a:r>
            <a:r>
              <a:rPr lang="de-DE" dirty="0" smtClean="0"/>
              <a:t> </a:t>
            </a:r>
            <a:r>
              <a:rPr lang="de-DE" dirty="0" err="1" smtClean="0"/>
              <a:t>flange</a:t>
            </a:r>
            <a:r>
              <a:rPr lang="de-DE" dirty="0" smtClean="0"/>
              <a:t> </a:t>
            </a:r>
            <a:r>
              <a:rPr lang="de-DE" dirty="0" err="1" smtClean="0"/>
              <a:t>were</a:t>
            </a:r>
            <a:r>
              <a:rPr lang="de-DE" dirty="0" smtClean="0"/>
              <a:t> </a:t>
            </a:r>
            <a:r>
              <a:rPr lang="de-DE" dirty="0" err="1" smtClean="0"/>
              <a:t>prepared</a:t>
            </a:r>
            <a:r>
              <a:rPr lang="de-DE" dirty="0" smtClean="0"/>
              <a:t>: </a:t>
            </a:r>
            <a:r>
              <a:rPr lang="de-DE" dirty="0" err="1" smtClean="0"/>
              <a:t>with</a:t>
            </a:r>
            <a:r>
              <a:rPr lang="de-DE" dirty="0" smtClean="0"/>
              <a:t> </a:t>
            </a:r>
            <a:r>
              <a:rPr lang="de-DE" dirty="0" err="1" smtClean="0"/>
              <a:t>MediPix</a:t>
            </a:r>
            <a:r>
              <a:rPr lang="de-DE" dirty="0" smtClean="0"/>
              <a:t> </a:t>
            </a:r>
            <a:r>
              <a:rPr lang="de-DE" dirty="0" err="1" smtClean="0"/>
              <a:t>and</a:t>
            </a:r>
            <a:r>
              <a:rPr lang="de-DE" dirty="0" smtClean="0"/>
              <a:t> </a:t>
            </a:r>
            <a:r>
              <a:rPr lang="de-DE" dirty="0" err="1" smtClean="0"/>
              <a:t>with</a:t>
            </a:r>
            <a:r>
              <a:rPr lang="de-DE" dirty="0" smtClean="0"/>
              <a:t> </a:t>
            </a:r>
            <a:r>
              <a:rPr lang="de-DE" dirty="0" err="1" smtClean="0"/>
              <a:t>pad</a:t>
            </a:r>
            <a:r>
              <a:rPr lang="de-DE" dirty="0" smtClean="0"/>
              <a:t> </a:t>
            </a:r>
            <a:r>
              <a:rPr lang="de-DE" dirty="0" err="1" smtClean="0"/>
              <a:t>sensors</a:t>
            </a:r>
            <a:r>
              <a:rPr lang="de-DE" dirty="0" smtClean="0"/>
              <a:t>.</a:t>
            </a:r>
          </a:p>
          <a:p>
            <a:r>
              <a:rPr lang="de-DE" dirty="0" err="1" smtClean="0"/>
              <a:t>MediPix</a:t>
            </a:r>
            <a:r>
              <a:rPr lang="de-DE" dirty="0" smtClean="0"/>
              <a:t> </a:t>
            </a:r>
            <a:r>
              <a:rPr lang="de-DE" dirty="0" err="1" smtClean="0"/>
              <a:t>has</a:t>
            </a:r>
            <a:r>
              <a:rPr lang="de-DE" dirty="0" smtClean="0"/>
              <a:t> also </a:t>
            </a:r>
            <a:r>
              <a:rPr lang="de-DE" dirty="0" err="1" smtClean="0"/>
              <a:t>the</a:t>
            </a:r>
            <a:r>
              <a:rPr lang="de-DE" dirty="0" smtClean="0"/>
              <a:t> </a:t>
            </a:r>
            <a:r>
              <a:rPr lang="de-DE" dirty="0" err="1" smtClean="0"/>
              <a:t>thermostabilisation</a:t>
            </a:r>
            <a:r>
              <a:rPr lang="de-DE" dirty="0" smtClean="0"/>
              <a:t> </a:t>
            </a:r>
            <a:r>
              <a:rPr lang="de-DE" dirty="0" err="1" smtClean="0"/>
              <a:t>system</a:t>
            </a:r>
            <a:endParaRPr lang="ru-RU" dirty="0"/>
          </a:p>
        </p:txBody>
      </p:sp>
      <p:sp>
        <p:nvSpPr>
          <p:cNvPr id="6" name="Text Box 11"/>
          <p:cNvSpPr txBox="1">
            <a:spLocks noChangeArrowheads="1"/>
          </p:cNvSpPr>
          <p:nvPr/>
        </p:nvSpPr>
        <p:spPr bwMode="auto">
          <a:xfrm>
            <a:off x="7308304" y="1628800"/>
            <a:ext cx="1095172" cy="369332"/>
          </a:xfrm>
          <a:prstGeom prst="rect">
            <a:avLst/>
          </a:prstGeom>
          <a:solidFill>
            <a:schemeClr val="bg1"/>
          </a:solidFill>
          <a:ln w="9525">
            <a:noFill/>
            <a:miter lim="800000"/>
            <a:headEnd/>
            <a:tailEnd/>
          </a:ln>
        </p:spPr>
        <p:txBody>
          <a:bodyPr wrap="square">
            <a:spAutoFit/>
          </a:bodyPr>
          <a:lstStyle/>
          <a:p>
            <a:r>
              <a:rPr lang="en-US" b="1" dirty="0" smtClean="0">
                <a:solidFill>
                  <a:srgbClr val="CC0000"/>
                </a:solidFill>
              </a:rPr>
              <a:t>Sensors</a:t>
            </a:r>
            <a:endParaRPr lang="ru-RU" b="1" dirty="0">
              <a:solidFill>
                <a:srgbClr val="CC0000"/>
              </a:solidFill>
            </a:endParaRPr>
          </a:p>
        </p:txBody>
      </p:sp>
      <p:sp>
        <p:nvSpPr>
          <p:cNvPr id="7" name="Line 8"/>
          <p:cNvSpPr>
            <a:spLocks noChangeShapeType="1"/>
          </p:cNvSpPr>
          <p:nvPr/>
        </p:nvSpPr>
        <p:spPr bwMode="auto">
          <a:xfrm flipH="1">
            <a:off x="4932610" y="1844824"/>
            <a:ext cx="2375694" cy="360040"/>
          </a:xfrm>
          <a:prstGeom prst="line">
            <a:avLst/>
          </a:prstGeom>
          <a:noFill/>
          <a:ln w="31750">
            <a:solidFill>
              <a:srgbClr val="FF0000"/>
            </a:solidFill>
            <a:round/>
            <a:headEnd/>
            <a:tailEnd type="triangle" w="med" len="med"/>
          </a:ln>
        </p:spPr>
        <p:txBody>
          <a:bodyPr/>
          <a:lstStyle/>
          <a:p>
            <a:endParaRPr lang="en-US"/>
          </a:p>
        </p:txBody>
      </p:sp>
      <p:sp>
        <p:nvSpPr>
          <p:cNvPr id="9" name="Line 8"/>
          <p:cNvSpPr>
            <a:spLocks noChangeShapeType="1"/>
          </p:cNvSpPr>
          <p:nvPr/>
        </p:nvSpPr>
        <p:spPr bwMode="auto">
          <a:xfrm flipH="1">
            <a:off x="6804248" y="2060848"/>
            <a:ext cx="1080120" cy="3240360"/>
          </a:xfrm>
          <a:prstGeom prst="line">
            <a:avLst/>
          </a:prstGeom>
          <a:noFill/>
          <a:ln w="3175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p:cNvSpPr>
          <p:nvPr/>
        </p:nvSpPr>
        <p:spPr bwMode="auto">
          <a:xfrm>
            <a:off x="0" y="0"/>
            <a:ext cx="9144000" cy="720725"/>
          </a:xfrm>
          <a:prstGeom prst="rect">
            <a:avLst/>
          </a:prstGeom>
          <a:noFill/>
          <a:ln w="9525">
            <a:noFill/>
            <a:miter lim="800000"/>
            <a:headEnd/>
            <a:tailEnd/>
          </a:ln>
        </p:spPr>
        <p:txBody>
          <a:bodyPr anchor="ctr"/>
          <a:lstStyle/>
          <a:p>
            <a:pPr algn="ctr"/>
            <a:r>
              <a:rPr lang="de-DE" sz="3200" b="1">
                <a:solidFill>
                  <a:srgbClr val="C00000"/>
                </a:solidFill>
                <a:latin typeface="Calibri" pitchFamily="34" charset="0"/>
              </a:rPr>
              <a:t> </a:t>
            </a:r>
            <a:r>
              <a:rPr lang="en-US" sz="2800" b="1">
                <a:solidFill>
                  <a:srgbClr val="CC0000"/>
                </a:solidFill>
              </a:rPr>
              <a:t>GaAs on the proton beam 1-3 MeV</a:t>
            </a:r>
            <a:endParaRPr lang="ru-RU" sz="2800" b="1">
              <a:solidFill>
                <a:srgbClr val="CC0000"/>
              </a:solidFill>
            </a:endParaRPr>
          </a:p>
        </p:txBody>
      </p:sp>
      <p:sp>
        <p:nvSpPr>
          <p:cNvPr id="31747" name="Rectangle 2"/>
          <p:cNvSpPr>
            <a:spLocks noChangeArrowheads="1"/>
          </p:cNvSpPr>
          <p:nvPr/>
        </p:nvSpPr>
        <p:spPr bwMode="auto">
          <a:xfrm>
            <a:off x="684213" y="620713"/>
            <a:ext cx="7772400" cy="1143000"/>
          </a:xfrm>
          <a:prstGeom prst="rect">
            <a:avLst/>
          </a:prstGeom>
          <a:noFill/>
          <a:ln w="9525">
            <a:noFill/>
            <a:miter lim="800000"/>
            <a:headEnd/>
            <a:tailEnd/>
          </a:ln>
        </p:spPr>
        <p:txBody>
          <a:bodyPr anchor="ctr"/>
          <a:lstStyle/>
          <a:p>
            <a:pPr algn="ctr"/>
            <a:r>
              <a:rPr lang="en-US" sz="2400" b="1" dirty="0" smtClean="0">
                <a:solidFill>
                  <a:srgbClr val="0066FF"/>
                </a:solidFill>
                <a:latin typeface="Calibri" pitchFamily="34" charset="0"/>
              </a:rPr>
              <a:t>Vacuum chamber with detectors.</a:t>
            </a:r>
            <a:endParaRPr lang="ru-RU" sz="2400" b="1" dirty="0">
              <a:solidFill>
                <a:srgbClr val="0066FF"/>
              </a:solidFill>
              <a:latin typeface="Calibri" pitchFamily="34" charset="0"/>
            </a:endParaRPr>
          </a:p>
        </p:txBody>
      </p:sp>
      <p:pic>
        <p:nvPicPr>
          <p:cNvPr id="80898" name="Picture 2" descr="J:\Presentation_FCAL\FCAL2013\Photo\IMG_1097.JPG"/>
          <p:cNvPicPr>
            <a:picLocks noChangeAspect="1" noChangeArrowheads="1"/>
          </p:cNvPicPr>
          <p:nvPr/>
        </p:nvPicPr>
        <p:blipFill>
          <a:blip r:embed="rId2" cstate="print"/>
          <a:srcRect/>
          <a:stretch>
            <a:fillRect/>
          </a:stretch>
        </p:blipFill>
        <p:spPr bwMode="auto">
          <a:xfrm>
            <a:off x="1785918" y="1571612"/>
            <a:ext cx="6096000" cy="4572000"/>
          </a:xfrm>
          <a:prstGeom prst="rect">
            <a:avLst/>
          </a:prstGeom>
          <a:noFill/>
        </p:spPr>
      </p:pic>
      <p:sp>
        <p:nvSpPr>
          <p:cNvPr id="6" name="Line 8"/>
          <p:cNvSpPr>
            <a:spLocks noChangeShapeType="1"/>
          </p:cNvSpPr>
          <p:nvPr/>
        </p:nvSpPr>
        <p:spPr bwMode="auto">
          <a:xfrm>
            <a:off x="4643438" y="2143117"/>
            <a:ext cx="357190" cy="1357322"/>
          </a:xfrm>
          <a:prstGeom prst="line">
            <a:avLst/>
          </a:prstGeom>
          <a:noFill/>
          <a:ln w="19050">
            <a:solidFill>
              <a:srgbClr val="FF0000"/>
            </a:solidFill>
            <a:round/>
            <a:headEnd/>
            <a:tailEnd type="triangle" w="med" len="med"/>
          </a:ln>
        </p:spPr>
        <p:txBody>
          <a:bodyPr/>
          <a:lstStyle/>
          <a:p>
            <a:endParaRPr lang="en-US"/>
          </a:p>
        </p:txBody>
      </p:sp>
      <p:sp>
        <p:nvSpPr>
          <p:cNvPr id="7" name="Text Box 11"/>
          <p:cNvSpPr txBox="1">
            <a:spLocks noChangeArrowheads="1"/>
          </p:cNvSpPr>
          <p:nvPr/>
        </p:nvSpPr>
        <p:spPr bwMode="auto">
          <a:xfrm>
            <a:off x="4429124" y="1785926"/>
            <a:ext cx="813043" cy="369332"/>
          </a:xfrm>
          <a:prstGeom prst="rect">
            <a:avLst/>
          </a:prstGeom>
          <a:solidFill>
            <a:schemeClr val="bg1"/>
          </a:solidFill>
          <a:ln w="9525">
            <a:noFill/>
            <a:miter lim="800000"/>
            <a:headEnd/>
            <a:tailEnd/>
          </a:ln>
        </p:spPr>
        <p:txBody>
          <a:bodyPr wrap="none">
            <a:spAutoFit/>
          </a:bodyPr>
          <a:lstStyle/>
          <a:p>
            <a:r>
              <a:rPr lang="en-US" b="1" dirty="0" smtClean="0">
                <a:solidFill>
                  <a:srgbClr val="CC0000"/>
                </a:solidFill>
              </a:rPr>
              <a:t>Beam</a:t>
            </a:r>
            <a:endParaRPr lang="ru-RU" b="1" dirty="0">
              <a:solidFill>
                <a:srgbClr val="CC0000"/>
              </a:solidFill>
            </a:endParaRPr>
          </a:p>
        </p:txBody>
      </p:sp>
      <p:sp>
        <p:nvSpPr>
          <p:cNvPr id="8" name="Text Box 11"/>
          <p:cNvSpPr txBox="1">
            <a:spLocks noChangeArrowheads="1"/>
          </p:cNvSpPr>
          <p:nvPr/>
        </p:nvSpPr>
        <p:spPr bwMode="auto">
          <a:xfrm>
            <a:off x="4500562" y="5429264"/>
            <a:ext cx="1095172" cy="369332"/>
          </a:xfrm>
          <a:prstGeom prst="rect">
            <a:avLst/>
          </a:prstGeom>
          <a:solidFill>
            <a:schemeClr val="bg1"/>
          </a:solidFill>
          <a:ln w="9525">
            <a:noFill/>
            <a:miter lim="800000"/>
            <a:headEnd/>
            <a:tailEnd/>
          </a:ln>
        </p:spPr>
        <p:txBody>
          <a:bodyPr wrap="none">
            <a:spAutoFit/>
          </a:bodyPr>
          <a:lstStyle/>
          <a:p>
            <a:r>
              <a:rPr lang="en-US" b="1" dirty="0" smtClean="0">
                <a:solidFill>
                  <a:srgbClr val="CC0000"/>
                </a:solidFill>
              </a:rPr>
              <a:t>Sensors</a:t>
            </a:r>
            <a:endParaRPr lang="ru-RU" b="1" dirty="0">
              <a:solidFill>
                <a:srgbClr val="CC0000"/>
              </a:solidFill>
            </a:endParaRPr>
          </a:p>
        </p:txBody>
      </p:sp>
      <p:sp>
        <p:nvSpPr>
          <p:cNvPr id="9" name="Line 8"/>
          <p:cNvSpPr>
            <a:spLocks noChangeShapeType="1"/>
          </p:cNvSpPr>
          <p:nvPr/>
        </p:nvSpPr>
        <p:spPr bwMode="auto">
          <a:xfrm flipH="1" flipV="1">
            <a:off x="2411760" y="3861048"/>
            <a:ext cx="2231678" cy="1425340"/>
          </a:xfrm>
          <a:prstGeom prst="line">
            <a:avLst/>
          </a:prstGeom>
          <a:noFill/>
          <a:ln w="19050">
            <a:solidFill>
              <a:srgbClr val="FF0000"/>
            </a:solidFill>
            <a:round/>
            <a:headEnd/>
            <a:tailEnd type="triangle" w="med" len="med"/>
          </a:ln>
        </p:spPr>
        <p:txBody>
          <a:bodyPr/>
          <a:lstStyle/>
          <a:p>
            <a:endParaRPr lang="en-US"/>
          </a:p>
        </p:txBody>
      </p:sp>
      <p:sp>
        <p:nvSpPr>
          <p:cNvPr id="10" name="Line 8"/>
          <p:cNvSpPr>
            <a:spLocks noChangeShapeType="1"/>
          </p:cNvSpPr>
          <p:nvPr/>
        </p:nvSpPr>
        <p:spPr bwMode="auto">
          <a:xfrm flipV="1">
            <a:off x="5429256" y="3789040"/>
            <a:ext cx="1951056" cy="1497348"/>
          </a:xfrm>
          <a:prstGeom prst="line">
            <a:avLst/>
          </a:prstGeom>
          <a:noFill/>
          <a:ln w="1905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p:cNvSpPr>
          <p:nvPr/>
        </p:nvSpPr>
        <p:spPr bwMode="auto">
          <a:xfrm>
            <a:off x="0" y="0"/>
            <a:ext cx="9144000" cy="720725"/>
          </a:xfrm>
          <a:prstGeom prst="rect">
            <a:avLst/>
          </a:prstGeom>
          <a:noFill/>
          <a:ln w="9525">
            <a:noFill/>
            <a:miter lim="800000"/>
            <a:headEnd/>
            <a:tailEnd/>
          </a:ln>
        </p:spPr>
        <p:txBody>
          <a:bodyPr anchor="ctr"/>
          <a:lstStyle/>
          <a:p>
            <a:pPr algn="ctr"/>
            <a:r>
              <a:rPr lang="de-DE" sz="3200" b="1">
                <a:solidFill>
                  <a:srgbClr val="C00000"/>
                </a:solidFill>
                <a:latin typeface="Calibri" pitchFamily="34" charset="0"/>
              </a:rPr>
              <a:t> </a:t>
            </a:r>
            <a:r>
              <a:rPr lang="en-US" sz="2800" b="1">
                <a:solidFill>
                  <a:srgbClr val="CC0000"/>
                </a:solidFill>
              </a:rPr>
              <a:t>GaAs on the proton beam 1-3 MeV</a:t>
            </a:r>
            <a:endParaRPr lang="ru-RU" sz="2800" b="1">
              <a:solidFill>
                <a:srgbClr val="CC0000"/>
              </a:solidFill>
            </a:endParaRPr>
          </a:p>
        </p:txBody>
      </p:sp>
      <p:sp>
        <p:nvSpPr>
          <p:cNvPr id="31747" name="Rectangle 2"/>
          <p:cNvSpPr>
            <a:spLocks noChangeArrowheads="1"/>
          </p:cNvSpPr>
          <p:nvPr/>
        </p:nvSpPr>
        <p:spPr bwMode="auto">
          <a:xfrm>
            <a:off x="683568" y="548680"/>
            <a:ext cx="7772400" cy="792063"/>
          </a:xfrm>
          <a:prstGeom prst="rect">
            <a:avLst/>
          </a:prstGeom>
          <a:noFill/>
          <a:ln w="9525">
            <a:noFill/>
            <a:miter lim="800000"/>
            <a:headEnd/>
            <a:tailEnd/>
          </a:ln>
        </p:spPr>
        <p:txBody>
          <a:bodyPr anchor="ctr"/>
          <a:lstStyle/>
          <a:p>
            <a:pPr algn="ctr"/>
            <a:r>
              <a:rPr lang="en-US" sz="2400" b="1" dirty="0" smtClean="0">
                <a:solidFill>
                  <a:srgbClr val="0066FF"/>
                </a:solidFill>
                <a:latin typeface="Calibri" pitchFamily="34" charset="0"/>
              </a:rPr>
              <a:t>Vacuum chamber on channel </a:t>
            </a:r>
            <a:r>
              <a:rPr lang="ru-RU" sz="2400" b="1" dirty="0" smtClean="0">
                <a:solidFill>
                  <a:srgbClr val="0066FF"/>
                </a:solidFill>
                <a:latin typeface="Calibri" pitchFamily="34" charset="0"/>
              </a:rPr>
              <a:t>№</a:t>
            </a:r>
            <a:r>
              <a:rPr lang="en-US" sz="2400" b="1" dirty="0" smtClean="0">
                <a:solidFill>
                  <a:srgbClr val="0066FF"/>
                </a:solidFill>
                <a:latin typeface="Calibri" pitchFamily="34" charset="0"/>
              </a:rPr>
              <a:t> 6</a:t>
            </a:r>
            <a:endParaRPr lang="ru-RU" sz="2400" b="1" dirty="0">
              <a:solidFill>
                <a:srgbClr val="0066FF"/>
              </a:solidFill>
              <a:latin typeface="Calibri" pitchFamily="34" charset="0"/>
            </a:endParaRPr>
          </a:p>
        </p:txBody>
      </p:sp>
      <p:pic>
        <p:nvPicPr>
          <p:cNvPr id="37889" name="Picture 1" descr="C:\Users\NEOVP\Documents\Presentation_FCAL\FCAL2013\Photo\IMG_1105.JPG"/>
          <p:cNvPicPr>
            <a:picLocks noChangeAspect="1" noChangeArrowheads="1"/>
          </p:cNvPicPr>
          <p:nvPr/>
        </p:nvPicPr>
        <p:blipFill>
          <a:blip r:embed="rId2" cstate="print"/>
          <a:srcRect/>
          <a:stretch>
            <a:fillRect/>
          </a:stretch>
        </p:blipFill>
        <p:spPr bwMode="auto">
          <a:xfrm>
            <a:off x="1475656" y="1268760"/>
            <a:ext cx="6831856" cy="5123892"/>
          </a:xfrm>
          <a:prstGeom prst="rect">
            <a:avLst/>
          </a:prstGeom>
          <a:noFill/>
        </p:spPr>
      </p:pic>
      <p:sp>
        <p:nvSpPr>
          <p:cNvPr id="5" name="Text Box 11"/>
          <p:cNvSpPr txBox="1">
            <a:spLocks noChangeArrowheads="1"/>
          </p:cNvSpPr>
          <p:nvPr/>
        </p:nvSpPr>
        <p:spPr bwMode="auto">
          <a:xfrm>
            <a:off x="6444208" y="4653136"/>
            <a:ext cx="2263761" cy="369332"/>
          </a:xfrm>
          <a:prstGeom prst="rect">
            <a:avLst/>
          </a:prstGeom>
          <a:solidFill>
            <a:schemeClr val="bg1"/>
          </a:solidFill>
          <a:ln w="9525">
            <a:noFill/>
            <a:miter lim="800000"/>
            <a:headEnd/>
            <a:tailEnd/>
          </a:ln>
        </p:spPr>
        <p:txBody>
          <a:bodyPr wrap="none">
            <a:spAutoFit/>
          </a:bodyPr>
          <a:lstStyle/>
          <a:p>
            <a:r>
              <a:rPr lang="en-US" b="1" dirty="0" smtClean="0">
                <a:solidFill>
                  <a:srgbClr val="CC0000"/>
                </a:solidFill>
              </a:rPr>
              <a:t>Beam channel </a:t>
            </a:r>
            <a:r>
              <a:rPr lang="ru-RU" b="1" dirty="0" smtClean="0">
                <a:solidFill>
                  <a:srgbClr val="CC0000"/>
                </a:solidFill>
              </a:rPr>
              <a:t>№</a:t>
            </a:r>
            <a:r>
              <a:rPr lang="en-US" b="1" dirty="0" smtClean="0">
                <a:solidFill>
                  <a:srgbClr val="CC0000"/>
                </a:solidFill>
              </a:rPr>
              <a:t>6</a:t>
            </a:r>
            <a:r>
              <a:rPr lang="ru-RU" b="1" dirty="0" smtClean="0">
                <a:solidFill>
                  <a:srgbClr val="CC0000"/>
                </a:solidFill>
              </a:rPr>
              <a:t> </a:t>
            </a:r>
            <a:endParaRPr lang="ru-RU" b="1" dirty="0">
              <a:solidFill>
                <a:srgbClr val="CC0000"/>
              </a:solidFill>
            </a:endParaRPr>
          </a:p>
        </p:txBody>
      </p:sp>
      <p:sp>
        <p:nvSpPr>
          <p:cNvPr id="6" name="Line 8"/>
          <p:cNvSpPr>
            <a:spLocks noChangeShapeType="1"/>
          </p:cNvSpPr>
          <p:nvPr/>
        </p:nvSpPr>
        <p:spPr bwMode="auto">
          <a:xfrm flipH="1" flipV="1">
            <a:off x="6300192" y="2708920"/>
            <a:ext cx="792088" cy="1944216"/>
          </a:xfrm>
          <a:prstGeom prst="line">
            <a:avLst/>
          </a:prstGeom>
          <a:noFill/>
          <a:ln w="31750">
            <a:solidFill>
              <a:srgbClr val="FF0000"/>
            </a:solidFill>
            <a:round/>
            <a:headEnd/>
            <a:tailEnd type="triangle" w="med" len="med"/>
          </a:ln>
        </p:spPr>
        <p:txBody>
          <a:bodyPr/>
          <a:lstStyle/>
          <a:p>
            <a:endParaRPr lang="en-US"/>
          </a:p>
        </p:txBody>
      </p:sp>
      <p:sp>
        <p:nvSpPr>
          <p:cNvPr id="7" name="Text Box 11"/>
          <p:cNvSpPr txBox="1">
            <a:spLocks noChangeArrowheads="1"/>
          </p:cNvSpPr>
          <p:nvPr/>
        </p:nvSpPr>
        <p:spPr bwMode="auto">
          <a:xfrm>
            <a:off x="4788024" y="5229200"/>
            <a:ext cx="1944216" cy="648072"/>
          </a:xfrm>
          <a:prstGeom prst="rect">
            <a:avLst/>
          </a:prstGeom>
          <a:solidFill>
            <a:schemeClr val="bg1"/>
          </a:solidFill>
          <a:ln w="9525">
            <a:noFill/>
            <a:miter lim="800000"/>
            <a:headEnd/>
            <a:tailEnd/>
          </a:ln>
        </p:spPr>
        <p:txBody>
          <a:bodyPr wrap="square">
            <a:spAutoFit/>
          </a:bodyPr>
          <a:lstStyle/>
          <a:p>
            <a:r>
              <a:rPr lang="en-US" b="1" dirty="0" smtClean="0">
                <a:solidFill>
                  <a:srgbClr val="CC0000"/>
                </a:solidFill>
              </a:rPr>
              <a:t>Flange with detector</a:t>
            </a:r>
            <a:endParaRPr lang="ru-RU" b="1" dirty="0">
              <a:solidFill>
                <a:srgbClr val="CC0000"/>
              </a:solidFill>
            </a:endParaRPr>
          </a:p>
        </p:txBody>
      </p:sp>
      <p:sp>
        <p:nvSpPr>
          <p:cNvPr id="8" name="Line 8"/>
          <p:cNvSpPr>
            <a:spLocks noChangeShapeType="1"/>
          </p:cNvSpPr>
          <p:nvPr/>
        </p:nvSpPr>
        <p:spPr bwMode="auto">
          <a:xfrm flipH="1" flipV="1">
            <a:off x="5148064" y="2636912"/>
            <a:ext cx="648072" cy="2448272"/>
          </a:xfrm>
          <a:prstGeom prst="line">
            <a:avLst/>
          </a:prstGeom>
          <a:noFill/>
          <a:ln w="31750">
            <a:solidFill>
              <a:srgbClr val="FF0000"/>
            </a:solidFill>
            <a:round/>
            <a:headEnd/>
            <a:tailEnd type="triangle" w="med" len="med"/>
          </a:ln>
        </p:spPr>
        <p:txBody>
          <a:bodyPr/>
          <a:lstStyle/>
          <a:p>
            <a:endParaRPr lang="en-US"/>
          </a:p>
        </p:txBody>
      </p:sp>
      <p:sp>
        <p:nvSpPr>
          <p:cNvPr id="9" name="Line 8"/>
          <p:cNvSpPr>
            <a:spLocks noChangeShapeType="1"/>
          </p:cNvSpPr>
          <p:nvPr/>
        </p:nvSpPr>
        <p:spPr bwMode="auto">
          <a:xfrm flipV="1">
            <a:off x="1907704" y="3645024"/>
            <a:ext cx="432048" cy="1440160"/>
          </a:xfrm>
          <a:prstGeom prst="line">
            <a:avLst/>
          </a:prstGeom>
          <a:noFill/>
          <a:ln w="31750">
            <a:solidFill>
              <a:srgbClr val="FF0000"/>
            </a:solidFill>
            <a:round/>
            <a:headEnd/>
            <a:tailEnd type="triangle" w="med" len="med"/>
          </a:ln>
        </p:spPr>
        <p:txBody>
          <a:bodyPr/>
          <a:lstStyle/>
          <a:p>
            <a:endParaRPr lang="en-US"/>
          </a:p>
        </p:txBody>
      </p:sp>
      <p:sp>
        <p:nvSpPr>
          <p:cNvPr id="10" name="Line 8"/>
          <p:cNvSpPr>
            <a:spLocks noChangeShapeType="1"/>
          </p:cNvSpPr>
          <p:nvPr/>
        </p:nvSpPr>
        <p:spPr bwMode="auto">
          <a:xfrm flipV="1">
            <a:off x="2699792" y="3717032"/>
            <a:ext cx="360040" cy="1368152"/>
          </a:xfrm>
          <a:prstGeom prst="line">
            <a:avLst/>
          </a:prstGeom>
          <a:noFill/>
          <a:ln w="31750">
            <a:solidFill>
              <a:srgbClr val="FF0000"/>
            </a:solidFill>
            <a:round/>
            <a:headEnd/>
            <a:tailEnd type="triangle" w="med" len="med"/>
          </a:ln>
        </p:spPr>
        <p:txBody>
          <a:bodyPr/>
          <a:lstStyle/>
          <a:p>
            <a:endParaRPr lang="en-US"/>
          </a:p>
        </p:txBody>
      </p:sp>
      <p:sp>
        <p:nvSpPr>
          <p:cNvPr id="11" name="Text Box 11"/>
          <p:cNvSpPr txBox="1">
            <a:spLocks noChangeArrowheads="1"/>
          </p:cNvSpPr>
          <p:nvPr/>
        </p:nvSpPr>
        <p:spPr bwMode="auto">
          <a:xfrm>
            <a:off x="1547664" y="5085184"/>
            <a:ext cx="1584176" cy="646331"/>
          </a:xfrm>
          <a:prstGeom prst="rect">
            <a:avLst/>
          </a:prstGeom>
          <a:solidFill>
            <a:schemeClr val="bg1"/>
          </a:solidFill>
          <a:ln w="9525">
            <a:noFill/>
            <a:miter lim="800000"/>
            <a:headEnd/>
            <a:tailEnd/>
          </a:ln>
        </p:spPr>
        <p:txBody>
          <a:bodyPr wrap="square">
            <a:spAutoFit/>
          </a:bodyPr>
          <a:lstStyle/>
          <a:p>
            <a:r>
              <a:rPr lang="en-US" b="1" dirty="0" smtClean="0">
                <a:solidFill>
                  <a:srgbClr val="CC0000"/>
                </a:solidFill>
              </a:rPr>
              <a:t>Pad &amp; </a:t>
            </a:r>
            <a:r>
              <a:rPr lang="en-US" b="1" dirty="0" err="1" smtClean="0">
                <a:solidFill>
                  <a:srgbClr val="CC0000"/>
                </a:solidFill>
              </a:rPr>
              <a:t>Mpix</a:t>
            </a:r>
            <a:r>
              <a:rPr lang="en-US" b="1" dirty="0" smtClean="0">
                <a:solidFill>
                  <a:srgbClr val="CC0000"/>
                </a:solidFill>
              </a:rPr>
              <a:t> signals </a:t>
            </a:r>
            <a:endParaRPr lang="ru-RU" b="1" dirty="0">
              <a:solidFill>
                <a:srgbClr val="CC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p:cNvSpPr>
          <p:nvPr/>
        </p:nvSpPr>
        <p:spPr bwMode="auto">
          <a:xfrm>
            <a:off x="0" y="0"/>
            <a:ext cx="9144000" cy="720725"/>
          </a:xfrm>
          <a:prstGeom prst="rect">
            <a:avLst/>
          </a:prstGeom>
          <a:noFill/>
          <a:ln w="9525">
            <a:noFill/>
            <a:miter lim="800000"/>
            <a:headEnd/>
            <a:tailEnd/>
          </a:ln>
        </p:spPr>
        <p:txBody>
          <a:bodyPr anchor="ctr"/>
          <a:lstStyle/>
          <a:p>
            <a:pPr algn="ctr"/>
            <a:r>
              <a:rPr lang="de-DE" sz="3200" b="1" dirty="0">
                <a:solidFill>
                  <a:srgbClr val="C00000"/>
                </a:solidFill>
                <a:latin typeface="Calibri" pitchFamily="34" charset="0"/>
              </a:rPr>
              <a:t> </a:t>
            </a:r>
            <a:r>
              <a:rPr lang="de-DE" sz="3200" b="1" dirty="0" smtClean="0">
                <a:solidFill>
                  <a:srgbClr val="C00000"/>
                </a:solidFill>
                <a:latin typeface="Calibri" pitchFamily="34" charset="0"/>
              </a:rPr>
              <a:t>Sensor </a:t>
            </a:r>
            <a:r>
              <a:rPr lang="en-US" sz="3200" b="1" dirty="0" smtClean="0">
                <a:solidFill>
                  <a:srgbClr val="C00000"/>
                </a:solidFill>
                <a:latin typeface="Calibri" pitchFamily="34" charset="0"/>
              </a:rPr>
              <a:t>Si-D05 on the beam E = 1.1 </a:t>
            </a:r>
            <a:r>
              <a:rPr lang="en-US" sz="3200" b="1" dirty="0" err="1" smtClean="0">
                <a:solidFill>
                  <a:srgbClr val="C00000"/>
                </a:solidFill>
                <a:latin typeface="Calibri" pitchFamily="34" charset="0"/>
              </a:rPr>
              <a:t>MeV</a:t>
            </a:r>
            <a:r>
              <a:rPr lang="en-US" sz="3200" b="1" dirty="0" smtClean="0">
                <a:solidFill>
                  <a:srgbClr val="C00000"/>
                </a:solidFill>
                <a:latin typeface="Calibri" pitchFamily="34" charset="0"/>
              </a:rPr>
              <a:t> </a:t>
            </a:r>
            <a:r>
              <a:rPr lang="en-US" sz="2800" b="1" dirty="0" smtClean="0">
                <a:solidFill>
                  <a:srgbClr val="CC0000"/>
                </a:solidFill>
              </a:rPr>
              <a:t>.</a:t>
            </a:r>
            <a:endParaRPr lang="ru-RU" sz="2800" b="1" dirty="0">
              <a:solidFill>
                <a:srgbClr val="CC0000"/>
              </a:solidFill>
            </a:endParaRPr>
          </a:p>
        </p:txBody>
      </p:sp>
      <p:pic>
        <p:nvPicPr>
          <p:cNvPr id="67587" name="Picture 3"/>
          <p:cNvPicPr>
            <a:picLocks noChangeAspect="1" noChangeArrowheads="1"/>
          </p:cNvPicPr>
          <p:nvPr/>
        </p:nvPicPr>
        <p:blipFill>
          <a:blip r:embed="rId2" cstate="print"/>
          <a:srcRect/>
          <a:stretch>
            <a:fillRect/>
          </a:stretch>
        </p:blipFill>
        <p:spPr bwMode="auto">
          <a:xfrm>
            <a:off x="923925" y="833438"/>
            <a:ext cx="7296150" cy="519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p:cNvSpPr>
          <p:nvPr/>
        </p:nvSpPr>
        <p:spPr bwMode="auto">
          <a:xfrm>
            <a:off x="0" y="0"/>
            <a:ext cx="9144000" cy="720725"/>
          </a:xfrm>
          <a:prstGeom prst="rect">
            <a:avLst/>
          </a:prstGeom>
          <a:noFill/>
          <a:ln w="9525">
            <a:noFill/>
            <a:miter lim="800000"/>
            <a:headEnd/>
            <a:tailEnd/>
          </a:ln>
        </p:spPr>
        <p:txBody>
          <a:bodyPr anchor="ctr"/>
          <a:lstStyle/>
          <a:p>
            <a:pPr algn="ctr"/>
            <a:r>
              <a:rPr lang="de-DE" sz="3200" b="1" dirty="0">
                <a:solidFill>
                  <a:srgbClr val="C00000"/>
                </a:solidFill>
                <a:latin typeface="Calibri" pitchFamily="34" charset="0"/>
              </a:rPr>
              <a:t> </a:t>
            </a:r>
            <a:r>
              <a:rPr lang="de-DE" sz="3200" b="1" dirty="0" smtClean="0">
                <a:solidFill>
                  <a:srgbClr val="C00000"/>
                </a:solidFill>
                <a:latin typeface="Calibri" pitchFamily="34" charset="0"/>
              </a:rPr>
              <a:t>Sensor </a:t>
            </a:r>
            <a:r>
              <a:rPr lang="en-US" sz="3200" b="1" dirty="0" smtClean="0">
                <a:solidFill>
                  <a:srgbClr val="C00000"/>
                </a:solidFill>
                <a:latin typeface="Calibri" pitchFamily="34" charset="0"/>
              </a:rPr>
              <a:t>Si-D05 on the beam E = 2.0 </a:t>
            </a:r>
            <a:r>
              <a:rPr lang="en-US" sz="3200" b="1" dirty="0" err="1" smtClean="0">
                <a:solidFill>
                  <a:srgbClr val="C00000"/>
                </a:solidFill>
                <a:latin typeface="Calibri" pitchFamily="34" charset="0"/>
              </a:rPr>
              <a:t>MeV</a:t>
            </a:r>
            <a:r>
              <a:rPr lang="en-US" sz="3200" b="1" dirty="0" smtClean="0">
                <a:solidFill>
                  <a:srgbClr val="C00000"/>
                </a:solidFill>
                <a:latin typeface="Calibri" pitchFamily="34" charset="0"/>
              </a:rPr>
              <a:t> </a:t>
            </a:r>
            <a:r>
              <a:rPr lang="en-US" sz="2800" b="1" dirty="0" smtClean="0">
                <a:solidFill>
                  <a:srgbClr val="CC0000"/>
                </a:solidFill>
              </a:rPr>
              <a:t>.</a:t>
            </a:r>
            <a:endParaRPr lang="ru-RU" sz="2800" b="1" dirty="0">
              <a:solidFill>
                <a:srgbClr val="CC0000"/>
              </a:solidFill>
            </a:endParaRPr>
          </a:p>
        </p:txBody>
      </p:sp>
      <p:pic>
        <p:nvPicPr>
          <p:cNvPr id="68610" name="Picture 2"/>
          <p:cNvPicPr>
            <a:picLocks noChangeAspect="1" noChangeArrowheads="1"/>
          </p:cNvPicPr>
          <p:nvPr/>
        </p:nvPicPr>
        <p:blipFill>
          <a:blip r:embed="rId2" cstate="print"/>
          <a:srcRect/>
          <a:stretch>
            <a:fillRect/>
          </a:stretch>
        </p:blipFill>
        <p:spPr bwMode="auto">
          <a:xfrm>
            <a:off x="995363" y="847725"/>
            <a:ext cx="7153275" cy="5162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p:cNvSpPr>
          <p:nvPr/>
        </p:nvSpPr>
        <p:spPr bwMode="auto">
          <a:xfrm>
            <a:off x="0" y="0"/>
            <a:ext cx="9144000" cy="720725"/>
          </a:xfrm>
          <a:prstGeom prst="rect">
            <a:avLst/>
          </a:prstGeom>
          <a:noFill/>
          <a:ln w="9525">
            <a:noFill/>
            <a:miter lim="800000"/>
            <a:headEnd/>
            <a:tailEnd/>
          </a:ln>
        </p:spPr>
        <p:txBody>
          <a:bodyPr anchor="ctr"/>
          <a:lstStyle/>
          <a:p>
            <a:pPr algn="ctr"/>
            <a:r>
              <a:rPr lang="de-DE" sz="3200" b="1" dirty="0">
                <a:solidFill>
                  <a:srgbClr val="C00000"/>
                </a:solidFill>
                <a:latin typeface="Calibri" pitchFamily="34" charset="0"/>
              </a:rPr>
              <a:t> </a:t>
            </a:r>
            <a:r>
              <a:rPr lang="de-DE" sz="3200" b="1" dirty="0" smtClean="0">
                <a:solidFill>
                  <a:srgbClr val="C00000"/>
                </a:solidFill>
                <a:latin typeface="Calibri" pitchFamily="34" charset="0"/>
              </a:rPr>
              <a:t>Sensor </a:t>
            </a:r>
            <a:r>
              <a:rPr lang="en-US" sz="3200" b="1" dirty="0" smtClean="0">
                <a:solidFill>
                  <a:srgbClr val="C00000"/>
                </a:solidFill>
                <a:latin typeface="Calibri" pitchFamily="34" charset="0"/>
              </a:rPr>
              <a:t>Si-D05 on the beam E = 2.8 </a:t>
            </a:r>
            <a:r>
              <a:rPr lang="en-US" sz="3200" b="1" dirty="0" err="1" smtClean="0">
                <a:solidFill>
                  <a:srgbClr val="C00000"/>
                </a:solidFill>
                <a:latin typeface="Calibri" pitchFamily="34" charset="0"/>
              </a:rPr>
              <a:t>MeV</a:t>
            </a:r>
            <a:r>
              <a:rPr lang="en-US" sz="3200" b="1" dirty="0" smtClean="0">
                <a:solidFill>
                  <a:srgbClr val="C00000"/>
                </a:solidFill>
                <a:latin typeface="Calibri" pitchFamily="34" charset="0"/>
              </a:rPr>
              <a:t> </a:t>
            </a:r>
            <a:r>
              <a:rPr lang="en-US" sz="2800" b="1" dirty="0" smtClean="0">
                <a:solidFill>
                  <a:srgbClr val="CC0000"/>
                </a:solidFill>
              </a:rPr>
              <a:t>.</a:t>
            </a:r>
            <a:endParaRPr lang="ru-RU" sz="2800" b="1" dirty="0">
              <a:solidFill>
                <a:srgbClr val="CC0000"/>
              </a:solidFill>
            </a:endParaRPr>
          </a:p>
        </p:txBody>
      </p:sp>
      <p:pic>
        <p:nvPicPr>
          <p:cNvPr id="69634" name="Picture 2"/>
          <p:cNvPicPr>
            <a:picLocks noChangeAspect="1" noChangeArrowheads="1"/>
          </p:cNvPicPr>
          <p:nvPr/>
        </p:nvPicPr>
        <p:blipFill>
          <a:blip r:embed="rId2" cstate="print"/>
          <a:srcRect/>
          <a:stretch>
            <a:fillRect/>
          </a:stretch>
        </p:blipFill>
        <p:spPr bwMode="auto">
          <a:xfrm>
            <a:off x="1052513" y="847725"/>
            <a:ext cx="7038975" cy="5162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p:cNvSpPr>
          <p:nvPr/>
        </p:nvSpPr>
        <p:spPr bwMode="auto">
          <a:xfrm>
            <a:off x="0" y="0"/>
            <a:ext cx="9144000" cy="720725"/>
          </a:xfrm>
          <a:prstGeom prst="rect">
            <a:avLst/>
          </a:prstGeom>
          <a:noFill/>
          <a:ln w="9525">
            <a:noFill/>
            <a:miter lim="800000"/>
            <a:headEnd/>
            <a:tailEnd/>
          </a:ln>
        </p:spPr>
        <p:txBody>
          <a:bodyPr anchor="ctr"/>
          <a:lstStyle/>
          <a:p>
            <a:pPr algn="ctr"/>
            <a:r>
              <a:rPr lang="de-DE" sz="3200" b="1" dirty="0" smtClean="0">
                <a:solidFill>
                  <a:srgbClr val="C00000"/>
                </a:solidFill>
                <a:latin typeface="Calibri" pitchFamily="34" charset="0"/>
              </a:rPr>
              <a:t>Sensor </a:t>
            </a:r>
            <a:r>
              <a:rPr lang="en-US" sz="3200" b="1" dirty="0" smtClean="0">
                <a:solidFill>
                  <a:srgbClr val="C00000"/>
                </a:solidFill>
                <a:latin typeface="Calibri" pitchFamily="34" charset="0"/>
              </a:rPr>
              <a:t>Si-D05 </a:t>
            </a:r>
            <a:r>
              <a:rPr lang="de-DE" sz="3200" b="1" dirty="0" err="1" smtClean="0">
                <a:solidFill>
                  <a:srgbClr val="C00000"/>
                </a:solidFill>
                <a:latin typeface="Calibri" pitchFamily="34" charset="0"/>
              </a:rPr>
              <a:t>dependence</a:t>
            </a:r>
            <a:r>
              <a:rPr lang="de-DE" sz="3200" b="1" dirty="0" smtClean="0">
                <a:solidFill>
                  <a:srgbClr val="C00000"/>
                </a:solidFill>
                <a:latin typeface="Calibri" pitchFamily="34" charset="0"/>
              </a:rPr>
              <a:t> on </a:t>
            </a:r>
            <a:r>
              <a:rPr lang="en-US" sz="3200" b="1" dirty="0" smtClean="0">
                <a:solidFill>
                  <a:srgbClr val="C00000"/>
                </a:solidFill>
                <a:latin typeface="Calibri" pitchFamily="34" charset="0"/>
              </a:rPr>
              <a:t>cluster size</a:t>
            </a:r>
            <a:r>
              <a:rPr lang="en-US" sz="2800" b="1" dirty="0" smtClean="0">
                <a:solidFill>
                  <a:srgbClr val="CC0000"/>
                </a:solidFill>
              </a:rPr>
              <a:t>.</a:t>
            </a:r>
            <a:endParaRPr lang="ru-RU" sz="2800" b="1" dirty="0">
              <a:solidFill>
                <a:srgbClr val="CC0000"/>
              </a:solidFill>
            </a:endParaRPr>
          </a:p>
        </p:txBody>
      </p:sp>
      <p:pic>
        <p:nvPicPr>
          <p:cNvPr id="70658" name="Picture 2"/>
          <p:cNvPicPr>
            <a:picLocks noChangeAspect="1" noChangeArrowheads="1"/>
          </p:cNvPicPr>
          <p:nvPr/>
        </p:nvPicPr>
        <p:blipFill>
          <a:blip r:embed="rId2" cstate="print"/>
          <a:srcRect/>
          <a:stretch>
            <a:fillRect/>
          </a:stretch>
        </p:blipFill>
        <p:spPr bwMode="auto">
          <a:xfrm>
            <a:off x="395288" y="1019175"/>
            <a:ext cx="8353425" cy="481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p:cNvSpPr>
          <p:nvPr/>
        </p:nvSpPr>
        <p:spPr bwMode="auto">
          <a:xfrm>
            <a:off x="0" y="0"/>
            <a:ext cx="9144000" cy="720725"/>
          </a:xfrm>
          <a:prstGeom prst="rect">
            <a:avLst/>
          </a:prstGeom>
          <a:noFill/>
          <a:ln w="9525">
            <a:noFill/>
            <a:miter lim="800000"/>
            <a:headEnd/>
            <a:tailEnd/>
          </a:ln>
        </p:spPr>
        <p:txBody>
          <a:bodyPr anchor="ctr"/>
          <a:lstStyle/>
          <a:p>
            <a:pPr algn="ctr"/>
            <a:r>
              <a:rPr lang="de-DE" sz="2600" b="1" dirty="0" err="1" smtClean="0">
                <a:solidFill>
                  <a:srgbClr val="C00000"/>
                </a:solidFill>
                <a:latin typeface="Calibri" pitchFamily="34" charset="0"/>
              </a:rPr>
              <a:t>Dependence</a:t>
            </a:r>
            <a:r>
              <a:rPr lang="de-DE" sz="2600" b="1" dirty="0" smtClean="0">
                <a:solidFill>
                  <a:srgbClr val="C00000"/>
                </a:solidFill>
                <a:latin typeface="Calibri" pitchFamily="34" charset="0"/>
              </a:rPr>
              <a:t> </a:t>
            </a:r>
            <a:r>
              <a:rPr lang="de-DE" sz="2600" b="1" dirty="0" err="1" smtClean="0">
                <a:solidFill>
                  <a:srgbClr val="C00000"/>
                </a:solidFill>
                <a:latin typeface="Calibri" pitchFamily="34" charset="0"/>
              </a:rPr>
              <a:t>energy</a:t>
            </a:r>
            <a:r>
              <a:rPr lang="de-DE" sz="2600" b="1" dirty="0" smtClean="0">
                <a:solidFill>
                  <a:srgbClr val="C00000"/>
                </a:solidFill>
                <a:latin typeface="Calibri" pitchFamily="34" charset="0"/>
              </a:rPr>
              <a:t> in </a:t>
            </a:r>
            <a:r>
              <a:rPr lang="de-DE" sz="2600" b="1" dirty="0" err="1" smtClean="0">
                <a:solidFill>
                  <a:srgbClr val="C00000"/>
                </a:solidFill>
                <a:latin typeface="Calibri" pitchFamily="34" charset="0"/>
              </a:rPr>
              <a:t>cluster</a:t>
            </a:r>
            <a:r>
              <a:rPr lang="de-DE" sz="2600" b="1" dirty="0" smtClean="0">
                <a:solidFill>
                  <a:srgbClr val="C00000"/>
                </a:solidFill>
                <a:latin typeface="Calibri" pitchFamily="34" charset="0"/>
              </a:rPr>
              <a:t> </a:t>
            </a:r>
            <a:r>
              <a:rPr lang="de-DE" sz="2600" b="1" dirty="0" err="1" smtClean="0">
                <a:solidFill>
                  <a:srgbClr val="C00000"/>
                </a:solidFill>
                <a:latin typeface="Calibri" pitchFamily="34" charset="0"/>
              </a:rPr>
              <a:t>from</a:t>
            </a:r>
            <a:r>
              <a:rPr lang="de-DE" sz="2600" b="1" dirty="0" smtClean="0">
                <a:solidFill>
                  <a:srgbClr val="C00000"/>
                </a:solidFill>
                <a:latin typeface="Calibri" pitchFamily="34" charset="0"/>
              </a:rPr>
              <a:t> </a:t>
            </a:r>
            <a:r>
              <a:rPr lang="de-DE" sz="2600" b="1" dirty="0" err="1" smtClean="0">
                <a:solidFill>
                  <a:srgbClr val="C00000"/>
                </a:solidFill>
                <a:latin typeface="Calibri" pitchFamily="34" charset="0"/>
              </a:rPr>
              <a:t>the</a:t>
            </a:r>
            <a:r>
              <a:rPr lang="de-DE" sz="2600" b="1" dirty="0" smtClean="0">
                <a:solidFill>
                  <a:srgbClr val="C00000"/>
                </a:solidFill>
                <a:latin typeface="Calibri" pitchFamily="34" charset="0"/>
              </a:rPr>
              <a:t> </a:t>
            </a:r>
            <a:r>
              <a:rPr lang="en-US" sz="2600" b="1" dirty="0" smtClean="0">
                <a:solidFill>
                  <a:srgbClr val="C00000"/>
                </a:solidFill>
                <a:latin typeface="Calibri" pitchFamily="34" charset="0"/>
              </a:rPr>
              <a:t>cluster size for </a:t>
            </a:r>
            <a:r>
              <a:rPr lang="en-US" sz="2800" b="1" dirty="0" smtClean="0">
                <a:solidFill>
                  <a:srgbClr val="C00000"/>
                </a:solidFill>
                <a:latin typeface="Calibri" pitchFamily="34" charset="0"/>
              </a:rPr>
              <a:t>Si-D05 </a:t>
            </a:r>
          </a:p>
          <a:p>
            <a:pPr algn="ctr"/>
            <a:r>
              <a:rPr lang="en-US" sz="2800" b="1" dirty="0" smtClean="0">
                <a:solidFill>
                  <a:srgbClr val="C00000"/>
                </a:solidFill>
                <a:latin typeface="Calibri" pitchFamily="34" charset="0"/>
              </a:rPr>
              <a:t>E = 2.8 </a:t>
            </a:r>
            <a:r>
              <a:rPr lang="en-US" sz="2800" b="1" dirty="0" err="1" smtClean="0">
                <a:solidFill>
                  <a:srgbClr val="C00000"/>
                </a:solidFill>
                <a:latin typeface="Calibri" pitchFamily="34" charset="0"/>
              </a:rPr>
              <a:t>MeV</a:t>
            </a:r>
            <a:r>
              <a:rPr lang="en-US" sz="2600" b="1" dirty="0" smtClean="0">
                <a:solidFill>
                  <a:srgbClr val="CC0000"/>
                </a:solidFill>
              </a:rPr>
              <a:t>.</a:t>
            </a:r>
            <a:endParaRPr lang="ru-RU" sz="2600" b="1" dirty="0">
              <a:solidFill>
                <a:srgbClr val="CC0000"/>
              </a:solidFill>
            </a:endParaRPr>
          </a:p>
        </p:txBody>
      </p:sp>
      <p:pic>
        <p:nvPicPr>
          <p:cNvPr id="76802" name="Picture 2"/>
          <p:cNvPicPr>
            <a:picLocks noChangeAspect="1" noChangeArrowheads="1"/>
          </p:cNvPicPr>
          <p:nvPr/>
        </p:nvPicPr>
        <p:blipFill>
          <a:blip r:embed="rId2" cstate="print"/>
          <a:srcRect/>
          <a:stretch>
            <a:fillRect/>
          </a:stretch>
        </p:blipFill>
        <p:spPr bwMode="auto">
          <a:xfrm>
            <a:off x="376238" y="904875"/>
            <a:ext cx="8391525" cy="504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p:cNvSpPr>
          <p:nvPr/>
        </p:nvSpPr>
        <p:spPr bwMode="auto">
          <a:xfrm>
            <a:off x="0" y="0"/>
            <a:ext cx="9144000" cy="720725"/>
          </a:xfrm>
          <a:prstGeom prst="rect">
            <a:avLst/>
          </a:prstGeom>
          <a:noFill/>
          <a:ln w="9525">
            <a:noFill/>
            <a:miter lim="800000"/>
            <a:headEnd/>
            <a:tailEnd/>
          </a:ln>
        </p:spPr>
        <p:txBody>
          <a:bodyPr anchor="ctr"/>
          <a:lstStyle/>
          <a:p>
            <a:pPr algn="ctr"/>
            <a:r>
              <a:rPr lang="de-DE" sz="3200" b="1" dirty="0">
                <a:solidFill>
                  <a:srgbClr val="C00000"/>
                </a:solidFill>
                <a:latin typeface="Calibri" pitchFamily="34" charset="0"/>
              </a:rPr>
              <a:t> </a:t>
            </a:r>
            <a:r>
              <a:rPr lang="de-DE" sz="3200" b="1" dirty="0" smtClean="0">
                <a:solidFill>
                  <a:srgbClr val="C00000"/>
                </a:solidFill>
                <a:latin typeface="Calibri" pitchFamily="34" charset="0"/>
              </a:rPr>
              <a:t>Sensor </a:t>
            </a:r>
            <a:r>
              <a:rPr lang="en-US" sz="3200" b="1" dirty="0" smtClean="0">
                <a:solidFill>
                  <a:srgbClr val="C00000"/>
                </a:solidFill>
                <a:latin typeface="Calibri" pitchFamily="34" charset="0"/>
              </a:rPr>
              <a:t>GaAs-S02 on the beam E = 1.1 </a:t>
            </a:r>
            <a:r>
              <a:rPr lang="en-US" sz="3200" b="1" dirty="0" err="1" smtClean="0">
                <a:solidFill>
                  <a:srgbClr val="C00000"/>
                </a:solidFill>
                <a:latin typeface="Calibri" pitchFamily="34" charset="0"/>
              </a:rPr>
              <a:t>MeV</a:t>
            </a:r>
            <a:r>
              <a:rPr lang="en-US" sz="3200" b="1" dirty="0" smtClean="0">
                <a:solidFill>
                  <a:srgbClr val="C00000"/>
                </a:solidFill>
                <a:latin typeface="Calibri" pitchFamily="34" charset="0"/>
              </a:rPr>
              <a:t> </a:t>
            </a:r>
            <a:r>
              <a:rPr lang="en-US" sz="2800" b="1" dirty="0" smtClean="0">
                <a:solidFill>
                  <a:srgbClr val="CC0000"/>
                </a:solidFill>
              </a:rPr>
              <a:t>.</a:t>
            </a:r>
            <a:endParaRPr lang="ru-RU" sz="2800" b="1" dirty="0">
              <a:solidFill>
                <a:srgbClr val="CC0000"/>
              </a:solidFill>
            </a:endParaRPr>
          </a:p>
        </p:txBody>
      </p:sp>
      <p:pic>
        <p:nvPicPr>
          <p:cNvPr id="72706" name="Picture 2"/>
          <p:cNvPicPr>
            <a:picLocks noChangeAspect="1" noChangeArrowheads="1"/>
          </p:cNvPicPr>
          <p:nvPr/>
        </p:nvPicPr>
        <p:blipFill>
          <a:blip r:embed="rId2" cstate="print"/>
          <a:srcRect/>
          <a:stretch>
            <a:fillRect/>
          </a:stretch>
        </p:blipFill>
        <p:spPr bwMode="auto">
          <a:xfrm>
            <a:off x="1095375" y="809625"/>
            <a:ext cx="6953250" cy="523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4294967295"/>
          </p:nvPr>
        </p:nvSpPr>
        <p:spPr>
          <a:xfrm>
            <a:off x="250825" y="1341438"/>
            <a:ext cx="5473700" cy="4175125"/>
          </a:xfrm>
        </p:spPr>
        <p:txBody>
          <a:bodyPr/>
          <a:lstStyle/>
          <a:p>
            <a:pPr eaLnBrk="1" hangingPunct="1"/>
            <a:r>
              <a:rPr lang="en-US" sz="2800" b="1" smtClean="0">
                <a:solidFill>
                  <a:srgbClr val="17375E"/>
                </a:solidFill>
              </a:rPr>
              <a:t>New set of 10 sector size GaAs sensors (32 at all)</a:t>
            </a:r>
          </a:p>
          <a:p>
            <a:pPr eaLnBrk="1" hangingPunct="1"/>
            <a:r>
              <a:rPr lang="en-US" sz="2800" b="1" smtClean="0">
                <a:solidFill>
                  <a:srgbClr val="17375E"/>
                </a:solidFill>
              </a:rPr>
              <a:t>Thickness ~ 500 </a:t>
            </a:r>
            <a:r>
              <a:rPr lang="el-GR" sz="2800" b="1" smtClean="0">
                <a:solidFill>
                  <a:srgbClr val="17375E"/>
                </a:solidFill>
              </a:rPr>
              <a:t>μ</a:t>
            </a:r>
            <a:r>
              <a:rPr lang="en-US" sz="2800" b="1" smtClean="0">
                <a:solidFill>
                  <a:srgbClr val="17375E"/>
                </a:solidFill>
              </a:rPr>
              <a:t>m </a:t>
            </a:r>
          </a:p>
          <a:p>
            <a:pPr eaLnBrk="1" hangingPunct="1"/>
            <a:r>
              <a:rPr lang="en-US" sz="2800" b="1" smtClean="0">
                <a:solidFill>
                  <a:srgbClr val="17375E"/>
                </a:solidFill>
              </a:rPr>
              <a:t>Metallization ~1 </a:t>
            </a:r>
            <a:r>
              <a:rPr lang="el-GR" sz="2800" b="1" smtClean="0">
                <a:solidFill>
                  <a:srgbClr val="17375E"/>
                </a:solidFill>
              </a:rPr>
              <a:t>μ</a:t>
            </a:r>
            <a:r>
              <a:rPr lang="en-US" sz="2800" b="1" smtClean="0">
                <a:solidFill>
                  <a:srgbClr val="17375E"/>
                </a:solidFill>
              </a:rPr>
              <a:t>m Ni both sides</a:t>
            </a:r>
          </a:p>
          <a:p>
            <a:pPr eaLnBrk="1" hangingPunct="1"/>
            <a:r>
              <a:rPr lang="en-US" sz="2800" b="1" smtClean="0">
                <a:solidFill>
                  <a:srgbClr val="17375E"/>
                </a:solidFill>
              </a:rPr>
              <a:t>12 rings</a:t>
            </a:r>
          </a:p>
          <a:p>
            <a:pPr eaLnBrk="1" hangingPunct="1"/>
            <a:r>
              <a:rPr lang="en-US" sz="2800" b="1" smtClean="0">
                <a:solidFill>
                  <a:srgbClr val="17375E"/>
                </a:solidFill>
              </a:rPr>
              <a:t>64 pads from 18 to 42 mm</a:t>
            </a:r>
            <a:r>
              <a:rPr lang="en-US" sz="2800" b="1" baseline="30000" smtClean="0">
                <a:solidFill>
                  <a:srgbClr val="17375E"/>
                </a:solidFill>
              </a:rPr>
              <a:t>2</a:t>
            </a:r>
          </a:p>
          <a:p>
            <a:pPr eaLnBrk="1" hangingPunct="1"/>
            <a:r>
              <a:rPr lang="en-US" sz="2800" b="1" smtClean="0">
                <a:solidFill>
                  <a:srgbClr val="17375E"/>
                </a:solidFill>
              </a:rPr>
              <a:t>Surrounded by 120 </a:t>
            </a:r>
            <a:r>
              <a:rPr lang="el-GR" sz="2800" b="1" smtClean="0">
                <a:solidFill>
                  <a:srgbClr val="17375E"/>
                </a:solidFill>
              </a:rPr>
              <a:t>μ</a:t>
            </a:r>
            <a:r>
              <a:rPr lang="en-US" sz="2800" b="1" smtClean="0">
                <a:solidFill>
                  <a:srgbClr val="17375E"/>
                </a:solidFill>
              </a:rPr>
              <a:t>m width guard ring </a:t>
            </a:r>
            <a:endParaRPr lang="ru-RU" sz="2800" b="1" smtClean="0">
              <a:solidFill>
                <a:srgbClr val="17375E"/>
              </a:solidFill>
            </a:endParaRPr>
          </a:p>
        </p:txBody>
      </p:sp>
      <p:sp>
        <p:nvSpPr>
          <p:cNvPr id="14339" name="Title 1"/>
          <p:cNvSpPr>
            <a:spLocks/>
          </p:cNvSpPr>
          <p:nvPr/>
        </p:nvSpPr>
        <p:spPr bwMode="auto">
          <a:xfrm>
            <a:off x="374650" y="115888"/>
            <a:ext cx="8229600" cy="639762"/>
          </a:xfrm>
          <a:prstGeom prst="rect">
            <a:avLst/>
          </a:prstGeom>
          <a:noFill/>
          <a:ln w="9525">
            <a:noFill/>
            <a:miter lim="800000"/>
            <a:headEnd/>
            <a:tailEnd/>
          </a:ln>
        </p:spPr>
        <p:txBody>
          <a:bodyPr anchor="ctr"/>
          <a:lstStyle/>
          <a:p>
            <a:pPr algn="ctr"/>
            <a:r>
              <a:rPr lang="en-US" sz="3600" b="1">
                <a:solidFill>
                  <a:srgbClr val="C00000"/>
                </a:solidFill>
                <a:latin typeface="Calibri" pitchFamily="34" charset="0"/>
              </a:rPr>
              <a:t>GaAs:Cr Sensor Plane</a:t>
            </a:r>
            <a:endParaRPr lang="de-DE" sz="3600" b="1">
              <a:solidFill>
                <a:srgbClr val="C00000"/>
              </a:solidFill>
              <a:latin typeface="Calibri" pitchFamily="34" charset="0"/>
            </a:endParaRPr>
          </a:p>
        </p:txBody>
      </p:sp>
      <p:pic>
        <p:nvPicPr>
          <p:cNvPr id="14340" name="Picture 2" descr="C:\Documents and Settings\bergholz\Desktop\Sensor3.jpg"/>
          <p:cNvPicPr>
            <a:picLocks noChangeAspect="1" noChangeArrowheads="1"/>
          </p:cNvPicPr>
          <p:nvPr/>
        </p:nvPicPr>
        <p:blipFill>
          <a:blip r:embed="rId2" cstate="print"/>
          <a:srcRect l="13402" t="5978" r="8849" b="11807"/>
          <a:stretch>
            <a:fillRect/>
          </a:stretch>
        </p:blipFill>
        <p:spPr bwMode="auto">
          <a:xfrm>
            <a:off x="5292725" y="836613"/>
            <a:ext cx="3324225"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p:cNvSpPr>
          <p:nvPr/>
        </p:nvSpPr>
        <p:spPr bwMode="auto">
          <a:xfrm>
            <a:off x="0" y="0"/>
            <a:ext cx="9144000" cy="720725"/>
          </a:xfrm>
          <a:prstGeom prst="rect">
            <a:avLst/>
          </a:prstGeom>
          <a:noFill/>
          <a:ln w="9525">
            <a:noFill/>
            <a:miter lim="800000"/>
            <a:headEnd/>
            <a:tailEnd/>
          </a:ln>
        </p:spPr>
        <p:txBody>
          <a:bodyPr anchor="ctr"/>
          <a:lstStyle/>
          <a:p>
            <a:pPr algn="ctr"/>
            <a:r>
              <a:rPr lang="de-DE" sz="3200" b="1" dirty="0">
                <a:solidFill>
                  <a:srgbClr val="C00000"/>
                </a:solidFill>
                <a:latin typeface="Calibri" pitchFamily="34" charset="0"/>
              </a:rPr>
              <a:t> </a:t>
            </a:r>
            <a:r>
              <a:rPr lang="de-DE" sz="3200" b="1" dirty="0" smtClean="0">
                <a:solidFill>
                  <a:srgbClr val="C00000"/>
                </a:solidFill>
                <a:latin typeface="Calibri" pitchFamily="34" charset="0"/>
              </a:rPr>
              <a:t>Sensor </a:t>
            </a:r>
            <a:r>
              <a:rPr lang="en-US" sz="3200" b="1" dirty="0" smtClean="0">
                <a:solidFill>
                  <a:srgbClr val="C00000"/>
                </a:solidFill>
                <a:latin typeface="Calibri" pitchFamily="34" charset="0"/>
              </a:rPr>
              <a:t>GaAs-S02 on the beam E = 2.0 </a:t>
            </a:r>
            <a:r>
              <a:rPr lang="en-US" sz="3200" b="1" dirty="0" err="1" smtClean="0">
                <a:solidFill>
                  <a:srgbClr val="C00000"/>
                </a:solidFill>
                <a:latin typeface="Calibri" pitchFamily="34" charset="0"/>
              </a:rPr>
              <a:t>MeV</a:t>
            </a:r>
            <a:r>
              <a:rPr lang="en-US" sz="3200" b="1" dirty="0" smtClean="0">
                <a:solidFill>
                  <a:srgbClr val="C00000"/>
                </a:solidFill>
                <a:latin typeface="Calibri" pitchFamily="34" charset="0"/>
              </a:rPr>
              <a:t> </a:t>
            </a:r>
            <a:r>
              <a:rPr lang="en-US" sz="2800" b="1" dirty="0" smtClean="0">
                <a:solidFill>
                  <a:srgbClr val="CC0000"/>
                </a:solidFill>
              </a:rPr>
              <a:t>.</a:t>
            </a:r>
            <a:endParaRPr lang="ru-RU" sz="2800" b="1" dirty="0">
              <a:solidFill>
                <a:srgbClr val="CC0000"/>
              </a:solidFill>
            </a:endParaRPr>
          </a:p>
        </p:txBody>
      </p:sp>
      <p:pic>
        <p:nvPicPr>
          <p:cNvPr id="75778" name="Picture 2"/>
          <p:cNvPicPr>
            <a:picLocks noChangeAspect="1" noChangeArrowheads="1"/>
          </p:cNvPicPr>
          <p:nvPr/>
        </p:nvPicPr>
        <p:blipFill>
          <a:blip r:embed="rId2" cstate="print"/>
          <a:srcRect/>
          <a:stretch>
            <a:fillRect/>
          </a:stretch>
        </p:blipFill>
        <p:spPr bwMode="auto">
          <a:xfrm>
            <a:off x="1038225" y="804863"/>
            <a:ext cx="7067550" cy="5248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p:cNvSpPr>
          <p:nvPr/>
        </p:nvSpPr>
        <p:spPr bwMode="auto">
          <a:xfrm>
            <a:off x="0" y="0"/>
            <a:ext cx="9144000" cy="720725"/>
          </a:xfrm>
          <a:prstGeom prst="rect">
            <a:avLst/>
          </a:prstGeom>
          <a:noFill/>
          <a:ln w="9525">
            <a:noFill/>
            <a:miter lim="800000"/>
            <a:headEnd/>
            <a:tailEnd/>
          </a:ln>
        </p:spPr>
        <p:txBody>
          <a:bodyPr anchor="ctr"/>
          <a:lstStyle/>
          <a:p>
            <a:pPr algn="ctr"/>
            <a:r>
              <a:rPr lang="de-DE" sz="3200" b="1" dirty="0">
                <a:solidFill>
                  <a:srgbClr val="C00000"/>
                </a:solidFill>
                <a:latin typeface="Calibri" pitchFamily="34" charset="0"/>
              </a:rPr>
              <a:t> </a:t>
            </a:r>
            <a:r>
              <a:rPr lang="de-DE" sz="3200" b="1" dirty="0" smtClean="0">
                <a:solidFill>
                  <a:srgbClr val="C00000"/>
                </a:solidFill>
                <a:latin typeface="Calibri" pitchFamily="34" charset="0"/>
              </a:rPr>
              <a:t>Sensor </a:t>
            </a:r>
            <a:r>
              <a:rPr lang="en-US" sz="3200" b="1" dirty="0" smtClean="0">
                <a:solidFill>
                  <a:srgbClr val="C00000"/>
                </a:solidFill>
                <a:latin typeface="Calibri" pitchFamily="34" charset="0"/>
              </a:rPr>
              <a:t>GaAs-S02 on the beam E = 2.8 </a:t>
            </a:r>
            <a:r>
              <a:rPr lang="en-US" sz="3200" b="1" dirty="0" err="1" smtClean="0">
                <a:solidFill>
                  <a:srgbClr val="C00000"/>
                </a:solidFill>
                <a:latin typeface="Calibri" pitchFamily="34" charset="0"/>
              </a:rPr>
              <a:t>MeV</a:t>
            </a:r>
            <a:r>
              <a:rPr lang="en-US" sz="3200" b="1" dirty="0" smtClean="0">
                <a:solidFill>
                  <a:srgbClr val="C00000"/>
                </a:solidFill>
                <a:latin typeface="Calibri" pitchFamily="34" charset="0"/>
              </a:rPr>
              <a:t> </a:t>
            </a:r>
            <a:r>
              <a:rPr lang="en-US" sz="2800" b="1" dirty="0" smtClean="0">
                <a:solidFill>
                  <a:srgbClr val="CC0000"/>
                </a:solidFill>
              </a:rPr>
              <a:t>.</a:t>
            </a:r>
            <a:endParaRPr lang="ru-RU" sz="2800" b="1" dirty="0">
              <a:solidFill>
                <a:srgbClr val="CC0000"/>
              </a:solidFill>
            </a:endParaRPr>
          </a:p>
        </p:txBody>
      </p:sp>
      <p:pic>
        <p:nvPicPr>
          <p:cNvPr id="74754" name="Picture 2"/>
          <p:cNvPicPr>
            <a:picLocks noChangeAspect="1" noChangeArrowheads="1"/>
          </p:cNvPicPr>
          <p:nvPr/>
        </p:nvPicPr>
        <p:blipFill>
          <a:blip r:embed="rId2" cstate="print"/>
          <a:srcRect/>
          <a:stretch>
            <a:fillRect/>
          </a:stretch>
        </p:blipFill>
        <p:spPr bwMode="auto">
          <a:xfrm>
            <a:off x="985838" y="814388"/>
            <a:ext cx="7172325" cy="5229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p:cNvSpPr>
          <p:nvPr/>
        </p:nvSpPr>
        <p:spPr bwMode="auto">
          <a:xfrm>
            <a:off x="0" y="0"/>
            <a:ext cx="9144000" cy="720725"/>
          </a:xfrm>
          <a:prstGeom prst="rect">
            <a:avLst/>
          </a:prstGeom>
          <a:noFill/>
          <a:ln w="9525">
            <a:noFill/>
            <a:miter lim="800000"/>
            <a:headEnd/>
            <a:tailEnd/>
          </a:ln>
        </p:spPr>
        <p:txBody>
          <a:bodyPr anchor="ctr"/>
          <a:lstStyle/>
          <a:p>
            <a:pPr algn="ctr"/>
            <a:r>
              <a:rPr lang="de-DE" sz="2600" b="1" dirty="0" err="1" smtClean="0">
                <a:solidFill>
                  <a:srgbClr val="C00000"/>
                </a:solidFill>
                <a:latin typeface="Calibri" pitchFamily="34" charset="0"/>
              </a:rPr>
              <a:t>Dependence</a:t>
            </a:r>
            <a:r>
              <a:rPr lang="de-DE" sz="2600" b="1" dirty="0" smtClean="0">
                <a:solidFill>
                  <a:srgbClr val="C00000"/>
                </a:solidFill>
                <a:latin typeface="Calibri" pitchFamily="34" charset="0"/>
              </a:rPr>
              <a:t> </a:t>
            </a:r>
            <a:r>
              <a:rPr lang="de-DE" sz="2600" b="1" dirty="0" err="1" smtClean="0">
                <a:solidFill>
                  <a:srgbClr val="C00000"/>
                </a:solidFill>
                <a:latin typeface="Calibri" pitchFamily="34" charset="0"/>
              </a:rPr>
              <a:t>energy</a:t>
            </a:r>
            <a:r>
              <a:rPr lang="de-DE" sz="2600" b="1" dirty="0" smtClean="0">
                <a:solidFill>
                  <a:srgbClr val="C00000"/>
                </a:solidFill>
                <a:latin typeface="Calibri" pitchFamily="34" charset="0"/>
              </a:rPr>
              <a:t> in </a:t>
            </a:r>
            <a:r>
              <a:rPr lang="de-DE" sz="2600" b="1" dirty="0" err="1" smtClean="0">
                <a:solidFill>
                  <a:srgbClr val="C00000"/>
                </a:solidFill>
                <a:latin typeface="Calibri" pitchFamily="34" charset="0"/>
              </a:rPr>
              <a:t>cluster</a:t>
            </a:r>
            <a:r>
              <a:rPr lang="de-DE" sz="2600" b="1" dirty="0" smtClean="0">
                <a:solidFill>
                  <a:srgbClr val="C00000"/>
                </a:solidFill>
                <a:latin typeface="Calibri" pitchFamily="34" charset="0"/>
              </a:rPr>
              <a:t> </a:t>
            </a:r>
            <a:r>
              <a:rPr lang="de-DE" sz="2600" b="1" dirty="0" err="1" smtClean="0">
                <a:solidFill>
                  <a:srgbClr val="C00000"/>
                </a:solidFill>
                <a:latin typeface="Calibri" pitchFamily="34" charset="0"/>
              </a:rPr>
              <a:t>from</a:t>
            </a:r>
            <a:r>
              <a:rPr lang="de-DE" sz="2600" b="1" dirty="0" smtClean="0">
                <a:solidFill>
                  <a:srgbClr val="C00000"/>
                </a:solidFill>
                <a:latin typeface="Calibri" pitchFamily="34" charset="0"/>
              </a:rPr>
              <a:t> </a:t>
            </a:r>
            <a:r>
              <a:rPr lang="de-DE" sz="2600" b="1" dirty="0" err="1" smtClean="0">
                <a:solidFill>
                  <a:srgbClr val="C00000"/>
                </a:solidFill>
                <a:latin typeface="Calibri" pitchFamily="34" charset="0"/>
              </a:rPr>
              <a:t>the</a:t>
            </a:r>
            <a:r>
              <a:rPr lang="de-DE" sz="2600" b="1" dirty="0" smtClean="0">
                <a:solidFill>
                  <a:srgbClr val="C00000"/>
                </a:solidFill>
                <a:latin typeface="Calibri" pitchFamily="34" charset="0"/>
              </a:rPr>
              <a:t> </a:t>
            </a:r>
            <a:r>
              <a:rPr lang="en-US" sz="2600" b="1" dirty="0" smtClean="0">
                <a:solidFill>
                  <a:srgbClr val="C00000"/>
                </a:solidFill>
                <a:latin typeface="Calibri" pitchFamily="34" charset="0"/>
              </a:rPr>
              <a:t>cluster size for </a:t>
            </a:r>
            <a:r>
              <a:rPr lang="en-US" sz="2800" b="1" dirty="0" smtClean="0">
                <a:solidFill>
                  <a:srgbClr val="C00000"/>
                </a:solidFill>
                <a:latin typeface="Calibri" pitchFamily="34" charset="0"/>
              </a:rPr>
              <a:t>GaAs-S02 E = 2.8 </a:t>
            </a:r>
            <a:r>
              <a:rPr lang="en-US" sz="2800" b="1" dirty="0" err="1" smtClean="0">
                <a:solidFill>
                  <a:srgbClr val="C00000"/>
                </a:solidFill>
                <a:latin typeface="Calibri" pitchFamily="34" charset="0"/>
              </a:rPr>
              <a:t>MeV</a:t>
            </a:r>
            <a:r>
              <a:rPr lang="en-US" sz="2600" b="1" dirty="0" smtClean="0">
                <a:solidFill>
                  <a:srgbClr val="CC0000"/>
                </a:solidFill>
              </a:rPr>
              <a:t>.</a:t>
            </a:r>
            <a:endParaRPr lang="ru-RU" sz="2600" b="1" dirty="0">
              <a:solidFill>
                <a:srgbClr val="CC0000"/>
              </a:solidFill>
            </a:endParaRPr>
          </a:p>
        </p:txBody>
      </p:sp>
      <p:pic>
        <p:nvPicPr>
          <p:cNvPr id="71685" name="Picture 5"/>
          <p:cNvPicPr>
            <a:picLocks noChangeAspect="1" noChangeArrowheads="1"/>
          </p:cNvPicPr>
          <p:nvPr/>
        </p:nvPicPr>
        <p:blipFill>
          <a:blip r:embed="rId2" cstate="print"/>
          <a:srcRect/>
          <a:stretch>
            <a:fillRect/>
          </a:stretch>
        </p:blipFill>
        <p:spPr bwMode="auto">
          <a:xfrm>
            <a:off x="404813" y="919163"/>
            <a:ext cx="8334375" cy="5019675"/>
          </a:xfrm>
          <a:prstGeom prst="rect">
            <a:avLst/>
          </a:prstGeom>
          <a:noFill/>
          <a:ln w="9525">
            <a:noFill/>
            <a:miter lim="800000"/>
            <a:headEnd/>
            <a:tailEnd/>
          </a:ln>
        </p:spPr>
      </p:pic>
      <p:pic>
        <p:nvPicPr>
          <p:cNvPr id="71686" name="Picture 6"/>
          <p:cNvPicPr>
            <a:picLocks noChangeAspect="1" noChangeArrowheads="1"/>
          </p:cNvPicPr>
          <p:nvPr/>
        </p:nvPicPr>
        <p:blipFill>
          <a:blip r:embed="rId3" cstate="print"/>
          <a:srcRect/>
          <a:stretch>
            <a:fillRect/>
          </a:stretch>
        </p:blipFill>
        <p:spPr bwMode="auto">
          <a:xfrm>
            <a:off x="6876256" y="1196752"/>
            <a:ext cx="1706116" cy="35266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3861048"/>
            <a:ext cx="8136904" cy="1938992"/>
          </a:xfrm>
          <a:prstGeom prst="rect">
            <a:avLst/>
          </a:prstGeom>
        </p:spPr>
        <p:txBody>
          <a:bodyPr wrap="square">
            <a:spAutoFit/>
          </a:bodyPr>
          <a:lstStyle/>
          <a:p>
            <a:pPr algn="ctr"/>
            <a:r>
              <a:rPr lang="en-US" sz="2000" b="1" dirty="0" smtClean="0">
                <a:solidFill>
                  <a:srgbClr val="0066FF"/>
                </a:solidFill>
                <a:latin typeface="Calibri" pitchFamily="34" charset="0"/>
              </a:rPr>
              <a:t>It made clear that energy spectra are not sufficient. Cu foil completely stops the beam and we have continuum spectra from 0 to </a:t>
            </a:r>
            <a:r>
              <a:rPr lang="en-US" sz="2000" b="1" dirty="0" err="1" smtClean="0">
                <a:solidFill>
                  <a:srgbClr val="0066FF"/>
                </a:solidFill>
                <a:latin typeface="Calibri" pitchFamily="34" charset="0"/>
              </a:rPr>
              <a:t>Ebeam</a:t>
            </a:r>
            <a:endParaRPr lang="en-US" sz="2000" b="1" dirty="0" smtClean="0">
              <a:solidFill>
                <a:srgbClr val="0066FF"/>
              </a:solidFill>
              <a:latin typeface="Calibri" pitchFamily="34" charset="0"/>
            </a:endParaRPr>
          </a:p>
          <a:p>
            <a:pPr algn="ctr"/>
            <a:r>
              <a:rPr lang="en-US" sz="2000" b="1" dirty="0" smtClean="0">
                <a:solidFill>
                  <a:srgbClr val="0066FF"/>
                </a:solidFill>
                <a:latin typeface="Calibri" pitchFamily="34" charset="0"/>
              </a:rPr>
              <a:t>We need more thin foils  in order to get pike on the maximum beam energy.</a:t>
            </a:r>
          </a:p>
          <a:p>
            <a:pPr algn="ctr"/>
            <a:r>
              <a:rPr lang="en-US" sz="2000" b="1" dirty="0" smtClean="0">
                <a:solidFill>
                  <a:srgbClr val="0066FF"/>
                </a:solidFill>
                <a:latin typeface="Calibri" pitchFamily="34" charset="0"/>
              </a:rPr>
              <a:t>Second step was done in </a:t>
            </a:r>
            <a:r>
              <a:rPr lang="en-US" sz="2000" b="1" dirty="0" err="1" smtClean="0">
                <a:solidFill>
                  <a:srgbClr val="0066FF"/>
                </a:solidFill>
                <a:latin typeface="Calibri" pitchFamily="34" charset="0"/>
              </a:rPr>
              <a:t>october</a:t>
            </a:r>
            <a:r>
              <a:rPr lang="en-US" sz="2000" b="1" dirty="0" smtClean="0">
                <a:solidFill>
                  <a:srgbClr val="0066FF"/>
                </a:solidFill>
                <a:latin typeface="Calibri" pitchFamily="34" charset="0"/>
              </a:rPr>
              <a:t> 2013 with </a:t>
            </a:r>
            <a:r>
              <a:rPr lang="en-US" sz="2000" b="1" dirty="0" err="1" smtClean="0">
                <a:solidFill>
                  <a:srgbClr val="0066FF"/>
                </a:solidFill>
                <a:latin typeface="Calibri" pitchFamily="34" charset="0"/>
              </a:rPr>
              <a:t>Medipix</a:t>
            </a:r>
            <a:r>
              <a:rPr lang="en-US" sz="2000" b="1" dirty="0" smtClean="0">
                <a:solidFill>
                  <a:srgbClr val="0066FF"/>
                </a:solidFill>
                <a:latin typeface="Calibri" pitchFamily="34" charset="0"/>
              </a:rPr>
              <a:t> &amp; single pad </a:t>
            </a:r>
            <a:r>
              <a:rPr lang="en-US" sz="2000" b="1" dirty="0" err="1" smtClean="0">
                <a:solidFill>
                  <a:srgbClr val="0066FF"/>
                </a:solidFill>
                <a:latin typeface="Calibri" pitchFamily="34" charset="0"/>
              </a:rPr>
              <a:t>GaAs</a:t>
            </a:r>
            <a:r>
              <a:rPr lang="en-US" sz="2000" b="1" dirty="0" smtClean="0">
                <a:solidFill>
                  <a:srgbClr val="0066FF"/>
                </a:solidFill>
                <a:latin typeface="Calibri" pitchFamily="34" charset="0"/>
              </a:rPr>
              <a:t> detectors. 3 different target foils were used. </a:t>
            </a:r>
            <a:endParaRPr lang="ru-RU" sz="2000" b="1" dirty="0">
              <a:solidFill>
                <a:srgbClr val="0066FF"/>
              </a:solidFill>
              <a:latin typeface="Calibri" pitchFamily="34" charset="0"/>
            </a:endParaRPr>
          </a:p>
        </p:txBody>
      </p:sp>
      <p:sp>
        <p:nvSpPr>
          <p:cNvPr id="5" name="Title 1"/>
          <p:cNvSpPr>
            <a:spLocks/>
          </p:cNvSpPr>
          <p:nvPr/>
        </p:nvSpPr>
        <p:spPr bwMode="auto">
          <a:xfrm>
            <a:off x="0" y="0"/>
            <a:ext cx="9144000" cy="720725"/>
          </a:xfrm>
          <a:prstGeom prst="rect">
            <a:avLst/>
          </a:prstGeom>
          <a:noFill/>
          <a:ln w="9525">
            <a:noFill/>
            <a:miter lim="800000"/>
            <a:headEnd/>
            <a:tailEnd/>
          </a:ln>
        </p:spPr>
        <p:txBody>
          <a:bodyPr anchor="ctr"/>
          <a:lstStyle/>
          <a:p>
            <a:pPr algn="ctr"/>
            <a:r>
              <a:rPr lang="de-DE" sz="3200" b="1" dirty="0">
                <a:solidFill>
                  <a:srgbClr val="C00000"/>
                </a:solidFill>
                <a:latin typeface="Calibri" pitchFamily="34" charset="0"/>
              </a:rPr>
              <a:t> </a:t>
            </a:r>
            <a:r>
              <a:rPr lang="en-US" sz="2800" b="1" dirty="0" err="1">
                <a:solidFill>
                  <a:srgbClr val="CC0000"/>
                </a:solidFill>
              </a:rPr>
              <a:t>GaAs</a:t>
            </a:r>
            <a:r>
              <a:rPr lang="en-US" sz="2800" b="1" dirty="0">
                <a:solidFill>
                  <a:srgbClr val="CC0000"/>
                </a:solidFill>
              </a:rPr>
              <a:t> on the proton beam 1-3 </a:t>
            </a:r>
            <a:r>
              <a:rPr lang="en-US" sz="2800" b="1" dirty="0" err="1">
                <a:solidFill>
                  <a:srgbClr val="CC0000"/>
                </a:solidFill>
              </a:rPr>
              <a:t>MeV</a:t>
            </a:r>
            <a:endParaRPr lang="ru-RU" sz="2800" b="1" dirty="0">
              <a:solidFill>
                <a:srgbClr val="CC0000"/>
              </a:solidFill>
            </a:endParaRPr>
          </a:p>
        </p:txBody>
      </p:sp>
      <p:pic>
        <p:nvPicPr>
          <p:cNvPr id="77826" name="Picture 2"/>
          <p:cNvPicPr>
            <a:picLocks noChangeAspect="1" noChangeArrowheads="1"/>
          </p:cNvPicPr>
          <p:nvPr/>
        </p:nvPicPr>
        <p:blipFill>
          <a:blip r:embed="rId2" cstate="print"/>
          <a:srcRect/>
          <a:stretch>
            <a:fillRect/>
          </a:stretch>
        </p:blipFill>
        <p:spPr bwMode="auto">
          <a:xfrm>
            <a:off x="755576" y="980728"/>
            <a:ext cx="3362325" cy="2581275"/>
          </a:xfrm>
          <a:prstGeom prst="rect">
            <a:avLst/>
          </a:prstGeom>
          <a:noFill/>
          <a:ln w="9525">
            <a:noFill/>
            <a:miter lim="800000"/>
            <a:headEnd/>
            <a:tailEnd/>
          </a:ln>
        </p:spPr>
      </p:pic>
      <p:pic>
        <p:nvPicPr>
          <p:cNvPr id="77827" name="Picture 3"/>
          <p:cNvPicPr>
            <a:picLocks noChangeAspect="1" noChangeArrowheads="1"/>
          </p:cNvPicPr>
          <p:nvPr/>
        </p:nvPicPr>
        <p:blipFill>
          <a:blip r:embed="rId3" cstate="print"/>
          <a:srcRect/>
          <a:stretch>
            <a:fillRect/>
          </a:stretch>
        </p:blipFill>
        <p:spPr bwMode="auto">
          <a:xfrm>
            <a:off x="4572000" y="980728"/>
            <a:ext cx="3362325" cy="2571750"/>
          </a:xfrm>
          <a:prstGeom prst="rect">
            <a:avLst/>
          </a:prstGeom>
          <a:noFill/>
          <a:ln w="9525">
            <a:noFill/>
            <a:miter lim="800000"/>
            <a:headEnd/>
            <a:tailEnd/>
          </a:ln>
        </p:spPr>
      </p:pic>
      <p:sp>
        <p:nvSpPr>
          <p:cNvPr id="8" name="Прямоугольник 7"/>
          <p:cNvSpPr/>
          <p:nvPr/>
        </p:nvSpPr>
        <p:spPr>
          <a:xfrm>
            <a:off x="5868144" y="3501008"/>
            <a:ext cx="676788" cy="369332"/>
          </a:xfrm>
          <a:prstGeom prst="rect">
            <a:avLst/>
          </a:prstGeom>
        </p:spPr>
        <p:txBody>
          <a:bodyPr wrap="none">
            <a:spAutoFit/>
          </a:bodyPr>
          <a:lstStyle/>
          <a:p>
            <a:r>
              <a:rPr lang="en-US" b="1" dirty="0" err="1" smtClean="0">
                <a:solidFill>
                  <a:srgbClr val="C00000"/>
                </a:solidFill>
                <a:latin typeface="Calibri" pitchFamily="34" charset="0"/>
              </a:rPr>
              <a:t>GaAs</a:t>
            </a:r>
            <a:endParaRPr lang="en-US" dirty="0"/>
          </a:p>
        </p:txBody>
      </p:sp>
      <p:sp>
        <p:nvSpPr>
          <p:cNvPr id="9" name="Прямоугольник 8"/>
          <p:cNvSpPr/>
          <p:nvPr/>
        </p:nvSpPr>
        <p:spPr>
          <a:xfrm>
            <a:off x="1619672" y="3429000"/>
            <a:ext cx="349776" cy="369332"/>
          </a:xfrm>
          <a:prstGeom prst="rect">
            <a:avLst/>
          </a:prstGeom>
        </p:spPr>
        <p:txBody>
          <a:bodyPr wrap="none">
            <a:spAutoFit/>
          </a:bodyPr>
          <a:lstStyle/>
          <a:p>
            <a:r>
              <a:rPr lang="en-US" b="1" dirty="0" smtClean="0">
                <a:solidFill>
                  <a:srgbClr val="C00000"/>
                </a:solidFill>
                <a:latin typeface="Calibri" pitchFamily="34" charset="0"/>
              </a:rPr>
              <a:t>Si</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1" name="Picture 3"/>
          <p:cNvPicPr>
            <a:picLocks noChangeAspect="1" noChangeArrowheads="1"/>
          </p:cNvPicPr>
          <p:nvPr/>
        </p:nvPicPr>
        <p:blipFill>
          <a:blip r:embed="rId2" cstate="print"/>
          <a:srcRect/>
          <a:stretch>
            <a:fillRect/>
          </a:stretch>
        </p:blipFill>
        <p:spPr bwMode="auto">
          <a:xfrm>
            <a:off x="755576" y="836712"/>
            <a:ext cx="5434013" cy="2653665"/>
          </a:xfrm>
          <a:prstGeom prst="rect">
            <a:avLst/>
          </a:prstGeom>
          <a:noFill/>
          <a:ln w="9525">
            <a:noFill/>
            <a:miter lim="800000"/>
            <a:headEnd/>
            <a:tailEnd/>
          </a:ln>
        </p:spPr>
      </p:pic>
      <p:pic>
        <p:nvPicPr>
          <p:cNvPr id="78852" name="Picture 4"/>
          <p:cNvPicPr>
            <a:picLocks noChangeAspect="1" noChangeArrowheads="1"/>
          </p:cNvPicPr>
          <p:nvPr/>
        </p:nvPicPr>
        <p:blipFill>
          <a:blip r:embed="rId3" cstate="print"/>
          <a:srcRect/>
          <a:stretch>
            <a:fillRect/>
          </a:stretch>
        </p:blipFill>
        <p:spPr bwMode="auto">
          <a:xfrm>
            <a:off x="827585" y="3645024"/>
            <a:ext cx="5354003" cy="2633663"/>
          </a:xfrm>
          <a:prstGeom prst="rect">
            <a:avLst/>
          </a:prstGeom>
          <a:noFill/>
          <a:ln w="9525">
            <a:noFill/>
            <a:miter lim="800000"/>
            <a:headEnd/>
            <a:tailEnd/>
          </a:ln>
        </p:spPr>
      </p:pic>
      <p:sp>
        <p:nvSpPr>
          <p:cNvPr id="7" name="Title 1"/>
          <p:cNvSpPr>
            <a:spLocks/>
          </p:cNvSpPr>
          <p:nvPr/>
        </p:nvSpPr>
        <p:spPr bwMode="auto">
          <a:xfrm>
            <a:off x="0" y="0"/>
            <a:ext cx="9144000" cy="720725"/>
          </a:xfrm>
          <a:prstGeom prst="rect">
            <a:avLst/>
          </a:prstGeom>
          <a:noFill/>
          <a:ln w="9525">
            <a:noFill/>
            <a:miter lim="800000"/>
            <a:headEnd/>
            <a:tailEnd/>
          </a:ln>
        </p:spPr>
        <p:txBody>
          <a:bodyPr anchor="ctr"/>
          <a:lstStyle/>
          <a:p>
            <a:pPr algn="ctr"/>
            <a:r>
              <a:rPr lang="en-US" sz="2600" b="1" dirty="0" err="1" smtClean="0">
                <a:solidFill>
                  <a:srgbClr val="C00000"/>
                </a:solidFill>
                <a:latin typeface="Calibri" pitchFamily="34" charset="0"/>
              </a:rPr>
              <a:t>GaAs</a:t>
            </a:r>
            <a:r>
              <a:rPr lang="en-US" sz="2600" b="1" dirty="0" smtClean="0">
                <a:solidFill>
                  <a:srgbClr val="C00000"/>
                </a:solidFill>
                <a:latin typeface="Calibri" pitchFamily="34" charset="0"/>
              </a:rPr>
              <a:t> pad &amp; </a:t>
            </a:r>
            <a:r>
              <a:rPr lang="en-US" sz="2600" b="1" dirty="0" err="1" smtClean="0">
                <a:solidFill>
                  <a:srgbClr val="C00000"/>
                </a:solidFill>
                <a:latin typeface="Calibri" pitchFamily="34" charset="0"/>
              </a:rPr>
              <a:t>Mpix</a:t>
            </a:r>
            <a:r>
              <a:rPr lang="en-US" sz="2600" b="1" dirty="0" smtClean="0">
                <a:solidFill>
                  <a:srgbClr val="C00000"/>
                </a:solidFill>
                <a:latin typeface="Calibri" pitchFamily="34" charset="0"/>
              </a:rPr>
              <a:t> S02 on the beam E = 1.5  </a:t>
            </a:r>
            <a:r>
              <a:rPr lang="en-US" sz="2600" b="1" dirty="0" err="1" smtClean="0">
                <a:solidFill>
                  <a:srgbClr val="C00000"/>
                </a:solidFill>
                <a:latin typeface="Calibri" pitchFamily="34" charset="0"/>
              </a:rPr>
              <a:t>MeV</a:t>
            </a:r>
            <a:r>
              <a:rPr lang="en-US" sz="2600" b="1" dirty="0" smtClean="0">
                <a:solidFill>
                  <a:srgbClr val="C00000"/>
                </a:solidFill>
                <a:latin typeface="Calibri" pitchFamily="34" charset="0"/>
              </a:rPr>
              <a:t> </a:t>
            </a:r>
            <a:r>
              <a:rPr lang="en-US" sz="2600" b="1" dirty="0" smtClean="0">
                <a:solidFill>
                  <a:srgbClr val="CC0000"/>
                </a:solidFill>
              </a:rPr>
              <a:t>.</a:t>
            </a:r>
            <a:endParaRPr lang="ru-RU" sz="2600" b="1" dirty="0">
              <a:solidFill>
                <a:srgbClr val="CC0000"/>
              </a:solidFill>
            </a:endParaRPr>
          </a:p>
        </p:txBody>
      </p:sp>
      <p:sp>
        <p:nvSpPr>
          <p:cNvPr id="9" name="Прямоугольник 8"/>
          <p:cNvSpPr/>
          <p:nvPr/>
        </p:nvSpPr>
        <p:spPr>
          <a:xfrm>
            <a:off x="6372200" y="2924944"/>
            <a:ext cx="2232248" cy="1477328"/>
          </a:xfrm>
          <a:prstGeom prst="rect">
            <a:avLst/>
          </a:prstGeom>
        </p:spPr>
        <p:txBody>
          <a:bodyPr wrap="square">
            <a:spAutoFit/>
          </a:bodyPr>
          <a:lstStyle/>
          <a:p>
            <a:r>
              <a:rPr lang="en-US" dirty="0" smtClean="0"/>
              <a:t>After elastic scattering from </a:t>
            </a:r>
          </a:p>
          <a:p>
            <a:r>
              <a:rPr lang="en-US" smtClean="0"/>
              <a:t>C</a:t>
            </a:r>
            <a:r>
              <a:rPr lang="en-US" dirty="0" smtClean="0"/>
              <a:t>, Al and Fe </a:t>
            </a:r>
          </a:p>
          <a:p>
            <a:r>
              <a:rPr lang="en-US" dirty="0" smtClean="0"/>
              <a:t>protons have different energies. </a:t>
            </a:r>
            <a:endParaRPr lang="en-US" dirty="0"/>
          </a:p>
        </p:txBody>
      </p:sp>
      <p:sp>
        <p:nvSpPr>
          <p:cNvPr id="12" name="Line 8"/>
          <p:cNvSpPr>
            <a:spLocks noChangeShapeType="1"/>
          </p:cNvSpPr>
          <p:nvPr/>
        </p:nvSpPr>
        <p:spPr bwMode="auto">
          <a:xfrm flipH="1">
            <a:off x="3059832" y="2564904"/>
            <a:ext cx="1440160" cy="288031"/>
          </a:xfrm>
          <a:prstGeom prst="line">
            <a:avLst/>
          </a:prstGeom>
          <a:noFill/>
          <a:ln w="19050">
            <a:solidFill>
              <a:srgbClr val="FF0000"/>
            </a:solidFill>
            <a:round/>
            <a:headEnd/>
            <a:tailEnd type="triangle" w="med" len="med"/>
          </a:ln>
        </p:spPr>
        <p:txBody>
          <a:bodyPr/>
          <a:lstStyle/>
          <a:p>
            <a:endParaRPr lang="en-US"/>
          </a:p>
        </p:txBody>
      </p:sp>
      <p:sp>
        <p:nvSpPr>
          <p:cNvPr id="13" name="Text Box 11"/>
          <p:cNvSpPr txBox="1">
            <a:spLocks noChangeArrowheads="1"/>
          </p:cNvSpPr>
          <p:nvPr/>
        </p:nvSpPr>
        <p:spPr bwMode="auto">
          <a:xfrm>
            <a:off x="4427984" y="2348880"/>
            <a:ext cx="1439020" cy="338554"/>
          </a:xfrm>
          <a:prstGeom prst="rect">
            <a:avLst/>
          </a:prstGeom>
          <a:solidFill>
            <a:schemeClr val="bg1"/>
          </a:solidFill>
          <a:ln w="9525">
            <a:noFill/>
            <a:miter lim="800000"/>
            <a:headEnd/>
            <a:tailEnd/>
          </a:ln>
        </p:spPr>
        <p:txBody>
          <a:bodyPr wrap="square">
            <a:spAutoFit/>
          </a:bodyPr>
          <a:lstStyle/>
          <a:p>
            <a:r>
              <a:rPr lang="en-US" sz="1600" b="1" dirty="0" err="1" smtClean="0">
                <a:solidFill>
                  <a:srgbClr val="CC0000"/>
                </a:solidFill>
              </a:rPr>
              <a:t>E</a:t>
            </a:r>
            <a:r>
              <a:rPr lang="en-US" sz="1200" b="1" dirty="0" err="1" smtClean="0">
                <a:solidFill>
                  <a:srgbClr val="CC0000"/>
                </a:solidFill>
              </a:rPr>
              <a:t>Al</a:t>
            </a:r>
            <a:r>
              <a:rPr lang="en-US" sz="1600" b="1" dirty="0" smtClean="0">
                <a:solidFill>
                  <a:srgbClr val="CC0000"/>
                </a:solidFill>
              </a:rPr>
              <a:t> = 0,84 E</a:t>
            </a:r>
            <a:r>
              <a:rPr lang="en-US" sz="1200" b="1" dirty="0" smtClean="0">
                <a:solidFill>
                  <a:srgbClr val="CC0000"/>
                </a:solidFill>
              </a:rPr>
              <a:t>0</a:t>
            </a:r>
            <a:endParaRPr lang="ru-RU" sz="1200" b="1" dirty="0">
              <a:solidFill>
                <a:srgbClr val="CC0000"/>
              </a:solidFill>
            </a:endParaRPr>
          </a:p>
        </p:txBody>
      </p:sp>
      <p:sp>
        <p:nvSpPr>
          <p:cNvPr id="14" name="Line 8"/>
          <p:cNvSpPr>
            <a:spLocks noChangeShapeType="1"/>
          </p:cNvSpPr>
          <p:nvPr/>
        </p:nvSpPr>
        <p:spPr bwMode="auto">
          <a:xfrm flipH="1">
            <a:off x="3203848" y="2204864"/>
            <a:ext cx="1224136" cy="216025"/>
          </a:xfrm>
          <a:prstGeom prst="line">
            <a:avLst/>
          </a:prstGeom>
          <a:noFill/>
          <a:ln w="19050">
            <a:solidFill>
              <a:srgbClr val="FF0000"/>
            </a:solidFill>
            <a:round/>
            <a:headEnd/>
            <a:tailEnd type="triangle" w="med" len="med"/>
          </a:ln>
        </p:spPr>
        <p:txBody>
          <a:bodyPr/>
          <a:lstStyle/>
          <a:p>
            <a:endParaRPr lang="en-US"/>
          </a:p>
        </p:txBody>
      </p:sp>
      <p:sp>
        <p:nvSpPr>
          <p:cNvPr id="15" name="Text Box 11"/>
          <p:cNvSpPr txBox="1">
            <a:spLocks noChangeArrowheads="1"/>
          </p:cNvSpPr>
          <p:nvPr/>
        </p:nvSpPr>
        <p:spPr bwMode="auto">
          <a:xfrm>
            <a:off x="4427984" y="1988840"/>
            <a:ext cx="1439020" cy="338554"/>
          </a:xfrm>
          <a:prstGeom prst="rect">
            <a:avLst/>
          </a:prstGeom>
          <a:solidFill>
            <a:schemeClr val="bg1"/>
          </a:solidFill>
          <a:ln w="9525">
            <a:noFill/>
            <a:miter lim="800000"/>
            <a:headEnd/>
            <a:tailEnd/>
          </a:ln>
        </p:spPr>
        <p:txBody>
          <a:bodyPr wrap="square">
            <a:spAutoFit/>
          </a:bodyPr>
          <a:lstStyle/>
          <a:p>
            <a:r>
              <a:rPr lang="en-US" sz="1600" b="1" dirty="0" err="1" smtClean="0">
                <a:solidFill>
                  <a:srgbClr val="CC0000"/>
                </a:solidFill>
              </a:rPr>
              <a:t>E</a:t>
            </a:r>
            <a:r>
              <a:rPr lang="en-US" sz="1200" b="1" dirty="0" err="1" smtClean="0">
                <a:solidFill>
                  <a:srgbClr val="CC0000"/>
                </a:solidFill>
              </a:rPr>
              <a:t>Fe</a:t>
            </a:r>
            <a:r>
              <a:rPr lang="en-US" sz="1600" b="1" dirty="0" smtClean="0">
                <a:solidFill>
                  <a:srgbClr val="CC0000"/>
                </a:solidFill>
              </a:rPr>
              <a:t> = 0,92 E</a:t>
            </a:r>
            <a:r>
              <a:rPr lang="en-US" sz="1200" b="1" dirty="0" smtClean="0">
                <a:solidFill>
                  <a:srgbClr val="CC0000"/>
                </a:solidFill>
              </a:rPr>
              <a:t>0</a:t>
            </a:r>
            <a:endParaRPr lang="ru-RU" sz="1200" b="1" dirty="0">
              <a:solidFill>
                <a:srgbClr val="CC0000"/>
              </a:solidFill>
            </a:endParaRPr>
          </a:p>
        </p:txBody>
      </p:sp>
      <p:sp>
        <p:nvSpPr>
          <p:cNvPr id="16" name="Line 8"/>
          <p:cNvSpPr>
            <a:spLocks noChangeShapeType="1"/>
          </p:cNvSpPr>
          <p:nvPr/>
        </p:nvSpPr>
        <p:spPr bwMode="auto">
          <a:xfrm flipH="1">
            <a:off x="2915816" y="3007213"/>
            <a:ext cx="1367582" cy="61747"/>
          </a:xfrm>
          <a:prstGeom prst="line">
            <a:avLst/>
          </a:prstGeom>
          <a:noFill/>
          <a:ln w="19050">
            <a:solidFill>
              <a:srgbClr val="FF0000"/>
            </a:solidFill>
            <a:round/>
            <a:headEnd/>
            <a:tailEnd type="triangle" w="med" len="med"/>
          </a:ln>
        </p:spPr>
        <p:txBody>
          <a:bodyPr/>
          <a:lstStyle/>
          <a:p>
            <a:endParaRPr lang="en-US"/>
          </a:p>
        </p:txBody>
      </p:sp>
      <p:sp>
        <p:nvSpPr>
          <p:cNvPr id="17" name="Text Box 11"/>
          <p:cNvSpPr txBox="1">
            <a:spLocks noChangeArrowheads="1"/>
          </p:cNvSpPr>
          <p:nvPr/>
        </p:nvSpPr>
        <p:spPr bwMode="auto">
          <a:xfrm>
            <a:off x="4283968" y="2780928"/>
            <a:ext cx="1439020" cy="338554"/>
          </a:xfrm>
          <a:prstGeom prst="rect">
            <a:avLst/>
          </a:prstGeom>
          <a:solidFill>
            <a:schemeClr val="bg1"/>
          </a:solidFill>
          <a:ln w="9525">
            <a:noFill/>
            <a:miter lim="800000"/>
            <a:headEnd/>
            <a:tailEnd/>
          </a:ln>
        </p:spPr>
        <p:txBody>
          <a:bodyPr wrap="square">
            <a:spAutoFit/>
          </a:bodyPr>
          <a:lstStyle/>
          <a:p>
            <a:r>
              <a:rPr lang="en-US" sz="1600" b="1" dirty="0" smtClean="0">
                <a:solidFill>
                  <a:srgbClr val="CC0000"/>
                </a:solidFill>
              </a:rPr>
              <a:t>E</a:t>
            </a:r>
            <a:r>
              <a:rPr lang="en-US" sz="1200" b="1" dirty="0" smtClean="0">
                <a:solidFill>
                  <a:srgbClr val="CC0000"/>
                </a:solidFill>
              </a:rPr>
              <a:t>C</a:t>
            </a:r>
            <a:r>
              <a:rPr lang="en-US" sz="1600" b="1" dirty="0" smtClean="0">
                <a:solidFill>
                  <a:srgbClr val="CC0000"/>
                </a:solidFill>
              </a:rPr>
              <a:t> = 0,75 E</a:t>
            </a:r>
            <a:r>
              <a:rPr lang="en-US" sz="1200" b="1" dirty="0" smtClean="0">
                <a:solidFill>
                  <a:srgbClr val="CC0000"/>
                </a:solidFill>
              </a:rPr>
              <a:t>0</a:t>
            </a:r>
            <a:endParaRPr lang="ru-RU" sz="1200" b="1" dirty="0">
              <a:solidFill>
                <a:srgbClr val="CC0000"/>
              </a:solidFill>
            </a:endParaRPr>
          </a:p>
        </p:txBody>
      </p:sp>
      <p:sp>
        <p:nvSpPr>
          <p:cNvPr id="3891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8920"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8922"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8921"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940152" y="1916832"/>
            <a:ext cx="2892321" cy="576064"/>
          </a:xfrm>
          <a:prstGeom prst="rect">
            <a:avLst/>
          </a:prstGeom>
          <a:noFill/>
        </p:spPr>
      </p:pic>
      <p:sp>
        <p:nvSpPr>
          <p:cNvPr id="38923" name="Rectangle 11"/>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p:cNvSpPr>
          <p:nvPr/>
        </p:nvSpPr>
        <p:spPr bwMode="auto">
          <a:xfrm>
            <a:off x="0" y="0"/>
            <a:ext cx="9144000" cy="720725"/>
          </a:xfrm>
          <a:prstGeom prst="rect">
            <a:avLst/>
          </a:prstGeom>
          <a:noFill/>
          <a:ln w="9525">
            <a:noFill/>
            <a:miter lim="800000"/>
            <a:headEnd/>
            <a:tailEnd/>
          </a:ln>
        </p:spPr>
        <p:txBody>
          <a:bodyPr anchor="ctr"/>
          <a:lstStyle/>
          <a:p>
            <a:pPr algn="ctr"/>
            <a:r>
              <a:rPr lang="en-US" sz="2600" b="1" dirty="0" err="1" smtClean="0">
                <a:solidFill>
                  <a:srgbClr val="C00000"/>
                </a:solidFill>
                <a:latin typeface="Calibri" pitchFamily="34" charset="0"/>
              </a:rPr>
              <a:t>GaAs</a:t>
            </a:r>
            <a:r>
              <a:rPr lang="en-US" sz="2600" b="1" dirty="0" smtClean="0">
                <a:solidFill>
                  <a:srgbClr val="C00000"/>
                </a:solidFill>
                <a:latin typeface="Calibri" pitchFamily="34" charset="0"/>
              </a:rPr>
              <a:t> pad &amp; </a:t>
            </a:r>
            <a:r>
              <a:rPr lang="en-US" sz="2600" b="1" dirty="0" err="1" smtClean="0">
                <a:solidFill>
                  <a:srgbClr val="C00000"/>
                </a:solidFill>
                <a:latin typeface="Calibri" pitchFamily="34" charset="0"/>
              </a:rPr>
              <a:t>Mpix</a:t>
            </a:r>
            <a:r>
              <a:rPr lang="en-US" sz="2600" b="1" dirty="0" smtClean="0">
                <a:solidFill>
                  <a:srgbClr val="C00000"/>
                </a:solidFill>
                <a:latin typeface="Calibri" pitchFamily="34" charset="0"/>
              </a:rPr>
              <a:t> S02 on the beam E = 2.92 </a:t>
            </a:r>
            <a:r>
              <a:rPr lang="en-US" sz="2600" b="1" dirty="0" err="1" smtClean="0">
                <a:solidFill>
                  <a:srgbClr val="C00000"/>
                </a:solidFill>
                <a:latin typeface="Calibri" pitchFamily="34" charset="0"/>
              </a:rPr>
              <a:t>MeV</a:t>
            </a:r>
            <a:r>
              <a:rPr lang="en-US" sz="2600" b="1" dirty="0" smtClean="0">
                <a:solidFill>
                  <a:srgbClr val="C00000"/>
                </a:solidFill>
                <a:latin typeface="Calibri" pitchFamily="34" charset="0"/>
              </a:rPr>
              <a:t> </a:t>
            </a:r>
            <a:r>
              <a:rPr lang="en-US" sz="2600" b="1" dirty="0" smtClean="0">
                <a:solidFill>
                  <a:srgbClr val="CC0000"/>
                </a:solidFill>
              </a:rPr>
              <a:t>.</a:t>
            </a:r>
            <a:endParaRPr lang="ru-RU" sz="2600" b="1" dirty="0">
              <a:solidFill>
                <a:srgbClr val="CC0000"/>
              </a:solidFill>
            </a:endParaRPr>
          </a:p>
        </p:txBody>
      </p:sp>
      <p:pic>
        <p:nvPicPr>
          <p:cNvPr id="79874" name="Picture 2"/>
          <p:cNvPicPr>
            <a:picLocks noChangeAspect="1" noChangeArrowheads="1"/>
          </p:cNvPicPr>
          <p:nvPr/>
        </p:nvPicPr>
        <p:blipFill>
          <a:blip r:embed="rId2" cstate="print"/>
          <a:srcRect/>
          <a:stretch>
            <a:fillRect/>
          </a:stretch>
        </p:blipFill>
        <p:spPr bwMode="auto">
          <a:xfrm>
            <a:off x="670153" y="823764"/>
            <a:ext cx="5774055" cy="2693670"/>
          </a:xfrm>
          <a:prstGeom prst="rect">
            <a:avLst/>
          </a:prstGeom>
          <a:noFill/>
          <a:ln w="9525">
            <a:noFill/>
            <a:miter lim="800000"/>
            <a:headEnd/>
            <a:tailEnd/>
          </a:ln>
        </p:spPr>
      </p:pic>
      <p:pic>
        <p:nvPicPr>
          <p:cNvPr id="79876" name="Picture 4"/>
          <p:cNvPicPr>
            <a:picLocks noChangeAspect="1" noChangeArrowheads="1"/>
          </p:cNvPicPr>
          <p:nvPr/>
        </p:nvPicPr>
        <p:blipFill>
          <a:blip r:embed="rId3" cstate="print"/>
          <a:srcRect/>
          <a:stretch>
            <a:fillRect/>
          </a:stretch>
        </p:blipFill>
        <p:spPr bwMode="auto">
          <a:xfrm>
            <a:off x="652496" y="3573016"/>
            <a:ext cx="5774055" cy="26936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830997"/>
          </a:xfrm>
          <a:prstGeom prst="rect">
            <a:avLst/>
          </a:prstGeom>
        </p:spPr>
        <p:txBody>
          <a:bodyPr wrap="square">
            <a:spAutoFit/>
          </a:bodyPr>
          <a:lstStyle/>
          <a:p>
            <a:r>
              <a:rPr lang="de-DE" sz="2400" b="1" dirty="0" err="1" smtClean="0">
                <a:solidFill>
                  <a:srgbClr val="C00000"/>
                </a:solidFill>
                <a:latin typeface="Calibri" pitchFamily="34" charset="0"/>
              </a:rPr>
              <a:t>Dependence</a:t>
            </a:r>
            <a:r>
              <a:rPr lang="de-DE" sz="2400" b="1" dirty="0" smtClean="0">
                <a:solidFill>
                  <a:srgbClr val="C00000"/>
                </a:solidFill>
                <a:latin typeface="Calibri" pitchFamily="34" charset="0"/>
              </a:rPr>
              <a:t> </a:t>
            </a:r>
            <a:r>
              <a:rPr lang="de-DE" sz="2400" b="1" dirty="0" err="1" smtClean="0">
                <a:solidFill>
                  <a:srgbClr val="C00000"/>
                </a:solidFill>
                <a:latin typeface="Calibri" pitchFamily="34" charset="0"/>
              </a:rPr>
              <a:t>pixels</a:t>
            </a:r>
            <a:r>
              <a:rPr lang="de-DE" sz="2400" b="1" dirty="0" smtClean="0">
                <a:solidFill>
                  <a:srgbClr val="C00000"/>
                </a:solidFill>
                <a:latin typeface="Calibri" pitchFamily="34" charset="0"/>
              </a:rPr>
              <a:t> in </a:t>
            </a:r>
            <a:r>
              <a:rPr lang="de-DE" sz="2400" b="1" dirty="0" err="1" smtClean="0">
                <a:solidFill>
                  <a:srgbClr val="C00000"/>
                </a:solidFill>
                <a:latin typeface="Calibri" pitchFamily="34" charset="0"/>
              </a:rPr>
              <a:t>cluster</a:t>
            </a:r>
            <a:r>
              <a:rPr lang="de-DE" sz="2400" b="1" dirty="0" smtClean="0">
                <a:solidFill>
                  <a:srgbClr val="C00000"/>
                </a:solidFill>
                <a:latin typeface="Calibri" pitchFamily="34" charset="0"/>
              </a:rPr>
              <a:t> </a:t>
            </a:r>
            <a:r>
              <a:rPr lang="de-DE" sz="2400" b="1" dirty="0" err="1" smtClean="0">
                <a:solidFill>
                  <a:srgbClr val="C00000"/>
                </a:solidFill>
                <a:latin typeface="Calibri" pitchFamily="34" charset="0"/>
              </a:rPr>
              <a:t>from</a:t>
            </a:r>
            <a:r>
              <a:rPr lang="de-DE" sz="2400" b="1" dirty="0" smtClean="0">
                <a:solidFill>
                  <a:srgbClr val="C00000"/>
                </a:solidFill>
                <a:latin typeface="Calibri" pitchFamily="34" charset="0"/>
              </a:rPr>
              <a:t> </a:t>
            </a:r>
            <a:r>
              <a:rPr lang="de-DE" sz="2400" b="1" dirty="0" err="1" smtClean="0">
                <a:solidFill>
                  <a:srgbClr val="C00000"/>
                </a:solidFill>
                <a:latin typeface="Calibri" pitchFamily="34" charset="0"/>
              </a:rPr>
              <a:t>the</a:t>
            </a:r>
            <a:r>
              <a:rPr lang="de-DE" sz="2400" b="1" dirty="0" smtClean="0">
                <a:solidFill>
                  <a:srgbClr val="C00000"/>
                </a:solidFill>
                <a:latin typeface="Calibri" pitchFamily="34" charset="0"/>
              </a:rPr>
              <a:t> </a:t>
            </a:r>
            <a:r>
              <a:rPr lang="de-DE" sz="2400" b="1" dirty="0" err="1" smtClean="0">
                <a:solidFill>
                  <a:srgbClr val="C00000"/>
                </a:solidFill>
                <a:latin typeface="Calibri" pitchFamily="34" charset="0"/>
              </a:rPr>
              <a:t>target</a:t>
            </a:r>
            <a:r>
              <a:rPr lang="de-DE" sz="2400" b="1" dirty="0" smtClean="0">
                <a:solidFill>
                  <a:srgbClr val="C00000"/>
                </a:solidFill>
                <a:latin typeface="Calibri" pitchFamily="34" charset="0"/>
              </a:rPr>
              <a:t> </a:t>
            </a:r>
            <a:r>
              <a:rPr lang="de-DE" sz="2400" b="1" dirty="0" err="1" smtClean="0">
                <a:solidFill>
                  <a:srgbClr val="C00000"/>
                </a:solidFill>
                <a:latin typeface="Calibri" pitchFamily="34" charset="0"/>
              </a:rPr>
              <a:t>and</a:t>
            </a:r>
            <a:r>
              <a:rPr lang="de-DE" sz="2400" b="1" dirty="0" smtClean="0">
                <a:solidFill>
                  <a:srgbClr val="C00000"/>
                </a:solidFill>
                <a:latin typeface="Calibri" pitchFamily="34" charset="0"/>
              </a:rPr>
              <a:t> </a:t>
            </a:r>
            <a:r>
              <a:rPr lang="de-DE" sz="2400" b="1" dirty="0" err="1" smtClean="0">
                <a:solidFill>
                  <a:srgbClr val="C00000"/>
                </a:solidFill>
                <a:latin typeface="Calibri" pitchFamily="34" charset="0"/>
              </a:rPr>
              <a:t>energy</a:t>
            </a:r>
            <a:r>
              <a:rPr lang="de-DE" sz="2400" b="1" dirty="0" smtClean="0">
                <a:solidFill>
                  <a:srgbClr val="C00000"/>
                </a:solidFill>
                <a:latin typeface="Calibri" pitchFamily="34" charset="0"/>
              </a:rPr>
              <a:t> </a:t>
            </a:r>
            <a:r>
              <a:rPr lang="de-DE" sz="2400" b="1" dirty="0" err="1" smtClean="0">
                <a:solidFill>
                  <a:srgbClr val="C00000"/>
                </a:solidFill>
                <a:latin typeface="Calibri" pitchFamily="34" charset="0"/>
              </a:rPr>
              <a:t>for</a:t>
            </a:r>
            <a:r>
              <a:rPr lang="en-US" sz="2400" b="1" dirty="0" smtClean="0">
                <a:solidFill>
                  <a:srgbClr val="C00000"/>
                </a:solidFill>
                <a:latin typeface="Calibri" pitchFamily="34" charset="0"/>
              </a:rPr>
              <a:t> GaAs-S02 	E = 1.5MeV</a:t>
            </a:r>
            <a:r>
              <a:rPr lang="en-US" sz="2400" b="1" dirty="0" smtClean="0">
                <a:solidFill>
                  <a:srgbClr val="CC0000"/>
                </a:solidFill>
              </a:rPr>
              <a:t>			     </a:t>
            </a:r>
            <a:r>
              <a:rPr lang="en-US" sz="2400" b="1" dirty="0" smtClean="0">
                <a:solidFill>
                  <a:srgbClr val="C00000"/>
                </a:solidFill>
                <a:latin typeface="Calibri" pitchFamily="34" charset="0"/>
              </a:rPr>
              <a:t>E = 2.92MeV</a:t>
            </a:r>
            <a:r>
              <a:rPr lang="en-US" sz="2400" b="1" dirty="0" smtClean="0">
                <a:solidFill>
                  <a:srgbClr val="CC0000"/>
                </a:solidFill>
              </a:rPr>
              <a:t>.</a:t>
            </a:r>
            <a:endParaRPr lang="ru-RU" sz="2400" b="1" dirty="0">
              <a:solidFill>
                <a:srgbClr val="CC0000"/>
              </a:solidFill>
            </a:endParaRPr>
          </a:p>
        </p:txBody>
      </p:sp>
      <p:pic>
        <p:nvPicPr>
          <p:cNvPr id="32770" name="Picture 2"/>
          <p:cNvPicPr>
            <a:picLocks noChangeAspect="1" noChangeArrowheads="1"/>
          </p:cNvPicPr>
          <p:nvPr/>
        </p:nvPicPr>
        <p:blipFill>
          <a:blip r:embed="rId2" cstate="print"/>
          <a:srcRect/>
          <a:stretch>
            <a:fillRect/>
          </a:stretch>
        </p:blipFill>
        <p:spPr bwMode="auto">
          <a:xfrm>
            <a:off x="808107" y="764704"/>
            <a:ext cx="3331845" cy="5862161"/>
          </a:xfrm>
          <a:prstGeom prst="rect">
            <a:avLst/>
          </a:prstGeom>
          <a:noFill/>
          <a:ln w="9525">
            <a:noFill/>
            <a:miter lim="800000"/>
            <a:headEnd/>
            <a:tailEnd/>
          </a:ln>
        </p:spPr>
      </p:pic>
      <p:pic>
        <p:nvPicPr>
          <p:cNvPr id="32772" name="Picture 4"/>
          <p:cNvPicPr>
            <a:picLocks noChangeAspect="1" noChangeArrowheads="1"/>
          </p:cNvPicPr>
          <p:nvPr/>
        </p:nvPicPr>
        <p:blipFill>
          <a:blip r:embed="rId3" cstate="print"/>
          <a:srcRect/>
          <a:stretch>
            <a:fillRect/>
          </a:stretch>
        </p:blipFill>
        <p:spPr bwMode="auto">
          <a:xfrm>
            <a:off x="4729306" y="764704"/>
            <a:ext cx="3227070" cy="58726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830997"/>
          </a:xfrm>
          <a:prstGeom prst="rect">
            <a:avLst/>
          </a:prstGeom>
        </p:spPr>
        <p:txBody>
          <a:bodyPr wrap="square">
            <a:spAutoFit/>
          </a:bodyPr>
          <a:lstStyle/>
          <a:p>
            <a:r>
              <a:rPr lang="de-DE" sz="2400" b="1" dirty="0" err="1" smtClean="0">
                <a:solidFill>
                  <a:srgbClr val="C00000"/>
                </a:solidFill>
                <a:latin typeface="Calibri" pitchFamily="34" charset="0"/>
              </a:rPr>
              <a:t>Dependence</a:t>
            </a:r>
            <a:r>
              <a:rPr lang="de-DE" sz="2400" b="1" dirty="0" smtClean="0">
                <a:solidFill>
                  <a:srgbClr val="C00000"/>
                </a:solidFill>
                <a:latin typeface="Calibri" pitchFamily="34" charset="0"/>
              </a:rPr>
              <a:t> </a:t>
            </a:r>
            <a:r>
              <a:rPr lang="de-DE" sz="2400" b="1" dirty="0" err="1" smtClean="0">
                <a:solidFill>
                  <a:srgbClr val="C00000"/>
                </a:solidFill>
                <a:latin typeface="Calibri" pitchFamily="34" charset="0"/>
              </a:rPr>
              <a:t>pixels</a:t>
            </a:r>
            <a:r>
              <a:rPr lang="de-DE" sz="2400" b="1" dirty="0" smtClean="0">
                <a:solidFill>
                  <a:srgbClr val="C00000"/>
                </a:solidFill>
                <a:latin typeface="Calibri" pitchFamily="34" charset="0"/>
              </a:rPr>
              <a:t> in </a:t>
            </a:r>
            <a:r>
              <a:rPr lang="de-DE" sz="2400" b="1" dirty="0" err="1" smtClean="0">
                <a:solidFill>
                  <a:srgbClr val="C00000"/>
                </a:solidFill>
                <a:latin typeface="Calibri" pitchFamily="34" charset="0"/>
              </a:rPr>
              <a:t>cluster</a:t>
            </a:r>
            <a:r>
              <a:rPr lang="de-DE" sz="2400" b="1" dirty="0" smtClean="0">
                <a:solidFill>
                  <a:srgbClr val="C00000"/>
                </a:solidFill>
                <a:latin typeface="Calibri" pitchFamily="34" charset="0"/>
              </a:rPr>
              <a:t> </a:t>
            </a:r>
            <a:r>
              <a:rPr lang="de-DE" sz="2400" b="1" dirty="0" err="1" smtClean="0">
                <a:solidFill>
                  <a:srgbClr val="C00000"/>
                </a:solidFill>
                <a:latin typeface="Calibri" pitchFamily="34" charset="0"/>
              </a:rPr>
              <a:t>from</a:t>
            </a:r>
            <a:r>
              <a:rPr lang="de-DE" sz="2400" b="1" dirty="0" smtClean="0">
                <a:solidFill>
                  <a:srgbClr val="C00000"/>
                </a:solidFill>
                <a:latin typeface="Calibri" pitchFamily="34" charset="0"/>
              </a:rPr>
              <a:t> </a:t>
            </a:r>
            <a:r>
              <a:rPr lang="de-DE" sz="2400" b="1" dirty="0" err="1" smtClean="0">
                <a:solidFill>
                  <a:srgbClr val="C00000"/>
                </a:solidFill>
                <a:latin typeface="Calibri" pitchFamily="34" charset="0"/>
              </a:rPr>
              <a:t>the</a:t>
            </a:r>
            <a:r>
              <a:rPr lang="de-DE" sz="2400" b="1" dirty="0" smtClean="0">
                <a:solidFill>
                  <a:srgbClr val="C00000"/>
                </a:solidFill>
                <a:latin typeface="Calibri" pitchFamily="34" charset="0"/>
              </a:rPr>
              <a:t> </a:t>
            </a:r>
            <a:r>
              <a:rPr lang="de-DE" sz="2400" b="1" dirty="0" err="1" smtClean="0">
                <a:solidFill>
                  <a:srgbClr val="C00000"/>
                </a:solidFill>
                <a:latin typeface="Calibri" pitchFamily="34" charset="0"/>
              </a:rPr>
              <a:t>target</a:t>
            </a:r>
            <a:r>
              <a:rPr lang="de-DE" sz="2400" b="1" dirty="0" smtClean="0">
                <a:solidFill>
                  <a:srgbClr val="C00000"/>
                </a:solidFill>
                <a:latin typeface="Calibri" pitchFamily="34" charset="0"/>
              </a:rPr>
              <a:t> </a:t>
            </a:r>
            <a:r>
              <a:rPr lang="de-DE" sz="2400" b="1" dirty="0" err="1" smtClean="0">
                <a:solidFill>
                  <a:srgbClr val="C00000"/>
                </a:solidFill>
                <a:latin typeface="Calibri" pitchFamily="34" charset="0"/>
              </a:rPr>
              <a:t>and</a:t>
            </a:r>
            <a:r>
              <a:rPr lang="de-DE" sz="2400" b="1" dirty="0" smtClean="0">
                <a:solidFill>
                  <a:srgbClr val="C00000"/>
                </a:solidFill>
                <a:latin typeface="Calibri" pitchFamily="34" charset="0"/>
              </a:rPr>
              <a:t> </a:t>
            </a:r>
            <a:r>
              <a:rPr lang="de-DE" sz="2400" b="1" dirty="0" err="1" smtClean="0">
                <a:solidFill>
                  <a:srgbClr val="C00000"/>
                </a:solidFill>
                <a:latin typeface="Calibri" pitchFamily="34" charset="0"/>
              </a:rPr>
              <a:t>energy</a:t>
            </a:r>
            <a:r>
              <a:rPr lang="de-DE" sz="2400" b="1" dirty="0" smtClean="0">
                <a:solidFill>
                  <a:srgbClr val="C00000"/>
                </a:solidFill>
                <a:latin typeface="Calibri" pitchFamily="34" charset="0"/>
              </a:rPr>
              <a:t> </a:t>
            </a:r>
            <a:r>
              <a:rPr lang="de-DE" sz="2400" b="1" dirty="0" err="1" smtClean="0">
                <a:solidFill>
                  <a:srgbClr val="C00000"/>
                </a:solidFill>
                <a:latin typeface="Calibri" pitchFamily="34" charset="0"/>
              </a:rPr>
              <a:t>for</a:t>
            </a:r>
            <a:r>
              <a:rPr lang="en-US" sz="2400" b="1" dirty="0" smtClean="0">
                <a:solidFill>
                  <a:srgbClr val="C00000"/>
                </a:solidFill>
                <a:latin typeface="Calibri" pitchFamily="34" charset="0"/>
              </a:rPr>
              <a:t> GaAs-S02 	E = 1.5MeV</a:t>
            </a:r>
            <a:r>
              <a:rPr lang="en-US" sz="2400" b="1" dirty="0" smtClean="0">
                <a:solidFill>
                  <a:srgbClr val="CC0000"/>
                </a:solidFill>
              </a:rPr>
              <a:t>			     </a:t>
            </a:r>
            <a:r>
              <a:rPr lang="en-US" sz="2400" b="1" dirty="0" smtClean="0">
                <a:solidFill>
                  <a:srgbClr val="C00000"/>
                </a:solidFill>
                <a:latin typeface="Calibri" pitchFamily="34" charset="0"/>
              </a:rPr>
              <a:t>E = 2.92MeV</a:t>
            </a:r>
            <a:r>
              <a:rPr lang="en-US" sz="2400" b="1" dirty="0" smtClean="0">
                <a:solidFill>
                  <a:srgbClr val="CC0000"/>
                </a:solidFill>
              </a:rPr>
              <a:t>.</a:t>
            </a:r>
            <a:endParaRPr lang="ru-RU" sz="2400" b="1" dirty="0">
              <a:solidFill>
                <a:srgbClr val="CC0000"/>
              </a:solidFill>
            </a:endParaRPr>
          </a:p>
        </p:txBody>
      </p:sp>
      <p:pic>
        <p:nvPicPr>
          <p:cNvPr id="33794" name="Picture 2"/>
          <p:cNvPicPr>
            <a:picLocks noChangeAspect="1" noChangeArrowheads="1"/>
          </p:cNvPicPr>
          <p:nvPr/>
        </p:nvPicPr>
        <p:blipFill>
          <a:blip r:embed="rId2" cstate="print"/>
          <a:srcRect/>
          <a:stretch>
            <a:fillRect/>
          </a:stretch>
        </p:blipFill>
        <p:spPr bwMode="auto">
          <a:xfrm>
            <a:off x="755576" y="766623"/>
            <a:ext cx="2420303" cy="5830729"/>
          </a:xfrm>
          <a:prstGeom prst="rect">
            <a:avLst/>
          </a:prstGeom>
          <a:noFill/>
          <a:ln w="9525">
            <a:noFill/>
            <a:miter lim="800000"/>
            <a:headEnd/>
            <a:tailEnd/>
          </a:ln>
        </p:spPr>
      </p:pic>
      <p:pic>
        <p:nvPicPr>
          <p:cNvPr id="33795" name="Picture 3"/>
          <p:cNvPicPr>
            <a:picLocks noChangeAspect="1" noChangeArrowheads="1"/>
          </p:cNvPicPr>
          <p:nvPr/>
        </p:nvPicPr>
        <p:blipFill>
          <a:blip r:embed="rId3" cstate="print"/>
          <a:srcRect/>
          <a:stretch>
            <a:fillRect/>
          </a:stretch>
        </p:blipFill>
        <p:spPr bwMode="auto">
          <a:xfrm>
            <a:off x="4860032" y="764704"/>
            <a:ext cx="2420303" cy="58202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p:cNvSpPr>
          <p:nvPr/>
        </p:nvSpPr>
        <p:spPr bwMode="auto">
          <a:xfrm>
            <a:off x="0" y="0"/>
            <a:ext cx="9144000" cy="1000125"/>
          </a:xfrm>
          <a:prstGeom prst="rect">
            <a:avLst/>
          </a:prstGeom>
          <a:noFill/>
          <a:ln w="9525">
            <a:noFill/>
            <a:miter lim="800000"/>
            <a:headEnd/>
            <a:tailEnd/>
          </a:ln>
        </p:spPr>
        <p:txBody>
          <a:bodyPr anchor="ctr"/>
          <a:lstStyle/>
          <a:p>
            <a:pPr algn="ctr"/>
            <a:r>
              <a:rPr lang="en-US" sz="3200" b="1" dirty="0" smtClean="0">
                <a:solidFill>
                  <a:srgbClr val="C00000"/>
                </a:solidFill>
                <a:latin typeface="Calibri" pitchFamily="34" charset="0"/>
              </a:rPr>
              <a:t>Conclusions</a:t>
            </a:r>
            <a:endParaRPr lang="de-DE" sz="3200" b="1" dirty="0">
              <a:solidFill>
                <a:srgbClr val="C00000"/>
              </a:solidFill>
              <a:latin typeface="Calibri" pitchFamily="34" charset="0"/>
            </a:endParaRPr>
          </a:p>
        </p:txBody>
      </p:sp>
      <p:sp>
        <p:nvSpPr>
          <p:cNvPr id="41987" name="Content Placeholder 2"/>
          <p:cNvSpPr>
            <a:spLocks/>
          </p:cNvSpPr>
          <p:nvPr/>
        </p:nvSpPr>
        <p:spPr bwMode="auto">
          <a:xfrm>
            <a:off x="250825" y="857250"/>
            <a:ext cx="8535988" cy="5667375"/>
          </a:xfrm>
          <a:prstGeom prst="rect">
            <a:avLst/>
          </a:prstGeom>
          <a:noFill/>
          <a:ln w="9525">
            <a:noFill/>
            <a:miter lim="800000"/>
            <a:headEnd/>
            <a:tailEnd/>
          </a:ln>
        </p:spPr>
        <p:txBody>
          <a:bodyPr/>
          <a:lstStyle/>
          <a:p>
            <a:pPr>
              <a:buClr>
                <a:srgbClr val="17375E"/>
              </a:buClr>
              <a:buSzPts val="2400"/>
              <a:buFont typeface="Wingdings" pitchFamily="2" charset="2"/>
              <a:buChar char="Ø"/>
            </a:pPr>
            <a:r>
              <a:rPr lang="en-US" b="1" dirty="0" smtClean="0">
                <a:solidFill>
                  <a:srgbClr val="17375E"/>
                </a:solidFill>
                <a:latin typeface="Times New Roman" pitchFamily="18" charset="0"/>
              </a:rPr>
              <a:t>  Experimental setup for  test semiconductor sensors by proton beam </a:t>
            </a:r>
          </a:p>
          <a:p>
            <a:pPr>
              <a:buClr>
                <a:srgbClr val="17375E"/>
              </a:buClr>
              <a:buSzPts val="2400"/>
            </a:pPr>
            <a:r>
              <a:rPr lang="en-US" b="1" dirty="0" smtClean="0">
                <a:solidFill>
                  <a:srgbClr val="17375E"/>
                </a:solidFill>
                <a:latin typeface="Times New Roman" pitchFamily="18" charset="0"/>
              </a:rPr>
              <a:t>1-3 </a:t>
            </a:r>
            <a:r>
              <a:rPr lang="en-US" b="1" dirty="0" err="1" smtClean="0">
                <a:solidFill>
                  <a:srgbClr val="17375E"/>
                </a:solidFill>
                <a:latin typeface="Times New Roman" pitchFamily="18" charset="0"/>
              </a:rPr>
              <a:t>MeV</a:t>
            </a:r>
            <a:r>
              <a:rPr lang="en-US" b="1" dirty="0" smtClean="0">
                <a:solidFill>
                  <a:srgbClr val="17375E"/>
                </a:solidFill>
                <a:latin typeface="Times New Roman" pitchFamily="18" charset="0"/>
              </a:rPr>
              <a:t>  was created in </a:t>
            </a:r>
            <a:r>
              <a:rPr lang="en-US" b="1" dirty="0" err="1" smtClean="0">
                <a:solidFill>
                  <a:srgbClr val="17375E"/>
                </a:solidFill>
                <a:latin typeface="Times New Roman" pitchFamily="18" charset="0"/>
              </a:rPr>
              <a:t>Dubna</a:t>
            </a:r>
            <a:r>
              <a:rPr lang="en-US" b="1" dirty="0" smtClean="0">
                <a:solidFill>
                  <a:srgbClr val="17375E"/>
                </a:solidFill>
                <a:latin typeface="Times New Roman" pitchFamily="18" charset="0"/>
              </a:rPr>
              <a:t>. </a:t>
            </a:r>
          </a:p>
          <a:p>
            <a:pPr>
              <a:buClr>
                <a:srgbClr val="17375E"/>
              </a:buClr>
              <a:buSzPts val="2400"/>
            </a:pPr>
            <a:endParaRPr lang="en-US" b="1" dirty="0" smtClean="0">
              <a:solidFill>
                <a:srgbClr val="17375E"/>
              </a:solidFill>
              <a:latin typeface="Times New Roman" pitchFamily="18" charset="0"/>
            </a:endParaRPr>
          </a:p>
          <a:p>
            <a:pPr>
              <a:buClr>
                <a:srgbClr val="17375E"/>
              </a:buClr>
              <a:buSzPts val="2400"/>
              <a:buFont typeface="Wingdings" pitchFamily="2" charset="2"/>
              <a:buChar char="Ø"/>
            </a:pPr>
            <a:r>
              <a:rPr lang="en-US" b="1" dirty="0" smtClean="0">
                <a:solidFill>
                  <a:srgbClr val="17375E"/>
                </a:solidFill>
                <a:latin typeface="Times New Roman" pitchFamily="18" charset="0"/>
              </a:rPr>
              <a:t>Si and </a:t>
            </a:r>
            <a:r>
              <a:rPr lang="en-US" b="1" dirty="0" err="1" smtClean="0">
                <a:solidFill>
                  <a:srgbClr val="17375E"/>
                </a:solidFill>
                <a:latin typeface="Times New Roman" pitchFamily="18" charset="0"/>
              </a:rPr>
              <a:t>GaAs</a:t>
            </a:r>
            <a:r>
              <a:rPr lang="en-US" b="1" dirty="0" smtClean="0">
                <a:solidFill>
                  <a:srgbClr val="17375E"/>
                </a:solidFill>
                <a:latin typeface="Times New Roman" pitchFamily="18" charset="0"/>
              </a:rPr>
              <a:t> </a:t>
            </a:r>
            <a:r>
              <a:rPr lang="en-US" b="1" dirty="0" err="1" smtClean="0">
                <a:solidFill>
                  <a:srgbClr val="17375E"/>
                </a:solidFill>
                <a:latin typeface="Times New Roman" pitchFamily="18" charset="0"/>
              </a:rPr>
              <a:t>Mpix</a:t>
            </a:r>
            <a:r>
              <a:rPr lang="en-US" b="1" dirty="0" smtClean="0">
                <a:solidFill>
                  <a:srgbClr val="17375E"/>
                </a:solidFill>
                <a:latin typeface="Times New Roman" pitchFamily="18" charset="0"/>
              </a:rPr>
              <a:t> and </a:t>
            </a:r>
            <a:r>
              <a:rPr lang="en-US" b="1" dirty="0" err="1" smtClean="0">
                <a:solidFill>
                  <a:srgbClr val="17375E"/>
                </a:solidFill>
                <a:latin typeface="Times New Roman" pitchFamily="18" charset="0"/>
              </a:rPr>
              <a:t>GaAs</a:t>
            </a:r>
            <a:r>
              <a:rPr lang="en-US" b="1" dirty="0" smtClean="0">
                <a:solidFill>
                  <a:srgbClr val="17375E"/>
                </a:solidFill>
                <a:latin typeface="Times New Roman" pitchFamily="18" charset="0"/>
              </a:rPr>
              <a:t> pad sensors were tested with different proton energies using different target foils.</a:t>
            </a:r>
          </a:p>
          <a:p>
            <a:pPr>
              <a:buClr>
                <a:srgbClr val="17375E"/>
              </a:buClr>
              <a:buSzPts val="2400"/>
              <a:buFont typeface="Wingdings" pitchFamily="2" charset="2"/>
              <a:buChar char="Ø"/>
            </a:pPr>
            <a:endParaRPr lang="en-US" b="1" dirty="0" smtClean="0">
              <a:solidFill>
                <a:srgbClr val="17375E"/>
              </a:solidFill>
              <a:latin typeface="Times New Roman" pitchFamily="18" charset="0"/>
            </a:endParaRPr>
          </a:p>
          <a:p>
            <a:pPr>
              <a:buClr>
                <a:srgbClr val="17375E"/>
              </a:buClr>
              <a:buSzPts val="2400"/>
              <a:buFont typeface="Wingdings" pitchFamily="2" charset="2"/>
              <a:buChar char="Ø"/>
            </a:pPr>
            <a:r>
              <a:rPr lang="en-US" b="1" dirty="0" smtClean="0">
                <a:solidFill>
                  <a:srgbClr val="17375E"/>
                </a:solidFill>
                <a:latin typeface="Times New Roman" pitchFamily="18" charset="0"/>
              </a:rPr>
              <a:t> Obtained results have shown efficiency of this method. For Si sensor two distinguish areas were found.</a:t>
            </a:r>
          </a:p>
          <a:p>
            <a:pPr>
              <a:buClr>
                <a:srgbClr val="17375E"/>
              </a:buClr>
              <a:buSzPts val="2400"/>
              <a:buFont typeface="Wingdings" pitchFamily="2" charset="2"/>
              <a:buChar char="Ø"/>
            </a:pPr>
            <a:endParaRPr lang="en-US" b="1" dirty="0" smtClean="0">
              <a:solidFill>
                <a:srgbClr val="17375E"/>
              </a:solidFill>
              <a:latin typeface="Times New Roman" pitchFamily="18" charset="0"/>
            </a:endParaRPr>
          </a:p>
          <a:p>
            <a:pPr>
              <a:buClr>
                <a:srgbClr val="17375E"/>
              </a:buClr>
              <a:buSzPts val="2400"/>
              <a:buFont typeface="Wingdings" pitchFamily="2" charset="2"/>
              <a:buChar char="Ø"/>
            </a:pPr>
            <a:r>
              <a:rPr lang="en-US" b="1" dirty="0" smtClean="0">
                <a:solidFill>
                  <a:srgbClr val="FF0000"/>
                </a:solidFill>
                <a:latin typeface="Times New Roman" pitchFamily="18" charset="0"/>
              </a:rPr>
              <a:t> Next measurements with thin gold leaf can give monochromatic scattered protons.</a:t>
            </a:r>
          </a:p>
          <a:p>
            <a:pPr>
              <a:buClr>
                <a:srgbClr val="17375E"/>
              </a:buClr>
              <a:buSzPts val="2400"/>
              <a:buFont typeface="Wingdings" pitchFamily="2" charset="2"/>
              <a:buChar char="Ø"/>
            </a:pPr>
            <a:endParaRPr lang="en-US" b="1" dirty="0" smtClean="0">
              <a:solidFill>
                <a:srgbClr val="FF0000"/>
              </a:solidFill>
              <a:latin typeface="Times New Roman" pitchFamily="18" charset="0"/>
            </a:endParaRPr>
          </a:p>
          <a:p>
            <a:pPr>
              <a:buClr>
                <a:srgbClr val="17375E"/>
              </a:buClr>
              <a:buSzPts val="2400"/>
              <a:buFont typeface="Wingdings" pitchFamily="2" charset="2"/>
              <a:buChar char="Ø"/>
            </a:pPr>
            <a:r>
              <a:rPr lang="en-US" b="1" dirty="0" smtClean="0">
                <a:solidFill>
                  <a:srgbClr val="FF0000"/>
                </a:solidFill>
                <a:latin typeface="Times New Roman" pitchFamily="18" charset="0"/>
              </a:rPr>
              <a:t> It is possible to make test with 64-pad plane </a:t>
            </a:r>
            <a:r>
              <a:rPr lang="en-US" b="1" dirty="0" err="1" smtClean="0">
                <a:solidFill>
                  <a:srgbClr val="FF0000"/>
                </a:solidFill>
                <a:latin typeface="Times New Roman" pitchFamily="18" charset="0"/>
              </a:rPr>
              <a:t>GaAs</a:t>
            </a:r>
            <a:r>
              <a:rPr lang="en-US" b="1" dirty="0" smtClean="0">
                <a:solidFill>
                  <a:srgbClr val="FF0000"/>
                </a:solidFill>
                <a:latin typeface="Times New Roman" pitchFamily="18" charset="0"/>
              </a:rPr>
              <a:t> sensor.</a:t>
            </a:r>
          </a:p>
          <a:p>
            <a:pPr>
              <a:buClr>
                <a:srgbClr val="17375E"/>
              </a:buClr>
              <a:buSzPts val="2400"/>
            </a:pPr>
            <a:r>
              <a:rPr lang="en-US" b="1" dirty="0" smtClean="0">
                <a:solidFill>
                  <a:srgbClr val="17375E"/>
                </a:solidFill>
                <a:latin typeface="Times New Roman" pitchFamily="18" charset="0"/>
              </a:rPr>
              <a:t> </a:t>
            </a:r>
            <a:endParaRPr lang="en-US" b="1" dirty="0">
              <a:solidFill>
                <a:srgbClr val="17375E"/>
              </a:solidFill>
              <a:latin typeface="Times New Roman" pitchFamily="18" charset="0"/>
            </a:endParaRPr>
          </a:p>
          <a:p>
            <a:pPr>
              <a:buClr>
                <a:srgbClr val="17375E"/>
              </a:buClr>
              <a:buSzPts val="2400"/>
            </a:pPr>
            <a:endParaRPr lang="ru-RU" b="1" dirty="0">
              <a:solidFill>
                <a:srgbClr val="17375E"/>
              </a:solidFill>
              <a:latin typeface="Times New Roman" pitchFamily="18" charset="0"/>
            </a:endParaRPr>
          </a:p>
          <a:p>
            <a:pPr algn="ctr">
              <a:buClr>
                <a:srgbClr val="17375E"/>
              </a:buClr>
              <a:buSzPts val="2400"/>
            </a:pPr>
            <a:endParaRPr lang="ru-RU"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1692275" y="2492375"/>
            <a:ext cx="5832475" cy="769938"/>
          </a:xfrm>
          <a:prstGeom prst="rect">
            <a:avLst/>
          </a:prstGeom>
          <a:noFill/>
          <a:ln w="9525">
            <a:noFill/>
            <a:miter lim="800000"/>
            <a:headEnd/>
            <a:tailEnd/>
          </a:ln>
        </p:spPr>
        <p:txBody>
          <a:bodyPr>
            <a:spAutoFit/>
          </a:bodyPr>
          <a:lstStyle/>
          <a:p>
            <a:r>
              <a:rPr lang="en-US" sz="4400"/>
              <a:t>Backup slides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6"/>
          <p:cNvSpPr>
            <a:spLocks noChangeShapeType="1"/>
          </p:cNvSpPr>
          <p:nvPr/>
        </p:nvSpPr>
        <p:spPr bwMode="auto">
          <a:xfrm rot="16200000" flipH="1">
            <a:off x="6047581" y="2493169"/>
            <a:ext cx="503238" cy="0"/>
          </a:xfrm>
          <a:prstGeom prst="line">
            <a:avLst/>
          </a:prstGeom>
          <a:noFill/>
          <a:ln w="9525">
            <a:solidFill>
              <a:schemeClr val="tx1"/>
            </a:solidFill>
            <a:round/>
            <a:headEnd/>
            <a:tailEnd/>
          </a:ln>
        </p:spPr>
        <p:txBody>
          <a:bodyPr/>
          <a:lstStyle/>
          <a:p>
            <a:endParaRPr lang="en-US"/>
          </a:p>
        </p:txBody>
      </p:sp>
      <p:sp>
        <p:nvSpPr>
          <p:cNvPr id="16387" name="Line 8"/>
          <p:cNvSpPr>
            <a:spLocks noChangeShapeType="1"/>
          </p:cNvSpPr>
          <p:nvPr/>
        </p:nvSpPr>
        <p:spPr bwMode="auto">
          <a:xfrm rot="-5400000">
            <a:off x="7272338" y="2205038"/>
            <a:ext cx="1079500" cy="0"/>
          </a:xfrm>
          <a:prstGeom prst="line">
            <a:avLst/>
          </a:prstGeom>
          <a:noFill/>
          <a:ln w="9525">
            <a:solidFill>
              <a:schemeClr val="tx1"/>
            </a:solidFill>
            <a:round/>
            <a:headEnd/>
            <a:tailEnd/>
          </a:ln>
        </p:spPr>
        <p:txBody>
          <a:bodyPr/>
          <a:lstStyle/>
          <a:p>
            <a:endParaRPr lang="en-US"/>
          </a:p>
        </p:txBody>
      </p:sp>
      <p:sp>
        <p:nvSpPr>
          <p:cNvPr id="16388" name="Rectangle 25"/>
          <p:cNvSpPr>
            <a:spLocks noChangeArrowheads="1"/>
          </p:cNvSpPr>
          <p:nvPr/>
        </p:nvSpPr>
        <p:spPr bwMode="auto">
          <a:xfrm rot="-5400000">
            <a:off x="7739063" y="657225"/>
            <a:ext cx="215900" cy="1800225"/>
          </a:xfrm>
          <a:prstGeom prst="rect">
            <a:avLst/>
          </a:prstGeom>
          <a:solidFill>
            <a:srgbClr val="C0C0C0"/>
          </a:solidFill>
          <a:ln w="9525">
            <a:solidFill>
              <a:schemeClr val="tx1"/>
            </a:solidFill>
            <a:miter lim="800000"/>
            <a:headEnd/>
            <a:tailEnd/>
          </a:ln>
        </p:spPr>
        <p:txBody>
          <a:bodyPr vert="eaVert" wrap="none" anchor="ctr"/>
          <a:lstStyle/>
          <a:p>
            <a:endParaRPr lang="en-US">
              <a:latin typeface="Calibri" pitchFamily="34" charset="0"/>
            </a:endParaRPr>
          </a:p>
        </p:txBody>
      </p:sp>
      <p:sp>
        <p:nvSpPr>
          <p:cNvPr id="16389" name="Line 39"/>
          <p:cNvSpPr>
            <a:spLocks noChangeShapeType="1"/>
          </p:cNvSpPr>
          <p:nvPr/>
        </p:nvSpPr>
        <p:spPr bwMode="auto">
          <a:xfrm rot="16200000" flipV="1">
            <a:off x="7343775" y="-892175"/>
            <a:ext cx="0" cy="2089150"/>
          </a:xfrm>
          <a:prstGeom prst="line">
            <a:avLst/>
          </a:prstGeom>
          <a:noFill/>
          <a:ln w="9525">
            <a:solidFill>
              <a:schemeClr val="tx1"/>
            </a:solidFill>
            <a:round/>
            <a:headEnd/>
            <a:tailEnd/>
          </a:ln>
        </p:spPr>
        <p:txBody>
          <a:bodyPr/>
          <a:lstStyle/>
          <a:p>
            <a:endParaRPr lang="en-US"/>
          </a:p>
        </p:txBody>
      </p:sp>
      <p:sp>
        <p:nvSpPr>
          <p:cNvPr id="16390" name="Line 42"/>
          <p:cNvSpPr>
            <a:spLocks noChangeShapeType="1"/>
          </p:cNvSpPr>
          <p:nvPr/>
        </p:nvSpPr>
        <p:spPr bwMode="auto">
          <a:xfrm rot="-5400000">
            <a:off x="5326856" y="1124744"/>
            <a:ext cx="1944688" cy="0"/>
          </a:xfrm>
          <a:prstGeom prst="line">
            <a:avLst/>
          </a:prstGeom>
          <a:noFill/>
          <a:ln w="9525">
            <a:solidFill>
              <a:schemeClr val="tx1"/>
            </a:solidFill>
            <a:round/>
            <a:headEnd/>
            <a:tailEnd/>
          </a:ln>
        </p:spPr>
        <p:txBody>
          <a:bodyPr/>
          <a:lstStyle/>
          <a:p>
            <a:endParaRPr lang="en-US"/>
          </a:p>
        </p:txBody>
      </p:sp>
      <p:sp>
        <p:nvSpPr>
          <p:cNvPr id="16391" name="Line 52"/>
          <p:cNvSpPr>
            <a:spLocks noChangeShapeType="1"/>
          </p:cNvSpPr>
          <p:nvPr/>
        </p:nvSpPr>
        <p:spPr bwMode="auto">
          <a:xfrm rot="-5400000">
            <a:off x="6299994" y="1808956"/>
            <a:ext cx="0" cy="865188"/>
          </a:xfrm>
          <a:prstGeom prst="line">
            <a:avLst/>
          </a:prstGeom>
          <a:noFill/>
          <a:ln w="19050">
            <a:solidFill>
              <a:schemeClr val="tx1"/>
            </a:solidFill>
            <a:round/>
            <a:headEnd/>
            <a:tailEnd/>
          </a:ln>
        </p:spPr>
        <p:txBody>
          <a:bodyPr/>
          <a:lstStyle/>
          <a:p>
            <a:endParaRPr lang="en-US"/>
          </a:p>
        </p:txBody>
      </p:sp>
      <p:sp>
        <p:nvSpPr>
          <p:cNvPr id="16392" name="Line 53"/>
          <p:cNvSpPr>
            <a:spLocks noChangeShapeType="1"/>
          </p:cNvSpPr>
          <p:nvPr/>
        </p:nvSpPr>
        <p:spPr bwMode="auto">
          <a:xfrm rot="-5400000">
            <a:off x="6265069" y="1916907"/>
            <a:ext cx="0" cy="360362"/>
          </a:xfrm>
          <a:prstGeom prst="line">
            <a:avLst/>
          </a:prstGeom>
          <a:noFill/>
          <a:ln w="63500">
            <a:solidFill>
              <a:schemeClr val="tx1"/>
            </a:solidFill>
            <a:round/>
            <a:headEnd/>
            <a:tailEnd/>
          </a:ln>
        </p:spPr>
        <p:txBody>
          <a:bodyPr/>
          <a:lstStyle/>
          <a:p>
            <a:endParaRPr lang="en-US"/>
          </a:p>
        </p:txBody>
      </p:sp>
      <p:sp>
        <p:nvSpPr>
          <p:cNvPr id="16393" name="Line 24"/>
          <p:cNvSpPr>
            <a:spLocks noChangeShapeType="1"/>
          </p:cNvSpPr>
          <p:nvPr/>
        </p:nvSpPr>
        <p:spPr bwMode="auto">
          <a:xfrm>
            <a:off x="6300788" y="2743200"/>
            <a:ext cx="1512887" cy="0"/>
          </a:xfrm>
          <a:prstGeom prst="line">
            <a:avLst/>
          </a:prstGeom>
          <a:noFill/>
          <a:ln w="9525">
            <a:solidFill>
              <a:schemeClr val="tx1"/>
            </a:solidFill>
            <a:round/>
            <a:headEnd/>
            <a:tailEnd/>
          </a:ln>
        </p:spPr>
        <p:txBody>
          <a:bodyPr/>
          <a:lstStyle/>
          <a:p>
            <a:endParaRPr lang="en-US"/>
          </a:p>
        </p:txBody>
      </p:sp>
      <p:sp>
        <p:nvSpPr>
          <p:cNvPr id="16394" name="Oval 61"/>
          <p:cNvSpPr>
            <a:spLocks noChangeArrowheads="1"/>
          </p:cNvSpPr>
          <p:nvPr/>
        </p:nvSpPr>
        <p:spPr bwMode="auto">
          <a:xfrm>
            <a:off x="8172450" y="512763"/>
            <a:ext cx="431800" cy="431800"/>
          </a:xfrm>
          <a:prstGeom prst="ellipse">
            <a:avLst/>
          </a:prstGeom>
          <a:solidFill>
            <a:schemeClr val="accent1"/>
          </a:solidFill>
          <a:ln w="9525">
            <a:solidFill>
              <a:schemeClr val="tx1"/>
            </a:solidFill>
            <a:round/>
            <a:headEnd/>
            <a:tailEnd/>
          </a:ln>
        </p:spPr>
        <p:txBody>
          <a:bodyPr wrap="none" anchor="ctr"/>
          <a:lstStyle/>
          <a:p>
            <a:endParaRPr lang="en-US">
              <a:latin typeface="Calibri" pitchFamily="34" charset="0"/>
            </a:endParaRPr>
          </a:p>
        </p:txBody>
      </p:sp>
      <p:sp>
        <p:nvSpPr>
          <p:cNvPr id="16395" name="Text Box 62"/>
          <p:cNvSpPr txBox="1">
            <a:spLocks noChangeArrowheads="1"/>
          </p:cNvSpPr>
          <p:nvPr/>
        </p:nvSpPr>
        <p:spPr bwMode="auto">
          <a:xfrm>
            <a:off x="8243888" y="512763"/>
            <a:ext cx="336550" cy="366712"/>
          </a:xfrm>
          <a:prstGeom prst="rect">
            <a:avLst/>
          </a:prstGeom>
          <a:noFill/>
          <a:ln w="9525">
            <a:noFill/>
            <a:miter lim="800000"/>
            <a:headEnd/>
            <a:tailEnd/>
          </a:ln>
        </p:spPr>
        <p:txBody>
          <a:bodyPr wrap="none">
            <a:spAutoFit/>
          </a:bodyPr>
          <a:lstStyle/>
          <a:p>
            <a:r>
              <a:rPr lang="en-GB">
                <a:latin typeface="Calibri" pitchFamily="34" charset="0"/>
                <a:ea typeface="ＭＳ Ｐゴシック" pitchFamily="34" charset="-128"/>
              </a:rPr>
              <a:t>A</a:t>
            </a:r>
          </a:p>
        </p:txBody>
      </p:sp>
      <p:sp>
        <p:nvSpPr>
          <p:cNvPr id="16396" name="Line 29"/>
          <p:cNvSpPr>
            <a:spLocks noChangeShapeType="1"/>
          </p:cNvSpPr>
          <p:nvPr/>
        </p:nvSpPr>
        <p:spPr bwMode="auto">
          <a:xfrm>
            <a:off x="8388350" y="944563"/>
            <a:ext cx="0" cy="504825"/>
          </a:xfrm>
          <a:prstGeom prst="line">
            <a:avLst/>
          </a:prstGeom>
          <a:noFill/>
          <a:ln w="9525">
            <a:solidFill>
              <a:schemeClr val="tx1"/>
            </a:solidFill>
            <a:round/>
            <a:headEnd/>
            <a:tailEnd type="triangle" w="med" len="med"/>
          </a:ln>
        </p:spPr>
        <p:txBody>
          <a:bodyPr/>
          <a:lstStyle/>
          <a:p>
            <a:endParaRPr lang="en-US"/>
          </a:p>
        </p:txBody>
      </p:sp>
      <p:sp>
        <p:nvSpPr>
          <p:cNvPr id="16397" name="Line 30"/>
          <p:cNvSpPr>
            <a:spLocks noChangeShapeType="1"/>
          </p:cNvSpPr>
          <p:nvPr/>
        </p:nvSpPr>
        <p:spPr bwMode="auto">
          <a:xfrm>
            <a:off x="8388350" y="152400"/>
            <a:ext cx="0" cy="360363"/>
          </a:xfrm>
          <a:prstGeom prst="line">
            <a:avLst/>
          </a:prstGeom>
          <a:noFill/>
          <a:ln w="9525">
            <a:solidFill>
              <a:schemeClr val="tx1"/>
            </a:solidFill>
            <a:round/>
            <a:headEnd/>
            <a:tailEnd/>
          </a:ln>
        </p:spPr>
        <p:txBody>
          <a:bodyPr/>
          <a:lstStyle/>
          <a:p>
            <a:endParaRPr lang="en-US"/>
          </a:p>
        </p:txBody>
      </p:sp>
      <p:sp>
        <p:nvSpPr>
          <p:cNvPr id="16398" name="Text Box 77"/>
          <p:cNvSpPr txBox="1">
            <a:spLocks noChangeArrowheads="1"/>
          </p:cNvSpPr>
          <p:nvPr/>
        </p:nvSpPr>
        <p:spPr bwMode="auto">
          <a:xfrm rot="-5400000">
            <a:off x="8192295" y="675481"/>
            <a:ext cx="1077912" cy="320675"/>
          </a:xfrm>
          <a:prstGeom prst="rect">
            <a:avLst/>
          </a:prstGeom>
          <a:noFill/>
          <a:ln w="9525">
            <a:noFill/>
            <a:miter lim="800000"/>
            <a:headEnd/>
            <a:tailEnd/>
          </a:ln>
        </p:spPr>
        <p:txBody>
          <a:bodyPr>
            <a:spAutoFit/>
          </a:bodyPr>
          <a:lstStyle/>
          <a:p>
            <a:r>
              <a:rPr lang="en-GB" sz="1500">
                <a:solidFill>
                  <a:schemeClr val="accent2"/>
                </a:solidFill>
                <a:latin typeface="Calibri" pitchFamily="34" charset="0"/>
                <a:ea typeface="ＭＳ Ｐゴシック" pitchFamily="34" charset="-128"/>
              </a:rPr>
              <a:t>DC-PADs </a:t>
            </a:r>
          </a:p>
        </p:txBody>
      </p:sp>
      <p:sp>
        <p:nvSpPr>
          <p:cNvPr id="16399" name="Line 32"/>
          <p:cNvSpPr>
            <a:spLocks noChangeShapeType="1"/>
          </p:cNvSpPr>
          <p:nvPr/>
        </p:nvSpPr>
        <p:spPr bwMode="auto">
          <a:xfrm>
            <a:off x="8243888" y="1160463"/>
            <a:ext cx="288925" cy="0"/>
          </a:xfrm>
          <a:prstGeom prst="line">
            <a:avLst/>
          </a:prstGeom>
          <a:noFill/>
          <a:ln w="9525">
            <a:solidFill>
              <a:schemeClr val="tx1"/>
            </a:solidFill>
            <a:round/>
            <a:headEnd/>
            <a:tailEnd/>
          </a:ln>
        </p:spPr>
        <p:txBody>
          <a:bodyPr/>
          <a:lstStyle/>
          <a:p>
            <a:endParaRPr lang="en-US"/>
          </a:p>
        </p:txBody>
      </p:sp>
      <p:sp>
        <p:nvSpPr>
          <p:cNvPr id="16400" name="Line 33"/>
          <p:cNvSpPr>
            <a:spLocks noChangeShapeType="1"/>
          </p:cNvSpPr>
          <p:nvPr/>
        </p:nvSpPr>
        <p:spPr bwMode="auto">
          <a:xfrm>
            <a:off x="8532813" y="1160463"/>
            <a:ext cx="0" cy="288925"/>
          </a:xfrm>
          <a:prstGeom prst="line">
            <a:avLst/>
          </a:prstGeom>
          <a:noFill/>
          <a:ln w="9525">
            <a:solidFill>
              <a:schemeClr val="tx1"/>
            </a:solidFill>
            <a:round/>
            <a:headEnd/>
            <a:tailEnd type="triangle" w="med" len="med"/>
          </a:ln>
        </p:spPr>
        <p:txBody>
          <a:bodyPr/>
          <a:lstStyle/>
          <a:p>
            <a:endParaRPr lang="en-US"/>
          </a:p>
        </p:txBody>
      </p:sp>
      <p:sp>
        <p:nvSpPr>
          <p:cNvPr id="16401" name="Line 34"/>
          <p:cNvSpPr>
            <a:spLocks noChangeShapeType="1"/>
          </p:cNvSpPr>
          <p:nvPr/>
        </p:nvSpPr>
        <p:spPr bwMode="auto">
          <a:xfrm>
            <a:off x="8243888" y="1160463"/>
            <a:ext cx="0" cy="288925"/>
          </a:xfrm>
          <a:prstGeom prst="line">
            <a:avLst/>
          </a:prstGeom>
          <a:noFill/>
          <a:ln w="9525">
            <a:solidFill>
              <a:schemeClr val="tx1"/>
            </a:solidFill>
            <a:round/>
            <a:headEnd/>
            <a:tailEnd type="triangle" w="med" len="med"/>
          </a:ln>
        </p:spPr>
        <p:txBody>
          <a:bodyPr/>
          <a:lstStyle/>
          <a:p>
            <a:endParaRPr lang="en-US"/>
          </a:p>
        </p:txBody>
      </p:sp>
      <p:sp>
        <p:nvSpPr>
          <p:cNvPr id="16402" name="Text Box 30"/>
          <p:cNvSpPr txBox="1">
            <a:spLocks noChangeArrowheads="1"/>
          </p:cNvSpPr>
          <p:nvPr/>
        </p:nvSpPr>
        <p:spPr bwMode="auto">
          <a:xfrm>
            <a:off x="7380288" y="1704975"/>
            <a:ext cx="438150" cy="320675"/>
          </a:xfrm>
          <a:prstGeom prst="rect">
            <a:avLst/>
          </a:prstGeom>
          <a:noFill/>
          <a:ln w="9525">
            <a:noFill/>
            <a:miter lim="800000"/>
            <a:headEnd/>
            <a:tailEnd/>
          </a:ln>
        </p:spPr>
        <p:txBody>
          <a:bodyPr wrap="none">
            <a:spAutoFit/>
          </a:bodyPr>
          <a:lstStyle/>
          <a:p>
            <a:r>
              <a:rPr lang="en-GB" sz="1500">
                <a:solidFill>
                  <a:schemeClr val="accent2"/>
                </a:solidFill>
                <a:latin typeface="Calibri" pitchFamily="34" charset="0"/>
                <a:ea typeface="ＭＳ Ｐゴシック" pitchFamily="34" charset="-128"/>
              </a:rPr>
              <a:t>BP</a:t>
            </a:r>
          </a:p>
        </p:txBody>
      </p:sp>
      <p:sp>
        <p:nvSpPr>
          <p:cNvPr id="16403" name="Line 36"/>
          <p:cNvSpPr>
            <a:spLocks noChangeShapeType="1"/>
          </p:cNvSpPr>
          <p:nvPr/>
        </p:nvSpPr>
        <p:spPr bwMode="auto">
          <a:xfrm>
            <a:off x="7451725" y="152400"/>
            <a:ext cx="0" cy="1296988"/>
          </a:xfrm>
          <a:prstGeom prst="line">
            <a:avLst/>
          </a:prstGeom>
          <a:noFill/>
          <a:ln w="9525" cap="rnd">
            <a:solidFill>
              <a:schemeClr val="tx1"/>
            </a:solidFill>
            <a:prstDash val="sysDot"/>
            <a:round/>
            <a:headEnd/>
            <a:tailEnd type="triangle" w="med" len="med"/>
          </a:ln>
        </p:spPr>
        <p:txBody>
          <a:bodyPr/>
          <a:lstStyle/>
          <a:p>
            <a:endParaRPr lang="en-US"/>
          </a:p>
        </p:txBody>
      </p:sp>
      <p:sp>
        <p:nvSpPr>
          <p:cNvPr id="16404" name="Text Box 66"/>
          <p:cNvSpPr txBox="1">
            <a:spLocks noChangeArrowheads="1"/>
          </p:cNvSpPr>
          <p:nvPr/>
        </p:nvSpPr>
        <p:spPr bwMode="auto">
          <a:xfrm rot="-5400000">
            <a:off x="6711156" y="635794"/>
            <a:ext cx="1160463" cy="320675"/>
          </a:xfrm>
          <a:prstGeom prst="rect">
            <a:avLst/>
          </a:prstGeom>
          <a:noFill/>
          <a:ln w="9525">
            <a:noFill/>
            <a:miter lim="800000"/>
            <a:headEnd/>
            <a:tailEnd/>
          </a:ln>
        </p:spPr>
        <p:txBody>
          <a:bodyPr wrap="none">
            <a:spAutoFit/>
          </a:bodyPr>
          <a:lstStyle/>
          <a:p>
            <a:r>
              <a:rPr lang="en-GB" sz="1500">
                <a:solidFill>
                  <a:schemeClr val="accent2"/>
                </a:solidFill>
                <a:latin typeface="Calibri" pitchFamily="34" charset="0"/>
                <a:ea typeface="ＭＳ Ｐゴシック" pitchFamily="34" charset="-128"/>
              </a:rPr>
              <a:t>Guard Ring</a:t>
            </a:r>
          </a:p>
        </p:txBody>
      </p:sp>
      <p:sp>
        <p:nvSpPr>
          <p:cNvPr id="16405" name="Line 63"/>
          <p:cNvSpPr>
            <a:spLocks noChangeShapeType="1"/>
          </p:cNvSpPr>
          <p:nvPr/>
        </p:nvSpPr>
        <p:spPr bwMode="auto">
          <a:xfrm rot="16200000" flipV="1">
            <a:off x="5938838" y="1809750"/>
            <a:ext cx="576262" cy="719138"/>
          </a:xfrm>
          <a:prstGeom prst="line">
            <a:avLst/>
          </a:prstGeom>
          <a:noFill/>
          <a:ln w="9525">
            <a:solidFill>
              <a:schemeClr val="tx1"/>
            </a:solidFill>
            <a:round/>
            <a:headEnd/>
            <a:tailEnd type="triangle" w="med" len="med"/>
          </a:ln>
        </p:spPr>
        <p:txBody>
          <a:bodyPr/>
          <a:lstStyle/>
          <a:p>
            <a:endParaRPr lang="en-US"/>
          </a:p>
        </p:txBody>
      </p:sp>
      <p:sp>
        <p:nvSpPr>
          <p:cNvPr id="16406" name="Rectangle 2"/>
          <p:cNvSpPr>
            <a:spLocks noGrp="1" noChangeArrowheads="1"/>
          </p:cNvSpPr>
          <p:nvPr>
            <p:ph type="title" idx="4294967295"/>
          </p:nvPr>
        </p:nvSpPr>
        <p:spPr>
          <a:xfrm>
            <a:off x="0" y="0"/>
            <a:ext cx="9296400" cy="1143000"/>
          </a:xfrm>
        </p:spPr>
        <p:txBody>
          <a:bodyPr/>
          <a:lstStyle/>
          <a:p>
            <a:pPr algn="l" eaLnBrk="1" hangingPunct="1"/>
            <a:r>
              <a:rPr lang="en-GB" sz="3600" b="1" smtClean="0">
                <a:solidFill>
                  <a:srgbClr val="C00000"/>
                </a:solidFill>
              </a:rPr>
              <a:t>   I/V pad measurements</a:t>
            </a:r>
          </a:p>
        </p:txBody>
      </p:sp>
      <p:pic>
        <p:nvPicPr>
          <p:cNvPr id="16407" name="Picture 2" descr="C:\Documents and Settings\bergholz\Desktop\Sensor_on_Prober.jpg"/>
          <p:cNvPicPr>
            <a:picLocks noChangeAspect="1" noChangeArrowheads="1"/>
          </p:cNvPicPr>
          <p:nvPr/>
        </p:nvPicPr>
        <p:blipFill>
          <a:blip r:embed="rId2" cstate="print"/>
          <a:srcRect/>
          <a:stretch>
            <a:fillRect/>
          </a:stretch>
        </p:blipFill>
        <p:spPr bwMode="auto">
          <a:xfrm>
            <a:off x="6299200" y="2852738"/>
            <a:ext cx="2506663" cy="3852862"/>
          </a:xfrm>
          <a:prstGeom prst="rect">
            <a:avLst/>
          </a:prstGeom>
          <a:noFill/>
          <a:ln w="9525">
            <a:noFill/>
            <a:miter lim="800000"/>
            <a:headEnd/>
            <a:tailEnd/>
          </a:ln>
        </p:spPr>
      </p:pic>
      <p:sp>
        <p:nvSpPr>
          <p:cNvPr id="16408" name="Title 1"/>
          <p:cNvSpPr txBox="1">
            <a:spLocks/>
          </p:cNvSpPr>
          <p:nvPr/>
        </p:nvSpPr>
        <p:spPr bwMode="auto">
          <a:xfrm>
            <a:off x="323850" y="5013325"/>
            <a:ext cx="5626100" cy="1584325"/>
          </a:xfrm>
          <a:prstGeom prst="rect">
            <a:avLst/>
          </a:prstGeom>
          <a:noFill/>
          <a:ln w="9525">
            <a:noFill/>
            <a:miter lim="800000"/>
            <a:headEnd/>
            <a:tailEnd/>
          </a:ln>
        </p:spPr>
        <p:txBody>
          <a:bodyPr anchor="ctr"/>
          <a:lstStyle/>
          <a:p>
            <a:pPr algn="ctr"/>
            <a:r>
              <a:rPr lang="en-US" sz="2400" b="1">
                <a:solidFill>
                  <a:srgbClr val="17375E"/>
                </a:solidFill>
                <a:latin typeface="Calibri" pitchFamily="34" charset="0"/>
              </a:rPr>
              <a:t>Typical IV of one pad of AG-262</a:t>
            </a:r>
            <a:r>
              <a:rPr lang="ru-RU" sz="2400" b="1">
                <a:solidFill>
                  <a:srgbClr val="17375E"/>
                </a:solidFill>
                <a:latin typeface="Calibri" pitchFamily="34" charset="0"/>
              </a:rPr>
              <a:t>№</a:t>
            </a:r>
            <a:r>
              <a:rPr lang="en-US" sz="2400" b="1">
                <a:solidFill>
                  <a:srgbClr val="17375E"/>
                </a:solidFill>
                <a:latin typeface="Calibri" pitchFamily="34" charset="0"/>
              </a:rPr>
              <a:t>3</a:t>
            </a:r>
          </a:p>
          <a:p>
            <a:pPr>
              <a:buFont typeface="Arial" pitchFamily="34" charset="0"/>
              <a:buChar char="•"/>
            </a:pPr>
            <a:r>
              <a:rPr lang="en-US" sz="2400" b="1">
                <a:solidFill>
                  <a:srgbClr val="17375E"/>
                </a:solidFill>
                <a:latin typeface="Calibri" pitchFamily="34" charset="0"/>
              </a:rPr>
              <a:t> symmetric in the range  +/-350V</a:t>
            </a:r>
          </a:p>
          <a:p>
            <a:pPr>
              <a:buFont typeface="Arial" pitchFamily="34" charset="0"/>
              <a:buChar char="•"/>
            </a:pPr>
            <a:r>
              <a:rPr lang="en-US" sz="2400" b="1">
                <a:solidFill>
                  <a:srgbClr val="17375E"/>
                </a:solidFill>
                <a:latin typeface="Calibri" pitchFamily="34" charset="0"/>
              </a:rPr>
              <a:t>linear in the range  +/-150V</a:t>
            </a:r>
            <a:endParaRPr lang="de-DE" sz="2400" b="1">
              <a:solidFill>
                <a:srgbClr val="17375E"/>
              </a:solidFill>
              <a:latin typeface="Calibri" pitchFamily="34" charset="0"/>
            </a:endParaRPr>
          </a:p>
        </p:txBody>
      </p:sp>
      <p:grpSp>
        <p:nvGrpSpPr>
          <p:cNvPr id="16409" name="Group 28"/>
          <p:cNvGrpSpPr>
            <a:grpSpLocks noChangeAspect="1"/>
          </p:cNvGrpSpPr>
          <p:nvPr/>
        </p:nvGrpSpPr>
        <p:grpSpPr bwMode="auto">
          <a:xfrm>
            <a:off x="0" y="908050"/>
            <a:ext cx="6154738" cy="4143375"/>
            <a:chOff x="158" y="709"/>
            <a:chExt cx="3607" cy="2428"/>
          </a:xfrm>
        </p:grpSpPr>
        <p:sp>
          <p:nvSpPr>
            <p:cNvPr id="16411" name="AutoShape 27"/>
            <p:cNvSpPr>
              <a:spLocks noChangeAspect="1" noChangeArrowheads="1" noTextEdit="1"/>
            </p:cNvSpPr>
            <p:nvPr/>
          </p:nvSpPr>
          <p:spPr bwMode="auto">
            <a:xfrm>
              <a:off x="158" y="709"/>
              <a:ext cx="3607" cy="2428"/>
            </a:xfrm>
            <a:prstGeom prst="rect">
              <a:avLst/>
            </a:prstGeom>
            <a:noFill/>
            <a:ln w="9525">
              <a:noFill/>
              <a:miter lim="800000"/>
              <a:headEnd/>
              <a:tailEnd/>
            </a:ln>
          </p:spPr>
          <p:txBody>
            <a:bodyPr/>
            <a:lstStyle/>
            <a:p>
              <a:endParaRPr lang="en-US"/>
            </a:p>
          </p:txBody>
        </p:sp>
        <p:pic>
          <p:nvPicPr>
            <p:cNvPr id="16412" name="Picture 29"/>
            <p:cNvPicPr>
              <a:picLocks noChangeAspect="1" noChangeArrowheads="1"/>
            </p:cNvPicPr>
            <p:nvPr/>
          </p:nvPicPr>
          <p:blipFill>
            <a:blip r:embed="rId3" cstate="print"/>
            <a:srcRect/>
            <a:stretch>
              <a:fillRect/>
            </a:stretch>
          </p:blipFill>
          <p:spPr bwMode="auto">
            <a:xfrm>
              <a:off x="158" y="709"/>
              <a:ext cx="3610" cy="2431"/>
            </a:xfrm>
            <a:prstGeom prst="rect">
              <a:avLst/>
            </a:prstGeom>
            <a:noFill/>
            <a:ln w="9525">
              <a:noFill/>
              <a:miter lim="800000"/>
              <a:headEnd/>
              <a:tailEnd/>
            </a:ln>
          </p:spPr>
        </p:pic>
      </p:grpSp>
      <p:sp>
        <p:nvSpPr>
          <p:cNvPr id="28" name="Прямоугольник 27"/>
          <p:cNvSpPr/>
          <p:nvPr/>
        </p:nvSpPr>
        <p:spPr>
          <a:xfrm>
            <a:off x="2268538" y="1341438"/>
            <a:ext cx="1943100" cy="3311525"/>
          </a:xfrm>
          <a:prstGeom prst="rect">
            <a:avLst/>
          </a:prstGeom>
          <a:solidFill>
            <a:schemeClr val="accent2">
              <a:lumMod val="60000"/>
              <a:lumOff val="40000"/>
              <a:alpha val="50000"/>
            </a:schemeClr>
          </a:solidFill>
          <a:ln w="63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p:cNvPicPr>
            <a:picLocks noChangeAspect="1" noChangeArrowheads="1"/>
          </p:cNvPicPr>
          <p:nvPr/>
        </p:nvPicPr>
        <p:blipFill>
          <a:blip r:embed="rId2" cstate="print"/>
          <a:srcRect/>
          <a:stretch>
            <a:fillRect/>
          </a:stretch>
        </p:blipFill>
        <p:spPr bwMode="auto">
          <a:xfrm>
            <a:off x="285750" y="1214438"/>
            <a:ext cx="8615363" cy="5143500"/>
          </a:xfrm>
          <a:prstGeom prst="rect">
            <a:avLst/>
          </a:prstGeom>
          <a:noFill/>
          <a:ln w="9525">
            <a:noFill/>
            <a:miter lim="800000"/>
            <a:headEnd/>
            <a:tailEnd/>
          </a:ln>
        </p:spPr>
      </p:pic>
      <p:sp>
        <p:nvSpPr>
          <p:cNvPr id="45059" name="Заголовок 1"/>
          <p:cNvSpPr>
            <a:spLocks noGrp="1"/>
          </p:cNvSpPr>
          <p:nvPr>
            <p:ph type="title" idx="4294967295"/>
          </p:nvPr>
        </p:nvSpPr>
        <p:spPr>
          <a:xfrm>
            <a:off x="0" y="0"/>
            <a:ext cx="9144000" cy="1143000"/>
          </a:xfrm>
        </p:spPr>
        <p:txBody>
          <a:bodyPr/>
          <a:lstStyle/>
          <a:p>
            <a:pPr eaLnBrk="1" hangingPunct="1"/>
            <a:r>
              <a:rPr lang="en-US" sz="3200" b="1" smtClean="0">
                <a:solidFill>
                  <a:srgbClr val="C00000"/>
                </a:solidFill>
              </a:rPr>
              <a:t>Temperature dependence of the resistivity </a:t>
            </a:r>
            <a:endParaRPr lang="ru-RU" sz="3200" b="1" smtClean="0">
              <a:solidFill>
                <a:srgbClr val="C00000"/>
              </a:solidFill>
            </a:endParaRPr>
          </a:p>
        </p:txBody>
      </p:sp>
      <p:sp>
        <p:nvSpPr>
          <p:cNvPr id="45060" name="TextBox 3"/>
          <p:cNvSpPr txBox="1">
            <a:spLocks noChangeArrowheads="1"/>
          </p:cNvSpPr>
          <p:nvPr/>
        </p:nvSpPr>
        <p:spPr bwMode="auto">
          <a:xfrm>
            <a:off x="6572250" y="2071688"/>
            <a:ext cx="1714500" cy="369887"/>
          </a:xfrm>
          <a:prstGeom prst="rect">
            <a:avLst/>
          </a:prstGeom>
          <a:noFill/>
          <a:ln w="9525">
            <a:noFill/>
            <a:miter lim="800000"/>
            <a:headEnd/>
            <a:tailEnd/>
          </a:ln>
        </p:spPr>
        <p:txBody>
          <a:bodyPr>
            <a:spAutoFit/>
          </a:bodyPr>
          <a:lstStyle/>
          <a:p>
            <a:r>
              <a:rPr lang="en-US" b="1"/>
              <a:t>AG221N25</a:t>
            </a:r>
            <a:endParaRPr lang="ru-RU" b="1"/>
          </a:p>
        </p:txBody>
      </p:sp>
      <p:sp>
        <p:nvSpPr>
          <p:cNvPr id="45061"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45062"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57813" y="3143250"/>
            <a:ext cx="1924050" cy="42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p:cNvSpPr>
          <p:nvPr/>
        </p:nvSpPr>
        <p:spPr bwMode="auto">
          <a:xfrm>
            <a:off x="0" y="0"/>
            <a:ext cx="9144000" cy="1000125"/>
          </a:xfrm>
          <a:prstGeom prst="rect">
            <a:avLst/>
          </a:prstGeom>
          <a:noFill/>
          <a:ln w="9525">
            <a:noFill/>
            <a:miter lim="800000"/>
            <a:headEnd/>
            <a:tailEnd/>
          </a:ln>
        </p:spPr>
        <p:txBody>
          <a:bodyPr anchor="ctr"/>
          <a:lstStyle/>
          <a:p>
            <a:pPr algn="ctr"/>
            <a:r>
              <a:rPr lang="de-DE" sz="3200" b="1">
                <a:solidFill>
                  <a:srgbClr val="C00000"/>
                </a:solidFill>
                <a:latin typeface="Calibri" pitchFamily="34" charset="0"/>
              </a:rPr>
              <a:t> </a:t>
            </a:r>
            <a:r>
              <a:rPr lang="el-GR" sz="3200" b="1">
                <a:solidFill>
                  <a:srgbClr val="C00000"/>
                </a:solidFill>
                <a:latin typeface="Calibri" pitchFamily="34" charset="0"/>
              </a:rPr>
              <a:t>α</a:t>
            </a:r>
            <a:r>
              <a:rPr lang="en-US" sz="3200" b="1">
                <a:solidFill>
                  <a:srgbClr val="C00000"/>
                </a:solidFill>
                <a:latin typeface="Calibri" pitchFamily="34" charset="0"/>
              </a:rPr>
              <a:t>-</a:t>
            </a:r>
            <a:r>
              <a:rPr lang="de-DE" sz="3200" b="1">
                <a:solidFill>
                  <a:srgbClr val="C00000"/>
                </a:solidFill>
                <a:latin typeface="Calibri" pitchFamily="34" charset="0"/>
              </a:rPr>
              <a:t>spectra of  </a:t>
            </a:r>
            <a:r>
              <a:rPr lang="de-DE" sz="3200" b="1" baseline="30000">
                <a:solidFill>
                  <a:srgbClr val="C00000"/>
                </a:solidFill>
                <a:latin typeface="Calibri" pitchFamily="34" charset="0"/>
              </a:rPr>
              <a:t>241</a:t>
            </a:r>
            <a:r>
              <a:rPr lang="de-DE" sz="3200" b="1">
                <a:solidFill>
                  <a:srgbClr val="C00000"/>
                </a:solidFill>
                <a:latin typeface="Calibri" pitchFamily="34" charset="0"/>
              </a:rPr>
              <a:t>Am experimental setup. </a:t>
            </a:r>
          </a:p>
        </p:txBody>
      </p:sp>
      <p:pic>
        <p:nvPicPr>
          <p:cNvPr id="46083" name="Picture 5" descr="Setup"/>
          <p:cNvPicPr>
            <a:picLocks noChangeAspect="1" noChangeArrowheads="1"/>
          </p:cNvPicPr>
          <p:nvPr/>
        </p:nvPicPr>
        <p:blipFill>
          <a:blip r:embed="rId2" cstate="print"/>
          <a:srcRect/>
          <a:stretch>
            <a:fillRect/>
          </a:stretch>
        </p:blipFill>
        <p:spPr bwMode="auto">
          <a:xfrm>
            <a:off x="684213" y="765175"/>
            <a:ext cx="7669212" cy="5751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txBox="1">
            <a:spLocks noChangeArrowheads="1"/>
          </p:cNvSpPr>
          <p:nvPr/>
        </p:nvSpPr>
        <p:spPr>
          <a:xfrm>
            <a:off x="677863" y="620713"/>
            <a:ext cx="7924800" cy="1143000"/>
          </a:xfrm>
          <a:prstGeom prst="roundRect">
            <a:avLst>
              <a:gd name="adj" fmla="val 21667"/>
            </a:avLst>
          </a:prstGeom>
        </p:spPr>
        <p:txBody>
          <a:bodyPr/>
          <a:lstStyle/>
          <a:p>
            <a:pPr algn="ctr" fontAlgn="auto">
              <a:spcAft>
                <a:spcPts val="0"/>
              </a:spcAft>
              <a:defRPr/>
            </a:pPr>
            <a:r>
              <a:rPr lang="en-US" sz="4400">
                <a:latin typeface="+mj-lt"/>
                <a:ea typeface="+mj-ea"/>
                <a:cs typeface="+mj-cs"/>
              </a:rPr>
              <a:t>Forward region of the ILC </a:t>
            </a:r>
            <a:endParaRPr lang="en-US" sz="4400" dirty="0">
              <a:latin typeface="+mj-lt"/>
              <a:ea typeface="+mj-ea"/>
              <a:cs typeface="+mj-cs"/>
            </a:endParaRPr>
          </a:p>
        </p:txBody>
      </p:sp>
      <p:sp>
        <p:nvSpPr>
          <p:cNvPr id="50179" name="Rectangle 3"/>
          <p:cNvSpPr txBox="1">
            <a:spLocks noChangeArrowheads="1"/>
          </p:cNvSpPr>
          <p:nvPr/>
        </p:nvSpPr>
        <p:spPr bwMode="auto">
          <a:xfrm>
            <a:off x="754063" y="2220913"/>
            <a:ext cx="7693025" cy="3724275"/>
          </a:xfrm>
          <a:prstGeom prst="rect">
            <a:avLst/>
          </a:prstGeom>
          <a:noFill/>
          <a:ln w="9525">
            <a:noFill/>
            <a:miter lim="800000"/>
            <a:headEnd/>
            <a:tailEnd/>
          </a:ln>
        </p:spPr>
        <p:txBody>
          <a:bodyPr/>
          <a:lstStyle/>
          <a:p>
            <a:pPr marL="342900" indent="-342900">
              <a:lnSpc>
                <a:spcPct val="90000"/>
              </a:lnSpc>
              <a:spcBef>
                <a:spcPct val="20000"/>
              </a:spcBef>
              <a:buFont typeface="Wingdings" pitchFamily="2" charset="2"/>
              <a:buNone/>
            </a:pPr>
            <a:r>
              <a:rPr lang="en-US" sz="2400" b="1" u="sng">
                <a:latin typeface="Calibri" pitchFamily="34" charset="0"/>
              </a:rPr>
              <a:t>Beam calorimeter (BeamCal)</a:t>
            </a:r>
            <a:r>
              <a:rPr lang="en-US" sz="2400">
                <a:latin typeface="Calibri" pitchFamily="34" charset="0"/>
              </a:rPr>
              <a:t> - monitor the beam parameters at the interaction point; adjacent to the beampipe.</a:t>
            </a:r>
          </a:p>
          <a:p>
            <a:pPr marL="342900" indent="-342900">
              <a:lnSpc>
                <a:spcPct val="90000"/>
              </a:lnSpc>
              <a:spcBef>
                <a:spcPct val="20000"/>
              </a:spcBef>
              <a:buFont typeface="Wingdings" pitchFamily="2" charset="2"/>
              <a:buNone/>
            </a:pPr>
            <a:endParaRPr lang="en-US" sz="2400">
              <a:latin typeface="Calibri" pitchFamily="34" charset="0"/>
            </a:endParaRPr>
          </a:p>
          <a:p>
            <a:pPr marL="342900" indent="-342900">
              <a:lnSpc>
                <a:spcPct val="90000"/>
              </a:lnSpc>
              <a:spcBef>
                <a:spcPct val="20000"/>
              </a:spcBef>
              <a:buFont typeface="Wingdings" pitchFamily="2" charset="2"/>
              <a:buNone/>
            </a:pPr>
            <a:r>
              <a:rPr lang="en-US" sz="2400" b="1" u="sng">
                <a:latin typeface="Calibri" pitchFamily="34" charset="0"/>
              </a:rPr>
              <a:t>Luminosity detector (LumiCal)</a:t>
            </a:r>
            <a:r>
              <a:rPr lang="en-US" sz="2400">
                <a:latin typeface="Calibri" pitchFamily="34" charset="0"/>
              </a:rPr>
              <a:t> – covers larger polar angles; luminometer of the detector. </a:t>
            </a:r>
          </a:p>
          <a:p>
            <a:pPr marL="342900" indent="-342900">
              <a:lnSpc>
                <a:spcPct val="90000"/>
              </a:lnSpc>
              <a:spcBef>
                <a:spcPct val="20000"/>
              </a:spcBef>
              <a:buFont typeface="Wingdings" pitchFamily="2" charset="2"/>
              <a:buNone/>
            </a:pPr>
            <a:endParaRPr lang="en-US" sz="2400">
              <a:latin typeface="Calibri" pitchFamily="34" charset="0"/>
            </a:endParaRPr>
          </a:p>
          <a:p>
            <a:pPr marL="342900" indent="-342900">
              <a:lnSpc>
                <a:spcPct val="90000"/>
              </a:lnSpc>
              <a:spcBef>
                <a:spcPct val="20000"/>
              </a:spcBef>
              <a:buFont typeface="Wingdings" pitchFamily="2" charset="2"/>
              <a:buNone/>
            </a:pPr>
            <a:r>
              <a:rPr lang="en-US" sz="2400" b="1" u="sng">
                <a:latin typeface="Calibri" pitchFamily="34" charset="0"/>
              </a:rPr>
              <a:t>The gamma detector (GamCal)</a:t>
            </a:r>
            <a:r>
              <a:rPr lang="en-US" sz="2400">
                <a:latin typeface="Calibri" pitchFamily="34" charset="0"/>
              </a:rPr>
              <a:t> – together with BeamCal, measures beamstrahlung photons, which are very collinear to the beam.</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ChangeArrowheads="1"/>
          </p:cNvSpPr>
          <p:nvPr/>
        </p:nvSpPr>
        <p:spPr bwMode="auto">
          <a:xfrm>
            <a:off x="2843213" y="476250"/>
            <a:ext cx="6300787" cy="1662113"/>
          </a:xfrm>
          <a:prstGeom prst="rect">
            <a:avLst/>
          </a:prstGeom>
          <a:noFill/>
          <a:ln w="9525">
            <a:noFill/>
            <a:miter lim="800000"/>
            <a:headEnd/>
            <a:tailEnd/>
          </a:ln>
        </p:spPr>
        <p:txBody>
          <a:bodyPr>
            <a:spAutoFit/>
          </a:bodyPr>
          <a:lstStyle/>
          <a:p>
            <a:r>
              <a:rPr lang="en-US" sz="2800" b="1">
                <a:latin typeface="Calibri" pitchFamily="34" charset="0"/>
              </a:rPr>
              <a:t>Gallium arsenide (GaAs) </a:t>
            </a:r>
          </a:p>
          <a:p>
            <a:r>
              <a:rPr lang="en-US" sz="2600">
                <a:latin typeface="Calibri" pitchFamily="34" charset="0"/>
              </a:rPr>
              <a:t>Compound semiconductor, direct bandgap</a:t>
            </a:r>
          </a:p>
          <a:p>
            <a:r>
              <a:rPr lang="en-US" sz="2400">
                <a:latin typeface="Calibri" pitchFamily="34" charset="0"/>
              </a:rPr>
              <a:t>Two sublattices of face centered cubic lattice</a:t>
            </a:r>
          </a:p>
          <a:p>
            <a:r>
              <a:rPr lang="en-US" sz="2400">
                <a:latin typeface="Calibri" pitchFamily="34" charset="0"/>
              </a:rPr>
              <a:t>(zinc-blende type)</a:t>
            </a:r>
            <a:endParaRPr lang="ru-RU" sz="2400">
              <a:latin typeface="Calibri" pitchFamily="34" charset="0"/>
            </a:endParaRPr>
          </a:p>
        </p:txBody>
      </p:sp>
      <p:pic>
        <p:nvPicPr>
          <p:cNvPr id="51203" name="Picture 2"/>
          <p:cNvPicPr>
            <a:picLocks noChangeAspect="1" noChangeArrowheads="1"/>
          </p:cNvPicPr>
          <p:nvPr/>
        </p:nvPicPr>
        <p:blipFill>
          <a:blip r:embed="rId2" cstate="print"/>
          <a:srcRect/>
          <a:stretch>
            <a:fillRect/>
          </a:stretch>
        </p:blipFill>
        <p:spPr bwMode="auto">
          <a:xfrm>
            <a:off x="468313" y="476250"/>
            <a:ext cx="2428875" cy="2095500"/>
          </a:xfrm>
          <a:prstGeom prst="rect">
            <a:avLst/>
          </a:prstGeom>
          <a:noFill/>
          <a:ln w="9525">
            <a:noFill/>
            <a:miter lim="800000"/>
            <a:headEnd/>
            <a:tailEnd/>
          </a:ln>
        </p:spPr>
      </p:pic>
      <p:sp>
        <p:nvSpPr>
          <p:cNvPr id="51204" name="Rectangle 7"/>
          <p:cNvSpPr>
            <a:spLocks noChangeArrowheads="1"/>
          </p:cNvSpPr>
          <p:nvPr/>
        </p:nvSpPr>
        <p:spPr bwMode="auto">
          <a:xfrm>
            <a:off x="179388" y="2708275"/>
            <a:ext cx="4572000" cy="4310063"/>
          </a:xfrm>
          <a:prstGeom prst="rect">
            <a:avLst/>
          </a:prstGeom>
          <a:noFill/>
          <a:ln w="9525">
            <a:noFill/>
            <a:miter lim="800000"/>
            <a:headEnd/>
            <a:tailEnd/>
          </a:ln>
        </p:spPr>
        <p:txBody>
          <a:bodyPr>
            <a:spAutoFit/>
          </a:bodyPr>
          <a:lstStyle/>
          <a:p>
            <a:r>
              <a:rPr lang="en-US">
                <a:latin typeface="Calibri" pitchFamily="34" charset="0"/>
              </a:rPr>
              <a:t>GaAs grown by Liquid Encapsulated</a:t>
            </a:r>
          </a:p>
          <a:p>
            <a:r>
              <a:rPr lang="en-US">
                <a:latin typeface="Calibri" pitchFamily="34" charset="0"/>
              </a:rPr>
              <a:t>Czochralski (LEC).</a:t>
            </a:r>
          </a:p>
          <a:p>
            <a:r>
              <a:rPr lang="en-US">
                <a:latin typeface="Calibri" pitchFamily="34" charset="0"/>
              </a:rPr>
              <a:t>doped by Te or Sn (shallow donor)</a:t>
            </a:r>
          </a:p>
          <a:p>
            <a:r>
              <a:rPr lang="en-US">
                <a:latin typeface="Calibri" pitchFamily="34" charset="0"/>
              </a:rPr>
              <a:t>to fill EL2+ trapping centers.</a:t>
            </a:r>
          </a:p>
          <a:p>
            <a:r>
              <a:rPr lang="en-US">
                <a:latin typeface="Calibri" pitchFamily="34" charset="0"/>
              </a:rPr>
              <a:t>Compensated by Cr (deep acceptor) to</a:t>
            </a:r>
          </a:p>
          <a:p>
            <a:r>
              <a:rPr lang="en-US">
                <a:latin typeface="Calibri" pitchFamily="34" charset="0"/>
              </a:rPr>
              <a:t>high-ohmic intrinsic material.</a:t>
            </a:r>
          </a:p>
          <a:p>
            <a:r>
              <a:rPr lang="en-US">
                <a:latin typeface="Calibri" pitchFamily="34" charset="0"/>
              </a:rPr>
              <a:t>Compensation is temperature controlled</a:t>
            </a:r>
          </a:p>
          <a:p>
            <a:endParaRPr lang="en-US">
              <a:latin typeface="Calibri" pitchFamily="34" charset="0"/>
            </a:endParaRPr>
          </a:p>
          <a:p>
            <a:r>
              <a:rPr lang="en-US">
                <a:latin typeface="Calibri" pitchFamily="34" charset="0"/>
              </a:rPr>
              <a:t>Semi-insulating - no p-n junction</a:t>
            </a:r>
          </a:p>
          <a:p>
            <a:endParaRPr lang="en-US">
              <a:latin typeface="Calibri" pitchFamily="34" charset="0"/>
            </a:endParaRPr>
          </a:p>
          <a:p>
            <a:r>
              <a:rPr lang="en-US">
                <a:latin typeface="Calibri" pitchFamily="34" charset="0"/>
              </a:rPr>
              <a:t>Signal charge transport mainly by electrons</a:t>
            </a:r>
          </a:p>
          <a:p>
            <a:endParaRPr lang="en-US">
              <a:latin typeface="Calibri" pitchFamily="34" charset="0"/>
            </a:endParaRPr>
          </a:p>
          <a:p>
            <a:r>
              <a:rPr lang="en-US">
                <a:latin typeface="Calibri" pitchFamily="34" charset="0"/>
              </a:rPr>
              <a:t>Structure provided by metallisation (similar to diamond)</a:t>
            </a:r>
          </a:p>
          <a:p>
            <a:endParaRPr lang="ru-RU">
              <a:latin typeface="Calibri" pitchFamily="34" charset="0"/>
            </a:endParaRPr>
          </a:p>
        </p:txBody>
      </p:sp>
      <p:sp>
        <p:nvSpPr>
          <p:cNvPr id="9" name="Rectangle 8"/>
          <p:cNvSpPr/>
          <p:nvPr/>
        </p:nvSpPr>
        <p:spPr>
          <a:xfrm>
            <a:off x="4572000" y="2636838"/>
            <a:ext cx="4572000" cy="3170237"/>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buFont typeface="Wingdings" pitchFamily="2" charset="2"/>
              <a:buChar char="q"/>
              <a:defRPr/>
            </a:pPr>
            <a:r>
              <a:rPr lang="en-US" dirty="0"/>
              <a:t>  Density 		5.32 g/cm3</a:t>
            </a:r>
          </a:p>
          <a:p>
            <a:pPr fontAlgn="auto">
              <a:spcBef>
                <a:spcPts val="0"/>
              </a:spcBef>
              <a:spcAft>
                <a:spcPts val="0"/>
              </a:spcAft>
              <a:buFont typeface="Wingdings" pitchFamily="2" charset="2"/>
              <a:buChar char="q"/>
              <a:defRPr/>
            </a:pPr>
            <a:r>
              <a:rPr lang="en-US" dirty="0"/>
              <a:t>  Pair creation E 		4.3 </a:t>
            </a:r>
            <a:r>
              <a:rPr lang="en-US" dirty="0" err="1"/>
              <a:t>eV</a:t>
            </a:r>
            <a:r>
              <a:rPr lang="en-US" dirty="0"/>
              <a:t>/pair</a:t>
            </a:r>
          </a:p>
          <a:p>
            <a:pPr fontAlgn="auto">
              <a:spcBef>
                <a:spcPts val="0"/>
              </a:spcBef>
              <a:spcAft>
                <a:spcPts val="0"/>
              </a:spcAft>
              <a:buFont typeface="Wingdings" pitchFamily="2" charset="2"/>
              <a:buChar char="q"/>
              <a:defRPr/>
            </a:pPr>
            <a:r>
              <a:rPr lang="en-US" sz="2000" b="1" dirty="0"/>
              <a:t>  Band gap 		1.42 </a:t>
            </a:r>
            <a:r>
              <a:rPr lang="en-US" sz="2000" b="1" dirty="0" err="1"/>
              <a:t>eV</a:t>
            </a:r>
            <a:endParaRPr lang="en-US" sz="2000" b="1" dirty="0"/>
          </a:p>
          <a:p>
            <a:pPr fontAlgn="auto">
              <a:spcBef>
                <a:spcPts val="0"/>
              </a:spcBef>
              <a:spcAft>
                <a:spcPts val="0"/>
              </a:spcAft>
              <a:buFont typeface="Wingdings" pitchFamily="2" charset="2"/>
              <a:buChar char="q"/>
              <a:defRPr/>
            </a:pPr>
            <a:r>
              <a:rPr lang="en-US" sz="2000" b="1" dirty="0"/>
              <a:t>  Electron mobility 	8500 cm2/Vs</a:t>
            </a:r>
          </a:p>
          <a:p>
            <a:pPr fontAlgn="auto">
              <a:spcBef>
                <a:spcPts val="0"/>
              </a:spcBef>
              <a:spcAft>
                <a:spcPts val="0"/>
              </a:spcAft>
              <a:buFont typeface="Wingdings" pitchFamily="2" charset="2"/>
              <a:buChar char="q"/>
              <a:defRPr/>
            </a:pPr>
            <a:r>
              <a:rPr lang="en-US" dirty="0"/>
              <a:t>  Hole mobility 		400 cm2/Vs</a:t>
            </a:r>
          </a:p>
          <a:p>
            <a:pPr fontAlgn="auto">
              <a:spcBef>
                <a:spcPts val="0"/>
              </a:spcBef>
              <a:spcAft>
                <a:spcPts val="0"/>
              </a:spcAft>
              <a:buFont typeface="Wingdings" pitchFamily="2" charset="2"/>
              <a:buChar char="q"/>
              <a:defRPr/>
            </a:pPr>
            <a:r>
              <a:rPr lang="en-US" dirty="0"/>
              <a:t>  Dielectric const. 	12.85</a:t>
            </a:r>
          </a:p>
          <a:p>
            <a:pPr fontAlgn="auto">
              <a:spcBef>
                <a:spcPts val="0"/>
              </a:spcBef>
              <a:spcAft>
                <a:spcPts val="0"/>
              </a:spcAft>
              <a:buFont typeface="Wingdings" pitchFamily="2" charset="2"/>
              <a:buChar char="q"/>
              <a:defRPr/>
            </a:pPr>
            <a:r>
              <a:rPr lang="en-US" dirty="0"/>
              <a:t>  Radiation length 	2.3 cm</a:t>
            </a:r>
          </a:p>
          <a:p>
            <a:pPr fontAlgn="auto">
              <a:spcBef>
                <a:spcPts val="0"/>
              </a:spcBef>
              <a:spcAft>
                <a:spcPts val="0"/>
              </a:spcAft>
              <a:buFont typeface="Wingdings" pitchFamily="2" charset="2"/>
              <a:buChar char="q"/>
              <a:defRPr/>
            </a:pPr>
            <a:r>
              <a:rPr lang="en-US" dirty="0"/>
              <a:t> Ave. </a:t>
            </a:r>
            <a:r>
              <a:rPr lang="en-US" dirty="0" err="1"/>
              <a:t>Edep</a:t>
            </a:r>
            <a:r>
              <a:rPr lang="en-US" dirty="0"/>
              <a:t>/100 </a:t>
            </a:r>
            <a:r>
              <a:rPr lang="el-GR" dirty="0"/>
              <a:t>μ</a:t>
            </a:r>
            <a:r>
              <a:rPr lang="en-US" dirty="0"/>
              <a:t>m	69.7 </a:t>
            </a:r>
            <a:r>
              <a:rPr lang="en-US" dirty="0" err="1"/>
              <a:t>keV</a:t>
            </a:r>
            <a:endParaRPr lang="en-US" dirty="0"/>
          </a:p>
          <a:p>
            <a:pPr fontAlgn="auto">
              <a:spcBef>
                <a:spcPts val="0"/>
              </a:spcBef>
              <a:spcAft>
                <a:spcPts val="0"/>
              </a:spcAft>
              <a:defRPr/>
            </a:pPr>
            <a:r>
              <a:rPr lang="en-US" dirty="0"/>
              <a:t> (by 10 </a:t>
            </a:r>
            <a:r>
              <a:rPr lang="en-US" dirty="0" err="1"/>
              <a:t>MeV</a:t>
            </a:r>
            <a:r>
              <a:rPr lang="en-US" dirty="0"/>
              <a:t> e-) 		</a:t>
            </a:r>
          </a:p>
          <a:p>
            <a:pPr fontAlgn="auto">
              <a:spcBef>
                <a:spcPts val="0"/>
              </a:spcBef>
              <a:spcAft>
                <a:spcPts val="0"/>
              </a:spcAft>
              <a:buFont typeface="Wingdings" pitchFamily="2" charset="2"/>
              <a:buChar char="q"/>
              <a:defRPr/>
            </a:pPr>
            <a:r>
              <a:rPr lang="en-US" dirty="0"/>
              <a:t>  Ave. pairs/100 </a:t>
            </a:r>
            <a:r>
              <a:rPr lang="el-GR" dirty="0"/>
              <a:t>μ</a:t>
            </a:r>
            <a:r>
              <a:rPr lang="en-US" dirty="0"/>
              <a:t>m 	13000</a:t>
            </a:r>
          </a:p>
          <a:p>
            <a:pPr fontAlgn="auto">
              <a:spcBef>
                <a:spcPts val="0"/>
              </a:spcBef>
              <a:spcAft>
                <a:spcPts val="0"/>
              </a:spcAft>
              <a:buFont typeface="Wingdings" pitchFamily="2" charset="2"/>
              <a:buChar char="q"/>
              <a:defRPr/>
            </a:pPr>
            <a:r>
              <a:rPr lang="en-US" dirty="0"/>
              <a:t>  Structure 		p-n or </a:t>
            </a:r>
            <a:r>
              <a:rPr lang="en-US" dirty="0" err="1"/>
              <a:t>insul</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I-V fit coeff"/>
          <p:cNvPicPr>
            <a:picLocks noGrp="1" noChangeAspect="1" noChangeArrowheads="1"/>
          </p:cNvPicPr>
          <p:nvPr>
            <p:ph idx="4294967295"/>
          </p:nvPr>
        </p:nvPicPr>
        <p:blipFill>
          <a:blip r:embed="rId2" cstate="print"/>
          <a:srcRect l="5556" t="4471" r="12962" b="2617"/>
          <a:stretch>
            <a:fillRect/>
          </a:stretch>
        </p:blipFill>
        <p:spPr>
          <a:xfrm>
            <a:off x="2590800" y="990600"/>
            <a:ext cx="6019800" cy="4856163"/>
          </a:xfrm>
        </p:spPr>
      </p:pic>
      <p:sp>
        <p:nvSpPr>
          <p:cNvPr id="19459" name="Title 1"/>
          <p:cNvSpPr>
            <a:spLocks noGrp="1"/>
          </p:cNvSpPr>
          <p:nvPr>
            <p:ph type="title" idx="4294967295"/>
          </p:nvPr>
        </p:nvSpPr>
        <p:spPr>
          <a:xfrm>
            <a:off x="0" y="0"/>
            <a:ext cx="9144000" cy="1143000"/>
          </a:xfrm>
        </p:spPr>
        <p:txBody>
          <a:bodyPr/>
          <a:lstStyle/>
          <a:p>
            <a:pPr eaLnBrk="1" hangingPunct="1"/>
            <a:r>
              <a:rPr lang="en-US" sz="3600" b="1" smtClean="0">
                <a:solidFill>
                  <a:srgbClr val="C00000"/>
                </a:solidFill>
              </a:rPr>
              <a:t>I-V in range +/-10V</a:t>
            </a:r>
            <a:endParaRPr lang="de-DE" sz="3600" b="1" smtClean="0">
              <a:solidFill>
                <a:srgbClr val="C00000"/>
              </a:solidFill>
            </a:endParaRPr>
          </a:p>
        </p:txBody>
      </p:sp>
      <p:sp>
        <p:nvSpPr>
          <p:cNvPr id="19460" name="TextBox 3"/>
          <p:cNvSpPr txBox="1">
            <a:spLocks noChangeArrowheads="1"/>
          </p:cNvSpPr>
          <p:nvPr/>
        </p:nvSpPr>
        <p:spPr bwMode="auto">
          <a:xfrm>
            <a:off x="7391400" y="5638800"/>
            <a:ext cx="1752600" cy="369888"/>
          </a:xfrm>
          <a:prstGeom prst="rect">
            <a:avLst/>
          </a:prstGeom>
          <a:solidFill>
            <a:schemeClr val="bg1"/>
          </a:solidFill>
          <a:ln w="9525">
            <a:noFill/>
            <a:miter lim="800000"/>
            <a:headEnd/>
            <a:tailEnd/>
          </a:ln>
        </p:spPr>
        <p:txBody>
          <a:bodyPr>
            <a:spAutoFit/>
          </a:bodyPr>
          <a:lstStyle/>
          <a:p>
            <a:endParaRPr lang="en-US">
              <a:latin typeface="Calibri" pitchFamily="34" charset="0"/>
            </a:endParaRPr>
          </a:p>
        </p:txBody>
      </p:sp>
      <p:sp>
        <p:nvSpPr>
          <p:cNvPr id="19461" name="TextBox 4"/>
          <p:cNvSpPr txBox="1">
            <a:spLocks noChangeArrowheads="1"/>
          </p:cNvSpPr>
          <p:nvPr/>
        </p:nvSpPr>
        <p:spPr bwMode="auto">
          <a:xfrm>
            <a:off x="228600" y="1066800"/>
            <a:ext cx="2362200" cy="5308600"/>
          </a:xfrm>
          <a:prstGeom prst="rect">
            <a:avLst/>
          </a:prstGeom>
          <a:solidFill>
            <a:schemeClr val="bg1"/>
          </a:solidFill>
          <a:ln w="9525">
            <a:noFill/>
            <a:miter lim="800000"/>
            <a:headEnd/>
            <a:tailEnd/>
          </a:ln>
        </p:spPr>
        <p:txBody>
          <a:bodyPr>
            <a:spAutoFit/>
          </a:bodyPr>
          <a:lstStyle/>
          <a:p>
            <a:r>
              <a:rPr lang="en-US" b="1">
                <a:solidFill>
                  <a:srgbClr val="17375E"/>
                </a:solidFill>
                <a:latin typeface="Calibri" pitchFamily="34" charset="0"/>
              </a:rPr>
              <a:t>Parameterization of the IV curve by 4 parameters:</a:t>
            </a:r>
          </a:p>
          <a:p>
            <a:pPr lvl="1">
              <a:buFont typeface="Arial" pitchFamily="34" charset="0"/>
              <a:buChar char="•"/>
            </a:pPr>
            <a:r>
              <a:rPr lang="en-US" b="1">
                <a:solidFill>
                  <a:srgbClr val="17375E"/>
                </a:solidFill>
                <a:latin typeface="Calibri" pitchFamily="34" charset="0"/>
              </a:rPr>
              <a:t>I</a:t>
            </a:r>
            <a:r>
              <a:rPr lang="en-US" sz="1400" b="1">
                <a:solidFill>
                  <a:srgbClr val="17375E"/>
                </a:solidFill>
                <a:latin typeface="Calibri" pitchFamily="34" charset="0"/>
              </a:rPr>
              <a:t>n</a:t>
            </a:r>
            <a:r>
              <a:rPr lang="en-US" b="1">
                <a:solidFill>
                  <a:srgbClr val="17375E"/>
                </a:solidFill>
                <a:latin typeface="Calibri" pitchFamily="34" charset="0"/>
              </a:rPr>
              <a:t>-</a:t>
            </a:r>
          </a:p>
          <a:p>
            <a:pPr lvl="1">
              <a:buFont typeface="Arial" pitchFamily="34" charset="0"/>
              <a:buChar char="•"/>
            </a:pPr>
            <a:r>
              <a:rPr lang="en-US" b="1">
                <a:solidFill>
                  <a:srgbClr val="17375E"/>
                </a:solidFill>
                <a:latin typeface="Calibri" pitchFamily="34" charset="0"/>
              </a:rPr>
              <a:t>I</a:t>
            </a:r>
            <a:r>
              <a:rPr lang="en-US" sz="1400" b="1">
                <a:solidFill>
                  <a:srgbClr val="17375E"/>
                </a:solidFill>
                <a:latin typeface="Calibri" pitchFamily="34" charset="0"/>
              </a:rPr>
              <a:t>n</a:t>
            </a:r>
            <a:r>
              <a:rPr lang="en-US" b="1">
                <a:solidFill>
                  <a:srgbClr val="17375E"/>
                </a:solidFill>
                <a:latin typeface="Calibri" pitchFamily="34" charset="0"/>
              </a:rPr>
              <a:t>+</a:t>
            </a:r>
          </a:p>
          <a:p>
            <a:pPr lvl="1">
              <a:buFont typeface="Arial" pitchFamily="34" charset="0"/>
              <a:buChar char="•"/>
            </a:pPr>
            <a:r>
              <a:rPr lang="en-US" b="1">
                <a:solidFill>
                  <a:srgbClr val="17375E"/>
                </a:solidFill>
                <a:latin typeface="Calibri" pitchFamily="34" charset="0"/>
              </a:rPr>
              <a:t>R-</a:t>
            </a:r>
          </a:p>
          <a:p>
            <a:pPr lvl="1">
              <a:buFont typeface="Arial" pitchFamily="34" charset="0"/>
              <a:buChar char="•"/>
            </a:pPr>
            <a:r>
              <a:rPr lang="en-US" b="1">
                <a:solidFill>
                  <a:srgbClr val="17375E"/>
                </a:solidFill>
                <a:latin typeface="Calibri" pitchFamily="34" charset="0"/>
              </a:rPr>
              <a:t>R+</a:t>
            </a:r>
          </a:p>
          <a:p>
            <a:pPr lvl="1">
              <a:buFont typeface="Arial" pitchFamily="34" charset="0"/>
              <a:buChar char="•"/>
            </a:pPr>
            <a:endParaRPr lang="en-US" b="1">
              <a:solidFill>
                <a:srgbClr val="17375E"/>
              </a:solidFill>
              <a:latin typeface="Calibri" pitchFamily="34" charset="0"/>
            </a:endParaRPr>
          </a:p>
          <a:p>
            <a:pPr lvl="1">
              <a:buFont typeface="Arial" pitchFamily="34" charset="0"/>
              <a:buNone/>
            </a:pPr>
            <a:r>
              <a:rPr lang="en-US" b="1">
                <a:solidFill>
                  <a:srgbClr val="FF0000"/>
                </a:solidFill>
                <a:latin typeface="Calibri" pitchFamily="34" charset="0"/>
              </a:rPr>
              <a:t>As result of IV measurement we can get 4 parameters for each pad:</a:t>
            </a:r>
          </a:p>
          <a:p>
            <a:pPr lvl="1">
              <a:buFont typeface="Arial" pitchFamily="34" charset="0"/>
              <a:buNone/>
            </a:pPr>
            <a:endParaRPr lang="en-US" sz="2400" b="1">
              <a:solidFill>
                <a:srgbClr val="FF0000"/>
              </a:solidFill>
              <a:latin typeface="Calibri" pitchFamily="34" charset="0"/>
              <a:sym typeface="Symbol" pitchFamily="18" charset="2"/>
            </a:endParaRPr>
          </a:p>
          <a:p>
            <a:pPr lvl="1">
              <a:buFont typeface="Arial" pitchFamily="34" charset="0"/>
              <a:buNone/>
            </a:pPr>
            <a:r>
              <a:rPr lang="en-US" sz="2800" b="1">
                <a:solidFill>
                  <a:srgbClr val="FF0000"/>
                </a:solidFill>
                <a:latin typeface="Calibri" pitchFamily="34" charset="0"/>
                <a:sym typeface="Symbol" pitchFamily="18" charset="2"/>
              </a:rPr>
              <a:t>-, + </a:t>
            </a:r>
          </a:p>
          <a:p>
            <a:pPr lvl="1">
              <a:buFont typeface="Arial" pitchFamily="34" charset="0"/>
              <a:buNone/>
            </a:pPr>
            <a:r>
              <a:rPr lang="el-GR" sz="2800">
                <a:solidFill>
                  <a:srgbClr val="FF0000"/>
                </a:solidFill>
              </a:rPr>
              <a:t>φ</a:t>
            </a:r>
            <a:r>
              <a:rPr lang="en-US" sz="2800" baseline="30000">
                <a:solidFill>
                  <a:srgbClr val="FF0000"/>
                </a:solidFill>
              </a:rPr>
              <a:t>-</a:t>
            </a:r>
            <a:r>
              <a:rPr lang="en-US" sz="2800">
                <a:solidFill>
                  <a:srgbClr val="FF0000"/>
                </a:solidFill>
              </a:rPr>
              <a:t>, </a:t>
            </a:r>
            <a:r>
              <a:rPr lang="el-GR" sz="2800">
                <a:solidFill>
                  <a:srgbClr val="FF0000"/>
                </a:solidFill>
              </a:rPr>
              <a:t>φ</a:t>
            </a:r>
            <a:r>
              <a:rPr lang="en-US" sz="2800" baseline="30000">
                <a:solidFill>
                  <a:srgbClr val="FF0000"/>
                </a:solidFill>
              </a:rPr>
              <a:t>+</a:t>
            </a:r>
            <a:endParaRPr lang="en-US" sz="2800">
              <a:solidFill>
                <a:srgbClr val="FF0000"/>
              </a:solidFill>
              <a:latin typeface="Calibri" pitchFamily="34" charset="0"/>
            </a:endParaRPr>
          </a:p>
          <a:p>
            <a:endParaRPr lang="ru-RU" sz="2800" b="1">
              <a:solidFill>
                <a:srgbClr val="17375E"/>
              </a:solidFill>
              <a:latin typeface="Calibri" pitchFamily="34" charset="0"/>
            </a:endParaRPr>
          </a:p>
        </p:txBody>
      </p:sp>
      <p:pic>
        <p:nvPicPr>
          <p:cNvPr id="19462" name="Picture 1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786438" y="1000125"/>
            <a:ext cx="2286000" cy="471488"/>
          </a:xfrm>
          <a:prstGeom prst="rect">
            <a:avLst/>
          </a:prstGeom>
          <a:noFill/>
          <a:ln w="9525">
            <a:solidFill>
              <a:srgbClr val="FF0000"/>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idx="4294967295"/>
          </p:nvPr>
        </p:nvSpPr>
        <p:spPr>
          <a:xfrm>
            <a:off x="0" y="0"/>
            <a:ext cx="9144000" cy="1143000"/>
          </a:xfrm>
        </p:spPr>
        <p:txBody>
          <a:bodyPr/>
          <a:lstStyle/>
          <a:p>
            <a:pPr eaLnBrk="1" hangingPunct="1"/>
            <a:r>
              <a:rPr lang="en-US" sz="3200" b="1" smtClean="0">
                <a:solidFill>
                  <a:srgbClr val="C00000"/>
                </a:solidFill>
              </a:rPr>
              <a:t>Measurement of the barrier height</a:t>
            </a:r>
            <a:r>
              <a:rPr lang="ru-RU" sz="3200" b="1" smtClean="0">
                <a:solidFill>
                  <a:srgbClr val="C00000"/>
                </a:solidFill>
              </a:rPr>
              <a:t> </a:t>
            </a:r>
            <a:r>
              <a:rPr lang="en-US" sz="3200" b="1" smtClean="0">
                <a:solidFill>
                  <a:srgbClr val="C00000"/>
                </a:solidFill>
              </a:rPr>
              <a:t>on border of metal</a:t>
            </a:r>
            <a:r>
              <a:rPr lang="en-US" sz="3200" b="1" i="1" smtClean="0">
                <a:solidFill>
                  <a:srgbClr val="C00000"/>
                </a:solidFill>
              </a:rPr>
              <a:t>−semiinsulating</a:t>
            </a:r>
            <a:r>
              <a:rPr lang="ru-RU" sz="3200" b="1" i="1" smtClean="0">
                <a:solidFill>
                  <a:srgbClr val="C00000"/>
                </a:solidFill>
              </a:rPr>
              <a:t> </a:t>
            </a:r>
            <a:r>
              <a:rPr lang="en-US" sz="3200" b="1" smtClean="0">
                <a:solidFill>
                  <a:srgbClr val="C00000"/>
                </a:solidFill>
              </a:rPr>
              <a:t>gallium arsenide</a:t>
            </a:r>
            <a:endParaRPr lang="ru-RU" sz="3200" b="1" smtClean="0">
              <a:solidFill>
                <a:srgbClr val="C00000"/>
              </a:solidFill>
            </a:endParaRPr>
          </a:p>
        </p:txBody>
      </p:sp>
      <p:sp>
        <p:nvSpPr>
          <p:cNvPr id="20483" name="Содержимое 2"/>
          <p:cNvSpPr>
            <a:spLocks noGrp="1"/>
          </p:cNvSpPr>
          <p:nvPr>
            <p:ph idx="4294967295"/>
          </p:nvPr>
        </p:nvSpPr>
        <p:spPr>
          <a:xfrm>
            <a:off x="0" y="1371600"/>
            <a:ext cx="9144000" cy="5181600"/>
          </a:xfrm>
        </p:spPr>
        <p:txBody>
          <a:bodyPr/>
          <a:lstStyle/>
          <a:p>
            <a:pPr algn="ctr" eaLnBrk="1" hangingPunct="1">
              <a:lnSpc>
                <a:spcPct val="90000"/>
              </a:lnSpc>
              <a:buFontTx/>
              <a:buNone/>
            </a:pPr>
            <a:r>
              <a:rPr lang="en-US" sz="2000" b="1" dirty="0" smtClean="0">
                <a:solidFill>
                  <a:srgbClr val="17375E"/>
                </a:solidFill>
              </a:rPr>
              <a:t>total current through the device</a:t>
            </a:r>
            <a:endParaRPr lang="ru-RU" sz="2000" b="1" dirty="0" smtClean="0">
              <a:solidFill>
                <a:srgbClr val="17375E"/>
              </a:solidFill>
            </a:endParaRPr>
          </a:p>
          <a:p>
            <a:pPr eaLnBrk="1" hangingPunct="1">
              <a:lnSpc>
                <a:spcPct val="90000"/>
              </a:lnSpc>
              <a:buFontTx/>
              <a:buNone/>
            </a:pPr>
            <a:endParaRPr lang="en-US" sz="1800" dirty="0" smtClean="0">
              <a:solidFill>
                <a:srgbClr val="17375E"/>
              </a:solidFill>
            </a:endParaRPr>
          </a:p>
          <a:p>
            <a:pPr eaLnBrk="1" hangingPunct="1">
              <a:lnSpc>
                <a:spcPct val="90000"/>
              </a:lnSpc>
              <a:buFontTx/>
              <a:buNone/>
            </a:pPr>
            <a:endParaRPr lang="ru-RU" sz="1800" dirty="0" smtClean="0">
              <a:solidFill>
                <a:srgbClr val="17375E"/>
              </a:solidFill>
            </a:endParaRPr>
          </a:p>
          <a:p>
            <a:pPr eaLnBrk="1" hangingPunct="1">
              <a:lnSpc>
                <a:spcPct val="90000"/>
              </a:lnSpc>
              <a:buFontTx/>
              <a:buNone/>
            </a:pPr>
            <a:r>
              <a:rPr lang="ru-RU" sz="1800" dirty="0" smtClean="0">
                <a:solidFill>
                  <a:srgbClr val="17375E"/>
                </a:solidFill>
              </a:rPr>
              <a:t>        </a:t>
            </a:r>
            <a:r>
              <a:rPr lang="ru-RU" sz="1800" i="1" dirty="0" smtClean="0">
                <a:solidFill>
                  <a:srgbClr val="17375E"/>
                </a:solidFill>
              </a:rPr>
              <a:t> </a:t>
            </a:r>
            <a:r>
              <a:rPr lang="en-US" sz="2400" b="1" i="1" dirty="0" err="1" smtClean="0">
                <a:solidFill>
                  <a:srgbClr val="17375E"/>
                </a:solidFill>
              </a:rPr>
              <a:t>R</a:t>
            </a:r>
            <a:r>
              <a:rPr lang="en-US" sz="1600" b="1" i="1" dirty="0" err="1" smtClean="0">
                <a:solidFill>
                  <a:srgbClr val="17375E"/>
                </a:solidFill>
              </a:rPr>
              <a:t>eff</a:t>
            </a:r>
            <a:r>
              <a:rPr lang="en-US" sz="1600" b="1" i="1" dirty="0" smtClean="0">
                <a:solidFill>
                  <a:srgbClr val="17375E"/>
                </a:solidFill>
              </a:rPr>
              <a:t>   </a:t>
            </a:r>
            <a:r>
              <a:rPr lang="ru-RU" sz="1800" dirty="0" smtClean="0">
                <a:solidFill>
                  <a:srgbClr val="17375E"/>
                </a:solidFill>
              </a:rPr>
              <a:t>- </a:t>
            </a:r>
            <a:r>
              <a:rPr lang="en-US" sz="1800" dirty="0" smtClean="0">
                <a:solidFill>
                  <a:srgbClr val="17375E"/>
                </a:solidFill>
              </a:rPr>
              <a:t>effective resistance of the entire device</a:t>
            </a:r>
            <a:endParaRPr lang="ru-RU" sz="1800" dirty="0" smtClean="0">
              <a:solidFill>
                <a:srgbClr val="17375E"/>
              </a:solidFill>
            </a:endParaRPr>
          </a:p>
          <a:p>
            <a:pPr eaLnBrk="1" hangingPunct="1">
              <a:lnSpc>
                <a:spcPct val="90000"/>
              </a:lnSpc>
              <a:buFontTx/>
              <a:buNone/>
            </a:pPr>
            <a:r>
              <a:rPr lang="ru-RU" sz="1800" dirty="0" smtClean="0">
                <a:solidFill>
                  <a:srgbClr val="17375E"/>
                </a:solidFill>
              </a:rPr>
              <a:t>     </a:t>
            </a:r>
            <a:r>
              <a:rPr lang="en-US" sz="1800" i="1" dirty="0" smtClean="0">
                <a:solidFill>
                  <a:srgbClr val="17375E"/>
                </a:solidFill>
              </a:rPr>
              <a:t>	</a:t>
            </a:r>
            <a:r>
              <a:rPr lang="en-US" sz="2400" b="1" i="1" dirty="0" smtClean="0">
                <a:solidFill>
                  <a:srgbClr val="17375E"/>
                </a:solidFill>
              </a:rPr>
              <a:t>I</a:t>
            </a:r>
            <a:r>
              <a:rPr lang="en-US" sz="2000" b="1" i="1" dirty="0" smtClean="0">
                <a:solidFill>
                  <a:srgbClr val="17375E"/>
                </a:solidFill>
              </a:rPr>
              <a:t>n</a:t>
            </a:r>
            <a:r>
              <a:rPr lang="en-US" sz="2400" i="1" dirty="0" smtClean="0">
                <a:solidFill>
                  <a:srgbClr val="17375E"/>
                </a:solidFill>
              </a:rPr>
              <a:t> </a:t>
            </a:r>
            <a:r>
              <a:rPr lang="en-US" sz="1800" dirty="0" smtClean="0">
                <a:solidFill>
                  <a:srgbClr val="17375E"/>
                </a:solidFill>
              </a:rPr>
              <a:t>or </a:t>
            </a:r>
            <a:r>
              <a:rPr lang="en-US" sz="2400" b="1" i="1" dirty="0" err="1" smtClean="0">
                <a:solidFill>
                  <a:srgbClr val="17375E"/>
                </a:solidFill>
              </a:rPr>
              <a:t>I</a:t>
            </a:r>
            <a:r>
              <a:rPr lang="en-US" sz="2000" b="1" i="1" dirty="0" err="1" smtClean="0">
                <a:solidFill>
                  <a:srgbClr val="17375E"/>
                </a:solidFill>
              </a:rPr>
              <a:t>sat</a:t>
            </a:r>
            <a:r>
              <a:rPr lang="en-US" sz="1800" dirty="0" smtClean="0">
                <a:solidFill>
                  <a:srgbClr val="17375E"/>
                </a:solidFill>
              </a:rPr>
              <a:t> - Saturation current - Limiting current from metal to semiconductor</a:t>
            </a:r>
          </a:p>
          <a:p>
            <a:pPr eaLnBrk="1" hangingPunct="1">
              <a:lnSpc>
                <a:spcPct val="90000"/>
              </a:lnSpc>
              <a:buFontTx/>
              <a:buNone/>
            </a:pPr>
            <a:endParaRPr lang="en-US" sz="1800" dirty="0" smtClean="0">
              <a:solidFill>
                <a:srgbClr val="17375E"/>
              </a:solidFill>
            </a:endParaRPr>
          </a:p>
          <a:p>
            <a:pPr eaLnBrk="1" hangingPunct="1">
              <a:lnSpc>
                <a:spcPct val="90000"/>
              </a:lnSpc>
              <a:buFontTx/>
              <a:buNone/>
            </a:pPr>
            <a:r>
              <a:rPr lang="en-US" sz="1800" dirty="0" smtClean="0">
                <a:solidFill>
                  <a:srgbClr val="17375E"/>
                </a:solidFill>
              </a:rPr>
              <a:t>									</a:t>
            </a:r>
            <a:r>
              <a:rPr lang="en-US" sz="2400" b="1" dirty="0" smtClean="0">
                <a:solidFill>
                  <a:srgbClr val="17375E"/>
                </a:solidFill>
              </a:rPr>
              <a:t>[1]</a:t>
            </a:r>
          </a:p>
          <a:p>
            <a:pPr eaLnBrk="1" hangingPunct="1">
              <a:lnSpc>
                <a:spcPct val="90000"/>
              </a:lnSpc>
              <a:buFontTx/>
              <a:buNone/>
            </a:pPr>
            <a:endParaRPr lang="en-US" sz="1800" dirty="0" smtClean="0">
              <a:solidFill>
                <a:srgbClr val="17375E"/>
              </a:solidFill>
            </a:endParaRPr>
          </a:p>
          <a:p>
            <a:pPr eaLnBrk="1" hangingPunct="1">
              <a:lnSpc>
                <a:spcPct val="90000"/>
              </a:lnSpc>
              <a:buFontTx/>
              <a:buNone/>
            </a:pPr>
            <a:r>
              <a:rPr lang="en-US" sz="1800" dirty="0" smtClean="0">
                <a:solidFill>
                  <a:srgbClr val="17375E"/>
                </a:solidFill>
              </a:rPr>
              <a:t>	</a:t>
            </a:r>
            <a:r>
              <a:rPr lang="en-US" sz="2400" b="1" i="1" dirty="0" smtClean="0">
                <a:solidFill>
                  <a:srgbClr val="17375E"/>
                </a:solidFill>
              </a:rPr>
              <a:t>S</a:t>
            </a:r>
            <a:r>
              <a:rPr lang="en-US" sz="1800" dirty="0" smtClean="0">
                <a:solidFill>
                  <a:srgbClr val="17375E"/>
                </a:solidFill>
              </a:rPr>
              <a:t>- Cross-sectional area,  </a:t>
            </a:r>
            <a:r>
              <a:rPr lang="en-US" sz="2400" dirty="0" smtClean="0">
                <a:solidFill>
                  <a:srgbClr val="17375E"/>
                </a:solidFill>
              </a:rPr>
              <a:t>A</a:t>
            </a:r>
            <a:r>
              <a:rPr lang="en-US" sz="2400" baseline="30000" dirty="0" smtClean="0">
                <a:solidFill>
                  <a:srgbClr val="17375E"/>
                </a:solidFill>
              </a:rPr>
              <a:t>*</a:t>
            </a:r>
            <a:r>
              <a:rPr lang="en-US" sz="2400" baseline="-25000" dirty="0" smtClean="0">
                <a:solidFill>
                  <a:srgbClr val="17375E"/>
                </a:solidFill>
              </a:rPr>
              <a:t>n</a:t>
            </a:r>
            <a:r>
              <a:rPr lang="en-US" sz="1800" dirty="0" smtClean="0">
                <a:solidFill>
                  <a:srgbClr val="17375E"/>
                </a:solidFill>
              </a:rPr>
              <a:t>  </a:t>
            </a:r>
            <a:r>
              <a:rPr lang="en-US" sz="1800" b="1" dirty="0" smtClean="0">
                <a:solidFill>
                  <a:srgbClr val="17375E"/>
                </a:solidFill>
              </a:rPr>
              <a:t>= 8</a:t>
            </a:r>
            <a:r>
              <a:rPr lang="en-US" sz="1800" b="1" i="1" dirty="0" smtClean="0">
                <a:solidFill>
                  <a:srgbClr val="17375E"/>
                </a:solidFill>
              </a:rPr>
              <a:t>.16 A*cm</a:t>
            </a:r>
            <a:r>
              <a:rPr lang="en-US" sz="1800" b="1" i="1" baseline="30000" dirty="0" smtClean="0">
                <a:solidFill>
                  <a:srgbClr val="17375E"/>
                </a:solidFill>
              </a:rPr>
              <a:t>-2</a:t>
            </a:r>
            <a:r>
              <a:rPr lang="en-US" sz="1800" b="1" i="1" dirty="0" smtClean="0">
                <a:solidFill>
                  <a:srgbClr val="17375E"/>
                </a:solidFill>
              </a:rPr>
              <a:t> *K</a:t>
            </a:r>
            <a:r>
              <a:rPr lang="en-US" sz="1800" b="1" i="1" baseline="30000" dirty="0" smtClean="0">
                <a:solidFill>
                  <a:srgbClr val="17375E"/>
                </a:solidFill>
              </a:rPr>
              <a:t>-2</a:t>
            </a:r>
            <a:r>
              <a:rPr lang="en-US" sz="1800" b="1" i="1" dirty="0" smtClean="0">
                <a:solidFill>
                  <a:srgbClr val="17375E"/>
                </a:solidFill>
              </a:rPr>
              <a:t>  </a:t>
            </a:r>
            <a:r>
              <a:rPr lang="en-US" sz="1800" i="1" dirty="0" smtClean="0">
                <a:solidFill>
                  <a:srgbClr val="17375E"/>
                </a:solidFill>
              </a:rPr>
              <a:t>- Richardson constant for </a:t>
            </a:r>
            <a:r>
              <a:rPr lang="en-US" sz="1800" i="1" dirty="0" err="1" smtClean="0">
                <a:solidFill>
                  <a:srgbClr val="17375E"/>
                </a:solidFill>
              </a:rPr>
              <a:t>GaAs</a:t>
            </a:r>
            <a:r>
              <a:rPr lang="en-US" sz="1800" i="1" dirty="0" smtClean="0">
                <a:solidFill>
                  <a:srgbClr val="17375E"/>
                </a:solidFill>
              </a:rPr>
              <a:t> </a:t>
            </a:r>
          </a:p>
          <a:p>
            <a:pPr eaLnBrk="1" hangingPunct="1">
              <a:lnSpc>
                <a:spcPct val="90000"/>
              </a:lnSpc>
              <a:buFontTx/>
              <a:buNone/>
            </a:pPr>
            <a:r>
              <a:rPr lang="en-US" sz="1800" i="1" dirty="0" smtClean="0">
                <a:solidFill>
                  <a:srgbClr val="17375E"/>
                </a:solidFill>
              </a:rPr>
              <a:t>    </a:t>
            </a:r>
          </a:p>
          <a:p>
            <a:pPr eaLnBrk="1" hangingPunct="1">
              <a:lnSpc>
                <a:spcPct val="90000"/>
              </a:lnSpc>
              <a:buFontTx/>
              <a:buNone/>
            </a:pPr>
            <a:r>
              <a:rPr lang="en-US" sz="1800" i="1" dirty="0" smtClean="0">
                <a:solidFill>
                  <a:srgbClr val="17375E"/>
                </a:solidFill>
              </a:rPr>
              <a:t>   </a:t>
            </a:r>
            <a:r>
              <a:rPr lang="en-US" sz="2400" b="1" i="1" dirty="0" smtClean="0">
                <a:solidFill>
                  <a:srgbClr val="17375E"/>
                </a:solidFill>
              </a:rPr>
              <a:t>T</a:t>
            </a:r>
            <a:r>
              <a:rPr lang="en-US" sz="1800" i="1" dirty="0" smtClean="0">
                <a:solidFill>
                  <a:srgbClr val="17375E"/>
                </a:solidFill>
              </a:rPr>
              <a:t>  - Temperature of device,   </a:t>
            </a:r>
            <a:r>
              <a:rPr lang="en-US" sz="2400" b="1" i="1" dirty="0" smtClean="0">
                <a:solidFill>
                  <a:srgbClr val="17375E"/>
                </a:solidFill>
              </a:rPr>
              <a:t>q </a:t>
            </a:r>
            <a:r>
              <a:rPr lang="en-US" sz="1800" i="1" dirty="0" smtClean="0">
                <a:solidFill>
                  <a:srgbClr val="17375E"/>
                </a:solidFill>
              </a:rPr>
              <a:t>-  electron charge,    </a:t>
            </a:r>
            <a:r>
              <a:rPr lang="en-US" sz="2400" b="1" i="1" dirty="0" smtClean="0">
                <a:solidFill>
                  <a:srgbClr val="17375E"/>
                </a:solidFill>
              </a:rPr>
              <a:t>k</a:t>
            </a:r>
            <a:r>
              <a:rPr lang="en-US" sz="1800" i="1" dirty="0" smtClean="0">
                <a:solidFill>
                  <a:srgbClr val="17375E"/>
                </a:solidFill>
              </a:rPr>
              <a:t>  -  Boltzmann constant</a:t>
            </a:r>
            <a:endParaRPr lang="en-US" sz="1800" i="1" baseline="30000" dirty="0" smtClean="0">
              <a:solidFill>
                <a:srgbClr val="17375E"/>
              </a:solidFill>
            </a:endParaRPr>
          </a:p>
          <a:p>
            <a:pPr eaLnBrk="1" hangingPunct="1">
              <a:lnSpc>
                <a:spcPct val="90000"/>
              </a:lnSpc>
              <a:buFontTx/>
              <a:buNone/>
            </a:pPr>
            <a:endParaRPr lang="ru-RU" sz="1800" dirty="0" smtClean="0">
              <a:solidFill>
                <a:srgbClr val="17375E"/>
              </a:solidFill>
            </a:endParaRPr>
          </a:p>
          <a:p>
            <a:pPr eaLnBrk="1" hangingPunct="1">
              <a:lnSpc>
                <a:spcPct val="90000"/>
              </a:lnSpc>
              <a:buFontTx/>
              <a:buNone/>
            </a:pPr>
            <a:r>
              <a:rPr lang="en-US" sz="1800" i="1" dirty="0" smtClean="0">
                <a:solidFill>
                  <a:srgbClr val="17375E"/>
                </a:solidFill>
              </a:rPr>
              <a:t>                    </a:t>
            </a:r>
            <a:r>
              <a:rPr lang="en-US" sz="2400" i="1" dirty="0" smtClean="0">
                <a:solidFill>
                  <a:srgbClr val="17375E"/>
                </a:solidFill>
              </a:rPr>
              <a:t>- </a:t>
            </a:r>
            <a:r>
              <a:rPr lang="en-US" sz="2400" b="1" dirty="0" smtClean="0">
                <a:solidFill>
                  <a:srgbClr val="17375E"/>
                </a:solidFill>
              </a:rPr>
              <a:t> barrier height</a:t>
            </a:r>
            <a:r>
              <a:rPr lang="ru-RU" sz="2400" b="1" dirty="0" smtClean="0">
                <a:solidFill>
                  <a:srgbClr val="17375E"/>
                </a:solidFill>
              </a:rPr>
              <a:t> </a:t>
            </a:r>
            <a:r>
              <a:rPr lang="en-US" sz="2400" b="1" dirty="0" smtClean="0">
                <a:solidFill>
                  <a:srgbClr val="17375E"/>
                </a:solidFill>
              </a:rPr>
              <a:t>on border of metal</a:t>
            </a:r>
            <a:r>
              <a:rPr lang="en-US" sz="2400" b="1" i="1" dirty="0" smtClean="0">
                <a:solidFill>
                  <a:srgbClr val="17375E"/>
                </a:solidFill>
              </a:rPr>
              <a:t>−</a:t>
            </a:r>
            <a:r>
              <a:rPr lang="en-US" sz="2400" b="1" i="1" dirty="0" err="1" smtClean="0">
                <a:solidFill>
                  <a:srgbClr val="17375E"/>
                </a:solidFill>
              </a:rPr>
              <a:t>semiinsulating</a:t>
            </a:r>
            <a:r>
              <a:rPr lang="ru-RU" sz="2400" b="1" i="1" dirty="0" smtClean="0">
                <a:solidFill>
                  <a:srgbClr val="17375E"/>
                </a:solidFill>
              </a:rPr>
              <a:t> </a:t>
            </a:r>
            <a:r>
              <a:rPr lang="en-US" sz="2400" b="1" dirty="0" smtClean="0">
                <a:solidFill>
                  <a:srgbClr val="17375E"/>
                </a:solidFill>
              </a:rPr>
              <a:t>gallium arsenide</a:t>
            </a:r>
            <a:endParaRPr lang="ru-RU" sz="2400" dirty="0" smtClean="0">
              <a:solidFill>
                <a:srgbClr val="17375E"/>
              </a:solidFill>
            </a:endParaRPr>
          </a:p>
        </p:txBody>
      </p:sp>
      <p:sp>
        <p:nvSpPr>
          <p:cNvPr id="20484"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20485" name="Rectangle 6"/>
          <p:cNvSpPr>
            <a:spLocks noChangeArrowheads="1"/>
          </p:cNvSpPr>
          <p:nvPr/>
        </p:nvSpPr>
        <p:spPr bwMode="auto">
          <a:xfrm>
            <a:off x="0" y="666750"/>
            <a:ext cx="9144000" cy="457200"/>
          </a:xfrm>
          <a:prstGeom prst="rect">
            <a:avLst/>
          </a:prstGeom>
          <a:noFill/>
          <a:ln w="9525">
            <a:noFill/>
            <a:miter lim="800000"/>
            <a:headEnd/>
            <a:tailEnd/>
          </a:ln>
        </p:spPr>
        <p:txBody>
          <a:bodyPr wrap="none" anchor="ctr">
            <a:spAutoFit/>
          </a:bodyPr>
          <a:lstStyle/>
          <a:p>
            <a:pPr eaLnBrk="0" hangingPunct="0"/>
            <a:endParaRPr lang="en-US">
              <a:latin typeface="Calibri" pitchFamily="34" charset="0"/>
            </a:endParaRPr>
          </a:p>
        </p:txBody>
      </p:sp>
      <p:sp>
        <p:nvSpPr>
          <p:cNvPr id="20486"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20487" name="Rectangle 9"/>
          <p:cNvSpPr>
            <a:spLocks noChangeArrowheads="1"/>
          </p:cNvSpPr>
          <p:nvPr/>
        </p:nvSpPr>
        <p:spPr bwMode="auto">
          <a:xfrm>
            <a:off x="0" y="904875"/>
            <a:ext cx="9144000" cy="457200"/>
          </a:xfrm>
          <a:prstGeom prst="rect">
            <a:avLst/>
          </a:prstGeom>
          <a:noFill/>
          <a:ln w="9525">
            <a:noFill/>
            <a:miter lim="800000"/>
            <a:headEnd/>
            <a:tailEnd/>
          </a:ln>
        </p:spPr>
        <p:txBody>
          <a:bodyPr wrap="none" anchor="ctr">
            <a:spAutoFit/>
          </a:bodyPr>
          <a:lstStyle/>
          <a:p>
            <a:pPr eaLnBrk="0" hangingPunct="0"/>
            <a:endParaRPr lang="en-US">
              <a:latin typeface="Calibri" pitchFamily="34" charset="0"/>
            </a:endParaRPr>
          </a:p>
        </p:txBody>
      </p:sp>
      <p:sp>
        <p:nvSpPr>
          <p:cNvPr id="20488"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20489" name="Rectangle 12"/>
          <p:cNvSpPr>
            <a:spLocks noChangeArrowheads="1"/>
          </p:cNvSpPr>
          <p:nvPr/>
        </p:nvSpPr>
        <p:spPr bwMode="auto">
          <a:xfrm>
            <a:off x="0" y="1133475"/>
            <a:ext cx="9144000" cy="457200"/>
          </a:xfrm>
          <a:prstGeom prst="rect">
            <a:avLst/>
          </a:prstGeom>
          <a:noFill/>
          <a:ln w="9525">
            <a:noFill/>
            <a:miter lim="800000"/>
            <a:headEnd/>
            <a:tailEnd/>
          </a:ln>
        </p:spPr>
        <p:txBody>
          <a:bodyPr wrap="none" anchor="ctr">
            <a:spAutoFit/>
          </a:bodyPr>
          <a:lstStyle/>
          <a:p>
            <a:pPr eaLnBrk="0" hangingPunct="0"/>
            <a:endParaRPr lang="en-US">
              <a:latin typeface="Calibri" pitchFamily="34" charset="0"/>
            </a:endParaRPr>
          </a:p>
        </p:txBody>
      </p:sp>
      <p:sp>
        <p:nvSpPr>
          <p:cNvPr id="20490"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20491"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alibri" pitchFamily="34" charset="0"/>
            </a:endParaRPr>
          </a:p>
        </p:txBody>
      </p:sp>
      <p:pic>
        <p:nvPicPr>
          <p:cNvPr id="20492" name="Picture 1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71800" y="1905000"/>
            <a:ext cx="2286000" cy="471488"/>
          </a:xfrm>
          <a:prstGeom prst="rect">
            <a:avLst/>
          </a:prstGeom>
          <a:noFill/>
          <a:ln w="9525">
            <a:noFill/>
            <a:miter lim="800000"/>
            <a:headEnd/>
            <a:tailEnd/>
          </a:ln>
        </p:spPr>
      </p:pic>
      <p:sp>
        <p:nvSpPr>
          <p:cNvPr id="20493" name="Rectangle 17"/>
          <p:cNvSpPr>
            <a:spLocks noChangeArrowheads="1"/>
          </p:cNvSpPr>
          <p:nvPr/>
        </p:nvSpPr>
        <p:spPr bwMode="auto">
          <a:xfrm>
            <a:off x="0" y="1133475"/>
            <a:ext cx="9144000" cy="457200"/>
          </a:xfrm>
          <a:prstGeom prst="rect">
            <a:avLst/>
          </a:prstGeom>
          <a:noFill/>
          <a:ln w="9525">
            <a:noFill/>
            <a:miter lim="800000"/>
            <a:headEnd/>
            <a:tailEnd/>
          </a:ln>
        </p:spPr>
        <p:txBody>
          <a:bodyPr wrap="none" anchor="ctr">
            <a:spAutoFit/>
          </a:bodyPr>
          <a:lstStyle/>
          <a:p>
            <a:pPr eaLnBrk="0" hangingPunct="0"/>
            <a:endParaRPr lang="en-US">
              <a:latin typeface="Calibri" pitchFamily="34" charset="0"/>
            </a:endParaRPr>
          </a:p>
        </p:txBody>
      </p:sp>
      <p:sp>
        <p:nvSpPr>
          <p:cNvPr id="20494"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20495"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20496" name="Rectangle 2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20497" name="Rectangle 24"/>
          <p:cNvSpPr>
            <a:spLocks noChangeArrowheads="1"/>
          </p:cNvSpPr>
          <p:nvPr/>
        </p:nvSpPr>
        <p:spPr bwMode="auto">
          <a:xfrm>
            <a:off x="0" y="1076325"/>
            <a:ext cx="9144000" cy="457200"/>
          </a:xfrm>
          <a:prstGeom prst="rect">
            <a:avLst/>
          </a:prstGeom>
          <a:noFill/>
          <a:ln w="9525">
            <a:noFill/>
            <a:miter lim="800000"/>
            <a:headEnd/>
            <a:tailEnd/>
          </a:ln>
        </p:spPr>
        <p:txBody>
          <a:bodyPr wrap="none" anchor="ctr">
            <a:spAutoFit/>
          </a:bodyPr>
          <a:lstStyle/>
          <a:p>
            <a:pPr eaLnBrk="0" hangingPunct="0"/>
            <a:endParaRPr lang="en-US">
              <a:latin typeface="Calibri" pitchFamily="34" charset="0"/>
            </a:endParaRPr>
          </a:p>
        </p:txBody>
      </p:sp>
      <p:sp>
        <p:nvSpPr>
          <p:cNvPr id="20498" name="Rectangle 2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20499" name="Rectangle 27"/>
          <p:cNvSpPr>
            <a:spLocks noChangeArrowheads="1"/>
          </p:cNvSpPr>
          <p:nvPr/>
        </p:nvSpPr>
        <p:spPr bwMode="auto">
          <a:xfrm>
            <a:off x="0" y="1476375"/>
            <a:ext cx="9144000" cy="457200"/>
          </a:xfrm>
          <a:prstGeom prst="rect">
            <a:avLst/>
          </a:prstGeom>
          <a:noFill/>
          <a:ln w="9525">
            <a:noFill/>
            <a:miter lim="800000"/>
            <a:headEnd/>
            <a:tailEnd/>
          </a:ln>
        </p:spPr>
        <p:txBody>
          <a:bodyPr wrap="none" anchor="ctr">
            <a:spAutoFit/>
          </a:bodyPr>
          <a:lstStyle/>
          <a:p>
            <a:pPr eaLnBrk="0" hangingPunct="0"/>
            <a:endParaRPr lang="en-US">
              <a:latin typeface="Calibri" pitchFamily="34" charset="0"/>
            </a:endParaRPr>
          </a:p>
        </p:txBody>
      </p:sp>
      <p:sp>
        <p:nvSpPr>
          <p:cNvPr id="20500" name="Rectangle 2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alibri" pitchFamily="34" charset="0"/>
            </a:endParaRPr>
          </a:p>
        </p:txBody>
      </p:sp>
      <p:pic>
        <p:nvPicPr>
          <p:cNvPr id="20501" name="Picture 2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590800" y="3170238"/>
            <a:ext cx="3429000" cy="715962"/>
          </a:xfrm>
          <a:prstGeom prst="rect">
            <a:avLst/>
          </a:prstGeom>
          <a:noFill/>
          <a:ln w="9525">
            <a:noFill/>
            <a:miter lim="800000"/>
            <a:headEnd/>
            <a:tailEnd/>
          </a:ln>
        </p:spPr>
      </p:pic>
      <p:sp>
        <p:nvSpPr>
          <p:cNvPr id="20502" name="Rectangle 30"/>
          <p:cNvSpPr>
            <a:spLocks noChangeArrowheads="1"/>
          </p:cNvSpPr>
          <p:nvPr/>
        </p:nvSpPr>
        <p:spPr bwMode="auto">
          <a:xfrm>
            <a:off x="0" y="1476375"/>
            <a:ext cx="9144000" cy="457200"/>
          </a:xfrm>
          <a:prstGeom prst="rect">
            <a:avLst/>
          </a:prstGeom>
          <a:noFill/>
          <a:ln w="9525">
            <a:noFill/>
            <a:miter lim="800000"/>
            <a:headEnd/>
            <a:tailEnd/>
          </a:ln>
        </p:spPr>
        <p:txBody>
          <a:bodyPr wrap="none" anchor="ctr">
            <a:spAutoFit/>
          </a:bodyPr>
          <a:lstStyle/>
          <a:p>
            <a:pPr eaLnBrk="0" hangingPunct="0"/>
            <a:endParaRPr lang="en-US">
              <a:latin typeface="Calibri" pitchFamily="34" charset="0"/>
            </a:endParaRPr>
          </a:p>
        </p:txBody>
      </p:sp>
      <p:sp>
        <p:nvSpPr>
          <p:cNvPr id="20503" name="Rectangle 3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20504" name="Rectangle 3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20505" name="Rectangle 3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20506" name="Rectangle 3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20507" name="Rectangle 4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20508" name="Rectangle 4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pic>
        <p:nvPicPr>
          <p:cNvPr id="20509" name="Picture 4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52400" y="5257800"/>
            <a:ext cx="771525" cy="61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3"/>
          <p:cNvGraphicFramePr>
            <a:graphicFrameLocks noGrp="1"/>
          </p:cNvGraphicFramePr>
          <p:nvPr>
            <p:ph idx="1"/>
          </p:nvPr>
        </p:nvGraphicFramePr>
        <p:xfrm>
          <a:off x="428596" y="92867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0" y="1700808"/>
            <a:ext cx="430887" cy="1778714"/>
          </a:xfrm>
          <a:prstGeom prst="rect">
            <a:avLst/>
          </a:prstGeom>
          <a:noFill/>
        </p:spPr>
        <p:txBody>
          <a:bodyPr vert="vert270">
            <a:spAutoFit/>
          </a:bodyPr>
          <a:lstStyle/>
          <a:p>
            <a:pPr>
              <a:defRPr/>
            </a:pPr>
            <a:r>
              <a:rPr lang="en-US" sz="1600" b="1" dirty="0"/>
              <a:t>Resistivity, </a:t>
            </a:r>
            <a:r>
              <a:rPr lang="el-GR" sz="1600" b="1" dirty="0"/>
              <a:t>Ω</a:t>
            </a:r>
            <a:endParaRPr lang="en-US" sz="1600" b="1" dirty="0"/>
          </a:p>
        </p:txBody>
      </p:sp>
      <p:sp>
        <p:nvSpPr>
          <p:cNvPr id="18437" name="TextBox 7"/>
          <p:cNvSpPr txBox="1">
            <a:spLocks noChangeArrowheads="1"/>
          </p:cNvSpPr>
          <p:nvPr/>
        </p:nvSpPr>
        <p:spPr bwMode="auto">
          <a:xfrm>
            <a:off x="3348038" y="5157788"/>
            <a:ext cx="2160587" cy="338137"/>
          </a:xfrm>
          <a:prstGeom prst="rect">
            <a:avLst/>
          </a:prstGeom>
          <a:noFill/>
          <a:ln w="9525">
            <a:noFill/>
            <a:miter lim="800000"/>
            <a:headEnd/>
            <a:tailEnd/>
          </a:ln>
        </p:spPr>
        <p:txBody>
          <a:bodyPr>
            <a:spAutoFit/>
          </a:bodyPr>
          <a:lstStyle/>
          <a:p>
            <a:r>
              <a:rPr lang="en-US" sz="1600" b="1"/>
              <a:t>Pad </a:t>
            </a:r>
            <a:r>
              <a:rPr lang="ru-RU" sz="1600" b="1"/>
              <a:t>№</a:t>
            </a:r>
            <a:endParaRPr lang="en-US" sz="1600" b="1"/>
          </a:p>
        </p:txBody>
      </p:sp>
      <p:sp>
        <p:nvSpPr>
          <p:cNvPr id="18438" name="Title 1"/>
          <p:cNvSpPr>
            <a:spLocks noGrp="1"/>
          </p:cNvSpPr>
          <p:nvPr>
            <p:ph type="title" idx="4294967295"/>
          </p:nvPr>
        </p:nvSpPr>
        <p:spPr>
          <a:xfrm>
            <a:off x="428625" y="0"/>
            <a:ext cx="8229600" cy="706438"/>
          </a:xfrm>
        </p:spPr>
        <p:txBody>
          <a:bodyPr/>
          <a:lstStyle/>
          <a:p>
            <a:pPr eaLnBrk="1" hangingPunct="1"/>
            <a:r>
              <a:rPr lang="en-US" sz="2900" b="1" smtClean="0">
                <a:solidFill>
                  <a:srgbClr val="C00000"/>
                </a:solidFill>
              </a:rPr>
              <a:t>Resistivity pads distribution of AG221</a:t>
            </a:r>
            <a:r>
              <a:rPr lang="ru-RU" sz="2900" b="1" smtClean="0">
                <a:solidFill>
                  <a:srgbClr val="C00000"/>
                </a:solidFill>
              </a:rPr>
              <a:t>№</a:t>
            </a:r>
            <a:r>
              <a:rPr lang="en-US" sz="2900" b="1" smtClean="0">
                <a:solidFill>
                  <a:srgbClr val="C00000"/>
                </a:solidFill>
              </a:rPr>
              <a:t>6 </a:t>
            </a:r>
            <a:endParaRPr lang="de-DE" sz="3600" b="1" smtClean="0">
              <a:solidFill>
                <a:srgbClr val="C00000"/>
              </a:solidFill>
            </a:endParaRPr>
          </a:p>
        </p:txBody>
      </p:sp>
      <p:sp>
        <p:nvSpPr>
          <p:cNvPr id="8" name="TextBox 36"/>
          <p:cNvSpPr txBox="1">
            <a:spLocks noChangeArrowheads="1"/>
          </p:cNvSpPr>
          <p:nvPr/>
        </p:nvSpPr>
        <p:spPr bwMode="auto">
          <a:xfrm>
            <a:off x="395288" y="5661025"/>
            <a:ext cx="7023076" cy="677108"/>
          </a:xfrm>
          <a:prstGeom prst="rect">
            <a:avLst/>
          </a:prstGeom>
          <a:noFill/>
          <a:ln w="9525">
            <a:noFill/>
            <a:miter lim="800000"/>
            <a:headEnd/>
            <a:tailEnd/>
          </a:ln>
        </p:spPr>
        <p:txBody>
          <a:bodyPr wrap="none">
            <a:spAutoFit/>
          </a:bodyPr>
          <a:lstStyle/>
          <a:p>
            <a:pPr lvl="1">
              <a:buFont typeface="Arial" pitchFamily="34" charset="0"/>
              <a:buNone/>
            </a:pPr>
            <a:r>
              <a:rPr lang="en-US" dirty="0"/>
              <a:t>It was found that for some sensors the </a:t>
            </a:r>
            <a:r>
              <a:rPr lang="en-US" sz="2000" b="1" dirty="0">
                <a:solidFill>
                  <a:srgbClr val="FF0000"/>
                </a:solidFill>
                <a:latin typeface="Calibri" pitchFamily="34" charset="0"/>
                <a:sym typeface="Symbol" pitchFamily="18" charset="2"/>
              </a:rPr>
              <a:t>-, </a:t>
            </a:r>
            <a:r>
              <a:rPr lang="en-US" sz="2000" baseline="30000" dirty="0">
                <a:solidFill>
                  <a:srgbClr val="FF0000"/>
                </a:solidFill>
              </a:rPr>
              <a:t>-</a:t>
            </a:r>
            <a:r>
              <a:rPr lang="en-US" sz="2000" dirty="0">
                <a:solidFill>
                  <a:srgbClr val="FF0000"/>
                </a:solidFill>
              </a:rPr>
              <a:t> </a:t>
            </a:r>
            <a:r>
              <a:rPr lang="en-US" sz="2000" dirty="0" smtClean="0">
                <a:solidFill>
                  <a:srgbClr val="FF0000"/>
                </a:solidFill>
              </a:rPr>
              <a:t>,</a:t>
            </a:r>
            <a:r>
              <a:rPr lang="en-US" sz="2000" dirty="0" smtClean="0"/>
              <a:t> </a:t>
            </a:r>
            <a:r>
              <a:rPr lang="el-GR" sz="2000" b="1" dirty="0" smtClean="0">
                <a:solidFill>
                  <a:srgbClr val="FF0000"/>
                </a:solidFill>
              </a:rPr>
              <a:t>φ</a:t>
            </a:r>
            <a:r>
              <a:rPr lang="en-US" sz="2000" b="1" baseline="30000" dirty="0" smtClean="0">
                <a:solidFill>
                  <a:srgbClr val="FF0000"/>
                </a:solidFill>
              </a:rPr>
              <a:t>+ </a:t>
            </a:r>
            <a:r>
              <a:rPr lang="en-US" sz="2000" dirty="0" smtClean="0"/>
              <a:t>, but not </a:t>
            </a:r>
            <a:r>
              <a:rPr lang="el-GR" sz="2000" b="1" dirty="0" smtClean="0">
                <a:solidFill>
                  <a:srgbClr val="FF0000"/>
                </a:solidFill>
              </a:rPr>
              <a:t>φ</a:t>
            </a:r>
            <a:r>
              <a:rPr lang="en-US" sz="2000" dirty="0" smtClean="0"/>
              <a:t> </a:t>
            </a:r>
          </a:p>
          <a:p>
            <a:pPr lvl="1">
              <a:buFont typeface="Arial" pitchFamily="34" charset="0"/>
              <a:buNone/>
            </a:pPr>
            <a:r>
              <a:rPr lang="en-US" dirty="0" smtClean="0"/>
              <a:t>strongly </a:t>
            </a:r>
            <a:r>
              <a:rPr lang="en-US" dirty="0"/>
              <a:t>depends on Ring </a:t>
            </a:r>
            <a:r>
              <a:rPr lang="ru-RU" dirty="0"/>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3"/>
          <p:cNvGraphicFramePr>
            <a:graphicFrameLocks/>
          </p:cNvGraphicFramePr>
          <p:nvPr/>
        </p:nvGraphicFramePr>
        <p:xfrm>
          <a:off x="1043608" y="3717032"/>
          <a:ext cx="7056784" cy="2714074"/>
        </p:xfrm>
        <a:graphic>
          <a:graphicData uri="http://schemas.openxmlformats.org/drawingml/2006/chart">
            <c:chart xmlns:c="http://schemas.openxmlformats.org/drawingml/2006/chart" xmlns:r="http://schemas.openxmlformats.org/officeDocument/2006/relationships" r:id="rId3"/>
          </a:graphicData>
        </a:graphic>
      </p:graphicFrame>
      <p:sp>
        <p:nvSpPr>
          <p:cNvPr id="3076" name="Title 1"/>
          <p:cNvSpPr>
            <a:spLocks noGrp="1"/>
          </p:cNvSpPr>
          <p:nvPr>
            <p:ph type="title" idx="4294967295"/>
          </p:nvPr>
        </p:nvSpPr>
        <p:spPr>
          <a:xfrm>
            <a:off x="428625" y="0"/>
            <a:ext cx="8229600" cy="706438"/>
          </a:xfrm>
        </p:spPr>
        <p:txBody>
          <a:bodyPr/>
          <a:lstStyle/>
          <a:p>
            <a:pPr eaLnBrk="1" hangingPunct="1"/>
            <a:r>
              <a:rPr lang="en-US" sz="2900" b="1" smtClean="0">
                <a:solidFill>
                  <a:srgbClr val="C00000"/>
                </a:solidFill>
              </a:rPr>
              <a:t>Barrier height distribution of AG221</a:t>
            </a:r>
            <a:r>
              <a:rPr lang="ru-RU" sz="2900" b="1" smtClean="0">
                <a:solidFill>
                  <a:srgbClr val="C00000"/>
                </a:solidFill>
              </a:rPr>
              <a:t>№</a:t>
            </a:r>
            <a:r>
              <a:rPr lang="en-US" sz="2900" b="1" smtClean="0">
                <a:solidFill>
                  <a:srgbClr val="C00000"/>
                </a:solidFill>
              </a:rPr>
              <a:t>6 </a:t>
            </a:r>
            <a:endParaRPr lang="de-DE" sz="3600" b="1" smtClean="0">
              <a:solidFill>
                <a:srgbClr val="C00000"/>
              </a:solidFill>
            </a:endParaRPr>
          </a:p>
        </p:txBody>
      </p:sp>
      <p:graphicFrame>
        <p:nvGraphicFramePr>
          <p:cNvPr id="3074" name="Object 10"/>
          <p:cNvGraphicFramePr>
            <a:graphicFrameLocks noGrp="1" noChangeAspect="1"/>
          </p:cNvGraphicFramePr>
          <p:nvPr>
            <p:ph sz="quarter" idx="4294967295"/>
          </p:nvPr>
        </p:nvGraphicFramePr>
        <p:xfrm>
          <a:off x="1042988" y="696913"/>
          <a:ext cx="6769100" cy="2916237"/>
        </p:xfrm>
        <a:graphic>
          <a:graphicData uri="http://schemas.openxmlformats.org/presentationml/2006/ole">
            <mc:AlternateContent xmlns:mc="http://schemas.openxmlformats.org/markup-compatibility/2006">
              <mc:Choice xmlns:v="urn:schemas-microsoft-com:vml" Requires="v">
                <p:oleObj spid="_x0000_s3075" name="Диаграмма" r:id="rId5" imgW="8820048" imgH="4105150" progId="">
                  <p:embed/>
                </p:oleObj>
              </mc:Choice>
              <mc:Fallback>
                <p:oleObj name="Диаграмма" r:id="rId5" imgW="8820048" imgH="4105150" progId="">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988" y="696913"/>
                        <a:ext cx="6769100" cy="2916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611560" y="3933056"/>
            <a:ext cx="430887" cy="1778714"/>
          </a:xfrm>
          <a:prstGeom prst="rect">
            <a:avLst/>
          </a:prstGeom>
          <a:noFill/>
        </p:spPr>
        <p:txBody>
          <a:bodyPr vert="vert270">
            <a:spAutoFit/>
          </a:bodyPr>
          <a:lstStyle/>
          <a:p>
            <a:pPr>
              <a:defRPr/>
            </a:pPr>
            <a:r>
              <a:rPr lang="en-US" sz="1400" b="1" dirty="0"/>
              <a:t>Resistivity</a:t>
            </a:r>
            <a:r>
              <a:rPr lang="en-US" sz="1600" b="1" dirty="0"/>
              <a:t>, </a:t>
            </a:r>
            <a:r>
              <a:rPr lang="el-GR" sz="1600" b="1" dirty="0"/>
              <a:t>Ω</a:t>
            </a:r>
            <a:endParaRPr lang="en-US" sz="1600" b="1" dirty="0"/>
          </a:p>
        </p:txBody>
      </p:sp>
      <p:sp>
        <p:nvSpPr>
          <p:cNvPr id="3078" name="TextBox 5"/>
          <p:cNvSpPr txBox="1">
            <a:spLocks noChangeArrowheads="1"/>
          </p:cNvSpPr>
          <p:nvPr/>
        </p:nvSpPr>
        <p:spPr bwMode="auto">
          <a:xfrm>
            <a:off x="3635375" y="6381750"/>
            <a:ext cx="2160588" cy="307975"/>
          </a:xfrm>
          <a:prstGeom prst="rect">
            <a:avLst/>
          </a:prstGeom>
          <a:noFill/>
          <a:ln w="9525">
            <a:noFill/>
            <a:miter lim="800000"/>
            <a:headEnd/>
            <a:tailEnd/>
          </a:ln>
        </p:spPr>
        <p:txBody>
          <a:bodyPr>
            <a:spAutoFit/>
          </a:bodyPr>
          <a:lstStyle/>
          <a:p>
            <a:r>
              <a:rPr lang="en-US" sz="1400" b="1"/>
              <a:t>Pad </a:t>
            </a:r>
            <a:r>
              <a:rPr lang="ru-RU" sz="1400" b="1"/>
              <a:t>№</a:t>
            </a:r>
            <a:endParaRPr lang="en-US" sz="1400" b="1"/>
          </a:p>
        </p:txBody>
      </p:sp>
      <p:sp>
        <p:nvSpPr>
          <p:cNvPr id="8" name="TextBox 7"/>
          <p:cNvSpPr txBox="1"/>
          <p:nvPr/>
        </p:nvSpPr>
        <p:spPr>
          <a:xfrm>
            <a:off x="395536" y="1052736"/>
            <a:ext cx="400110" cy="1778714"/>
          </a:xfrm>
          <a:prstGeom prst="rect">
            <a:avLst/>
          </a:prstGeom>
          <a:noFill/>
        </p:spPr>
        <p:txBody>
          <a:bodyPr vert="vert270">
            <a:spAutoFit/>
          </a:bodyPr>
          <a:lstStyle/>
          <a:p>
            <a:pPr>
              <a:defRPr/>
            </a:pPr>
            <a:r>
              <a:rPr lang="en-US" sz="1400" b="1" dirty="0"/>
              <a:t>Barrier height</a:t>
            </a:r>
            <a:endParaRPr lang="en-US" sz="16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5"/>
          <p:cNvSpPr>
            <a:spLocks noChangeArrowheads="1"/>
          </p:cNvSpPr>
          <p:nvPr/>
        </p:nvSpPr>
        <p:spPr bwMode="auto">
          <a:xfrm>
            <a:off x="3781425" y="1196975"/>
            <a:ext cx="4319588" cy="431958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800" y="10800"/>
                </a:move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lose/>
              </a:path>
            </a:pathLst>
          </a:custGeom>
          <a:solidFill>
            <a:srgbClr val="666699">
              <a:alpha val="50195"/>
            </a:srgbClr>
          </a:solidFill>
          <a:ln w="9525">
            <a:solidFill>
              <a:schemeClr val="tx1"/>
            </a:solidFill>
            <a:round/>
            <a:headEnd/>
            <a:tailEnd/>
          </a:ln>
        </p:spPr>
        <p:txBody>
          <a:bodyPr wrap="none" anchor="ctr"/>
          <a:lstStyle/>
          <a:p>
            <a:endParaRPr lang="en-US"/>
          </a:p>
        </p:txBody>
      </p:sp>
      <p:sp>
        <p:nvSpPr>
          <p:cNvPr id="23555" name="Title 1"/>
          <p:cNvSpPr>
            <a:spLocks/>
          </p:cNvSpPr>
          <p:nvPr/>
        </p:nvSpPr>
        <p:spPr bwMode="auto">
          <a:xfrm>
            <a:off x="428625" y="0"/>
            <a:ext cx="8229600" cy="639763"/>
          </a:xfrm>
          <a:prstGeom prst="rect">
            <a:avLst/>
          </a:prstGeom>
          <a:noFill/>
          <a:ln w="9525">
            <a:noFill/>
            <a:miter lim="800000"/>
            <a:headEnd/>
            <a:tailEnd/>
          </a:ln>
        </p:spPr>
        <p:txBody>
          <a:bodyPr anchor="ctr"/>
          <a:lstStyle/>
          <a:p>
            <a:pPr algn="ctr"/>
            <a:r>
              <a:rPr lang="de-DE" sz="2800" b="1">
                <a:solidFill>
                  <a:srgbClr val="C00000"/>
                </a:solidFill>
              </a:rPr>
              <a:t>Defects found</a:t>
            </a:r>
          </a:p>
        </p:txBody>
      </p:sp>
      <p:pic>
        <p:nvPicPr>
          <p:cNvPr id="23556" name="Picture 2" descr="C:\Documents and Settings\bergholz\Desktop\Sensor3.jpg"/>
          <p:cNvPicPr>
            <a:picLocks noChangeAspect="1" noChangeArrowheads="1"/>
          </p:cNvPicPr>
          <p:nvPr/>
        </p:nvPicPr>
        <p:blipFill>
          <a:blip r:embed="rId2" cstate="print">
            <a:clrChange>
              <a:clrFrom>
                <a:srgbClr val="FFFFFF"/>
              </a:clrFrom>
              <a:clrTo>
                <a:srgbClr val="FFFFFF">
                  <a:alpha val="0"/>
                </a:srgbClr>
              </a:clrTo>
            </a:clrChange>
          </a:blip>
          <a:srcRect l="13440" t="6023" r="8960" b="11888"/>
          <a:stretch>
            <a:fillRect/>
          </a:stretch>
        </p:blipFill>
        <p:spPr bwMode="auto">
          <a:xfrm>
            <a:off x="4519613" y="1339850"/>
            <a:ext cx="2790825" cy="4097338"/>
          </a:xfrm>
          <a:prstGeom prst="rect">
            <a:avLst/>
          </a:prstGeom>
          <a:noFill/>
          <a:ln w="9525">
            <a:noFill/>
            <a:miter lim="800000"/>
            <a:headEnd/>
            <a:tailEnd/>
          </a:ln>
        </p:spPr>
      </p:pic>
      <p:sp>
        <p:nvSpPr>
          <p:cNvPr id="23557" name="Line 14"/>
          <p:cNvSpPr>
            <a:spLocks noChangeShapeType="1"/>
          </p:cNvSpPr>
          <p:nvPr/>
        </p:nvSpPr>
        <p:spPr bwMode="auto">
          <a:xfrm flipV="1">
            <a:off x="3563938" y="1700213"/>
            <a:ext cx="1152525" cy="3529012"/>
          </a:xfrm>
          <a:prstGeom prst="line">
            <a:avLst/>
          </a:prstGeom>
          <a:noFill/>
          <a:ln w="38100">
            <a:solidFill>
              <a:srgbClr val="FF0000"/>
            </a:solidFill>
            <a:round/>
            <a:headEnd/>
            <a:tailEnd type="triangle" w="med" len="med"/>
          </a:ln>
        </p:spPr>
        <p:txBody>
          <a:bodyPr/>
          <a:lstStyle/>
          <a:p>
            <a:endParaRPr lang="en-US"/>
          </a:p>
        </p:txBody>
      </p:sp>
      <p:sp>
        <p:nvSpPr>
          <p:cNvPr id="23558" name="Line 16"/>
          <p:cNvSpPr>
            <a:spLocks noChangeShapeType="1"/>
          </p:cNvSpPr>
          <p:nvPr/>
        </p:nvSpPr>
        <p:spPr bwMode="auto">
          <a:xfrm flipV="1">
            <a:off x="3924300" y="5300663"/>
            <a:ext cx="2519363" cy="360362"/>
          </a:xfrm>
          <a:prstGeom prst="line">
            <a:avLst/>
          </a:prstGeom>
          <a:noFill/>
          <a:ln w="38100">
            <a:solidFill>
              <a:srgbClr val="FF0000"/>
            </a:solidFill>
            <a:round/>
            <a:headEnd/>
            <a:tailEnd type="triangle" w="med" len="med"/>
          </a:ln>
        </p:spPr>
        <p:txBody>
          <a:bodyPr/>
          <a:lstStyle/>
          <a:p>
            <a:endParaRPr lang="en-US"/>
          </a:p>
        </p:txBody>
      </p:sp>
      <p:sp>
        <p:nvSpPr>
          <p:cNvPr id="23559" name="Line 17"/>
          <p:cNvSpPr>
            <a:spLocks noChangeShapeType="1"/>
          </p:cNvSpPr>
          <p:nvPr/>
        </p:nvSpPr>
        <p:spPr bwMode="auto">
          <a:xfrm flipV="1">
            <a:off x="3635375" y="1557338"/>
            <a:ext cx="1296988" cy="3743325"/>
          </a:xfrm>
          <a:prstGeom prst="line">
            <a:avLst/>
          </a:prstGeom>
          <a:noFill/>
          <a:ln w="38100">
            <a:solidFill>
              <a:srgbClr val="FF0000"/>
            </a:solidFill>
            <a:round/>
            <a:headEnd/>
            <a:tailEnd type="triangle" w="med" len="med"/>
          </a:ln>
        </p:spPr>
        <p:txBody>
          <a:bodyPr/>
          <a:lstStyle/>
          <a:p>
            <a:endParaRPr lang="en-US"/>
          </a:p>
        </p:txBody>
      </p:sp>
      <p:sp>
        <p:nvSpPr>
          <p:cNvPr id="23560" name="Line 18"/>
          <p:cNvSpPr>
            <a:spLocks noChangeShapeType="1"/>
          </p:cNvSpPr>
          <p:nvPr/>
        </p:nvSpPr>
        <p:spPr bwMode="auto">
          <a:xfrm flipV="1">
            <a:off x="3708400" y="1773238"/>
            <a:ext cx="3455988" cy="3598862"/>
          </a:xfrm>
          <a:prstGeom prst="line">
            <a:avLst/>
          </a:prstGeom>
          <a:noFill/>
          <a:ln w="38100">
            <a:solidFill>
              <a:srgbClr val="FF0000"/>
            </a:solidFill>
            <a:round/>
            <a:headEnd/>
            <a:tailEnd type="triangle" w="med" len="med"/>
          </a:ln>
        </p:spPr>
        <p:txBody>
          <a:bodyPr/>
          <a:lstStyle/>
          <a:p>
            <a:endParaRPr lang="en-US"/>
          </a:p>
        </p:txBody>
      </p:sp>
      <p:sp>
        <p:nvSpPr>
          <p:cNvPr id="23561" name="Rectangle 19"/>
          <p:cNvSpPr>
            <a:spLocks noChangeArrowheads="1"/>
          </p:cNvSpPr>
          <p:nvPr/>
        </p:nvSpPr>
        <p:spPr bwMode="auto">
          <a:xfrm>
            <a:off x="1979613" y="5229225"/>
            <a:ext cx="4176712" cy="1374775"/>
          </a:xfrm>
          <a:prstGeom prst="rect">
            <a:avLst/>
          </a:prstGeom>
          <a:noFill/>
          <a:ln w="9525">
            <a:noFill/>
            <a:miter lim="800000"/>
            <a:headEnd/>
            <a:tailEnd/>
          </a:ln>
        </p:spPr>
        <p:txBody>
          <a:bodyPr>
            <a:spAutoFit/>
          </a:bodyPr>
          <a:lstStyle/>
          <a:p>
            <a:r>
              <a:rPr lang="de-DE" b="1">
                <a:solidFill>
                  <a:srgbClr val="C00000"/>
                </a:solidFill>
              </a:rPr>
              <a:t>Unusual pads</a:t>
            </a:r>
          </a:p>
          <a:p>
            <a:r>
              <a:rPr lang="en-US" sz="1600" b="1">
                <a:solidFill>
                  <a:srgbClr val="17375E"/>
                </a:solidFill>
              </a:rPr>
              <a:t>Guard ring +</a:t>
            </a:r>
            <a:r>
              <a:rPr lang="en-US" sz="1600"/>
              <a:t> </a:t>
            </a:r>
          </a:p>
          <a:p>
            <a:r>
              <a:rPr lang="en-US" sz="1600" b="1">
                <a:solidFill>
                  <a:srgbClr val="17375E"/>
                </a:solidFill>
              </a:rPr>
              <a:t>Ring1-Pad4; Ring12-Pad1; Ring12-Pad6;</a:t>
            </a:r>
          </a:p>
          <a:p>
            <a:endParaRPr lang="ru-RU" sz="1600" b="1">
              <a:solidFill>
                <a:srgbClr val="17375E"/>
              </a:solidFill>
            </a:endParaRPr>
          </a:p>
          <a:p>
            <a:endParaRPr lang="de-DE" b="1">
              <a:solidFill>
                <a:srgbClr val="17375E"/>
              </a:solidFill>
            </a:endParaRPr>
          </a:p>
        </p:txBody>
      </p:sp>
      <p:sp>
        <p:nvSpPr>
          <p:cNvPr id="21514" name="Content Placeholder 2"/>
          <p:cNvSpPr>
            <a:spLocks/>
          </p:cNvSpPr>
          <p:nvPr/>
        </p:nvSpPr>
        <p:spPr bwMode="auto">
          <a:xfrm>
            <a:off x="179388" y="692150"/>
            <a:ext cx="3168650" cy="4464050"/>
          </a:xfrm>
          <a:prstGeom prst="rect">
            <a:avLst/>
          </a:prstGeom>
          <a:noFill/>
          <a:ln w="9525">
            <a:noFill/>
            <a:miter lim="800000"/>
            <a:headEnd/>
            <a:tailEnd/>
          </a:ln>
        </p:spPr>
        <p:txBody>
          <a:bodyPr/>
          <a:lstStyle/>
          <a:p>
            <a:pPr marL="342900" indent="-342900">
              <a:spcBef>
                <a:spcPct val="20000"/>
              </a:spcBef>
              <a:defRPr/>
            </a:pPr>
            <a:r>
              <a:rPr lang="en-US" b="1" dirty="0">
                <a:solidFill>
                  <a:srgbClr val="17375E"/>
                </a:solidFill>
                <a:latin typeface="Calibri" pitchFamily="34" charset="0"/>
              </a:rPr>
              <a:t>The criteria for a pad accepted as  good:</a:t>
            </a:r>
          </a:p>
          <a:p>
            <a:pPr marL="342900" indent="-342900" algn="ctr">
              <a:spcBef>
                <a:spcPct val="20000"/>
              </a:spcBef>
              <a:defRPr/>
            </a:pPr>
            <a:r>
              <a:rPr lang="en-US" b="1" dirty="0">
                <a:solidFill>
                  <a:srgbClr val="17375E"/>
                </a:solidFill>
                <a:latin typeface="Calibri" pitchFamily="34" charset="0"/>
              </a:rPr>
              <a:t> </a:t>
            </a:r>
            <a:r>
              <a:rPr lang="el-GR" b="1" dirty="0">
                <a:solidFill>
                  <a:srgbClr val="C00000"/>
                </a:solidFill>
                <a:cs typeface="Times New Roman" pitchFamily="18" charset="0"/>
              </a:rPr>
              <a:t>ρ</a:t>
            </a:r>
            <a:r>
              <a:rPr lang="en-US" b="1" dirty="0">
                <a:solidFill>
                  <a:srgbClr val="C00000"/>
                </a:solidFill>
                <a:cs typeface="Times New Roman" pitchFamily="18" charset="0"/>
              </a:rPr>
              <a:t>&gt; 10e9</a:t>
            </a:r>
            <a:r>
              <a:rPr lang="en-US" b="1" dirty="0">
                <a:solidFill>
                  <a:srgbClr val="17375E"/>
                </a:solidFill>
              </a:rPr>
              <a:t> </a:t>
            </a:r>
            <a:r>
              <a:rPr lang="el-GR" b="1" dirty="0">
                <a:solidFill>
                  <a:srgbClr val="002060"/>
                </a:solidFill>
                <a:latin typeface="+mn-lt"/>
              </a:rPr>
              <a:t>Ω</a:t>
            </a:r>
            <a:r>
              <a:rPr lang="en-US" b="1" dirty="0">
                <a:solidFill>
                  <a:srgbClr val="002060"/>
                </a:solidFill>
                <a:latin typeface="+mn-lt"/>
              </a:rPr>
              <a:t>*cm</a:t>
            </a:r>
          </a:p>
          <a:p>
            <a:pPr marL="342900" indent="-342900">
              <a:spcBef>
                <a:spcPct val="20000"/>
              </a:spcBef>
              <a:defRPr/>
            </a:pPr>
            <a:endParaRPr lang="en-US" b="1" dirty="0">
              <a:solidFill>
                <a:srgbClr val="17375E"/>
              </a:solidFill>
              <a:latin typeface="Calibri" pitchFamily="34" charset="0"/>
            </a:endParaRPr>
          </a:p>
          <a:p>
            <a:pPr marL="342900" indent="-342900">
              <a:spcBef>
                <a:spcPct val="20000"/>
              </a:spcBef>
              <a:defRPr/>
            </a:pPr>
            <a:r>
              <a:rPr lang="en-US" b="1" dirty="0">
                <a:solidFill>
                  <a:srgbClr val="17375E"/>
                </a:solidFill>
                <a:latin typeface="Calibri" pitchFamily="34" charset="0"/>
              </a:rPr>
              <a:t>Some pads or guard rings have untypical  behavior.</a:t>
            </a:r>
          </a:p>
          <a:p>
            <a:pPr marL="342900" indent="-342900">
              <a:spcBef>
                <a:spcPct val="20000"/>
              </a:spcBef>
              <a:defRPr/>
            </a:pPr>
            <a:r>
              <a:rPr lang="en-US" b="1" dirty="0">
                <a:solidFill>
                  <a:srgbClr val="17375E"/>
                </a:solidFill>
                <a:latin typeface="Calibri" pitchFamily="34" charset="0"/>
              </a:rPr>
              <a:t>8 of 22 sensors have  deflection Guard ring and one pad: that may be related internal structure injury. It</a:t>
            </a:r>
            <a:r>
              <a:rPr lang="ru-RU" b="1" dirty="0">
                <a:solidFill>
                  <a:srgbClr val="17375E"/>
                </a:solidFill>
                <a:latin typeface="Calibri" pitchFamily="34" charset="0"/>
              </a:rPr>
              <a:t> </a:t>
            </a:r>
            <a:r>
              <a:rPr lang="ru-RU" b="1" dirty="0" err="1">
                <a:solidFill>
                  <a:srgbClr val="17375E"/>
                </a:solidFill>
                <a:latin typeface="Calibri" pitchFamily="34" charset="0"/>
              </a:rPr>
              <a:t>appear</a:t>
            </a:r>
            <a:r>
              <a:rPr lang="ru-RU" b="1" dirty="0">
                <a:solidFill>
                  <a:srgbClr val="17375E"/>
                </a:solidFill>
                <a:latin typeface="Calibri" pitchFamily="34" charset="0"/>
              </a:rPr>
              <a:t> </a:t>
            </a:r>
            <a:r>
              <a:rPr lang="ru-RU" b="1" dirty="0" err="1">
                <a:solidFill>
                  <a:srgbClr val="17375E"/>
                </a:solidFill>
                <a:latin typeface="Calibri" pitchFamily="34" charset="0"/>
              </a:rPr>
              <a:t>on</a:t>
            </a:r>
            <a:r>
              <a:rPr lang="ru-RU" b="1" dirty="0">
                <a:solidFill>
                  <a:srgbClr val="17375E"/>
                </a:solidFill>
                <a:latin typeface="Calibri" pitchFamily="34" charset="0"/>
              </a:rPr>
              <a:t> </a:t>
            </a:r>
            <a:r>
              <a:rPr lang="ru-RU" b="1" dirty="0" err="1">
                <a:solidFill>
                  <a:srgbClr val="17375E"/>
                </a:solidFill>
                <a:latin typeface="Calibri" pitchFamily="34" charset="0"/>
              </a:rPr>
              <a:t>the</a:t>
            </a:r>
            <a:r>
              <a:rPr lang="ru-RU" b="1" dirty="0">
                <a:solidFill>
                  <a:srgbClr val="17375E"/>
                </a:solidFill>
                <a:latin typeface="Calibri" pitchFamily="34" charset="0"/>
              </a:rPr>
              <a:t> </a:t>
            </a:r>
            <a:r>
              <a:rPr lang="ru-RU" b="1" dirty="0" err="1">
                <a:solidFill>
                  <a:srgbClr val="17375E"/>
                </a:solidFill>
                <a:latin typeface="Calibri" pitchFamily="34" charset="0"/>
              </a:rPr>
              <a:t>crystal</a:t>
            </a:r>
            <a:r>
              <a:rPr lang="ru-RU" b="1" dirty="0">
                <a:solidFill>
                  <a:srgbClr val="17375E"/>
                </a:solidFill>
                <a:latin typeface="Calibri" pitchFamily="34" charset="0"/>
              </a:rPr>
              <a:t> </a:t>
            </a:r>
            <a:r>
              <a:rPr lang="ru-RU" b="1" dirty="0" err="1">
                <a:solidFill>
                  <a:srgbClr val="17375E"/>
                </a:solidFill>
                <a:latin typeface="Calibri" pitchFamily="34" charset="0"/>
              </a:rPr>
              <a:t>boundary</a:t>
            </a:r>
            <a:r>
              <a:rPr lang="ru-RU" b="1" dirty="0">
                <a:solidFill>
                  <a:srgbClr val="17375E"/>
                </a:solidFill>
                <a:latin typeface="Calibri" pitchFamily="34" charset="0"/>
              </a:rPr>
              <a:t> </a:t>
            </a:r>
            <a:r>
              <a:rPr lang="en-US" b="1" dirty="0">
                <a:solidFill>
                  <a:srgbClr val="17375E"/>
                </a:solidFill>
                <a:latin typeface="Calibri" pitchFamily="34" charset="0"/>
              </a:rPr>
              <a:t>for</a:t>
            </a:r>
            <a:r>
              <a:rPr lang="ru-RU" b="1" dirty="0">
                <a:solidFill>
                  <a:srgbClr val="17375E"/>
                </a:solidFill>
                <a:latin typeface="Calibri" pitchFamily="34" charset="0"/>
              </a:rPr>
              <a:t> </a:t>
            </a:r>
            <a:r>
              <a:rPr lang="en-US" b="1" dirty="0">
                <a:solidFill>
                  <a:srgbClr val="17375E"/>
                </a:solidFill>
                <a:latin typeface="Calibri" pitchFamily="34" charset="0"/>
              </a:rPr>
              <a:t>all</a:t>
            </a:r>
            <a:r>
              <a:rPr lang="ru-RU" b="1" dirty="0">
                <a:solidFill>
                  <a:srgbClr val="17375E"/>
                </a:solidFill>
                <a:latin typeface="Calibri" pitchFamily="34" charset="0"/>
              </a:rPr>
              <a:t> </a:t>
            </a:r>
            <a:r>
              <a:rPr lang="ru-RU" b="1" dirty="0" err="1">
                <a:solidFill>
                  <a:srgbClr val="17375E"/>
                </a:solidFill>
                <a:latin typeface="Calibri" pitchFamily="34" charset="0"/>
              </a:rPr>
              <a:t>cases</a:t>
            </a:r>
            <a:r>
              <a:rPr lang="ru-RU" b="1" dirty="0">
                <a:solidFill>
                  <a:srgbClr val="17375E"/>
                </a:solidFill>
                <a:latin typeface="Calibri" pitchFamily="34" charset="0"/>
              </a:rPr>
              <a:t>.</a:t>
            </a:r>
            <a:r>
              <a:rPr lang="en-US" b="1" dirty="0">
                <a:solidFill>
                  <a:srgbClr val="17375E"/>
                </a:solidFill>
                <a:latin typeface="Calibri" pitchFamily="34" charset="0"/>
              </a:rPr>
              <a:t> </a:t>
            </a:r>
          </a:p>
          <a:p>
            <a:pPr marL="342900" indent="-342900">
              <a:spcBef>
                <a:spcPct val="20000"/>
              </a:spcBef>
              <a:defRPr/>
            </a:pPr>
            <a:r>
              <a:rPr lang="en-US" b="1" dirty="0">
                <a:solidFill>
                  <a:srgbClr val="C00000"/>
                </a:solidFill>
                <a:latin typeface="Calibri" pitchFamily="34" charset="0"/>
              </a:rPr>
              <a:t>All 8 sensors are made of the same crystal AG84!</a:t>
            </a:r>
            <a:endParaRPr lang="ru-RU" b="1" dirty="0">
              <a:solidFill>
                <a:srgbClr val="C00000"/>
              </a:solidFill>
              <a:latin typeface="Calibri" pitchFamily="34" charset="0"/>
            </a:endParaRP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1486</Words>
  <Application>Microsoft Office PowerPoint</Application>
  <PresentationFormat>On-screen Show (4:3)</PresentationFormat>
  <Paragraphs>350</Paragraphs>
  <Slides>43</Slides>
  <Notes>2</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43</vt:i4>
      </vt:variant>
    </vt:vector>
  </HeadingPairs>
  <TitlesOfParts>
    <vt:vector size="54" baseType="lpstr">
      <vt:lpstr>ＭＳ Ｐゴシック</vt:lpstr>
      <vt:lpstr>Arial</vt:lpstr>
      <vt:lpstr>Calibri</vt:lpstr>
      <vt:lpstr>Constantia</vt:lpstr>
      <vt:lpstr>Symbol</vt:lpstr>
      <vt:lpstr>Times New Roman</vt:lpstr>
      <vt:lpstr>Wingdings</vt:lpstr>
      <vt:lpstr>Wingdings 2</vt:lpstr>
      <vt:lpstr>Office Theme</vt:lpstr>
      <vt:lpstr>Поток</vt:lpstr>
      <vt:lpstr>Диаграмма</vt:lpstr>
      <vt:lpstr>PowerPoint Presentation</vt:lpstr>
      <vt:lpstr>PowerPoint Presentation</vt:lpstr>
      <vt:lpstr>PowerPoint Presentation</vt:lpstr>
      <vt:lpstr>   I/V pad measurements</vt:lpstr>
      <vt:lpstr>I-V in range +/-10V</vt:lpstr>
      <vt:lpstr>Measurement of the barrier height on border of metal−semiinsulating gallium arsenide</vt:lpstr>
      <vt:lpstr>Resistivity pads distribution of AG221№6 </vt:lpstr>
      <vt:lpstr>Barrier height distribution of AG221№6 </vt:lpstr>
      <vt:lpstr>PowerPoint Presentation</vt:lpstr>
      <vt:lpstr>PowerPoint Presentation</vt:lpstr>
      <vt:lpstr>New set 10 GaAs:Cr Sensor planes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Temperature dependence of the resistivity </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Изучение характеристик секторных детекторов на основе GaAs компенсированного хромом для будущего калориметра FCAL линейного ускорителя ILC</dc:title>
  <dc:creator>vovan331</dc:creator>
  <cp:lastModifiedBy>wolfgang lohmann</cp:lastModifiedBy>
  <cp:revision>395</cp:revision>
  <dcterms:created xsi:type="dcterms:W3CDTF">2012-01-23T08:24:12Z</dcterms:created>
  <dcterms:modified xsi:type="dcterms:W3CDTF">2013-10-08T08:42:59Z</dcterms:modified>
</cp:coreProperties>
</file>