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8" r:id="rId2"/>
    <p:sldId id="256" r:id="rId3"/>
    <p:sldId id="282" r:id="rId4"/>
    <p:sldId id="269" r:id="rId5"/>
    <p:sldId id="271" r:id="rId6"/>
    <p:sldId id="276" r:id="rId7"/>
    <p:sldId id="278" r:id="rId8"/>
    <p:sldId id="263" r:id="rId9"/>
    <p:sldId id="281" r:id="rId10"/>
    <p:sldId id="280" r:id="rId11"/>
    <p:sldId id="289" r:id="rId12"/>
    <p:sldId id="290" r:id="rId13"/>
    <p:sldId id="291" r:id="rId14"/>
    <p:sldId id="293" r:id="rId15"/>
    <p:sldId id="268" r:id="rId16"/>
    <p:sldId id="288" r:id="rId17"/>
    <p:sldId id="292" r:id="rId18"/>
    <p:sldId id="284" r:id="rId19"/>
    <p:sldId id="285" r:id="rId20"/>
    <p:sldId id="286" r:id="rId21"/>
    <p:sldId id="287" r:id="rId22"/>
    <p:sldId id="279" r:id="rId23"/>
    <p:sldId id="294" r:id="rId24"/>
    <p:sldId id="295" r:id="rId2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354"/>
    <a:srgbClr val="7F8C02"/>
    <a:srgbClr val="AC75D5"/>
    <a:srgbClr val="E05906"/>
    <a:srgbClr val="E49934"/>
    <a:srgbClr val="E884D5"/>
    <a:srgbClr val="9B83C7"/>
    <a:srgbClr val="9283A5"/>
    <a:srgbClr val="FFFDEF"/>
    <a:srgbClr val="3E66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88" autoAdjust="0"/>
    <p:restoredTop sz="96344" autoAdjust="0"/>
  </p:normalViewPr>
  <p:slideViewPr>
    <p:cSldViewPr>
      <p:cViewPr>
        <p:scale>
          <a:sx n="90" d="100"/>
          <a:sy n="90" d="100"/>
        </p:scale>
        <p:origin x="-152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3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246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2A2ED-FDC4-488A-BDEC-E6F043E51777}" type="datetimeFigureOut">
              <a:rPr lang="ru-RU" smtClean="0"/>
              <a:t>07.10.2013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8A557-E784-4355-A1BC-D0D4BC83B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812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29290DE-ADA3-4BCC-9DD9-F826D3D381E9}" type="datetime1">
              <a:rPr lang="en-US" smtClean="0">
                <a:solidFill>
                  <a:prstClr val="black"/>
                </a:solidFill>
              </a:rPr>
              <a:pPr/>
              <a:t>10/7/2013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dtudtudtudth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8F8F-29B2-4B65-8B1C-60A2AB9340C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841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B050"/>
                </a:solidFill>
              </a:rPr>
              <a:t>SDELAT’ v log – </a:t>
            </a:r>
            <a:r>
              <a:rPr lang="en-US" sz="1200" b="1" dirty="0" err="1" smtClean="0">
                <a:solidFill>
                  <a:srgbClr val="00B050"/>
                </a:solidFill>
              </a:rPr>
              <a:t>shkale</a:t>
            </a:r>
            <a:r>
              <a:rPr lang="en-US" sz="1200" b="1" dirty="0" smtClean="0">
                <a:solidFill>
                  <a:srgbClr val="00B050"/>
                </a:solidFill>
              </a:rPr>
              <a:t>!!!!!!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8A557-E784-4355-A1BC-D0D4BC83B84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926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B050"/>
                </a:solidFill>
              </a:rPr>
              <a:t>SDELAT’ v log – </a:t>
            </a:r>
            <a:r>
              <a:rPr lang="en-US" sz="1200" b="1" dirty="0" err="1" smtClean="0">
                <a:solidFill>
                  <a:srgbClr val="00B050"/>
                </a:solidFill>
              </a:rPr>
              <a:t>shkale</a:t>
            </a:r>
            <a:r>
              <a:rPr lang="en-US" sz="1200" b="1" dirty="0" smtClean="0">
                <a:solidFill>
                  <a:srgbClr val="00B050"/>
                </a:solidFill>
              </a:rPr>
              <a:t>!!!!!!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8A557-E784-4355-A1BC-D0D4BC83B84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926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+2 -2 layers – it is kind of testing of stability of our result</a:t>
            </a:r>
          </a:p>
          <a:p>
            <a:endParaRPr lang="en-US" dirty="0" smtClean="0"/>
          </a:p>
          <a:p>
            <a:r>
              <a:rPr lang="en-US" dirty="0" err="1" smtClean="0"/>
              <a:t>Dlya</a:t>
            </a:r>
            <a:r>
              <a:rPr lang="en-US" dirty="0" smtClean="0"/>
              <a:t> </a:t>
            </a:r>
            <a:r>
              <a:rPr lang="en-US" dirty="0" err="1" smtClean="0"/>
              <a:t>nizkih</a:t>
            </a:r>
            <a:r>
              <a:rPr lang="en-US" dirty="0" smtClean="0"/>
              <a:t> </a:t>
            </a:r>
            <a:r>
              <a:rPr lang="en-US" dirty="0" err="1" smtClean="0"/>
              <a:t>energiy</a:t>
            </a:r>
            <a:r>
              <a:rPr lang="en-US" dirty="0" smtClean="0"/>
              <a:t> </a:t>
            </a:r>
            <a:r>
              <a:rPr lang="en-US" dirty="0" err="1" smtClean="0"/>
              <a:t>mozhet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byt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snr</a:t>
            </a:r>
            <a:r>
              <a:rPr lang="en-US" baseline="0" dirty="0" smtClean="0"/>
              <a:t> v 9 sloe </a:t>
            </a:r>
            <a:r>
              <a:rPr lang="en-US" baseline="0" dirty="0" err="1" smtClean="0"/>
              <a:t>luchshe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chem</a:t>
            </a:r>
            <a:r>
              <a:rPr lang="en-US" baseline="0" dirty="0" smtClean="0"/>
              <a:t> v 7 </a:t>
            </a:r>
            <a:r>
              <a:rPr lang="en-US" baseline="0" dirty="0" err="1" smtClean="0"/>
              <a:t>t.k</a:t>
            </a:r>
            <a:r>
              <a:rPr lang="en-US" baseline="0" dirty="0" smtClean="0"/>
              <a:t>. v 7om </a:t>
            </a:r>
            <a:r>
              <a:rPr lang="en-US" baseline="0" dirty="0" err="1" smtClean="0"/>
              <a:t>sloye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vnosit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bolshiy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vklad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ru-RU" baseline="0" dirty="0" smtClean="0"/>
              <a:t>Переделать все графики </a:t>
            </a:r>
            <a:r>
              <a:rPr lang="ru-RU" baseline="0" dirty="0" err="1" smtClean="0"/>
              <a:t>снр</a:t>
            </a:r>
            <a:r>
              <a:rPr lang="ru-RU" baseline="0" dirty="0" smtClean="0"/>
              <a:t> если останется время.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8A557-E784-4355-A1BC-D0D4BC83B84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05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Ukazat</a:t>
            </a:r>
            <a:r>
              <a:rPr lang="en-US" dirty="0" smtClean="0"/>
              <a:t> </a:t>
            </a:r>
            <a:r>
              <a:rPr lang="en-US" dirty="0" err="1" smtClean="0"/>
              <a:t>kak</a:t>
            </a:r>
            <a:r>
              <a:rPr lang="en-US" dirty="0" smtClean="0"/>
              <a:t> </a:t>
            </a:r>
            <a:r>
              <a:rPr lang="en-US" dirty="0" err="1" smtClean="0"/>
              <a:t>rasschety</a:t>
            </a:r>
            <a:r>
              <a:rPr lang="en-US" dirty="0" smtClean="0"/>
              <a:t> </a:t>
            </a:r>
            <a:r>
              <a:rPr lang="en-US" dirty="0" err="1" smtClean="0"/>
              <a:t>provedeny</a:t>
            </a:r>
            <a:r>
              <a:rPr lang="en-US" dirty="0" smtClean="0"/>
              <a:t>? </a:t>
            </a:r>
            <a:r>
              <a:rPr lang="en-US" dirty="0" err="1" smtClean="0"/>
              <a:t>T.k</a:t>
            </a:r>
            <a:r>
              <a:rPr lang="en-US" dirty="0" smtClean="0"/>
              <a:t> </a:t>
            </a:r>
            <a:r>
              <a:rPr lang="en-US" dirty="0" err="1" smtClean="0"/>
              <a:t>energovydeleniye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yacheyku</a:t>
            </a:r>
            <a:r>
              <a:rPr lang="en-US" dirty="0" smtClean="0"/>
              <a:t> </a:t>
            </a:r>
            <a:r>
              <a:rPr lang="en-US" dirty="0" err="1" smtClean="0"/>
              <a:t>rastet</a:t>
            </a:r>
            <a:r>
              <a:rPr lang="en-US" dirty="0" smtClean="0"/>
              <a:t> (</a:t>
            </a:r>
            <a:r>
              <a:rPr lang="en-US" dirty="0" err="1" smtClean="0"/>
              <a:t>grubo</a:t>
            </a:r>
            <a:r>
              <a:rPr lang="en-US" dirty="0" smtClean="0"/>
              <a:t>)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lineyno</a:t>
            </a:r>
            <a:r>
              <a:rPr lang="en-US" baseline="0" dirty="0" smtClean="0"/>
              <a:t>. I my </a:t>
            </a:r>
            <a:r>
              <a:rPr lang="en-US" baseline="0" dirty="0" err="1" smtClean="0"/>
              <a:t>znaem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enorgovydeleniye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dlya</a:t>
            </a:r>
            <a:r>
              <a:rPr lang="en-US" baseline="0" dirty="0" smtClean="0"/>
              <a:t> 100GeV – </a:t>
            </a:r>
            <a:r>
              <a:rPr lang="en-US" baseline="0" dirty="0" err="1" smtClean="0"/>
              <a:t>nogo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electrona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err="1" smtClean="0"/>
              <a:t>Sdelat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bolshe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statistiki</a:t>
            </a:r>
            <a:r>
              <a:rPr lang="en-US" baseline="0" dirty="0" smtClean="0"/>
              <a:t> -&gt; </a:t>
            </a:r>
            <a:r>
              <a:rPr lang="en-US" baseline="0" dirty="0" err="1" smtClean="0"/>
              <a:t>dodelat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kod</a:t>
            </a:r>
            <a:r>
              <a:rPr lang="en-US" baseline="0" dirty="0" smtClean="0"/>
              <a:t> s </a:t>
            </a:r>
            <a:r>
              <a:rPr lang="en-US" baseline="0" dirty="0" err="1" smtClean="0"/>
              <a:t>ringo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chtoby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mozhno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bylo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mnogo</a:t>
            </a:r>
            <a:r>
              <a:rPr lang="en-US" baseline="0" dirty="0" smtClean="0"/>
              <a:t> input </a:t>
            </a:r>
            <a:r>
              <a:rPr lang="en-US" baseline="0" dirty="0" err="1" smtClean="0"/>
              <a:t>failov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podavat</a:t>
            </a:r>
            <a:r>
              <a:rPr lang="en-US" baseline="0" dirty="0" smtClean="0"/>
              <a:t>’ v </a:t>
            </a:r>
            <a:r>
              <a:rPr lang="en-US" baseline="0" dirty="0" err="1" smtClean="0"/>
              <a:t>programmu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bgaver_for_thisto_charge_collection</a:t>
            </a:r>
            <a:r>
              <a:rPr lang="en-US" baseline="0" dirty="0" smtClean="0"/>
              <a:t>…</a:t>
            </a:r>
            <a:r>
              <a:rPr lang="en-US" baseline="0" dirty="0" err="1" smtClean="0"/>
              <a:t>bla-bla-bla</a:t>
            </a:r>
            <a:r>
              <a:rPr lang="en-US" baseline="0" dirty="0" smtClean="0"/>
              <a:t>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8A557-E784-4355-A1BC-D0D4BC83B84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283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B050"/>
                </a:solidFill>
              </a:rPr>
              <a:t>SDELAT’ v log – </a:t>
            </a:r>
            <a:r>
              <a:rPr lang="en-US" sz="1200" b="1" dirty="0" err="1" smtClean="0">
                <a:solidFill>
                  <a:srgbClr val="00B050"/>
                </a:solidFill>
              </a:rPr>
              <a:t>shkale</a:t>
            </a:r>
            <a:r>
              <a:rPr lang="en-US" sz="1200" b="1" dirty="0" smtClean="0">
                <a:solidFill>
                  <a:srgbClr val="00B050"/>
                </a:solidFill>
              </a:rPr>
              <a:t>!!!!!!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8A557-E784-4355-A1BC-D0D4BC83B84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926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SIGNAL ALMOST INDEPENDET OF SEGMENTATION!!</a:t>
            </a:r>
          </a:p>
          <a:p>
            <a:endParaRPr lang="en-US" dirty="0" smtClean="0"/>
          </a:p>
          <a:p>
            <a:r>
              <a:rPr lang="en-US" dirty="0" err="1" smtClean="0"/>
              <a:t>Peredelat</a:t>
            </a:r>
            <a:r>
              <a:rPr lang="en-US" dirty="0" smtClean="0"/>
              <a:t> </a:t>
            </a:r>
            <a:r>
              <a:rPr lang="en-US" dirty="0" err="1" smtClean="0"/>
              <a:t>grafik</a:t>
            </a:r>
            <a:r>
              <a:rPr lang="en-US" dirty="0" smtClean="0"/>
              <a:t> </a:t>
            </a:r>
            <a:r>
              <a:rPr lang="en-US" dirty="0" err="1" smtClean="0"/>
              <a:t>dlya</a:t>
            </a:r>
            <a:r>
              <a:rPr lang="en-US" baseline="0" dirty="0" smtClean="0"/>
              <a:t> rms </a:t>
            </a:r>
            <a:r>
              <a:rPr lang="en-US" baseline="0" dirty="0" err="1" smtClean="0"/>
              <a:t>chtob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os’</a:t>
            </a:r>
            <a:r>
              <a:rPr lang="en-US" baseline="0" dirty="0" smtClean="0"/>
              <a:t> u  PS </a:t>
            </a:r>
            <a:r>
              <a:rPr lang="en-US" baseline="0" dirty="0" err="1" smtClean="0"/>
              <a:t>byla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takaya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kak</a:t>
            </a:r>
            <a:r>
              <a:rPr lang="en-US" baseline="0" dirty="0" smtClean="0"/>
              <a:t> u US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8A557-E784-4355-A1BC-D0D4BC83B84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849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Since one of the tasks of </a:t>
            </a:r>
            <a:r>
              <a:rPr lang="en-US" dirty="0" err="1" smtClean="0"/>
              <a:t>BeamCal</a:t>
            </a:r>
            <a:r>
              <a:rPr lang="en-US" dirty="0" smtClean="0"/>
              <a:t> is to measure single high-energetic electrons (</a:t>
            </a:r>
            <a:r>
              <a:rPr lang="en-US" dirty="0" err="1" smtClean="0"/>
              <a:t>sHEe</a:t>
            </a:r>
            <a:r>
              <a:rPr lang="en-US" dirty="0" smtClean="0"/>
              <a:t>), the goal of finding better segmentation of calorimeter for this purpose was made.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Finding an optimum segmentation for better reconstruction of single high-energetic electrons (</a:t>
            </a:r>
            <a:r>
              <a:rPr lang="en-US" dirty="0" err="1" smtClean="0"/>
              <a:t>sHEe</a:t>
            </a:r>
            <a:r>
              <a:rPr lang="en-US" dirty="0" smtClean="0"/>
              <a:t>).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29290DE-ADA3-4BCC-9DD9-F826D3D381E9}" type="datetime1">
              <a:rPr lang="en-US" smtClean="0">
                <a:solidFill>
                  <a:prstClr val="black"/>
                </a:solidFill>
              </a:rPr>
              <a:pPr/>
              <a:t>10/7/2013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dtudtudtudth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8F8F-29B2-4B65-8B1C-60A2AB9340C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841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8A557-E784-4355-A1BC-D0D4BC83B84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674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Skazat</a:t>
            </a:r>
            <a:r>
              <a:rPr lang="en-US" dirty="0" smtClean="0"/>
              <a:t> </a:t>
            </a:r>
            <a:r>
              <a:rPr lang="en-US" dirty="0" err="1" smtClean="0"/>
              <a:t>chto</a:t>
            </a:r>
            <a:r>
              <a:rPr lang="en-US" dirty="0" smtClean="0"/>
              <a:t> </a:t>
            </a:r>
            <a:r>
              <a:rPr lang="en-US" dirty="0" err="1" smtClean="0"/>
              <a:t>vsebylo</a:t>
            </a:r>
            <a:r>
              <a:rPr lang="en-US" dirty="0" smtClean="0"/>
              <a:t> </a:t>
            </a:r>
            <a:r>
              <a:rPr lang="en-US" dirty="0" err="1" smtClean="0"/>
              <a:t>poschitano</a:t>
            </a:r>
            <a:r>
              <a:rPr lang="en-US" dirty="0" smtClean="0"/>
              <a:t> </a:t>
            </a:r>
            <a:r>
              <a:rPr lang="en-US" dirty="0" err="1" smtClean="0"/>
              <a:t>dlya</a:t>
            </a:r>
            <a:r>
              <a:rPr lang="en-US" dirty="0" smtClean="0"/>
              <a:t> Diamond??</a:t>
            </a:r>
          </a:p>
          <a:p>
            <a:endParaRPr lang="en-US" dirty="0" smtClean="0"/>
          </a:p>
          <a:p>
            <a:r>
              <a:rPr lang="en-US" baseline="0" dirty="0" smtClean="0"/>
              <a:t>Find number of channels for each segmentation(~ 70000 in total? And in 1 layer)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8A557-E784-4355-A1BC-D0D4BC83B84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21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Skazat</a:t>
            </a:r>
            <a:r>
              <a:rPr lang="en-US" sz="1200" dirty="0" smtClean="0"/>
              <a:t> pro to </a:t>
            </a:r>
            <a:r>
              <a:rPr lang="en-US" sz="1200" dirty="0" err="1" smtClean="0"/>
              <a:t>chto</a:t>
            </a:r>
            <a:r>
              <a:rPr lang="en-US" sz="1200" dirty="0" smtClean="0"/>
              <a:t> </a:t>
            </a:r>
            <a:r>
              <a:rPr lang="en-US" sz="1200" dirty="0" err="1" smtClean="0"/>
              <a:t>tak</a:t>
            </a:r>
            <a:r>
              <a:rPr lang="en-US" sz="1200" dirty="0" smtClean="0"/>
              <a:t> </a:t>
            </a:r>
            <a:r>
              <a:rPr lang="en-US" sz="1200" dirty="0" err="1" smtClean="0"/>
              <a:t>kak</a:t>
            </a:r>
            <a:r>
              <a:rPr lang="en-US" sz="1200" dirty="0" smtClean="0"/>
              <a:t> </a:t>
            </a:r>
            <a:r>
              <a:rPr lang="en-US" sz="1200" dirty="0" err="1" smtClean="0"/>
              <a:t>yadro</a:t>
            </a:r>
            <a:r>
              <a:rPr lang="en-US" sz="1200" dirty="0" smtClean="0"/>
              <a:t> </a:t>
            </a:r>
            <a:r>
              <a:rPr lang="en-US" sz="1200" dirty="0" err="1" smtClean="0"/>
              <a:t>livnya</a:t>
            </a:r>
            <a:r>
              <a:rPr lang="en-US" sz="1200" dirty="0" smtClean="0"/>
              <a:t> </a:t>
            </a:r>
            <a:r>
              <a:rPr lang="en-US" sz="1200" dirty="0" err="1" smtClean="0"/>
              <a:t>okolo</a:t>
            </a:r>
            <a:r>
              <a:rPr lang="en-US" sz="1200" dirty="0" smtClean="0"/>
              <a:t> 2?mm to </a:t>
            </a:r>
            <a:r>
              <a:rPr lang="en-US" sz="1200" dirty="0" err="1" smtClean="0"/>
              <a:t>umenshaya</a:t>
            </a:r>
            <a:r>
              <a:rPr lang="en-US" sz="1200" dirty="0" smtClean="0"/>
              <a:t> </a:t>
            </a:r>
            <a:r>
              <a:rPr lang="en-US" sz="1200" dirty="0" err="1" smtClean="0"/>
              <a:t>razmer</a:t>
            </a:r>
            <a:r>
              <a:rPr lang="en-US" sz="1200" dirty="0" smtClean="0"/>
              <a:t> </a:t>
            </a:r>
            <a:r>
              <a:rPr lang="en-US" sz="1200" dirty="0" err="1" smtClean="0"/>
              <a:t>yacheek</a:t>
            </a:r>
            <a:r>
              <a:rPr lang="en-US" sz="1200" dirty="0" smtClean="0"/>
              <a:t> </a:t>
            </a:r>
            <a:r>
              <a:rPr lang="en-US" sz="1200" dirty="0" err="1" smtClean="0"/>
              <a:t>na</a:t>
            </a:r>
            <a:r>
              <a:rPr lang="en-US" sz="1200" dirty="0" smtClean="0"/>
              <a:t> </a:t>
            </a:r>
            <a:r>
              <a:rPr lang="en-US" sz="1200" dirty="0" err="1" smtClean="0"/>
              <a:t>malyh</a:t>
            </a:r>
            <a:r>
              <a:rPr lang="en-US" sz="1200" dirty="0" smtClean="0"/>
              <a:t> </a:t>
            </a:r>
            <a:r>
              <a:rPr lang="en-US" sz="1200" dirty="0" err="1" smtClean="0"/>
              <a:t>radiusah</a:t>
            </a:r>
            <a:r>
              <a:rPr lang="en-US" sz="1200" dirty="0" smtClean="0"/>
              <a:t> my </a:t>
            </a:r>
            <a:r>
              <a:rPr lang="en-US" sz="1200" dirty="0" err="1" smtClean="0"/>
              <a:t>umenshaem</a:t>
            </a:r>
            <a:r>
              <a:rPr lang="en-US" sz="1200" dirty="0" smtClean="0"/>
              <a:t> </a:t>
            </a:r>
            <a:r>
              <a:rPr lang="en-US" sz="1200" dirty="0" err="1" smtClean="0"/>
              <a:t>shum</a:t>
            </a:r>
            <a:r>
              <a:rPr lang="en-US" sz="1200" dirty="0" smtClean="0"/>
              <a:t> </a:t>
            </a:r>
            <a:r>
              <a:rPr lang="en-US" sz="1200" dirty="0" err="1" smtClean="0"/>
              <a:t>ot</a:t>
            </a:r>
            <a:r>
              <a:rPr lang="en-US" sz="1200" dirty="0" smtClean="0"/>
              <a:t> </a:t>
            </a:r>
            <a:r>
              <a:rPr lang="en-US" sz="1200" dirty="0" err="1" smtClean="0"/>
              <a:t>bg</a:t>
            </a:r>
            <a:r>
              <a:rPr lang="en-US" sz="1200" dirty="0" smtClean="0"/>
              <a:t>, signal net, </a:t>
            </a:r>
            <a:r>
              <a:rPr lang="en-US" sz="1200" dirty="0" err="1" smtClean="0"/>
              <a:t>sledovatelno</a:t>
            </a:r>
            <a:r>
              <a:rPr lang="en-US" sz="1200" dirty="0" smtClean="0"/>
              <a:t> </a:t>
            </a:r>
            <a:r>
              <a:rPr lang="en-US" sz="1200" dirty="0" err="1" smtClean="0"/>
              <a:t>ozhidaem</a:t>
            </a:r>
            <a:r>
              <a:rPr lang="en-US" sz="1200" dirty="0" smtClean="0"/>
              <a:t> </a:t>
            </a:r>
            <a:r>
              <a:rPr lang="en-US" sz="1200" dirty="0" err="1" smtClean="0"/>
              <a:t>luchizhiy</a:t>
            </a:r>
            <a:r>
              <a:rPr lang="en-US" sz="1200" dirty="0" smtClean="0"/>
              <a:t> SNR</a:t>
            </a:r>
          </a:p>
          <a:p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sz="1200" dirty="0" smtClean="0">
                <a:solidFill>
                  <a:srgbClr val="00B050"/>
                </a:solidFill>
              </a:rPr>
              <a:t>Put pictures for </a:t>
            </a:r>
            <a:r>
              <a:rPr lang="en-US" sz="1200" dirty="0" err="1" smtClean="0">
                <a:solidFill>
                  <a:srgbClr val="00B050"/>
                </a:solidFill>
              </a:rPr>
              <a:t>rms</a:t>
            </a:r>
            <a:r>
              <a:rPr lang="en-US" sz="1200" dirty="0" smtClean="0">
                <a:solidFill>
                  <a:srgbClr val="00B050"/>
                </a:solidFill>
              </a:rPr>
              <a:t>?? Or </a:t>
            </a:r>
          </a:p>
          <a:p>
            <a:pPr marL="171450" indent="-171450">
              <a:buFontTx/>
              <a:buChar char="-"/>
            </a:pPr>
            <a:endParaRPr lang="en-US" sz="1200" dirty="0" smtClean="0">
              <a:solidFill>
                <a:srgbClr val="00B050"/>
              </a:solidFill>
            </a:endParaRPr>
          </a:p>
          <a:p>
            <a:r>
              <a:rPr lang="en-US" sz="1200" dirty="0" smtClean="0">
                <a:solidFill>
                  <a:srgbClr val="00B050"/>
                </a:solidFill>
              </a:rPr>
              <a:t>- Put </a:t>
            </a:r>
            <a:r>
              <a:rPr lang="en-US" sz="1200" dirty="0" err="1" smtClean="0">
                <a:solidFill>
                  <a:srgbClr val="00B050"/>
                </a:solidFill>
              </a:rPr>
              <a:t>histo</a:t>
            </a:r>
            <a:r>
              <a:rPr lang="en-US" sz="1200" dirty="0" smtClean="0">
                <a:solidFill>
                  <a:srgbClr val="00B050"/>
                </a:solidFill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</a:rPr>
              <a:t>bg</a:t>
            </a:r>
            <a:r>
              <a:rPr lang="en-US" sz="1200" dirty="0" smtClean="0">
                <a:solidFill>
                  <a:srgbClr val="00B050"/>
                </a:solidFill>
              </a:rPr>
              <a:t>(radius) with </a:t>
            </a:r>
            <a:r>
              <a:rPr lang="en-US" sz="1200" dirty="0" err="1" smtClean="0">
                <a:solidFill>
                  <a:srgbClr val="00B050"/>
                </a:solidFill>
              </a:rPr>
              <a:t>rms</a:t>
            </a:r>
            <a:r>
              <a:rPr lang="en-US" sz="1200" dirty="0" smtClean="0">
                <a:solidFill>
                  <a:srgbClr val="00B050"/>
                </a:solidFill>
              </a:rPr>
              <a:t> as errors?? For all layers or for layer with maximum energy deposition?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8A557-E784-4355-A1BC-D0D4BC83B84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321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SIGNAL ALMOST INDEPENDET OF SEGMENTATION!!</a:t>
            </a:r>
          </a:p>
          <a:p>
            <a:endParaRPr lang="en-US" dirty="0" smtClean="0"/>
          </a:p>
          <a:p>
            <a:r>
              <a:rPr lang="en-US" dirty="0" err="1" smtClean="0"/>
              <a:t>Peredelat</a:t>
            </a:r>
            <a:r>
              <a:rPr lang="en-US" dirty="0" smtClean="0"/>
              <a:t> </a:t>
            </a:r>
            <a:r>
              <a:rPr lang="en-US" dirty="0" err="1" smtClean="0"/>
              <a:t>grafik</a:t>
            </a:r>
            <a:r>
              <a:rPr lang="en-US" dirty="0" smtClean="0"/>
              <a:t> </a:t>
            </a:r>
            <a:r>
              <a:rPr lang="en-US" dirty="0" err="1" smtClean="0"/>
              <a:t>dlya</a:t>
            </a:r>
            <a:r>
              <a:rPr lang="en-US" baseline="0" dirty="0" smtClean="0"/>
              <a:t> rms </a:t>
            </a:r>
            <a:r>
              <a:rPr lang="en-US" baseline="0" dirty="0" err="1" smtClean="0"/>
              <a:t>chtob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os’</a:t>
            </a:r>
            <a:r>
              <a:rPr lang="en-US" baseline="0" dirty="0" smtClean="0"/>
              <a:t> u  PS </a:t>
            </a:r>
            <a:r>
              <a:rPr lang="en-US" baseline="0" dirty="0" err="1" smtClean="0"/>
              <a:t>byla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takaya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kak</a:t>
            </a:r>
            <a:r>
              <a:rPr lang="en-US" baseline="0" dirty="0" smtClean="0"/>
              <a:t> u US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8A557-E784-4355-A1BC-D0D4BC83B84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849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B050"/>
                </a:solidFill>
              </a:rPr>
              <a:t>SDELAT’ v log – </a:t>
            </a:r>
            <a:r>
              <a:rPr lang="en-US" sz="1200" b="1" dirty="0" err="1" smtClean="0">
                <a:solidFill>
                  <a:srgbClr val="00B050"/>
                </a:solidFill>
              </a:rPr>
              <a:t>shkale</a:t>
            </a:r>
            <a:r>
              <a:rPr lang="en-US" sz="1200" b="1" dirty="0" smtClean="0">
                <a:solidFill>
                  <a:srgbClr val="00B050"/>
                </a:solidFill>
              </a:rPr>
              <a:t>!!!!!!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8A557-E784-4355-A1BC-D0D4BC83B84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926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B050"/>
                </a:solidFill>
              </a:rPr>
              <a:t>SDELAT’ v log – </a:t>
            </a:r>
            <a:r>
              <a:rPr lang="en-US" sz="1200" b="1" dirty="0" err="1" smtClean="0">
                <a:solidFill>
                  <a:srgbClr val="00B050"/>
                </a:solidFill>
              </a:rPr>
              <a:t>shkale</a:t>
            </a:r>
            <a:r>
              <a:rPr lang="en-US" sz="1200" b="1" dirty="0" smtClean="0">
                <a:solidFill>
                  <a:srgbClr val="00B050"/>
                </a:solidFill>
              </a:rPr>
              <a:t>!!!!!!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8A557-E784-4355-A1BC-D0D4BC83B84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926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Ukazat</a:t>
            </a:r>
            <a:r>
              <a:rPr lang="en-US" dirty="0" smtClean="0"/>
              <a:t> </a:t>
            </a:r>
            <a:r>
              <a:rPr lang="en-US" dirty="0" err="1" smtClean="0"/>
              <a:t>kak</a:t>
            </a:r>
            <a:r>
              <a:rPr lang="en-US" dirty="0" smtClean="0"/>
              <a:t> </a:t>
            </a:r>
            <a:r>
              <a:rPr lang="en-US" dirty="0" err="1" smtClean="0"/>
              <a:t>rasschety</a:t>
            </a:r>
            <a:r>
              <a:rPr lang="en-US" dirty="0" smtClean="0"/>
              <a:t> </a:t>
            </a:r>
            <a:r>
              <a:rPr lang="en-US" dirty="0" err="1" smtClean="0"/>
              <a:t>provedeny</a:t>
            </a:r>
            <a:r>
              <a:rPr lang="en-US" dirty="0" smtClean="0"/>
              <a:t>? </a:t>
            </a:r>
            <a:r>
              <a:rPr lang="en-US" dirty="0" err="1" smtClean="0"/>
              <a:t>T.k</a:t>
            </a:r>
            <a:r>
              <a:rPr lang="en-US" dirty="0" smtClean="0"/>
              <a:t> </a:t>
            </a:r>
            <a:r>
              <a:rPr lang="en-US" dirty="0" err="1" smtClean="0"/>
              <a:t>energovydeleniye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yacheyku</a:t>
            </a:r>
            <a:r>
              <a:rPr lang="en-US" dirty="0" smtClean="0"/>
              <a:t> </a:t>
            </a:r>
            <a:r>
              <a:rPr lang="en-US" dirty="0" err="1" smtClean="0"/>
              <a:t>rastet</a:t>
            </a:r>
            <a:r>
              <a:rPr lang="en-US" dirty="0" smtClean="0"/>
              <a:t> (</a:t>
            </a:r>
            <a:r>
              <a:rPr lang="en-US" dirty="0" err="1" smtClean="0"/>
              <a:t>grubo</a:t>
            </a:r>
            <a:r>
              <a:rPr lang="en-US" dirty="0" smtClean="0"/>
              <a:t>)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lineyno</a:t>
            </a:r>
            <a:r>
              <a:rPr lang="en-US" baseline="0" dirty="0" smtClean="0"/>
              <a:t>. I my </a:t>
            </a:r>
            <a:r>
              <a:rPr lang="en-US" baseline="0" dirty="0" err="1" smtClean="0"/>
              <a:t>znaem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enorgovydeleniye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dlya</a:t>
            </a:r>
            <a:r>
              <a:rPr lang="en-US" baseline="0" dirty="0" smtClean="0"/>
              <a:t> 100GeV – </a:t>
            </a:r>
            <a:r>
              <a:rPr lang="en-US" baseline="0" dirty="0" err="1" smtClean="0"/>
              <a:t>nogo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electrona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err="1" smtClean="0"/>
              <a:t>Sdelat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bolshe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statistiki</a:t>
            </a:r>
            <a:r>
              <a:rPr lang="en-US" baseline="0" dirty="0" smtClean="0"/>
              <a:t> -&gt; </a:t>
            </a:r>
            <a:r>
              <a:rPr lang="en-US" baseline="0" dirty="0" err="1" smtClean="0"/>
              <a:t>dodelat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kod</a:t>
            </a:r>
            <a:r>
              <a:rPr lang="en-US" baseline="0" dirty="0" smtClean="0"/>
              <a:t> s </a:t>
            </a:r>
            <a:r>
              <a:rPr lang="en-US" baseline="0" dirty="0" err="1" smtClean="0"/>
              <a:t>ringo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chtoby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mozhno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bylo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mnogo</a:t>
            </a:r>
            <a:r>
              <a:rPr lang="en-US" baseline="0" dirty="0" smtClean="0"/>
              <a:t> input </a:t>
            </a:r>
            <a:r>
              <a:rPr lang="en-US" baseline="0" dirty="0" err="1" smtClean="0"/>
              <a:t>failov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podavat</a:t>
            </a:r>
            <a:r>
              <a:rPr lang="en-US" baseline="0" dirty="0" smtClean="0"/>
              <a:t>’ v </a:t>
            </a:r>
            <a:r>
              <a:rPr lang="en-US" baseline="0" dirty="0" err="1" smtClean="0"/>
              <a:t>programmu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bgaver_for_thisto_charge_collection</a:t>
            </a:r>
            <a:r>
              <a:rPr lang="en-US" baseline="0" dirty="0" smtClean="0"/>
              <a:t>…</a:t>
            </a:r>
            <a:r>
              <a:rPr lang="en-US" baseline="0" dirty="0" err="1" smtClean="0"/>
              <a:t>bla-bla-bla</a:t>
            </a:r>
            <a:r>
              <a:rPr lang="en-US" baseline="0" dirty="0" smtClean="0"/>
              <a:t>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8A557-E784-4355-A1BC-D0D4BC83B84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283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1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1" y="1363664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7" y="1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6" y="5684839"/>
            <a:ext cx="1149351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6" y="2481263"/>
            <a:ext cx="28559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de-DE" sz="1600">
              <a:solidFill>
                <a:srgbClr val="000000"/>
              </a:solidFill>
            </a:endParaRPr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421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643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9"/>
            <a:ext cx="2132013" cy="5667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7" y="103189"/>
            <a:ext cx="6245225" cy="5667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020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528" y="116632"/>
            <a:ext cx="8394699" cy="430212"/>
          </a:xfrm>
        </p:spPr>
        <p:txBody>
          <a:bodyPr/>
          <a:lstStyle>
            <a:lvl1pPr>
              <a:defRPr sz="3600"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defRPr>
            </a:lvl1pPr>
          </a:lstStyle>
          <a:p>
            <a:r>
              <a:rPr lang="de-DE" sz="3600" dirty="0" err="1" smtClean="0"/>
              <a:t>Simulations</a:t>
            </a:r>
            <a:r>
              <a:rPr lang="de-DE" sz="3600" dirty="0" smtClean="0"/>
              <a:t> </a:t>
            </a:r>
            <a:r>
              <a:rPr lang="de-DE" sz="3600" dirty="0" err="1" smtClean="0"/>
              <a:t>with</a:t>
            </a:r>
            <a:r>
              <a:rPr lang="de-DE" sz="3600" dirty="0" smtClean="0"/>
              <a:t> </a:t>
            </a:r>
            <a:r>
              <a:rPr lang="de-DE" sz="3600" dirty="0" err="1" smtClean="0"/>
              <a:t>new</a:t>
            </a:r>
            <a:r>
              <a:rPr lang="de-DE" sz="3600" dirty="0" smtClean="0"/>
              <a:t> </a:t>
            </a:r>
            <a:r>
              <a:rPr lang="de-DE" sz="3600" dirty="0" err="1" smtClean="0"/>
              <a:t>segmentation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defRPr>
            </a:lvl1pPr>
            <a:lvl2pPr>
              <a:defRPr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defRPr>
            </a:lvl2pPr>
            <a:lvl3pPr>
              <a:defRPr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defRPr>
            </a:lvl3pPr>
            <a:lvl4pPr>
              <a:defRPr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defRPr>
            </a:lvl4pPr>
            <a:lvl5pPr>
              <a:defRPr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1586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42746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7" y="977901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7" y="977901"/>
            <a:ext cx="4184651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7275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7275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323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175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243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43025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FFFDEF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689" y="838199"/>
            <a:ext cx="8540524" cy="518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82576" y="157163"/>
            <a:ext cx="8394699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Simulations with new segmentation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6" y="6427478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900" b="1" dirty="0" smtClean="0">
                <a:solidFill>
                  <a:srgbClr val="808080"/>
                </a:solidFill>
              </a:rPr>
              <a:t>Lucia </a:t>
            </a:r>
            <a:r>
              <a:rPr lang="en-GB" sz="900" b="1" dirty="0" err="1" smtClean="0">
                <a:solidFill>
                  <a:srgbClr val="808080"/>
                </a:solidFill>
              </a:rPr>
              <a:t>Bortko</a:t>
            </a:r>
            <a:r>
              <a:rPr lang="en-GB" sz="900" b="1" dirty="0" smtClean="0">
                <a:solidFill>
                  <a:srgbClr val="808080"/>
                </a:solidFill>
              </a:rPr>
              <a:t>   </a:t>
            </a:r>
            <a:r>
              <a:rPr lang="en-GB" sz="900" dirty="0" smtClean="0">
                <a:solidFill>
                  <a:srgbClr val="808080"/>
                </a:solidFill>
              </a:rPr>
              <a:t>|  </a:t>
            </a:r>
            <a:r>
              <a:rPr lang="en-US" sz="900" dirty="0" err="1" smtClean="0">
                <a:solidFill>
                  <a:srgbClr val="808080"/>
                </a:solidFill>
              </a:rPr>
              <a:t>Optimisation</a:t>
            </a:r>
            <a:r>
              <a:rPr lang="en-US" sz="900" dirty="0" smtClean="0">
                <a:solidFill>
                  <a:srgbClr val="808080"/>
                </a:solidFill>
              </a:rPr>
              <a:t> Studies </a:t>
            </a:r>
            <a:r>
              <a:rPr lang="en-US" sz="900" baseline="0" dirty="0" smtClean="0">
                <a:solidFill>
                  <a:srgbClr val="808080"/>
                </a:solidFill>
              </a:rPr>
              <a:t> </a:t>
            </a:r>
            <a:r>
              <a:rPr lang="en-US" sz="900" dirty="0" smtClean="0">
                <a:solidFill>
                  <a:srgbClr val="808080"/>
                </a:solidFill>
              </a:rPr>
              <a:t>for the </a:t>
            </a:r>
            <a:r>
              <a:rPr lang="en-US" sz="900" dirty="0" err="1" smtClean="0">
                <a:solidFill>
                  <a:srgbClr val="808080"/>
                </a:solidFill>
              </a:rPr>
              <a:t>BeamCal</a:t>
            </a:r>
            <a:r>
              <a:rPr lang="en-US" sz="900" dirty="0" smtClean="0">
                <a:solidFill>
                  <a:srgbClr val="808080"/>
                </a:solidFill>
              </a:rPr>
              <a:t> Design</a:t>
            </a:r>
            <a:r>
              <a:rPr lang="en-GB" sz="900" dirty="0" smtClean="0">
                <a:solidFill>
                  <a:srgbClr val="808080"/>
                </a:solidFill>
              </a:rPr>
              <a:t>    |  </a:t>
            </a:r>
            <a:r>
              <a:rPr lang="en-GB" sz="900" dirty="0" smtClean="0">
                <a:solidFill>
                  <a:srgbClr val="808080"/>
                </a:solidFill>
              </a:rPr>
              <a:t>2013-10-7  </a:t>
            </a:r>
            <a:r>
              <a:rPr lang="en-GB" sz="900" dirty="0" smtClean="0">
                <a:solidFill>
                  <a:srgbClr val="808080"/>
                </a:solidFill>
              </a:rPr>
              <a:t>|   </a:t>
            </a:r>
            <a:r>
              <a:rPr lang="en-GB" sz="900" dirty="0" smtClean="0">
                <a:solidFill>
                  <a:srgbClr val="808080"/>
                </a:solidFill>
              </a:rPr>
              <a:t>DESY</a:t>
            </a:r>
            <a:r>
              <a:rPr lang="en-GB" sz="900" baseline="0" dirty="0" smtClean="0">
                <a:solidFill>
                  <a:srgbClr val="808080"/>
                </a:solidFill>
              </a:rPr>
              <a:t>   </a:t>
            </a:r>
            <a:r>
              <a:rPr lang="en-GB" sz="900" baseline="0" dirty="0" err="1" smtClean="0">
                <a:solidFill>
                  <a:srgbClr val="808080"/>
                </a:solidFill>
              </a:rPr>
              <a:t>Zeuthen</a:t>
            </a:r>
            <a:r>
              <a:rPr lang="en-GB" sz="900" baseline="0" dirty="0" smtClean="0">
                <a:solidFill>
                  <a:srgbClr val="808080"/>
                </a:solidFill>
              </a:rPr>
              <a:t>   </a:t>
            </a:r>
            <a:r>
              <a:rPr lang="en-GB" sz="900" baseline="0" dirty="0" smtClean="0">
                <a:solidFill>
                  <a:srgbClr val="808080"/>
                </a:solidFill>
              </a:rPr>
              <a:t>| </a:t>
            </a:r>
            <a:r>
              <a:rPr lang="en-GB" sz="900" dirty="0" smtClean="0">
                <a:solidFill>
                  <a:srgbClr val="808080"/>
                </a:solidFill>
              </a:rPr>
              <a:t>  </a:t>
            </a:r>
            <a:r>
              <a:rPr lang="en-GB" sz="900" b="1" dirty="0" smtClean="0">
                <a:solidFill>
                  <a:srgbClr val="808080"/>
                </a:solidFill>
              </a:rPr>
              <a:t>Page  </a:t>
            </a:r>
            <a:fld id="{ABA098E9-E6EE-44BF-9612-6777A6DF1330}" type="slidenum">
              <a:rPr lang="en-GB" sz="900" b="1" smtClean="0">
                <a:solidFill>
                  <a:srgbClr val="80808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GB" sz="900" b="1" dirty="0" smtClean="0">
                <a:solidFill>
                  <a:srgbClr val="808080"/>
                </a:solidFill>
              </a:rPr>
              <a:t>/16</a:t>
            </a:r>
            <a:endParaRPr lang="en-GB" sz="900" b="1" dirty="0">
              <a:solidFill>
                <a:srgbClr val="808080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154705" y="6227555"/>
            <a:ext cx="639813" cy="60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 bwMode="auto">
          <a:xfrm>
            <a:off x="307180" y="692696"/>
            <a:ext cx="8529639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Прямая соединительная линия 2"/>
          <p:cNvCxnSpPr/>
          <p:nvPr/>
        </p:nvCxnSpPr>
        <p:spPr bwMode="auto">
          <a:xfrm>
            <a:off x="395536" y="6381328"/>
            <a:ext cx="7612911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5140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baseline="0">
          <a:solidFill>
            <a:schemeClr val="accent5">
              <a:lumMod val="25000"/>
            </a:schemeClr>
          </a:solidFill>
          <a:latin typeface="Garamond" pitchFamily="18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18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Garamond" pitchFamily="18" charset="0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90.png"/><Relationship Id="rId18" Type="http://schemas.openxmlformats.org/officeDocument/2006/relationships/image" Target="../media/image45.png"/><Relationship Id="rId3" Type="http://schemas.openxmlformats.org/officeDocument/2006/relationships/image" Target="../media/image38.png"/><Relationship Id="rId21" Type="http://schemas.openxmlformats.org/officeDocument/2006/relationships/image" Target="../media/image47.png"/><Relationship Id="rId7" Type="http://schemas.openxmlformats.org/officeDocument/2006/relationships/image" Target="../media/image22.png"/><Relationship Id="rId12" Type="http://schemas.openxmlformats.org/officeDocument/2006/relationships/image" Target="../media/image28.png"/><Relationship Id="rId17" Type="http://schemas.openxmlformats.org/officeDocument/2006/relationships/image" Target="../media/image330.png"/><Relationship Id="rId2" Type="http://schemas.openxmlformats.org/officeDocument/2006/relationships/image" Target="../media/image37.png"/><Relationship Id="rId16" Type="http://schemas.openxmlformats.org/officeDocument/2006/relationships/image" Target="../media/image3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260.png"/><Relationship Id="rId24" Type="http://schemas.openxmlformats.org/officeDocument/2006/relationships/image" Target="../media/image50.png"/><Relationship Id="rId5" Type="http://schemas.openxmlformats.org/officeDocument/2006/relationships/image" Target="../media/image43.png"/><Relationship Id="rId15" Type="http://schemas.openxmlformats.org/officeDocument/2006/relationships/image" Target="../media/image310.png"/><Relationship Id="rId23" Type="http://schemas.openxmlformats.org/officeDocument/2006/relationships/image" Target="../media/image49.png"/><Relationship Id="rId10" Type="http://schemas.openxmlformats.org/officeDocument/2006/relationships/image" Target="../media/image250.png"/><Relationship Id="rId19" Type="http://schemas.openxmlformats.org/officeDocument/2006/relationships/image" Target="../media/image13.gif"/><Relationship Id="rId4" Type="http://schemas.openxmlformats.org/officeDocument/2006/relationships/image" Target="../media/image42.png"/><Relationship Id="rId9" Type="http://schemas.openxmlformats.org/officeDocument/2006/relationships/image" Target="../media/image24.png"/><Relationship Id="rId14" Type="http://schemas.openxmlformats.org/officeDocument/2006/relationships/image" Target="../media/image30.png"/><Relationship Id="rId22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0.png"/><Relationship Id="rId7" Type="http://schemas.openxmlformats.org/officeDocument/2006/relationships/image" Target="../media/image52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0.png"/><Relationship Id="rId4" Type="http://schemas.openxmlformats.org/officeDocument/2006/relationships/image" Target="../media/image49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0.png"/><Relationship Id="rId4" Type="http://schemas.openxmlformats.org/officeDocument/2006/relationships/image" Target="../media/image4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gif"/><Relationship Id="rId4" Type="http://schemas.openxmlformats.org/officeDocument/2006/relationships/image" Target="../media/image5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57.gif"/><Relationship Id="rId4" Type="http://schemas.openxmlformats.org/officeDocument/2006/relationships/image" Target="../media/image2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gi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30.png"/><Relationship Id="rId4" Type="http://schemas.openxmlformats.org/officeDocument/2006/relationships/image" Target="../media/image2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desy.de/fortbildung/Desy-log%20cy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4758"/>
            <a:ext cx="576063" cy="5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newsline.linearcollider.org/wp-content/uploads/2013/02/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4758"/>
            <a:ext cx="2736304" cy="50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7"/>
          <p:cNvSpPr txBox="1">
            <a:spLocks/>
          </p:cNvSpPr>
          <p:nvPr/>
        </p:nvSpPr>
        <p:spPr bwMode="auto">
          <a:xfrm>
            <a:off x="323528" y="1268760"/>
            <a:ext cx="8568952" cy="504056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rgbClr val="00A5E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4000" kern="0" dirty="0" err="1" smtClean="0"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rPr>
              <a:t>Optimisation</a:t>
            </a:r>
            <a:r>
              <a:rPr lang="en-US" sz="4000" kern="0" dirty="0" smtClean="0"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rPr>
              <a:t> Studies </a:t>
            </a:r>
          </a:p>
          <a:p>
            <a:r>
              <a:rPr lang="en-US" sz="4000" kern="0" dirty="0" smtClean="0"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rPr>
              <a:t>for the </a:t>
            </a:r>
            <a:r>
              <a:rPr lang="en-US" sz="4000" kern="0" dirty="0" err="1" smtClean="0"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rPr>
              <a:t>BeamCal</a:t>
            </a:r>
            <a:r>
              <a:rPr lang="en-US" sz="4000" kern="0" dirty="0" smtClean="0"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rPr>
              <a:t> Design</a:t>
            </a:r>
          </a:p>
          <a:p>
            <a:endParaRPr lang="en-US" kern="0" dirty="0" smtClean="0">
              <a:solidFill>
                <a:schemeClr val="accent5">
                  <a:lumMod val="25000"/>
                </a:schemeClr>
              </a:solidFill>
              <a:latin typeface="Garamond" pitchFamily="18" charset="0"/>
            </a:endParaRPr>
          </a:p>
          <a:p>
            <a:endParaRPr lang="en-US" kern="0" dirty="0">
              <a:solidFill>
                <a:schemeClr val="accent5">
                  <a:lumMod val="25000"/>
                </a:schemeClr>
              </a:solidFill>
              <a:latin typeface="Garamond" pitchFamily="18" charset="0"/>
            </a:endParaRPr>
          </a:p>
          <a:p>
            <a:r>
              <a:rPr lang="en-US" sz="1800" kern="0" dirty="0" smtClean="0"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rPr>
              <a:t>Lucia </a:t>
            </a:r>
            <a:r>
              <a:rPr lang="en-US" sz="1800" kern="0" dirty="0" err="1" smtClean="0"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rPr>
              <a:t>Bortko</a:t>
            </a:r>
            <a:r>
              <a:rPr lang="en-US" sz="1800" kern="0" dirty="0" smtClean="0"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rPr>
              <a:t>, DESY – </a:t>
            </a:r>
            <a:r>
              <a:rPr lang="en-US" sz="1800" kern="0" dirty="0" err="1" smtClean="0"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rPr>
              <a:t>Zeuthen</a:t>
            </a:r>
            <a:endParaRPr lang="en-US" sz="1800" kern="0" dirty="0" smtClean="0">
              <a:solidFill>
                <a:schemeClr val="accent5">
                  <a:lumMod val="25000"/>
                </a:schemeClr>
              </a:solidFill>
              <a:latin typeface="Garamond" pitchFamily="18" charset="0"/>
            </a:endParaRPr>
          </a:p>
          <a:p>
            <a:endParaRPr lang="en-US" sz="1800" kern="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800" kern="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800" kern="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800" kern="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800" kern="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800" kern="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600" kern="0" dirty="0" smtClean="0">
                <a:solidFill>
                  <a:srgbClr val="9283A5"/>
                </a:solidFill>
                <a:latin typeface="Garamond" pitchFamily="18" charset="0"/>
              </a:rPr>
              <a:t>FCAL </a:t>
            </a:r>
            <a:r>
              <a:rPr lang="en-US" sz="1600" kern="0" dirty="0" smtClean="0">
                <a:solidFill>
                  <a:srgbClr val="9283A5"/>
                </a:solidFill>
                <a:latin typeface="Garamond" pitchFamily="18" charset="0"/>
              </a:rPr>
              <a:t>Meeting   |  </a:t>
            </a:r>
            <a:r>
              <a:rPr lang="en-US" sz="1600" kern="0" dirty="0" smtClean="0">
                <a:solidFill>
                  <a:srgbClr val="9283A5"/>
                </a:solidFill>
                <a:latin typeface="Garamond" pitchFamily="18" charset="0"/>
              </a:rPr>
              <a:t>DESY </a:t>
            </a:r>
            <a:r>
              <a:rPr lang="en-US" sz="1600" kern="0" dirty="0" smtClean="0">
                <a:solidFill>
                  <a:srgbClr val="9283A5"/>
                </a:solidFill>
                <a:latin typeface="Garamond" pitchFamily="18" charset="0"/>
              </a:rPr>
              <a:t>-  </a:t>
            </a:r>
            <a:r>
              <a:rPr lang="en-US" sz="1600" kern="0" dirty="0" err="1" smtClean="0">
                <a:solidFill>
                  <a:srgbClr val="9283A5"/>
                </a:solidFill>
                <a:latin typeface="Garamond" pitchFamily="18" charset="0"/>
              </a:rPr>
              <a:t>Zeuthen</a:t>
            </a:r>
            <a:r>
              <a:rPr lang="en-US" sz="1600" kern="0" dirty="0" smtClean="0">
                <a:solidFill>
                  <a:srgbClr val="9283A5"/>
                </a:solidFill>
                <a:latin typeface="Garamond" pitchFamily="18" charset="0"/>
              </a:rPr>
              <a:t>  </a:t>
            </a:r>
            <a:r>
              <a:rPr lang="en-US" sz="1600" kern="0" dirty="0" smtClean="0">
                <a:solidFill>
                  <a:srgbClr val="9283A5"/>
                </a:solidFill>
                <a:latin typeface="Garamond" pitchFamily="18" charset="0"/>
              </a:rPr>
              <a:t>|  </a:t>
            </a:r>
            <a:r>
              <a:rPr lang="en-US" sz="1600" kern="0" dirty="0" smtClean="0">
                <a:solidFill>
                  <a:srgbClr val="9283A5"/>
                </a:solidFill>
                <a:latin typeface="Garamond" pitchFamily="18" charset="0"/>
              </a:rPr>
              <a:t>7-8 Oct </a:t>
            </a:r>
            <a:r>
              <a:rPr lang="en-US" sz="1600" kern="0" dirty="0" smtClean="0">
                <a:solidFill>
                  <a:srgbClr val="9283A5"/>
                </a:solidFill>
                <a:latin typeface="Garamond" pitchFamily="18" charset="0"/>
              </a:rPr>
              <a:t>2013 </a:t>
            </a:r>
            <a:endParaRPr lang="ru-RU" sz="1600" kern="0" dirty="0">
              <a:solidFill>
                <a:srgbClr val="9283A5"/>
              </a:solidFill>
              <a:latin typeface="Garamond" pitchFamily="18" charset="0"/>
            </a:endParaRPr>
          </a:p>
        </p:txBody>
      </p:sp>
      <p:pic>
        <p:nvPicPr>
          <p:cNvPr id="1038" name="Picture 14" descr="http://fcal.desy.de/sites/site_fcal/content/lef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71548"/>
            <a:ext cx="2065729" cy="5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-zeuthen.desy.de/ILC/img/wws_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87630"/>
            <a:ext cx="1602066" cy="55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45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Range Estimate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>
            <a:off x="4936122" y="1412776"/>
            <a:ext cx="356944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Прямоугольник 25"/>
          <p:cNvSpPr/>
          <p:nvPr/>
        </p:nvSpPr>
        <p:spPr bwMode="auto">
          <a:xfrm>
            <a:off x="8365249" y="1434411"/>
            <a:ext cx="239199" cy="26426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 bwMode="auto">
          <a:xfrm>
            <a:off x="8505569" y="1412776"/>
            <a:ext cx="0" cy="267426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7242196" y="1803743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Diamond</a:t>
            </a:r>
            <a:endParaRPr lang="en-US" b="1" dirty="0"/>
          </a:p>
        </p:txBody>
      </p:sp>
      <p:pic>
        <p:nvPicPr>
          <p:cNvPr id="18" name="Picture 2" descr="C:\Users\bortko\Desktop\charge_BG_US_RS_20files_D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107" y="1254987"/>
            <a:ext cx="4644738" cy="336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118305" y="1870397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PS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675511" y="257107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US</a:t>
            </a:r>
            <a:endParaRPr lang="en-US" b="1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5004048" y="2239729"/>
            <a:ext cx="216024" cy="25316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6675511" y="2940407"/>
            <a:ext cx="153346" cy="48859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3" name="Picture 2" descr="C:\Users\bortko\Desktop\charge_Di_US_R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37707"/>
            <a:ext cx="445511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143453" y="2929895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PS</a:t>
            </a:r>
            <a:endParaRPr lang="en-US" b="1" dirty="0"/>
          </a:p>
        </p:txBody>
      </p:sp>
      <p:cxnSp>
        <p:nvCxnSpPr>
          <p:cNvPr id="38" name="Straight Arrow Connector 37"/>
          <p:cNvCxnSpPr/>
          <p:nvPr/>
        </p:nvCxnSpPr>
        <p:spPr bwMode="auto">
          <a:xfrm flipH="1">
            <a:off x="3281662" y="3299227"/>
            <a:ext cx="108012" cy="48981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Box 40"/>
          <p:cNvSpPr txBox="1"/>
          <p:nvPr/>
        </p:nvSpPr>
        <p:spPr>
          <a:xfrm>
            <a:off x="2483768" y="275728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US</a:t>
            </a:r>
            <a:endParaRPr lang="en-US" b="1" dirty="0"/>
          </a:p>
        </p:txBody>
      </p:sp>
      <p:cxnSp>
        <p:nvCxnSpPr>
          <p:cNvPr id="42" name="Straight Arrow Connector 41"/>
          <p:cNvCxnSpPr/>
          <p:nvPr/>
        </p:nvCxnSpPr>
        <p:spPr bwMode="auto">
          <a:xfrm flipH="1">
            <a:off x="2698065" y="3114561"/>
            <a:ext cx="38338" cy="4295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Прямоугольник 3"/>
          <p:cNvSpPr/>
          <p:nvPr/>
        </p:nvSpPr>
        <p:spPr bwMode="auto">
          <a:xfrm>
            <a:off x="8017719" y="1272028"/>
            <a:ext cx="1073990" cy="56079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Прямоугольник 3"/>
          <p:cNvSpPr/>
          <p:nvPr/>
        </p:nvSpPr>
        <p:spPr bwMode="auto">
          <a:xfrm>
            <a:off x="3331173" y="1254987"/>
            <a:ext cx="1073990" cy="56079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Прямоугольник 3"/>
          <p:cNvSpPr/>
          <p:nvPr/>
        </p:nvSpPr>
        <p:spPr bwMode="auto">
          <a:xfrm>
            <a:off x="4482107" y="1254987"/>
            <a:ext cx="224331" cy="28039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217428" y="1552423"/>
            <a:ext cx="792088" cy="43598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143453" y="1575735"/>
            <a:ext cx="832478" cy="42996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36224" y="812612"/>
            <a:ext cx="3985265" cy="6001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b="1" dirty="0" smtClean="0"/>
              <a:t>Distribution of the collected charge per pad from Background for Diamond</a:t>
            </a:r>
            <a:endParaRPr lang="en-US" sz="11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54464" y="853773"/>
            <a:ext cx="3946188" cy="6001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b="1" dirty="0" smtClean="0"/>
              <a:t>Distribution of the collected charge per pad from 500Gev electron for Diamond</a:t>
            </a:r>
            <a:endParaRPr lang="en-US" sz="11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2745115" y="1520563"/>
            <a:ext cx="128911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S</a:t>
            </a:r>
            <a:r>
              <a:rPr lang="en-US" sz="2000" b="1" dirty="0" smtClean="0"/>
              <a:t>howers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180778" y="1516454"/>
            <a:ext cx="156999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Background</a:t>
            </a:r>
            <a:endParaRPr lang="en-US" sz="1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545772"/>
              </p:ext>
            </p:extLst>
          </p:nvPr>
        </p:nvGraphicFramePr>
        <p:xfrm>
          <a:off x="3281662" y="5006432"/>
          <a:ext cx="5328592" cy="1280160"/>
        </p:xfrm>
        <a:graphic>
          <a:graphicData uri="http://schemas.openxmlformats.org/drawingml/2006/table">
            <a:tbl>
              <a:tblPr firstRow="1" firstCol="1" bandRow="1"/>
              <a:tblGrid>
                <a:gridCol w="2636811"/>
                <a:gridCol w="1351903"/>
                <a:gridCol w="133987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Diamond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GaAs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Charge collected from MIP</a:t>
                      </a:r>
                      <a:endParaRPr lang="de-DE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2.44 </a:t>
                      </a:r>
                      <a:r>
                        <a:rPr lang="en-US" sz="1400" b="0" i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fC</a:t>
                      </a:r>
                      <a:endParaRPr lang="de-DE" sz="14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4.29 </a:t>
                      </a:r>
                      <a:r>
                        <a:rPr lang="en-US" sz="1400" b="0" i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fC</a:t>
                      </a:r>
                      <a:endParaRPr lang="de-DE" sz="14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Maximum </a:t>
                      </a:r>
                      <a:r>
                        <a:rPr lang="en-US" sz="14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collected</a:t>
                      </a:r>
                      <a:r>
                        <a:rPr lang="en-US" sz="140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charge  </a:t>
                      </a:r>
                      <a:r>
                        <a:rPr lang="en-US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from 500GeV electron</a:t>
                      </a:r>
                      <a:endParaRPr lang="de-DE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12 214 </a:t>
                      </a:r>
                      <a:r>
                        <a:rPr lang="en-US" sz="1400" b="0" i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fC</a:t>
                      </a:r>
                      <a:endParaRPr lang="de-DE" sz="14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21 497 </a:t>
                      </a:r>
                      <a:r>
                        <a:rPr lang="en-US" sz="1400" b="0" i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fC</a:t>
                      </a:r>
                      <a:endParaRPr lang="de-DE" sz="14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Correspond to about 5 000 MIPs</a:t>
                      </a:r>
                      <a:endParaRPr lang="de-DE" sz="14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6703" y="5287891"/>
            <a:ext cx="2662332" cy="325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For </a:t>
            </a:r>
            <a:r>
              <a:rPr lang="en-US" sz="14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sensor pad thickness 300 µm</a:t>
            </a:r>
            <a:r>
              <a:rPr lang="en-US" sz="14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:</a:t>
            </a:r>
            <a:endParaRPr lang="en-US" sz="1400" b="1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402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66465" y="0"/>
            <a:ext cx="8188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rPr>
              <a:t>Deposited </a:t>
            </a: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rPr>
              <a:t>Energy </a:t>
            </a:r>
            <a:r>
              <a:rPr lang="en-US" sz="3600" b="1" dirty="0" err="1" smtClean="0"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rPr>
              <a:t>vs</a:t>
            </a: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rPr>
              <a:t> Energy 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rPr>
              <a:t>of </a:t>
            </a: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rPr>
              <a:t>Electron</a:t>
            </a:r>
            <a:endParaRPr lang="en-US" sz="3600" b="1" dirty="0">
              <a:solidFill>
                <a:schemeClr val="accent5">
                  <a:lumMod val="25000"/>
                </a:schemeClr>
              </a:solidFill>
              <a:latin typeface="Garamond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64" y="921627"/>
            <a:ext cx="5416473" cy="3748366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/>
        </p:spPr>
      </p:pic>
      <p:sp>
        <p:nvSpPr>
          <p:cNvPr id="19" name="TextBox 18"/>
          <p:cNvSpPr txBox="1"/>
          <p:nvPr/>
        </p:nvSpPr>
        <p:spPr>
          <a:xfrm>
            <a:off x="6078982" y="5629133"/>
            <a:ext cx="2849327" cy="215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/>
              <a:t>Energy deposition (</a:t>
            </a:r>
            <a:r>
              <a:rPr lang="en-US" sz="800" b="1" dirty="0" err="1" smtClean="0"/>
              <a:t>GeV</a:t>
            </a:r>
            <a:r>
              <a:rPr lang="en-US" sz="800" b="1" dirty="0" smtClean="0"/>
              <a:t>)</a:t>
            </a:r>
            <a:endParaRPr lang="en-US" sz="800" b="1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" t="12914" r="8131" b="8678"/>
          <a:stretch/>
        </p:blipFill>
        <p:spPr bwMode="auto">
          <a:xfrm>
            <a:off x="6067888" y="3650973"/>
            <a:ext cx="2849327" cy="203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9508" y="3866997"/>
            <a:ext cx="307777" cy="19775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vert270" wrap="square" rtlCol="0">
            <a:spAutoFit/>
          </a:bodyPr>
          <a:lstStyle/>
          <a:p>
            <a:pPr algn="r"/>
            <a:r>
              <a:rPr lang="en-US" sz="800" b="1" dirty="0" smtClean="0"/>
              <a:t>Number of events</a:t>
            </a:r>
            <a:endParaRPr lang="en-US" sz="800" b="1" dirty="0"/>
          </a:p>
        </p:txBody>
      </p:sp>
      <p:sp>
        <p:nvSpPr>
          <p:cNvPr id="3" name="Rectangle 2"/>
          <p:cNvSpPr/>
          <p:nvPr/>
        </p:nvSpPr>
        <p:spPr bwMode="auto">
          <a:xfrm>
            <a:off x="5949508" y="3650973"/>
            <a:ext cx="2978801" cy="2193604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Прямоугольник 3"/>
          <p:cNvSpPr/>
          <p:nvPr/>
        </p:nvSpPr>
        <p:spPr bwMode="auto">
          <a:xfrm>
            <a:off x="5957656" y="3675057"/>
            <a:ext cx="112166" cy="21213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37764" y="4864393"/>
                <a:ext cx="4572000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𝑑𝑒𝑝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64" y="4864393"/>
                <a:ext cx="4572000" cy="490199"/>
              </a:xfrm>
              <a:prstGeom prst="rect">
                <a:avLst/>
              </a:prstGeom>
              <a:blipFill rotWithShape="1">
                <a:blip r:embed="rId5"/>
                <a:stretch>
                  <a:fillRect l="-400" b="-1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29088" y="5488958"/>
                <a:ext cx="5638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=58.66±0.03974;  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=−0.2972±0.1183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88" y="5488958"/>
                <a:ext cx="5638800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034157" y="1259468"/>
            <a:ext cx="2223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r>
              <a:rPr lang="en-US" dirty="0" smtClean="0"/>
              <a:t> = 0,017x + 0,0051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915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15811" y="23751"/>
            <a:ext cx="8289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rPr>
              <a:t>Energy Resolution </a:t>
            </a:r>
            <a:r>
              <a:rPr lang="en-US" sz="3600" b="1" dirty="0" err="1" smtClean="0"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rPr>
              <a:t>vs</a:t>
            </a: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rPr>
              <a:t> Energy 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rPr>
              <a:t>of </a:t>
            </a: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rPr>
              <a:t>Electron</a:t>
            </a:r>
            <a:endParaRPr lang="en-US" sz="3600" b="1" dirty="0">
              <a:solidFill>
                <a:schemeClr val="accent5">
                  <a:lumMod val="25000"/>
                </a:schemeClr>
              </a:solidFill>
              <a:latin typeface="Garamond" pitchFamily="18" charset="0"/>
            </a:endParaRPr>
          </a:p>
        </p:txBody>
      </p:sp>
      <p:sp>
        <p:nvSpPr>
          <p:cNvPr id="18" name="Прямоугольник 3"/>
          <p:cNvSpPr/>
          <p:nvPr/>
        </p:nvSpPr>
        <p:spPr bwMode="auto">
          <a:xfrm>
            <a:off x="235035" y="1196752"/>
            <a:ext cx="376525" cy="50405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036" y="1700806"/>
            <a:ext cx="430887" cy="4061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1600" b="1" dirty="0" smtClean="0"/>
              <a:t>Energy </a:t>
            </a:r>
            <a:r>
              <a:rPr lang="en-US" sz="1600" b="1" dirty="0"/>
              <a:t>R</a:t>
            </a:r>
            <a:r>
              <a:rPr lang="en-US" sz="1600" b="1" dirty="0" smtClean="0"/>
              <a:t>esolution</a:t>
            </a:r>
            <a:endParaRPr lang="en-US" sz="16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" t="14469" r="8131" b="8056"/>
          <a:stretch/>
        </p:blipFill>
        <p:spPr bwMode="auto">
          <a:xfrm>
            <a:off x="611561" y="1196752"/>
            <a:ext cx="6192688" cy="4279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1561" y="5424205"/>
            <a:ext cx="6192688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Energy of </a:t>
            </a:r>
            <a:r>
              <a:rPr lang="en-US" sz="1400" b="1" dirty="0"/>
              <a:t>E</a:t>
            </a:r>
            <a:r>
              <a:rPr lang="en-US" sz="1400" b="1" dirty="0" smtClean="0"/>
              <a:t>lectron (</a:t>
            </a:r>
            <a:r>
              <a:rPr lang="en-US" sz="1400" b="1" dirty="0" err="1" smtClean="0"/>
              <a:t>GeV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235036" y="1196752"/>
            <a:ext cx="6569213" cy="4550908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508104" y="3429000"/>
                <a:ext cx="3450027" cy="910690"/>
              </a:xfrm>
              <a:prstGeom prst="rect">
                <a:avLst/>
              </a:prstGeom>
              <a:solidFill>
                <a:sysClr val="window" lastClr="FFFFFF"/>
              </a:solidFill>
              <a:ln w="28575">
                <a:solidFill>
                  <a:srgbClr val="7030A0"/>
                </a:solidFill>
              </a:ln>
            </p:spPr>
            <p:txBody>
              <a:bodyPr wrap="none" lIns="91430" tIns="45716" rIns="91430" bIns="45716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07F09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0" lang="en-US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07F09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𝝈</m:t>
                          </m:r>
                          <m:r>
                            <a:rPr kumimoji="0" lang="en-US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07F09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𝑬</m:t>
                          </m:r>
                        </m:num>
                        <m:den>
                          <m:r>
                            <a:rPr kumimoji="0" lang="en-US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07F09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𝑬</m:t>
                          </m:r>
                        </m:den>
                      </m:f>
                      <m:r>
                        <a:rPr kumimoji="0" lang="en-US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07F09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kumimoji="0" lang="en-US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07F09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0" lang="en-US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07F09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07F0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07F0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𝟎</m:t>
                                  </m:r>
                                  <m:r>
                                    <a:rPr kumimoji="0" lang="en-US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07F0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a:rPr kumimoji="0" lang="en-US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07F0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𝟏𝟗𝟖𝟏</m:t>
                                  </m:r>
                                </m:e>
                                <m:sup>
                                  <m:r>
                                    <a:rPr kumimoji="0" lang="en-US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07F0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07F09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𝑬</m:t>
                              </m:r>
                            </m:den>
                          </m:f>
                          <m:r>
                            <a:rPr kumimoji="0" lang="en-US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07F09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+ </m:t>
                          </m:r>
                          <m:sSup>
                            <m:sSupPr>
                              <m:ctrlPr>
                                <a:rPr kumimoji="0" lang="en-US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07F09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0" lang="en-US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07F09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𝟎</m:t>
                              </m:r>
                              <m:r>
                                <a:rPr kumimoji="0" lang="en-US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07F09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.</m:t>
                              </m:r>
                              <m:r>
                                <a:rPr kumimoji="0" lang="en-US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07F09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𝟎𝟎𝟔𝟔𝟒𝟔</m:t>
                              </m:r>
                            </m:e>
                            <m:sup>
                              <m:r>
                                <a:rPr kumimoji="0" lang="en-US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07F09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3429000"/>
                <a:ext cx="3450027" cy="9106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696134" y="2516431"/>
                <a:ext cx="1981498" cy="819832"/>
              </a:xfrm>
              <a:prstGeom prst="rect">
                <a:avLst/>
              </a:prstGeom>
              <a:solidFill>
                <a:sysClr val="window" lastClr="FFFFFF"/>
              </a:solidFill>
              <a:ln>
                <a:solidFill>
                  <a:srgbClr val="9F2936">
                    <a:lumMod val="75000"/>
                  </a:srgbClr>
                </a:solidFill>
              </a:ln>
            </p:spPr>
            <p:txBody>
              <a:bodyPr wrap="square" lIns="91430" tIns="45716" rIns="91430" bIns="45716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1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0" lang="en-US" sz="16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𝝈</m:t>
                          </m:r>
                          <m:r>
                            <a:rPr kumimoji="0" lang="en-US" sz="16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𝑬</m:t>
                          </m:r>
                        </m:num>
                        <m:den>
                          <m:r>
                            <a:rPr kumimoji="0" lang="en-US" sz="16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𝑬</m:t>
                          </m:r>
                        </m:den>
                      </m:f>
                      <m:r>
                        <a:rPr kumimoji="0" lang="en-US" sz="16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kumimoji="0" lang="en-US" sz="16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0" lang="en-US" sz="16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16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kumimoji="0" lang="en-US" sz="1600" b="1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600" b="1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kumimoji="0" lang="en-US" sz="1600" b="1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kumimoji="0" lang="en-US" sz="16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16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𝑬</m:t>
                              </m:r>
                            </m:den>
                          </m:f>
                          <m:r>
                            <a:rPr kumimoji="0" lang="en-US" sz="16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+ </m:t>
                          </m:r>
                          <m:sSup>
                            <m:sSupPr>
                              <m:ctrlPr>
                                <a:rPr kumimoji="0" lang="en-US" sz="16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sz="16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6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kumimoji="0" lang="en-US" sz="16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sz="16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134" y="2516431"/>
                <a:ext cx="1981498" cy="8198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rgbClr val="9F2936">
                    <a:lumMod val="75000"/>
                  </a:srgb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рямоугольник 3"/>
          <p:cNvSpPr/>
          <p:nvPr/>
        </p:nvSpPr>
        <p:spPr bwMode="auto">
          <a:xfrm>
            <a:off x="575697" y="1242086"/>
            <a:ext cx="4284335" cy="31470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72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Resolution ( </a:t>
            </a:r>
            <a:r>
              <a:rPr lang="en-US" smtClean="0"/>
              <a:t>In Progress</a:t>
            </a:r>
            <a:r>
              <a:rPr lang="en-US" dirty="0" smtClean="0"/>
              <a:t>)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59870" y="1710214"/>
            <a:ext cx="123463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Estimation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058426" y="836996"/>
            <a:ext cx="492443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19594" y="818664"/>
            <a:ext cx="505267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1157" y="4071574"/>
            <a:ext cx="71045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COG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96136" y="1377450"/>
                <a:ext cx="1673663" cy="4156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4E854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4E854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4E854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𝑅</m:t>
                        </m:r>
                      </m:num>
                      <m:den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4E854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𝑅</m:t>
                        </m:r>
                      </m:den>
                    </m:f>
                    <m:r>
                      <a:rPr kumimoji="0" lang="en-US" sz="1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4E854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4E854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4E854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4E854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𝑅</m:t>
                        </m:r>
                      </m:num>
                      <m:den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4E854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𝑅</m:t>
                        </m:r>
                        <m:rad>
                          <m:radPr>
                            <m:degHide m:val="on"/>
                            <m:ctrlP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E8542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E8542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12</m:t>
                            </m:r>
                          </m:e>
                        </m:rad>
                      </m:den>
                    </m:f>
                  </m:oMath>
                </a14:m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E8542">
                        <a:lumMod val="75000"/>
                      </a:srgbClr>
                    </a:solidFill>
                    <a:effectLst/>
                    <a:uLnTx/>
                    <a:uFillTx/>
                  </a:rPr>
                  <a:t>  =  </a:t>
                </a: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E8542">
                        <a:lumMod val="75000"/>
                      </a:srgbClr>
                    </a:solidFill>
                    <a:effectLst/>
                    <a:uLnTx/>
                    <a:uFillTx/>
                  </a:rPr>
                  <a:t>2.9%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E8542">
                      <a:lumMod val="75000"/>
                    </a:srgbClr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1377450"/>
                <a:ext cx="1673663" cy="41569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96136" y="2070140"/>
                <a:ext cx="1848070" cy="4156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4E854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4E854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kumimoji="0" lang="en-US" sz="1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4E854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𝜑</m:t>
                        </m:r>
                      </m:sub>
                    </m:sSub>
                    <m:r>
                      <a:rPr kumimoji="0" lang="en-US" sz="1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4E854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4E854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4E854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4E854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𝜑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E8542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E8542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12</m:t>
                            </m:r>
                          </m:e>
                        </m:rad>
                      </m:den>
                    </m:f>
                  </m:oMath>
                </a14:m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E8542">
                        <a:lumMod val="75000"/>
                      </a:srgbClr>
                    </a:solidFill>
                    <a:effectLst/>
                    <a:uLnTx/>
                    <a:uFillTx/>
                  </a:rPr>
                  <a:t>    = </a:t>
                </a:r>
                <a:r>
                  <a:rPr kumimoji="0" lang="en-US" sz="1200" b="0" i="0" u="sng" strike="noStrike" kern="0" cap="none" spc="0" normalizeH="0" baseline="0" noProof="0" dirty="0" smtClean="0">
                    <a:ln>
                      <a:noFill/>
                    </a:ln>
                    <a:solidFill>
                      <a:srgbClr val="4E8542">
                        <a:lumMod val="75000"/>
                      </a:srgbClr>
                    </a:solidFill>
                    <a:effectLst/>
                    <a:uLnTx/>
                    <a:uFillTx/>
                  </a:rPr>
                  <a:t>1.65 </a:t>
                </a:r>
                <a:r>
                  <a:rPr kumimoji="0" lang="en-US" sz="1200" b="0" i="0" u="sng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4E8542">
                        <a:lumMod val="75000"/>
                      </a:srgbClr>
                    </a:solidFill>
                    <a:effectLst/>
                    <a:uLnTx/>
                    <a:uFillTx/>
                  </a:rPr>
                  <a:t>deg</a:t>
                </a:r>
                <a:endParaRPr kumimoji="0" lang="en-US" sz="1400" b="0" i="0" u="sng" strike="noStrike" kern="0" cap="none" spc="0" normalizeH="0" baseline="0" noProof="0" dirty="0">
                  <a:ln>
                    <a:noFill/>
                  </a:ln>
                  <a:solidFill>
                    <a:srgbClr val="4E8542">
                      <a:lumMod val="75000"/>
                    </a:srgbClr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070140"/>
                <a:ext cx="1848070" cy="41569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86747" y="1345090"/>
                <a:ext cx="2065758" cy="4156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1400" i="1" kern="0" smtClean="0">
                        <a:solidFill>
                          <a:srgbClr val="4E8542">
                            <a:lumMod val="75000"/>
                          </a:srgbClr>
                        </a:solidFill>
                        <a:latin typeface="Cambria Math"/>
                        <a:ea typeface="Cambria Math"/>
                      </a:rPr>
                      <m:t>𝜎</m:t>
                    </m:r>
                    <m:sSub>
                      <m:sSubPr>
                        <m:ctrlPr>
                          <a:rPr lang="en-US" sz="1400" i="1" kern="0">
                            <a:solidFill>
                              <a:srgbClr val="4E8542">
                                <a:lumMod val="75000"/>
                              </a:srgb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kern="0" smtClean="0">
                            <a:solidFill>
                              <a:srgbClr val="4E8542">
                                <a:lumMod val="75000"/>
                              </a:srgbClr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1400" b="0" i="1" kern="0" smtClean="0">
                            <a:solidFill>
                              <a:srgbClr val="4E8542">
                                <a:lumMod val="75000"/>
                              </a:srgbClr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sub>
                    </m:sSub>
                    <m:r>
                      <a:rPr kumimoji="0" lang="en-US" sz="1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4E854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4E854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4E854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∆</m:t>
                        </m:r>
                        <m:sSub>
                          <m:sSubPr>
                            <m:ctrlPr>
                              <a:rPr lang="en-US" sz="1400" i="1" kern="0">
                                <a:solidFill>
                                  <a:srgbClr val="4E8542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 kern="0">
                                <a:solidFill>
                                  <a:srgbClr val="4E8542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400" i="1" kern="0">
                                <a:solidFill>
                                  <a:srgbClr val="4E8542">
                                    <a:lumMod val="75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E8542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E8542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12</m:t>
                            </m:r>
                          </m:e>
                        </m:rad>
                      </m:den>
                    </m:f>
                  </m:oMath>
                </a14:m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E8542">
                        <a:lumMod val="75000"/>
                      </a:srgbClr>
                    </a:solidFill>
                    <a:effectLst/>
                    <a:uLnTx/>
                    <a:uFillTx/>
                  </a:rPr>
                  <a:t>   =  </a:t>
                </a:r>
                <a:r>
                  <a:rPr kumimoji="0" lang="en-US" sz="1400" b="0" i="0" u="sng" strike="noStrike" kern="0" cap="none" spc="0" normalizeH="0" baseline="0" noProof="0" dirty="0" smtClean="0">
                    <a:ln>
                      <a:noFill/>
                    </a:ln>
                    <a:solidFill>
                      <a:srgbClr val="4E8542">
                        <a:lumMod val="75000"/>
                      </a:srgbClr>
                    </a:solidFill>
                    <a:effectLst/>
                    <a:uLnTx/>
                    <a:uFillTx/>
                  </a:rPr>
                  <a:t>2.21 mm</a:t>
                </a:r>
                <a:endParaRPr kumimoji="0" lang="en-US" sz="1400" b="0" i="0" u="sng" strike="noStrike" kern="0" cap="none" spc="0" normalizeH="0" baseline="0" noProof="0" dirty="0">
                  <a:ln>
                    <a:noFill/>
                  </a:ln>
                  <a:solidFill>
                    <a:srgbClr val="4E8542">
                      <a:lumMod val="75000"/>
                    </a:srgbClr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747" y="1345090"/>
                <a:ext cx="2065758" cy="415691"/>
              </a:xfrm>
              <a:prstGeom prst="rect">
                <a:avLst/>
              </a:prstGeom>
              <a:blipFill rotWithShape="1">
                <a:blip r:embed="rId4"/>
                <a:stretch>
                  <a:fillRect r="-59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86746" y="2037780"/>
                <a:ext cx="2078774" cy="4156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1400" i="1" kern="0" smtClean="0">
                        <a:solidFill>
                          <a:srgbClr val="4E8542">
                            <a:lumMod val="75000"/>
                          </a:srgbClr>
                        </a:solidFill>
                        <a:latin typeface="Cambria Math"/>
                        <a:ea typeface="Cambria Math"/>
                      </a:rPr>
                      <m:t>𝜎</m:t>
                    </m:r>
                    <m:sSub>
                      <m:sSubPr>
                        <m:ctrlPr>
                          <a:rPr lang="en-US" sz="1400" i="1" kern="0">
                            <a:solidFill>
                              <a:srgbClr val="4E8542">
                                <a:lumMod val="75000"/>
                              </a:srgb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kern="0" smtClean="0">
                            <a:solidFill>
                              <a:srgbClr val="4E8542">
                                <a:lumMod val="75000"/>
                              </a:srgbClr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1400" b="0" i="1" kern="0" smtClean="0">
                            <a:solidFill>
                              <a:srgbClr val="4E8542">
                                <a:lumMod val="75000"/>
                              </a:srgbClr>
                            </a:solidFill>
                            <a:latin typeface="Cambria Math"/>
                            <a:ea typeface="Cambria Math"/>
                          </a:rPr>
                          <m:t>𝐶</m:t>
                        </m:r>
                      </m:sub>
                    </m:sSub>
                    <m:r>
                      <a:rPr kumimoji="0" lang="en-US" sz="1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4E854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4E854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4E854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∆</m:t>
                        </m:r>
                        <m:sSub>
                          <m:sSubPr>
                            <m:ctrlPr>
                              <a:rPr lang="en-US" sz="1400" i="1" kern="0" smtClean="0">
                                <a:solidFill>
                                  <a:srgbClr val="4E8542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 kern="0">
                                <a:solidFill>
                                  <a:srgbClr val="4E8542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400" b="0" i="1" kern="0" smtClean="0">
                                <a:solidFill>
                                  <a:srgbClr val="4E8542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  <m:t>𝐶</m:t>
                            </m:r>
                            <m:r>
                              <a:rPr lang="en-US" sz="1400" b="0" i="1" kern="0" smtClean="0">
                                <a:solidFill>
                                  <a:srgbClr val="4E8542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E8542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E8542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12</m:t>
                            </m:r>
                          </m:e>
                        </m:rad>
                      </m:den>
                    </m:f>
                  </m:oMath>
                </a14:m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E8542">
                        <a:lumMod val="75000"/>
                      </a:srgbClr>
                    </a:solidFill>
                    <a:effectLst/>
                    <a:uLnTx/>
                    <a:uFillTx/>
                  </a:rPr>
                  <a:t>   =  2.16 mm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E8542">
                      <a:lumMod val="75000"/>
                    </a:srgbClr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746" y="2037780"/>
                <a:ext cx="2078774" cy="415691"/>
              </a:xfrm>
              <a:prstGeom prst="rect">
                <a:avLst/>
              </a:prstGeom>
              <a:blipFill rotWithShape="1">
                <a:blip r:embed="rId5"/>
                <a:stretch>
                  <a:fillRect r="-29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6064547" y="3096903"/>
            <a:ext cx="2427441" cy="2237984"/>
            <a:chOff x="4735512" y="3376266"/>
            <a:chExt cx="4318130" cy="3707651"/>
          </a:xfrm>
        </p:grpSpPr>
        <p:grpSp>
          <p:nvGrpSpPr>
            <p:cNvPr id="12" name="Group 11"/>
            <p:cNvGrpSpPr/>
            <p:nvPr/>
          </p:nvGrpSpPr>
          <p:grpSpPr>
            <a:xfrm>
              <a:off x="5301724" y="3376266"/>
              <a:ext cx="3751918" cy="3404966"/>
              <a:chOff x="5466163" y="3551783"/>
              <a:chExt cx="3751918" cy="3404966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924" t="7233" r="31130" b="50568"/>
              <a:stretch/>
            </p:blipFill>
            <p:spPr>
              <a:xfrm>
                <a:off x="5466163" y="3551783"/>
                <a:ext cx="3751918" cy="3404966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690725" y="4922836"/>
                    <a:ext cx="437546" cy="6628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sz="20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0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90726" y="4922837"/>
                    <a:ext cx="437546" cy="584775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r="-41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7682952" y="5037432"/>
                    <a:ext cx="437546" cy="5977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sz="16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𝛗</m:t>
                              </m:r>
                              <m:r>
                                <a:rPr lang="en-US" sz="16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82952" y="5037430"/>
                    <a:ext cx="437546" cy="495007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l="-3279" r="-90164" b="-1538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5608297" y="4967720"/>
                    <a:ext cx="437546" cy="5977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sz="16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𝛗</m:t>
                              </m:r>
                              <m:r>
                                <a:rPr lang="en-US" sz="16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8298" y="4967720"/>
                    <a:ext cx="437546" cy="495007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l="-5000" r="-91667" b="-1538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6600524" y="5985117"/>
                    <a:ext cx="437546" cy="5608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sz="16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𝐑𝟏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00524" y="5985118"/>
                    <a:ext cx="437546" cy="461665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l="-3279" r="-80328" b="-821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6709390" y="3955353"/>
                    <a:ext cx="437546" cy="5608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sz="16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𝐑𝟑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09389" y="3955354"/>
                    <a:ext cx="437546" cy="461665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l="-3279" r="-80328" b="-821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564312" y="6523035"/>
                  <a:ext cx="754384" cy="5608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1" i="0" smtClean="0">
                                <a:latin typeface="Cambria Math"/>
                                <a:ea typeface="Cambria Math"/>
                              </a:rPr>
                              <m:t>𝛗</m:t>
                            </m:r>
                          </m:e>
                          <m:sub>
                            <m:r>
                              <a:rPr lang="en-US" sz="1600" b="1" i="0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4312" y="6523037"/>
                  <a:ext cx="754385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164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573712" y="6523037"/>
                  <a:ext cx="754384" cy="5608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1" i="0" smtClean="0">
                                <a:latin typeface="Cambria Math"/>
                                <a:ea typeface="Cambria Math"/>
                              </a:rPr>
                              <m:t>𝛗</m:t>
                            </m:r>
                          </m:e>
                          <m:sub>
                            <m:r>
                              <a:rPr lang="en-US" sz="1600" b="1" i="0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3712" y="6523037"/>
                  <a:ext cx="754385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164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554913" y="6523037"/>
                  <a:ext cx="754384" cy="5608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1" i="0" smtClean="0">
                                <a:latin typeface="Cambria Math"/>
                                <a:ea typeface="Cambria Math"/>
                              </a:rPr>
                              <m:t>𝛗</m:t>
                            </m:r>
                          </m:e>
                          <m:sub>
                            <m:r>
                              <a:rPr lang="en-US" sz="1600" b="1" i="0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4912" y="6523037"/>
                  <a:ext cx="754385" cy="4616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164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735512" y="3779836"/>
                  <a:ext cx="419099" cy="5608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1" i="0" smtClean="0">
                                <a:latin typeface="Cambria Math"/>
                              </a:rPr>
                              <m:t>𝐑</m:t>
                            </m:r>
                          </m:e>
                          <m:sub>
                            <m:r>
                              <a:rPr lang="en-US" sz="1600" b="1" i="0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5512" y="3779837"/>
                  <a:ext cx="419100" cy="4616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5172" r="-36207" b="-68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4735512" y="4805175"/>
                  <a:ext cx="419099" cy="5608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1" i="0" smtClean="0">
                                <a:latin typeface="Cambria Math"/>
                              </a:rPr>
                              <m:t>𝐑</m:t>
                            </m:r>
                          </m:e>
                          <m:sub>
                            <m:r>
                              <a:rPr lang="en-US" sz="1600" b="1" i="0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5512" y="4805174"/>
                  <a:ext cx="419100" cy="46166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5172" r="-36207" b="-68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789460" y="5980793"/>
                  <a:ext cx="419099" cy="5608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1" i="0" smtClean="0">
                                <a:latin typeface="Cambria Math"/>
                              </a:rPr>
                              <m:t>𝐑</m:t>
                            </m:r>
                          </m:e>
                          <m:sub>
                            <m:r>
                              <a:rPr lang="en-US" sz="1600" b="1" i="0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9461" y="5980794"/>
                  <a:ext cx="419100" cy="46166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l="-3448" r="-36207" b="-68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590897" y="5662192"/>
                <a:ext cx="2915863" cy="59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𝐶𝑂</m:t>
                          </m:r>
                          <m:r>
                            <a:rPr lang="en-US" sz="16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897" y="5662192"/>
                <a:ext cx="2915863" cy="594906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ight Arrow 25"/>
          <p:cNvSpPr/>
          <p:nvPr/>
        </p:nvSpPr>
        <p:spPr bwMode="auto">
          <a:xfrm>
            <a:off x="350361" y="3777510"/>
            <a:ext cx="1473985" cy="957461"/>
          </a:xfrm>
          <a:prstGeom prst="rightArrow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>
            <a:off x="459871" y="1406743"/>
            <a:ext cx="1364475" cy="957461"/>
          </a:xfrm>
          <a:prstGeom prst="rightArrow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1" name="Picture 2" descr="C:\Users\L\Desktop\us.gif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7" t="32808" r="43430" b="62101"/>
          <a:stretch/>
        </p:blipFill>
        <p:spPr bwMode="auto">
          <a:xfrm>
            <a:off x="2421407" y="3070646"/>
            <a:ext cx="2161047" cy="221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ounded Rectangle 31"/>
          <p:cNvSpPr/>
          <p:nvPr/>
        </p:nvSpPr>
        <p:spPr bwMode="auto">
          <a:xfrm>
            <a:off x="3286310" y="4007974"/>
            <a:ext cx="432048" cy="414600"/>
          </a:xfrm>
          <a:prstGeom prst="roundRect">
            <a:avLst/>
          </a:prstGeom>
          <a:solidFill>
            <a:srgbClr val="E05906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0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3501930" y="4716639"/>
            <a:ext cx="432048" cy="414600"/>
          </a:xfrm>
          <a:prstGeom prst="roundRect">
            <a:avLst/>
          </a:prstGeom>
          <a:solidFill>
            <a:srgbClr val="92D050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4</a:t>
            </a:r>
          </a:p>
        </p:txBody>
      </p:sp>
      <p:sp>
        <p:nvSpPr>
          <p:cNvPr id="34" name="Rounded Rectangle 33"/>
          <p:cNvSpPr/>
          <p:nvPr/>
        </p:nvSpPr>
        <p:spPr bwMode="auto">
          <a:xfrm>
            <a:off x="2854262" y="4612673"/>
            <a:ext cx="432048" cy="414600"/>
          </a:xfrm>
          <a:prstGeom prst="roundRect">
            <a:avLst/>
          </a:prstGeom>
          <a:solidFill>
            <a:srgbClr val="92D050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5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3717954" y="3453425"/>
            <a:ext cx="432048" cy="414600"/>
          </a:xfrm>
          <a:prstGeom prst="roundRect">
            <a:avLst/>
          </a:prstGeom>
          <a:solidFill>
            <a:srgbClr val="92D050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2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3095057" y="3344578"/>
            <a:ext cx="432048" cy="414600"/>
          </a:xfrm>
          <a:prstGeom prst="roundRect">
            <a:avLst/>
          </a:prstGeom>
          <a:solidFill>
            <a:srgbClr val="92D050"/>
          </a:solidFill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1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3885662" y="4083633"/>
            <a:ext cx="432048" cy="414600"/>
          </a:xfrm>
          <a:prstGeom prst="roundRect">
            <a:avLst/>
          </a:prstGeom>
          <a:solidFill>
            <a:srgbClr val="92D050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3</a:t>
            </a:r>
          </a:p>
        </p:txBody>
      </p:sp>
      <p:sp>
        <p:nvSpPr>
          <p:cNvPr id="38" name="Rounded Rectangle 37"/>
          <p:cNvSpPr/>
          <p:nvPr/>
        </p:nvSpPr>
        <p:spPr bwMode="auto">
          <a:xfrm>
            <a:off x="2638238" y="3941078"/>
            <a:ext cx="432048" cy="414600"/>
          </a:xfrm>
          <a:prstGeom prst="roundRect">
            <a:avLst/>
          </a:prstGeom>
          <a:solidFill>
            <a:srgbClr val="92D050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6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2350206" y="5316555"/>
            <a:ext cx="259228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/>
          <p:nvPr/>
        </p:nvCxnSpPr>
        <p:spPr bwMode="auto">
          <a:xfrm flipV="1">
            <a:off x="2350206" y="2834603"/>
            <a:ext cx="0" cy="24819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Box 40"/>
          <p:cNvSpPr txBox="1"/>
          <p:nvPr/>
        </p:nvSpPr>
        <p:spPr>
          <a:xfrm>
            <a:off x="4942494" y="50272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050124" y="283460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567550" y="5609972"/>
                <a:ext cx="1750159" cy="662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𝐶𝑂</m:t>
                          </m:r>
                          <m:r>
                            <a:rPr lang="en-US" sz="16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16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6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16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16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6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16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6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sz="16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550" y="5609972"/>
                <a:ext cx="1750159" cy="66268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 bwMode="auto">
          <a:xfrm flipV="1">
            <a:off x="7393536" y="1411569"/>
            <a:ext cx="118432" cy="733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7370814" y="1656120"/>
            <a:ext cx="133204" cy="481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538828" y="1238950"/>
                <a:ext cx="13980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i="1" u="sng" kern="0" smtClean="0">
                        <a:solidFill>
                          <a:srgbClr val="4E8542">
                            <a:lumMod val="75000"/>
                          </a:srgbClr>
                        </a:solidFill>
                        <a:latin typeface="Cambria Math"/>
                        <a:ea typeface="Cambria Math"/>
                      </a:rPr>
                      <m:t>𝜎</m:t>
                    </m:r>
                    <m:sSub>
                      <m:sSubPr>
                        <m:ctrlPr>
                          <a:rPr lang="en-US" sz="1200" i="1" u="sng" kern="0">
                            <a:solidFill>
                              <a:srgbClr val="4E8542">
                                <a:lumMod val="75000"/>
                              </a:srgb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b="0" i="1" u="sng" kern="0" smtClean="0">
                            <a:solidFill>
                              <a:srgbClr val="4E8542">
                                <a:lumMod val="75000"/>
                              </a:srgbClr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1200" b="0" i="1" u="sng" kern="0" smtClean="0">
                            <a:solidFill>
                              <a:srgbClr val="4E8542">
                                <a:lumMod val="75000"/>
                              </a:srgbClr>
                            </a:solidFill>
                            <a:latin typeface="Cambria Math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de-DE" sz="1200" u="sng" dirty="0" smtClean="0">
                    <a:solidFill>
                      <a:srgbClr val="236354"/>
                    </a:solidFill>
                  </a:rPr>
                  <a:t> = 0.609 mm </a:t>
                </a:r>
                <a:endParaRPr lang="de-DE" sz="1200" u="sng" dirty="0">
                  <a:solidFill>
                    <a:srgbClr val="236354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828" y="1238950"/>
                <a:ext cx="1398011" cy="276999"/>
              </a:xfrm>
              <a:prstGeom prst="rect">
                <a:avLst/>
              </a:prstGeom>
              <a:blipFill rotWithShape="1">
                <a:blip r:embed="rId21"/>
                <a:stretch>
                  <a:fillRect t="-2174" b="-130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549444" y="1591834"/>
                <a:ext cx="138948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i="1" u="sng" kern="0" smtClean="0">
                        <a:solidFill>
                          <a:srgbClr val="4E8542">
                            <a:lumMod val="75000"/>
                          </a:srgbClr>
                        </a:solidFill>
                        <a:latin typeface="Cambria Math"/>
                        <a:ea typeface="Cambria Math"/>
                      </a:rPr>
                      <m:t>𝜎</m:t>
                    </m:r>
                    <m:sSub>
                      <m:sSubPr>
                        <m:ctrlPr>
                          <a:rPr lang="en-US" sz="1200" i="1" u="sng" kern="0">
                            <a:solidFill>
                              <a:srgbClr val="4E8542">
                                <a:lumMod val="75000"/>
                              </a:srgb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b="0" i="1" u="sng" kern="0" smtClean="0">
                            <a:solidFill>
                              <a:srgbClr val="4E8542">
                                <a:lumMod val="75000"/>
                              </a:srgbClr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1200" b="0" i="1" u="sng" kern="0" smtClean="0">
                            <a:solidFill>
                              <a:srgbClr val="4E8542">
                                <a:lumMod val="75000"/>
                              </a:srgbClr>
                            </a:solidFill>
                            <a:latin typeface="Cambria Math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de-DE" sz="1200" u="sng" dirty="0" smtClean="0">
                    <a:solidFill>
                      <a:srgbClr val="236354"/>
                    </a:solidFill>
                  </a:rPr>
                  <a:t> = 3.97 mm </a:t>
                </a:r>
                <a:endParaRPr lang="de-DE" sz="1200" u="sng" dirty="0">
                  <a:solidFill>
                    <a:srgbClr val="236354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444" y="1591834"/>
                <a:ext cx="1389483" cy="276999"/>
              </a:xfrm>
              <a:prstGeom prst="rect">
                <a:avLst/>
              </a:prstGeom>
              <a:blipFill rotWithShape="1">
                <a:blip r:embed="rId22"/>
                <a:stretch>
                  <a:fillRect t="-2174" b="-130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/>
          <p:cNvCxnSpPr/>
          <p:nvPr/>
        </p:nvCxnSpPr>
        <p:spPr bwMode="auto">
          <a:xfrm flipV="1">
            <a:off x="3906429" y="2100496"/>
            <a:ext cx="118432" cy="733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3898918" y="2297729"/>
            <a:ext cx="133204" cy="481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080977" y="1913308"/>
                <a:ext cx="13204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i="1" kern="0" smtClean="0">
                        <a:solidFill>
                          <a:srgbClr val="4E8542">
                            <a:lumMod val="75000"/>
                          </a:srgbClr>
                        </a:solidFill>
                        <a:latin typeface="Cambria Math"/>
                        <a:ea typeface="Cambria Math"/>
                      </a:rPr>
                      <m:t>𝜎</m:t>
                    </m:r>
                    <m:sSub>
                      <m:sSubPr>
                        <m:ctrlPr>
                          <a:rPr lang="en-US" sz="1200" i="1" kern="0">
                            <a:solidFill>
                              <a:srgbClr val="4E8542">
                                <a:lumMod val="75000"/>
                              </a:srgb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 kern="0">
                            <a:solidFill>
                              <a:srgbClr val="4E8542">
                                <a:lumMod val="75000"/>
                              </a:srgbClr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sz="1200" b="0" i="1" kern="0" smtClean="0">
                            <a:solidFill>
                              <a:srgbClr val="4E8542">
                                <a:lumMod val="75000"/>
                              </a:srgbClr>
                            </a:solidFill>
                            <a:latin typeface="Cambria Math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de-DE" sz="1200" dirty="0" smtClean="0">
                    <a:solidFill>
                      <a:srgbClr val="236354"/>
                    </a:solidFill>
                  </a:rPr>
                  <a:t> = </a:t>
                </a:r>
                <a:r>
                  <a:rPr lang="de-DE" sz="1200" u="sng" dirty="0" smtClean="0">
                    <a:solidFill>
                      <a:srgbClr val="236354"/>
                    </a:solidFill>
                  </a:rPr>
                  <a:t>5.14 deg </a:t>
                </a:r>
                <a:endParaRPr lang="de-DE" sz="1200" u="sng" dirty="0">
                  <a:solidFill>
                    <a:srgbClr val="236354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977" y="1913308"/>
                <a:ext cx="1320490" cy="276999"/>
              </a:xfrm>
              <a:prstGeom prst="rect">
                <a:avLst/>
              </a:prstGeom>
              <a:blipFill rotWithShape="1">
                <a:blip r:embed="rId23"/>
                <a:stretch>
                  <a:fillRect t="-2222" b="-155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037804" y="2290936"/>
                <a:ext cx="148188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i="1" kern="0" smtClean="0">
                        <a:solidFill>
                          <a:srgbClr val="4E8542">
                            <a:lumMod val="75000"/>
                          </a:srgbClr>
                        </a:solidFill>
                        <a:latin typeface="Cambria Math"/>
                        <a:ea typeface="Cambria Math"/>
                      </a:rPr>
                      <m:t>𝜎</m:t>
                    </m:r>
                    <m:sSub>
                      <m:sSubPr>
                        <m:ctrlPr>
                          <a:rPr lang="en-US" sz="1200" i="1" kern="0">
                            <a:solidFill>
                              <a:srgbClr val="4E8542">
                                <a:lumMod val="75000"/>
                              </a:srgb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 kern="0">
                            <a:solidFill>
                              <a:srgbClr val="4E8542">
                                <a:lumMod val="75000"/>
                              </a:srgbClr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sz="1200" b="0" i="1" kern="0" smtClean="0">
                            <a:solidFill>
                              <a:srgbClr val="4E8542">
                                <a:lumMod val="75000"/>
                              </a:srgbClr>
                            </a:solidFill>
                            <a:latin typeface="Cambria Math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de-DE" sz="1200" dirty="0" smtClean="0">
                    <a:solidFill>
                      <a:srgbClr val="236354"/>
                    </a:solidFill>
                  </a:rPr>
                  <a:t> = </a:t>
                </a:r>
                <a:r>
                  <a:rPr lang="de-DE" sz="1200" u="sng" dirty="0" smtClean="0">
                    <a:solidFill>
                      <a:srgbClr val="236354"/>
                    </a:solidFill>
                  </a:rPr>
                  <a:t>0.848 deg </a:t>
                </a:r>
                <a:endParaRPr lang="de-DE" sz="1200" u="sng" dirty="0">
                  <a:solidFill>
                    <a:srgbClr val="236354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804" y="2290936"/>
                <a:ext cx="1481881" cy="276999"/>
              </a:xfrm>
              <a:prstGeom prst="rect">
                <a:avLst/>
              </a:prstGeom>
              <a:blipFill rotWithShape="1">
                <a:blip r:embed="rId24"/>
                <a:stretch>
                  <a:fillRect t="-2222" b="-155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388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Resolution ( In Process)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90049" y="4409728"/>
            <a:ext cx="18646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Corrected COG</a:t>
            </a:r>
            <a:endParaRPr lang="en-US" b="1" dirty="0"/>
          </a:p>
        </p:txBody>
      </p:sp>
      <p:sp>
        <p:nvSpPr>
          <p:cNvPr id="26" name="Right Arrow 25"/>
          <p:cNvSpPr/>
          <p:nvPr/>
        </p:nvSpPr>
        <p:spPr bwMode="auto">
          <a:xfrm>
            <a:off x="350361" y="4116360"/>
            <a:ext cx="2421439" cy="957461"/>
          </a:xfrm>
          <a:prstGeom prst="rightArrow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90049" y="1253692"/>
                <a:ext cx="82901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kern="0" smtClean="0">
                              <a:solidFill>
                                <a:srgbClr val="4E8542">
                                  <a:lumMod val="75000"/>
                                </a:srgb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kern="0" smtClean="0">
                              <a:solidFill>
                                <a:srgbClr val="4E8542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b="1" i="1" kern="0" smtClean="0">
                              <a:solidFill>
                                <a:srgbClr val="4E8542">
                                  <a:lumMod val="75000"/>
                                </a:srgbClr>
                              </a:solidFill>
                              <a:latin typeface="Cambria Math"/>
                              <a:ea typeface="Cambria Math"/>
                            </a:rPr>
                            <m:t>𝑪𝑶𝑮</m:t>
                          </m:r>
                        </m:sub>
                      </m:sSub>
                    </m:oMath>
                  </m:oMathPara>
                </a14:m>
                <a:endParaRPr lang="en-US" b="1" dirty="0" smtClean="0"/>
              </a:p>
              <a:p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kern="0">
                              <a:solidFill>
                                <a:srgbClr val="4E8542">
                                  <a:lumMod val="75000"/>
                                </a:srgb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kern="0">
                              <a:solidFill>
                                <a:srgbClr val="4E8542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b="1" i="1" kern="0" smtClean="0">
                              <a:solidFill>
                                <a:srgbClr val="4E8542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𝒕𝒓𝒖𝒆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49" y="1253692"/>
                <a:ext cx="829010" cy="9233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ight Arrow 29"/>
          <p:cNvSpPr/>
          <p:nvPr/>
        </p:nvSpPr>
        <p:spPr bwMode="auto">
          <a:xfrm>
            <a:off x="4528933" y="1572990"/>
            <a:ext cx="345828" cy="288032"/>
          </a:xfrm>
          <a:prstGeom prst="rightArrow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17397" y="-454259"/>
            <a:ext cx="4167505" cy="3412340"/>
            <a:chOff x="1373395" y="1097280"/>
            <a:chExt cx="6791116" cy="4658694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2449512" y="2941637"/>
              <a:ext cx="0" cy="2362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449512" y="5303837"/>
              <a:ext cx="3886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0"/>
            <p:cNvSpPr/>
            <p:nvPr/>
          </p:nvSpPr>
          <p:spPr>
            <a:xfrm rot="10800000">
              <a:off x="2754310" y="1097280"/>
              <a:ext cx="5410201" cy="3977957"/>
            </a:xfrm>
            <a:prstGeom prst="arc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76412" y="5377801"/>
              <a:ext cx="2359300" cy="378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Energy of Electron</a:t>
              </a:r>
              <a:endParaRPr lang="en-US" sz="1200" i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373395" y="2968629"/>
                  <a:ext cx="1066801" cy="3781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1" i="1" kern="0" smtClean="0">
                                <a:solidFill>
                                  <a:srgbClr val="4E8542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1" i="0" kern="0">
                                <a:solidFill>
                                  <a:srgbClr val="4E8542">
                                    <a:lumMod val="75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  <m:t>𝛔</m:t>
                            </m:r>
                          </m:e>
                          <m:sub>
                            <m:r>
                              <a:rPr lang="en-US" sz="1200" b="1" i="0" kern="0" smtClean="0">
                                <a:solidFill>
                                  <a:srgbClr val="4E8542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  <m:t>𝐑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3395" y="2968629"/>
                  <a:ext cx="1066801" cy="37817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4" name="Straight Arrow Connector 13"/>
          <p:cNvCxnSpPr/>
          <p:nvPr/>
        </p:nvCxnSpPr>
        <p:spPr>
          <a:xfrm flipV="1">
            <a:off x="2296685" y="896672"/>
            <a:ext cx="0" cy="17313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296685" y="2626929"/>
            <a:ext cx="2232248" cy="10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2735803" y="1054942"/>
            <a:ext cx="1108647" cy="1533762"/>
          </a:xfrm>
          <a:custGeom>
            <a:avLst/>
            <a:gdLst>
              <a:gd name="connsiteX0" fmla="*/ 0 w 1875692"/>
              <a:gd name="connsiteY0" fmla="*/ 2368064 h 2368064"/>
              <a:gd name="connsiteX1" fmla="*/ 797169 w 1875692"/>
              <a:gd name="connsiteY1" fmla="*/ 2 h 2368064"/>
              <a:gd name="connsiteX2" fmla="*/ 1875692 w 1875692"/>
              <a:gd name="connsiteY2" fmla="*/ 2356341 h 236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5692" h="2368064">
                <a:moveTo>
                  <a:pt x="0" y="2368064"/>
                </a:moveTo>
                <a:cubicBezTo>
                  <a:pt x="242277" y="1185010"/>
                  <a:pt x="484554" y="1956"/>
                  <a:pt x="797169" y="2"/>
                </a:cubicBezTo>
                <a:cubicBezTo>
                  <a:pt x="1109784" y="-1952"/>
                  <a:pt x="1492738" y="1177194"/>
                  <a:pt x="1875692" y="2356341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769158" y="1316312"/>
            <a:ext cx="8451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Gaussian fit</a:t>
            </a:r>
            <a:endParaRPr lang="en-US" sz="9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613443" y="2733920"/>
                <a:ext cx="11565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kern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1" i="1" kern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sz="1400" b="1" i="1" kern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𝑪𝑶𝑮</m:t>
                        </m:r>
                      </m:sub>
                    </m:sSub>
                  </m:oMath>
                </a14:m>
                <a:r>
                  <a:rPr lang="en-US" sz="1400" b="1" dirty="0" smtClean="0">
                    <a:solidFill>
                      <a:schemeClr val="accent5">
                        <a:lumMod val="25000"/>
                      </a:schemeClr>
                    </a:solidFill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ker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1" i="1" ker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sz="1400" b="1" i="1" kern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/>
                          </a:rPr>
                          <m:t>𝒕𝒓𝒖𝒆</m:t>
                        </m:r>
                      </m:sub>
                    </m:sSub>
                  </m:oMath>
                </a14:m>
                <a:endParaRPr lang="en-US" sz="1400" b="1" dirty="0">
                  <a:solidFill>
                    <a:schemeClr val="accent5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443" y="2733920"/>
                <a:ext cx="1156535" cy="307777"/>
              </a:xfrm>
              <a:prstGeom prst="rect">
                <a:avLst/>
              </a:prstGeom>
              <a:blipFill rotWithShape="1">
                <a:blip r:embed="rId4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 bwMode="auto">
          <a:xfrm>
            <a:off x="3290126" y="2588704"/>
            <a:ext cx="0" cy="1452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3186554" y="2780086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0</a:t>
            </a:r>
            <a:endParaRPr lang="en-US" sz="800" b="1" dirty="0"/>
          </a:p>
        </p:txBody>
      </p:sp>
      <p:sp>
        <p:nvSpPr>
          <p:cNvPr id="36" name="Right Arrow 35"/>
          <p:cNvSpPr/>
          <p:nvPr/>
        </p:nvSpPr>
        <p:spPr bwMode="auto">
          <a:xfrm>
            <a:off x="1403648" y="1603907"/>
            <a:ext cx="504056" cy="288032"/>
          </a:xfrm>
          <a:prstGeom prst="rightArrow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769978" y="1564048"/>
                <a:ext cx="6546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kern="0" smtClean="0">
                              <a:solidFill>
                                <a:srgbClr val="4E8542">
                                  <a:lumMod val="75000"/>
                                </a:srgb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0" kern="0">
                              <a:solidFill>
                                <a:srgbClr val="4E8542">
                                  <a:lumMod val="75000"/>
                                </a:srgbClr>
                              </a:solidFill>
                              <a:latin typeface="Cambria Math"/>
                              <a:ea typeface="Cambria Math"/>
                            </a:rPr>
                            <m:t>𝛔</m:t>
                          </m:r>
                        </m:e>
                        <m:sub>
                          <m:r>
                            <a:rPr lang="en-US" sz="1200" b="1" i="0" kern="0" smtClean="0">
                              <a:solidFill>
                                <a:srgbClr val="4E8542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𝐑</m:t>
                          </m:r>
                        </m:sub>
                      </m:sSub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978" y="1564048"/>
                <a:ext cx="654664" cy="2769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ight Arrow 40"/>
          <p:cNvSpPr/>
          <p:nvPr/>
        </p:nvSpPr>
        <p:spPr bwMode="auto">
          <a:xfrm>
            <a:off x="5371569" y="1571341"/>
            <a:ext cx="345828" cy="288032"/>
          </a:xfrm>
          <a:prstGeom prst="rightArrow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7335229" y="1212912"/>
                <a:ext cx="1070165" cy="502445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smtClean="0">
                            <a:solidFill>
                              <a:srgbClr val="4E8542">
                                <a:lumMod val="75000"/>
                              </a:srgb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rgbClr val="4E8542">
                                <a:lumMod val="75000"/>
                              </a:srgbClr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kern="0" smtClean="0">
                            <a:solidFill>
                              <a:srgbClr val="4E8542">
                                <a:lumMod val="75000"/>
                              </a:srgbClr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sub>
                    </m:sSub>
                    <m:r>
                      <a:rPr lang="en-US" i="1" kern="0">
                        <a:solidFill>
                          <a:srgbClr val="4E8542">
                            <a:lumMod val="75000"/>
                          </a:srgbClr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 kern="0">
                            <a:solidFill>
                              <a:srgbClr val="4E8542">
                                <a:lumMod val="75000"/>
                              </a:srgb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kern="0" smtClean="0">
                            <a:solidFill>
                              <a:srgbClr val="4E8542">
                                <a:lumMod val="75000"/>
                              </a:srgbClr>
                            </a:solidFill>
                            <a:latin typeface="Cambria Math"/>
                          </a:rPr>
                          <m:t>𝐴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kern="0">
                                <a:solidFill>
                                  <a:srgbClr val="4E8542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kern="0" smtClean="0">
                                <a:solidFill>
                                  <a:srgbClr val="4E8542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kern="0" dirty="0">
                    <a:solidFill>
                      <a:srgbClr val="4E8542">
                        <a:lumMod val="75000"/>
                      </a:srgbClr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229" y="1212912"/>
                <a:ext cx="1070165" cy="50244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>
          <a:xfrm flipV="1">
            <a:off x="4139225" y="3501008"/>
            <a:ext cx="0" cy="20882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139225" y="5608116"/>
            <a:ext cx="252100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343767" y="5755825"/>
                <a:ext cx="6329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kern="0" smtClean="0">
                              <a:solidFill>
                                <a:schemeClr val="accent5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kern="0" smtClean="0">
                              <a:solidFill>
                                <a:schemeClr val="accent5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1400" b="1" i="1" kern="0" smtClean="0">
                              <a:solidFill>
                                <a:schemeClr val="accent5">
                                  <a:lumMod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𝑪𝑶𝑮</m:t>
                          </m:r>
                        </m:sub>
                      </m:sSub>
                    </m:oMath>
                  </m:oMathPara>
                </a14:m>
                <a:endParaRPr lang="en-US" sz="1400" b="1" dirty="0">
                  <a:solidFill>
                    <a:schemeClr val="accent5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767" y="5755825"/>
                <a:ext cx="632930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332595" y="3500805"/>
                <a:ext cx="6489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kern="0">
                              <a:solidFill>
                                <a:schemeClr val="accent5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kern="0">
                              <a:solidFill>
                                <a:schemeClr val="accent5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1400" b="1" i="1" kern="0" smtClean="0">
                              <a:solidFill>
                                <a:schemeClr val="accent5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𝒕𝒓𝒖𝒆</m:t>
                          </m:r>
                        </m:sub>
                      </m:sSub>
                    </m:oMath>
                  </m:oMathPara>
                </a14:m>
                <a:endParaRPr lang="en-US" sz="1400" b="1" dirty="0">
                  <a:solidFill>
                    <a:schemeClr val="accent5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595" y="3500805"/>
                <a:ext cx="648959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/>
          <p:cNvCxnSpPr/>
          <p:nvPr/>
        </p:nvCxnSpPr>
        <p:spPr bwMode="auto">
          <a:xfrm>
            <a:off x="4191709" y="4005064"/>
            <a:ext cx="167643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/>
          <p:nvPr/>
        </p:nvCxnSpPr>
        <p:spPr bwMode="auto">
          <a:xfrm flipV="1">
            <a:off x="5868144" y="4005064"/>
            <a:ext cx="0" cy="16030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TextBox 55"/>
          <p:cNvSpPr txBox="1"/>
          <p:nvPr/>
        </p:nvSpPr>
        <p:spPr>
          <a:xfrm>
            <a:off x="5731581" y="5661248"/>
            <a:ext cx="4203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latin typeface="Garamond" pitchFamily="18" charset="0"/>
              </a:rPr>
              <a:t>∆R</a:t>
            </a:r>
            <a:endParaRPr lang="en-US" sz="1400" b="1" i="1" dirty="0">
              <a:latin typeface="Garamond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634296" y="3851175"/>
            <a:ext cx="4203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latin typeface="Garamond" pitchFamily="18" charset="0"/>
              </a:rPr>
              <a:t>∆R</a:t>
            </a:r>
            <a:endParaRPr lang="en-US" sz="1400" b="1" i="1" dirty="0">
              <a:latin typeface="Garamond" pitchFamily="18" charset="0"/>
            </a:endParaRPr>
          </a:p>
        </p:txBody>
      </p:sp>
      <p:cxnSp>
        <p:nvCxnSpPr>
          <p:cNvPr id="59" name="Straight Connector 58"/>
          <p:cNvCxnSpPr/>
          <p:nvPr/>
        </p:nvCxnSpPr>
        <p:spPr bwMode="auto">
          <a:xfrm flipV="1">
            <a:off x="4139225" y="4005064"/>
            <a:ext cx="1728919" cy="15841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Freeform 59"/>
          <p:cNvSpPr/>
          <p:nvPr/>
        </p:nvSpPr>
        <p:spPr>
          <a:xfrm rot="19025368">
            <a:off x="3943721" y="4936176"/>
            <a:ext cx="1214483" cy="298423"/>
          </a:xfrm>
          <a:custGeom>
            <a:avLst/>
            <a:gdLst>
              <a:gd name="connsiteX0" fmla="*/ 0 w 1875692"/>
              <a:gd name="connsiteY0" fmla="*/ 2368064 h 2368064"/>
              <a:gd name="connsiteX1" fmla="*/ 797169 w 1875692"/>
              <a:gd name="connsiteY1" fmla="*/ 2 h 2368064"/>
              <a:gd name="connsiteX2" fmla="*/ 1875692 w 1875692"/>
              <a:gd name="connsiteY2" fmla="*/ 2356341 h 236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5692" h="2368064">
                <a:moveTo>
                  <a:pt x="0" y="2368064"/>
                </a:moveTo>
                <a:cubicBezTo>
                  <a:pt x="242277" y="1185010"/>
                  <a:pt x="484554" y="1956"/>
                  <a:pt x="797169" y="2"/>
                </a:cubicBezTo>
                <a:cubicBezTo>
                  <a:pt x="1109784" y="-1952"/>
                  <a:pt x="1492738" y="1177194"/>
                  <a:pt x="1875692" y="2356341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 rot="8219577">
            <a:off x="4942635" y="4383793"/>
            <a:ext cx="1119307" cy="217438"/>
          </a:xfrm>
          <a:custGeom>
            <a:avLst/>
            <a:gdLst>
              <a:gd name="connsiteX0" fmla="*/ 0 w 1875692"/>
              <a:gd name="connsiteY0" fmla="*/ 2368064 h 2368064"/>
              <a:gd name="connsiteX1" fmla="*/ 797169 w 1875692"/>
              <a:gd name="connsiteY1" fmla="*/ 2 h 2368064"/>
              <a:gd name="connsiteX2" fmla="*/ 1875692 w 1875692"/>
              <a:gd name="connsiteY2" fmla="*/ 2356341 h 236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5692" h="2368064">
                <a:moveTo>
                  <a:pt x="0" y="2368064"/>
                </a:moveTo>
                <a:cubicBezTo>
                  <a:pt x="242277" y="1185010"/>
                  <a:pt x="484554" y="1956"/>
                  <a:pt x="797169" y="2"/>
                </a:cubicBezTo>
                <a:cubicBezTo>
                  <a:pt x="1109784" y="-1952"/>
                  <a:pt x="1492738" y="1177194"/>
                  <a:pt x="1875692" y="2356341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Arrow 61"/>
          <p:cNvSpPr/>
          <p:nvPr/>
        </p:nvSpPr>
        <p:spPr bwMode="auto">
          <a:xfrm>
            <a:off x="6391909" y="4653136"/>
            <a:ext cx="345828" cy="288032"/>
          </a:xfrm>
          <a:prstGeom prst="rightArrow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928435" y="4655949"/>
            <a:ext cx="7986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 smtClean="0">
                <a:latin typeface="Garamond" pitchFamily="18" charset="0"/>
              </a:rPr>
              <a:t>Parameters</a:t>
            </a:r>
            <a:endParaRPr lang="en-US" sz="1000" b="1" i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2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980728"/>
                <a:ext cx="8136904" cy="5112568"/>
              </a:xfrm>
            </p:spPr>
            <p:txBody>
              <a:bodyPr/>
              <a:lstStyle/>
              <a:p>
                <a:r>
                  <a:rPr lang="en-US" sz="1600" b="1" dirty="0" smtClean="0"/>
                  <a:t>Performance of </a:t>
                </a:r>
                <a:r>
                  <a:rPr lang="en-US" sz="1600" b="1" dirty="0" err="1" smtClean="0"/>
                  <a:t>BeamCal</a:t>
                </a:r>
                <a:r>
                  <a:rPr lang="en-US" sz="1600" b="1" dirty="0" smtClean="0"/>
                  <a:t> for two different sensor segmentations is compared</a:t>
                </a:r>
              </a:p>
              <a:p>
                <a:pPr lvl="1">
                  <a:buClr>
                    <a:schemeClr val="accent2"/>
                  </a:buClr>
                </a:pPr>
                <a:r>
                  <a:rPr lang="en-US" sz="1400" b="1" dirty="0"/>
                  <a:t> </a:t>
                </a:r>
                <a:r>
                  <a:rPr lang="en-US" sz="1400" b="1" dirty="0" smtClean="0"/>
                  <a:t>Number of readout channels is kept similar</a:t>
                </a:r>
              </a:p>
              <a:p>
                <a:pPr lvl="1">
                  <a:buClr>
                    <a:schemeClr val="accent2"/>
                  </a:buClr>
                </a:pPr>
                <a:r>
                  <a:rPr lang="en-US" sz="1400" b="1" dirty="0" smtClean="0"/>
                  <a:t>Signal from </a:t>
                </a:r>
                <a:r>
                  <a:rPr lang="en-US" sz="1400" b="1" dirty="0" err="1" smtClean="0"/>
                  <a:t>sHEe</a:t>
                </a:r>
                <a:r>
                  <a:rPr lang="en-US" sz="1400" b="1" dirty="0" smtClean="0"/>
                  <a:t> nearly independent of the segmentation</a:t>
                </a:r>
              </a:p>
              <a:p>
                <a:pPr lvl="1">
                  <a:buClr>
                    <a:schemeClr val="accent2"/>
                  </a:buClr>
                </a:pPr>
                <a:r>
                  <a:rPr lang="en-US" sz="1400" b="1" dirty="0" smtClean="0"/>
                  <a:t>Energy deposition per pad from </a:t>
                </a:r>
                <a:r>
                  <a:rPr lang="en-US" sz="1400" b="1" dirty="0" err="1"/>
                  <a:t>B</a:t>
                </a:r>
                <a:r>
                  <a:rPr lang="en-US" sz="1400" b="1" dirty="0" err="1" smtClean="0"/>
                  <a:t>eamstrahlung</a:t>
                </a:r>
                <a:r>
                  <a:rPr lang="en-US" sz="1400" b="1" dirty="0" smtClean="0"/>
                  <a:t> differs  significantly</a:t>
                </a:r>
              </a:p>
              <a:p>
                <a:pPr lvl="1">
                  <a:buClr>
                    <a:schemeClr val="accent2"/>
                  </a:buClr>
                </a:pPr>
                <a:r>
                  <a:rPr lang="en-US" sz="1400" b="1" dirty="0" smtClean="0"/>
                  <a:t>Proportional segmentation improves the signal-to-noise ratio</a:t>
                </a:r>
              </a:p>
              <a:p>
                <a:pPr lvl="1">
                  <a:buClr>
                    <a:schemeClr val="accent2"/>
                  </a:buClr>
                </a:pPr>
                <a:r>
                  <a:rPr lang="en-US" sz="1400" b="1" dirty="0" smtClean="0"/>
                  <a:t>Proportional segmentation gives better </a:t>
                </a:r>
                <a:r>
                  <a:rPr lang="en-US" sz="1400" b="1" dirty="0"/>
                  <a:t>reconstruction </a:t>
                </a:r>
                <a:r>
                  <a:rPr lang="en-US" sz="1400" b="1" dirty="0" smtClean="0"/>
                  <a:t>efficiency </a:t>
                </a:r>
                <a:endParaRPr lang="en-US" sz="1400" b="1" dirty="0">
                  <a:solidFill>
                    <a:srgbClr val="FF0000"/>
                  </a:solidFill>
                </a:endParaRPr>
              </a:p>
              <a:p>
                <a:pPr>
                  <a:buClr>
                    <a:schemeClr val="accent2"/>
                  </a:buClr>
                </a:pPr>
                <a:r>
                  <a:rPr lang="en-US" b="1" dirty="0" smtClean="0"/>
                  <a:t>The charge range has been estimated</a:t>
                </a:r>
              </a:p>
              <a:p>
                <a:pPr lvl="1">
                  <a:buClr>
                    <a:schemeClr val="accent2"/>
                  </a:buClr>
                </a:pPr>
                <a:r>
                  <a:rPr lang="en-US" b="1" dirty="0"/>
                  <a:t> </a:t>
                </a:r>
                <a:r>
                  <a:rPr lang="en-US" b="1" dirty="0" smtClean="0"/>
                  <a:t>C</a:t>
                </a:r>
                <a:r>
                  <a:rPr lang="en-US" sz="1400" b="1" dirty="0" smtClean="0"/>
                  <a:t>ollected </a:t>
                </a:r>
                <a:r>
                  <a:rPr lang="en-US" sz="1400" b="1" dirty="0"/>
                  <a:t>charge per pad from </a:t>
                </a:r>
                <a:r>
                  <a:rPr lang="en-US" sz="1400" b="1" dirty="0" err="1"/>
                  <a:t>sHEe</a:t>
                </a:r>
                <a:r>
                  <a:rPr lang="en-US" sz="1400" b="1" dirty="0"/>
                  <a:t> nearly independent of the segmentation</a:t>
                </a:r>
              </a:p>
              <a:p>
                <a:pPr lvl="1">
                  <a:buClr>
                    <a:schemeClr val="accent2"/>
                  </a:buClr>
                </a:pPr>
                <a:r>
                  <a:rPr lang="en-US" sz="1400" b="1" dirty="0"/>
                  <a:t>Collected charge per pad from BS for US in 6 times </a:t>
                </a:r>
                <a:r>
                  <a:rPr lang="en-US" sz="1400" b="1" dirty="0" smtClean="0"/>
                  <a:t>bigger </a:t>
                </a:r>
                <a:r>
                  <a:rPr lang="en-US" sz="1400" b="1" dirty="0"/>
                  <a:t>than for PS</a:t>
                </a:r>
              </a:p>
              <a:p>
                <a:pPr>
                  <a:buClr>
                    <a:schemeClr val="accent2"/>
                  </a:buClr>
                </a:pPr>
                <a:r>
                  <a:rPr lang="en-US" b="1" dirty="0" smtClean="0"/>
                  <a:t>Energy deposition was investigated</a:t>
                </a:r>
              </a:p>
              <a:p>
                <a:pPr lvl="1">
                  <a:buClr>
                    <a:schemeClr val="accent2"/>
                  </a:buClr>
                </a:pPr>
                <a:r>
                  <a:rPr lang="en-US" b="1" dirty="0" smtClean="0"/>
                  <a:t> </a:t>
                </a:r>
                <a:r>
                  <a:rPr lang="en-US" sz="1400" b="1" dirty="0" smtClean="0"/>
                  <a:t>Dependence between energy of electron and deposited in calorimeter energy is linear. </a:t>
                </a:r>
              </a:p>
              <a:p>
                <a:pPr marL="444500" lvl="1" indent="0">
                  <a:buClr>
                    <a:schemeClr val="accent2"/>
                  </a:buClr>
                  <a:buNone/>
                </a:pPr>
                <a:r>
                  <a:rPr lang="en-US" sz="1400" b="1" dirty="0"/>
                  <a:t> </a:t>
                </a:r>
                <a:r>
                  <a:rPr lang="en-US" sz="1400" b="1" dirty="0" smtClean="0"/>
                  <a:t>      Deposited in sensors energy is 1,7% from the original energy of electron.</a:t>
                </a:r>
                <a:endParaRPr lang="en-US" sz="1200" b="1" dirty="0"/>
              </a:p>
              <a:p>
                <a:pPr lvl="1">
                  <a:buClr>
                    <a:schemeClr val="accent2"/>
                  </a:buClr>
                </a:pPr>
                <a:r>
                  <a:rPr lang="en-US" sz="1400" b="1" dirty="0" smtClean="0"/>
                  <a:t> Dependence energy resolution </a:t>
                </a:r>
                <a:r>
                  <a:rPr lang="en-US" sz="1400" b="1" dirty="0" err="1" smtClean="0"/>
                  <a:t>vs</a:t>
                </a:r>
                <a:r>
                  <a:rPr lang="en-US" sz="1400" b="1" dirty="0" smtClean="0"/>
                  <a:t> energy of electron is calculated and parameterized.  </a:t>
                </a:r>
              </a:p>
              <a:p>
                <a:pPr marL="444500" lvl="1" indent="0">
                  <a:buClr>
                    <a:schemeClr val="accent2"/>
                  </a:buClr>
                  <a:buNone/>
                </a:pPr>
                <a:r>
                  <a:rPr lang="en-US" sz="1400" b="1" dirty="0" smtClean="0"/>
                  <a:t>     Calorimeter gives good energy resolution: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400" b="1" i="1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  <m:r>
                          <a:rPr lang="en-US" sz="1400" b="1" i="1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𝑬</m:t>
                        </m:r>
                      </m:num>
                      <m:den>
                        <m:r>
                          <a:rPr lang="en-US" sz="1400" b="1" i="1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/>
                          </a:rPr>
                          <m:t>𝑬</m:t>
                        </m:r>
                      </m:den>
                    </m:f>
                    <m:r>
                      <a:rPr lang="en-US" sz="1400" b="1" i="1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/>
                      </a:rPr>
                      <m:t> ≈ </m:t>
                    </m:r>
                    <m:f>
                      <m:fPr>
                        <m:ctrlPr>
                          <a:rPr lang="en-US" sz="1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400" b="1" i="1" smtClean="0">
                            <a:latin typeface="Cambria Math"/>
                          </a:rPr>
                          <m:t>𝟎</m:t>
                        </m:r>
                        <m:r>
                          <a:rPr lang="en-US" sz="1400" b="1" i="1" smtClean="0">
                            <a:latin typeface="Cambria Math"/>
                          </a:rPr>
                          <m:t>.</m:t>
                        </m:r>
                        <m:r>
                          <a:rPr lang="en-US" sz="1400" b="1" i="1" smtClean="0">
                            <a:latin typeface="Cambria Math"/>
                          </a:rPr>
                          <m:t>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14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b="1" i="1" smtClean="0">
                                    <a:latin typeface="Cambria Math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en-US" sz="1400" b="1" i="1" smtClean="0">
                                    <a:latin typeface="Cambria Math"/>
                                  </a:rPr>
                                  <m:t>𝒆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sz="1400" b="1" dirty="0" smtClean="0"/>
                  <a:t>           </a:t>
                </a:r>
                <a:r>
                  <a:rPr lang="en-US" sz="1400" b="1" dirty="0"/>
                  <a:t>2</a:t>
                </a:r>
                <a:r>
                  <a:rPr lang="en-US" sz="1400" b="1" dirty="0" smtClean="0"/>
                  <a:t>%  for 100GeV electron.</a:t>
                </a:r>
                <a:endParaRPr lang="en-US" sz="1400" b="1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980728"/>
                <a:ext cx="8136904" cy="5112568"/>
              </a:xfrm>
              <a:blipFill rotWithShape="1">
                <a:blip r:embed="rId2"/>
                <a:stretch>
                  <a:fillRect l="-899" t="-107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 bwMode="auto">
          <a:xfrm>
            <a:off x="5580112" y="5654164"/>
            <a:ext cx="14401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7996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42114" y="2404650"/>
            <a:ext cx="58496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200" b="1" dirty="0">
                <a:solidFill>
                  <a:schemeClr val="accent2"/>
                </a:solidFill>
              </a:rPr>
              <a:t>Thank you for your </a:t>
            </a:r>
            <a:r>
              <a:rPr lang="en-US" sz="3200" b="1" dirty="0" smtClean="0">
                <a:solidFill>
                  <a:schemeClr val="accent2"/>
                </a:solidFill>
              </a:rPr>
              <a:t>attention!</a:t>
            </a:r>
            <a:endParaRPr lang="ru-RU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8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3848" y="2406077"/>
            <a:ext cx="29386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Backup slides</a:t>
            </a:r>
            <a:endParaRPr lang="ru-RU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Down Arrow 3"/>
          <p:cNvSpPr/>
          <p:nvPr/>
        </p:nvSpPr>
        <p:spPr bwMode="auto">
          <a:xfrm>
            <a:off x="4139952" y="3501008"/>
            <a:ext cx="1296144" cy="1800200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66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ortko\Desktop\snr-per-pad_electron050GeV_07layer_rs_vs_u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81" y="3573016"/>
            <a:ext cx="3768300" cy="282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ortko\Desktop\snr-per-pad_electron050GeV_09layer_rs_vs_u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50525"/>
            <a:ext cx="3659972" cy="274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ortko\Desktop\snr-per-pad_electron050GeV_11layer_rs_vs_u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32" y="3573017"/>
            <a:ext cx="3768298" cy="282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43851" y="3907554"/>
            <a:ext cx="95410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Layer 7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20072" y="3906402"/>
            <a:ext cx="106522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Layer 11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59832" y="1052736"/>
            <a:ext cx="270138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Shower maximum –  Layer </a:t>
            </a:r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43851" y="4365104"/>
            <a:ext cx="686406" cy="461665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200" b="1" dirty="0" smtClean="0">
                <a:solidFill>
                  <a:srgbClr val="FF0000"/>
                </a:solidFill>
              </a:rPr>
              <a:t>US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55996" y="1484784"/>
            <a:ext cx="686406" cy="461665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PS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200" b="1" dirty="0" smtClean="0">
                <a:solidFill>
                  <a:srgbClr val="FF0000"/>
                </a:solidFill>
              </a:rPr>
              <a:t>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20072" y="4367758"/>
            <a:ext cx="686406" cy="461665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200" b="1" dirty="0" smtClean="0">
                <a:solidFill>
                  <a:srgbClr val="FF0000"/>
                </a:solidFill>
              </a:rPr>
              <a:t>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37558" y="25801"/>
            <a:ext cx="4969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SNR for 50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GeV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Electron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ctangle 3"/>
          <p:cNvSpPr/>
          <p:nvPr/>
        </p:nvSpPr>
        <p:spPr bwMode="auto">
          <a:xfrm>
            <a:off x="4780532" y="3567810"/>
            <a:ext cx="530867" cy="25202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3"/>
          <p:cNvSpPr/>
          <p:nvPr/>
        </p:nvSpPr>
        <p:spPr bwMode="auto">
          <a:xfrm>
            <a:off x="2650210" y="752214"/>
            <a:ext cx="530867" cy="25202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3"/>
          <p:cNvSpPr/>
          <p:nvPr/>
        </p:nvSpPr>
        <p:spPr bwMode="auto">
          <a:xfrm>
            <a:off x="648823" y="3573017"/>
            <a:ext cx="530867" cy="25202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328287" y="698591"/>
                <a:ext cx="4320994" cy="32707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accent3">
                    <a:lumMod val="6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000000"/>
                    </a:solidFill>
                  </a:rPr>
                  <a:t>SNR in cell with maximum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𝐄</m:t>
                        </m:r>
                      </m:e>
                      <m:sub>
                        <m:r>
                          <a:rPr lang="en-US" sz="1400" b="1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𝐝𝐞𝐩</m:t>
                        </m:r>
                      </m:sub>
                    </m:sSub>
                  </m:oMath>
                </a14:m>
                <a:r>
                  <a:rPr lang="en-US" sz="1200" b="1" dirty="0" smtClean="0">
                    <a:solidFill>
                      <a:srgbClr val="000000"/>
                    </a:solidFill>
                  </a:rPr>
                  <a:t> </a:t>
                </a:r>
                <a:endParaRPr lang="en-US" sz="12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287" y="698591"/>
                <a:ext cx="4320994" cy="327077"/>
              </a:xfrm>
              <a:prstGeom prst="rect">
                <a:avLst/>
              </a:prstGeom>
              <a:blipFill rotWithShape="1">
                <a:blip r:embed="rId5"/>
                <a:stretch>
                  <a:fillRect b="-8929"/>
                </a:stretch>
              </a:blipFill>
              <a:ln w="19050">
                <a:solidFill>
                  <a:schemeClr val="accent3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167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ortko\Desktop\snr-per-pad_electron020GeV_10layer_rs_vs_u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37012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ortko\Desktop\snr-per-pad_electron020GeV_08layer_rs_vs_u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874" y="750525"/>
            <a:ext cx="3687858" cy="276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bortko\Desktop\snr-per-pad_electron020GeV_06layer_rs_vs_u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58" y="3537012"/>
            <a:ext cx="3854726" cy="289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05428" y="3888504"/>
            <a:ext cx="95410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Layer 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20072" y="3906402"/>
            <a:ext cx="108234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Layer 10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59832" y="1052736"/>
            <a:ext cx="2881745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Shower maximum </a:t>
            </a:r>
            <a:r>
              <a:rPr lang="en-US" sz="1600" b="1" dirty="0" smtClean="0"/>
              <a:t>– Layer 8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29311" y="4365104"/>
            <a:ext cx="686406" cy="461665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PS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200" b="1" dirty="0" smtClean="0">
                <a:solidFill>
                  <a:srgbClr val="FF0000"/>
                </a:solidFill>
              </a:rPr>
              <a:t>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55171" y="4365104"/>
            <a:ext cx="686406" cy="461665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200" b="1" dirty="0" smtClean="0">
                <a:solidFill>
                  <a:srgbClr val="FF0000"/>
                </a:solidFill>
              </a:rPr>
              <a:t>US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59832" y="1556792"/>
            <a:ext cx="686406" cy="461665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PS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200" b="1" dirty="0" smtClean="0">
                <a:solidFill>
                  <a:srgbClr val="FF0000"/>
                </a:solidFill>
              </a:rPr>
              <a:t>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37558" y="25801"/>
            <a:ext cx="4969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SNR for 20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GeV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Electron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ectangle 3"/>
          <p:cNvSpPr/>
          <p:nvPr/>
        </p:nvSpPr>
        <p:spPr bwMode="auto">
          <a:xfrm>
            <a:off x="2700958" y="750525"/>
            <a:ext cx="457200" cy="16916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3"/>
          <p:cNvSpPr/>
          <p:nvPr/>
        </p:nvSpPr>
        <p:spPr bwMode="auto">
          <a:xfrm>
            <a:off x="4724303" y="3537012"/>
            <a:ext cx="530867" cy="25202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3"/>
          <p:cNvSpPr/>
          <p:nvPr/>
        </p:nvSpPr>
        <p:spPr bwMode="auto">
          <a:xfrm>
            <a:off x="589858" y="3556104"/>
            <a:ext cx="584404" cy="24899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3"/>
          <p:cNvSpPr/>
          <p:nvPr/>
        </p:nvSpPr>
        <p:spPr bwMode="auto">
          <a:xfrm>
            <a:off x="2670489" y="761440"/>
            <a:ext cx="530867" cy="25202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42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94699" cy="430212"/>
          </a:xfrm>
        </p:spPr>
        <p:txBody>
          <a:bodyPr/>
          <a:lstStyle/>
          <a:p>
            <a:r>
              <a:rPr lang="en-US" dirty="0">
                <a:ea typeface="FangSong" panose="02010609060101010101" pitchFamily="49" charset="-122"/>
                <a:cs typeface="Consolas" panose="020B0609020204030204" pitchFamily="49" charset="0"/>
              </a:rPr>
              <a:t>The Aim  and </a:t>
            </a:r>
            <a:r>
              <a:rPr lang="en-US" dirty="0" smtClean="0">
                <a:ea typeface="FangSong" panose="02010609060101010101" pitchFamily="49" charset="-122"/>
                <a:cs typeface="Consolas" panose="020B0609020204030204" pitchFamily="49" charset="0"/>
              </a:rPr>
              <a:t>Content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7544" y="1036520"/>
                <a:ext cx="8567730" cy="4926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5">
                        <a:lumMod val="25000"/>
                      </a:schemeClr>
                    </a:solidFill>
                    <a:latin typeface="Garamond" panose="02020404030301010803" pitchFamily="18" charset="0"/>
                  </a:rPr>
                  <a:t>The Aim:        </a:t>
                </a:r>
                <a:r>
                  <a:rPr lang="el-GR" sz="2400" b="1" dirty="0" smtClean="0">
                    <a:solidFill>
                      <a:schemeClr val="accent5">
                        <a:lumMod val="25000"/>
                      </a:schemeClr>
                    </a:solidFill>
                    <a:latin typeface="Garamond" panose="02020404030301010803" pitchFamily="18" charset="0"/>
                  </a:rPr>
                  <a:t>•</a:t>
                </a:r>
                <a:r>
                  <a:rPr lang="en-US" sz="2400" b="1" dirty="0" smtClean="0">
                    <a:solidFill>
                      <a:schemeClr val="accent5">
                        <a:lumMod val="25000"/>
                      </a:schemeClr>
                    </a:solidFill>
                    <a:latin typeface="Garamond" panose="02020404030301010803" pitchFamily="18" charset="0"/>
                  </a:rPr>
                  <a:t>  compare 2 types of segmentation of calorimeter</a:t>
                </a:r>
              </a:p>
              <a:p>
                <a:r>
                  <a:rPr lang="en-US" sz="2400" b="1" dirty="0">
                    <a:solidFill>
                      <a:schemeClr val="accent5">
                        <a:lumMod val="25000"/>
                      </a:schemeClr>
                    </a:solidFill>
                    <a:latin typeface="Garamond" panose="02020404030301010803" pitchFamily="18" charset="0"/>
                  </a:rPr>
                  <a:t> </a:t>
                </a:r>
                <a:r>
                  <a:rPr lang="en-US" sz="2400" b="1" dirty="0" smtClean="0">
                    <a:solidFill>
                      <a:schemeClr val="accent5">
                        <a:lumMod val="25000"/>
                      </a:schemeClr>
                    </a:solidFill>
                    <a:latin typeface="Garamond" panose="02020404030301010803" pitchFamily="18" charset="0"/>
                  </a:rPr>
                  <a:t>                       </a:t>
                </a:r>
                <a:r>
                  <a:rPr lang="el-GR" sz="2400" b="1" dirty="0" smtClean="0">
                    <a:solidFill>
                      <a:schemeClr val="accent5">
                        <a:lumMod val="25000"/>
                      </a:schemeClr>
                    </a:solidFill>
                    <a:latin typeface="Garamond" panose="02020404030301010803" pitchFamily="18" charset="0"/>
                  </a:rPr>
                  <a:t>•</a:t>
                </a:r>
                <a:r>
                  <a:rPr lang="en-US" sz="2400" b="1" dirty="0" smtClean="0">
                    <a:solidFill>
                      <a:schemeClr val="accent5">
                        <a:lumMod val="25000"/>
                      </a:schemeClr>
                    </a:solidFill>
                    <a:latin typeface="Garamond" panose="02020404030301010803" pitchFamily="18" charset="0"/>
                  </a:rPr>
                  <a:t>  investigate the characteristics </a:t>
                </a:r>
              </a:p>
              <a:p>
                <a:endParaRPr lang="en-US" sz="2400" b="1" dirty="0">
                  <a:solidFill>
                    <a:schemeClr val="accent5">
                      <a:lumMod val="25000"/>
                    </a:schemeClr>
                  </a:solidFill>
                  <a:latin typeface="Garamond" panose="02020404030301010803" pitchFamily="18" charset="0"/>
                </a:endParaRPr>
              </a:p>
              <a:p>
                <a:endParaRPr lang="en-US" sz="2400" b="1" dirty="0" smtClean="0">
                  <a:solidFill>
                    <a:schemeClr val="accent5">
                      <a:lumMod val="25000"/>
                    </a:schemeClr>
                  </a:solidFill>
                  <a:latin typeface="Garamond" panose="02020404030301010803" pitchFamily="18" charset="0"/>
                </a:endParaRPr>
              </a:p>
              <a:p>
                <a:r>
                  <a:rPr lang="en-US" sz="2400" b="1" dirty="0" smtClean="0">
                    <a:solidFill>
                      <a:schemeClr val="accent5">
                        <a:lumMod val="25000"/>
                      </a:schemeClr>
                    </a:solidFill>
                    <a:latin typeface="Garamond" panose="02020404030301010803" pitchFamily="18" charset="0"/>
                  </a:rPr>
                  <a:t>Content:          </a:t>
                </a:r>
                <a:r>
                  <a:rPr lang="el-GR" sz="2400" b="1" dirty="0" smtClean="0">
                    <a:solidFill>
                      <a:schemeClr val="accent5">
                        <a:lumMod val="25000"/>
                      </a:schemeClr>
                    </a:solidFill>
                    <a:latin typeface="Garamond" panose="02020404030301010803" pitchFamily="18" charset="0"/>
                  </a:rPr>
                  <a:t>•</a:t>
                </a:r>
                <a:r>
                  <a:rPr lang="en-US" sz="2400" b="1" dirty="0" smtClean="0">
                    <a:solidFill>
                      <a:schemeClr val="accent5">
                        <a:lumMod val="25000"/>
                      </a:schemeClr>
                    </a:solidFill>
                    <a:latin typeface="Garamond" panose="02020404030301010803" pitchFamily="18" charset="0"/>
                  </a:rPr>
                  <a:t>   Introduction</a:t>
                </a:r>
              </a:p>
              <a:p>
                <a:r>
                  <a:rPr lang="en-US" sz="2400" b="1" dirty="0" smtClean="0">
                    <a:solidFill>
                      <a:schemeClr val="accent5">
                        <a:lumMod val="25000"/>
                      </a:schemeClr>
                    </a:solidFill>
                    <a:latin typeface="Garamond" panose="02020404030301010803" pitchFamily="18" charset="0"/>
                  </a:rPr>
                  <a:t>                         </a:t>
                </a:r>
                <a:r>
                  <a:rPr lang="el-GR" sz="2400" b="1" dirty="0" smtClean="0">
                    <a:solidFill>
                      <a:schemeClr val="accent5">
                        <a:lumMod val="25000"/>
                      </a:schemeClr>
                    </a:solidFill>
                    <a:latin typeface="Garamond" panose="02020404030301010803" pitchFamily="18" charset="0"/>
                  </a:rPr>
                  <a:t>•</a:t>
                </a:r>
                <a:r>
                  <a:rPr lang="en-US" sz="2400" b="1" dirty="0" smtClean="0">
                    <a:solidFill>
                      <a:schemeClr val="accent5">
                        <a:lumMod val="25000"/>
                      </a:schemeClr>
                    </a:solidFill>
                    <a:latin typeface="Garamond" panose="02020404030301010803" pitchFamily="18" charset="0"/>
                  </a:rPr>
                  <a:t>   Simulation studies</a:t>
                </a:r>
              </a:p>
              <a:p>
                <a:r>
                  <a:rPr lang="en-US" sz="2400" b="1" dirty="0">
                    <a:solidFill>
                      <a:schemeClr val="accent5">
                        <a:lumMod val="25000"/>
                      </a:schemeClr>
                    </a:solidFill>
                    <a:latin typeface="Garamond" panose="02020404030301010803" pitchFamily="18" charset="0"/>
                  </a:rPr>
                  <a:t> </a:t>
                </a:r>
                <a:r>
                  <a:rPr lang="en-US" sz="2400" b="1" dirty="0" smtClean="0">
                    <a:solidFill>
                      <a:schemeClr val="accent5">
                        <a:lumMod val="25000"/>
                      </a:schemeClr>
                    </a:solidFill>
                    <a:latin typeface="Garamond" panose="02020404030301010803" pitchFamily="18" charset="0"/>
                  </a:rPr>
                  <a:t>                                - SNR</a:t>
                </a:r>
              </a:p>
              <a:p>
                <a:r>
                  <a:rPr lang="en-US" sz="2400" b="1" dirty="0">
                    <a:solidFill>
                      <a:schemeClr val="accent5">
                        <a:lumMod val="25000"/>
                      </a:schemeClr>
                    </a:solidFill>
                    <a:latin typeface="Garamond" panose="02020404030301010803" pitchFamily="18" charset="0"/>
                  </a:rPr>
                  <a:t> </a:t>
                </a:r>
                <a:r>
                  <a:rPr lang="en-US" sz="2400" b="1" dirty="0" smtClean="0">
                    <a:solidFill>
                      <a:schemeClr val="accent5">
                        <a:lumMod val="25000"/>
                      </a:schemeClr>
                    </a:solidFill>
                    <a:latin typeface="Garamond" panose="02020404030301010803" pitchFamily="18" charset="0"/>
                  </a:rPr>
                  <a:t>                                - efficiency of reconstruction of showers</a:t>
                </a:r>
              </a:p>
              <a:p>
                <a:r>
                  <a:rPr lang="en-US" sz="2400" b="1" dirty="0">
                    <a:solidFill>
                      <a:schemeClr val="accent5">
                        <a:lumMod val="25000"/>
                      </a:schemeClr>
                    </a:solidFill>
                    <a:latin typeface="Garamond" panose="02020404030301010803" pitchFamily="18" charset="0"/>
                  </a:rPr>
                  <a:t> </a:t>
                </a:r>
                <a:r>
                  <a:rPr lang="en-US" sz="2400" b="1" dirty="0" smtClean="0">
                    <a:solidFill>
                      <a:schemeClr val="accent5">
                        <a:lumMod val="25000"/>
                      </a:schemeClr>
                    </a:solidFill>
                    <a:latin typeface="Garamond" panose="02020404030301010803" pitchFamily="18" charset="0"/>
                  </a:rPr>
                  <a:t>                                - range of charge deposited into the pads</a:t>
                </a:r>
              </a:p>
              <a:p>
                <a:r>
                  <a:rPr lang="en-US" sz="2400" b="1" dirty="0">
                    <a:solidFill>
                      <a:schemeClr val="accent5">
                        <a:lumMod val="25000"/>
                      </a:schemeClr>
                    </a:solidFill>
                    <a:latin typeface="Garamond" panose="02020404030301010803" pitchFamily="18" charset="0"/>
                  </a:rPr>
                  <a:t> </a:t>
                </a:r>
                <a:r>
                  <a:rPr lang="en-US" sz="2400" b="1" dirty="0" smtClean="0">
                    <a:solidFill>
                      <a:schemeClr val="accent5">
                        <a:lumMod val="25000"/>
                      </a:schemeClr>
                    </a:solidFill>
                    <a:latin typeface="Garamond" panose="02020404030301010803" pitchFamily="18" charset="0"/>
                  </a:rPr>
                  <a:t>                                - dependence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/>
                          </a:rPr>
                          <m:t>dep</m:t>
                        </m:r>
                      </m:sub>
                    </m:sSub>
                  </m:oMath>
                </a14:m>
                <a:r>
                  <a:rPr lang="en-US" sz="2400" b="1" dirty="0" smtClean="0">
                    <a:solidFill>
                      <a:schemeClr val="accent5">
                        <a:lumMod val="25000"/>
                      </a:schemeClr>
                    </a:solidFill>
                    <a:latin typeface="Garamond" panose="02020404030301010803" pitchFamily="18" charset="0"/>
                  </a:rPr>
                  <a:t> 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/>
                          </a:rPr>
                          <m:t>e</m:t>
                        </m:r>
                      </m:sub>
                    </m:sSub>
                    <m:r>
                      <a:rPr lang="en-US" sz="2400" i="1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400" b="1" dirty="0" smtClean="0">
                  <a:solidFill>
                    <a:schemeClr val="accent5">
                      <a:lumMod val="25000"/>
                    </a:schemeClr>
                  </a:solidFill>
                  <a:latin typeface="Garamond" panose="02020404030301010803" pitchFamily="18" charset="0"/>
                </a:endParaRPr>
              </a:p>
              <a:p>
                <a:r>
                  <a:rPr lang="en-US" sz="2400" b="1" dirty="0">
                    <a:solidFill>
                      <a:schemeClr val="accent5">
                        <a:lumMod val="25000"/>
                      </a:schemeClr>
                    </a:solidFill>
                    <a:latin typeface="Garamond" panose="02020404030301010803" pitchFamily="18" charset="0"/>
                  </a:rPr>
                  <a:t> </a:t>
                </a:r>
                <a:r>
                  <a:rPr lang="en-US" sz="2400" b="1" dirty="0" smtClean="0">
                    <a:solidFill>
                      <a:schemeClr val="accent5">
                        <a:lumMod val="25000"/>
                      </a:schemeClr>
                    </a:solidFill>
                    <a:latin typeface="Garamond" panose="02020404030301010803" pitchFamily="18" charset="0"/>
                  </a:rPr>
                  <a:t>                                - energy resolution</a:t>
                </a:r>
              </a:p>
              <a:p>
                <a:r>
                  <a:rPr lang="en-US" sz="2400" b="1" dirty="0">
                    <a:solidFill>
                      <a:schemeClr val="accent5">
                        <a:lumMod val="25000"/>
                      </a:schemeClr>
                    </a:solidFill>
                    <a:latin typeface="Garamond" panose="02020404030301010803" pitchFamily="18" charset="0"/>
                  </a:rPr>
                  <a:t> </a:t>
                </a:r>
                <a:r>
                  <a:rPr lang="en-US" sz="2400" b="1" dirty="0" smtClean="0">
                    <a:solidFill>
                      <a:schemeClr val="accent5">
                        <a:lumMod val="25000"/>
                      </a:schemeClr>
                    </a:solidFill>
                    <a:latin typeface="Garamond" panose="02020404030301010803" pitchFamily="18" charset="0"/>
                  </a:rPr>
                  <a:t>                                - spatial resolution</a:t>
                </a:r>
              </a:p>
              <a:p>
                <a:r>
                  <a:rPr lang="en-US" sz="2400" b="1" dirty="0">
                    <a:solidFill>
                      <a:schemeClr val="accent5">
                        <a:lumMod val="25000"/>
                      </a:schemeClr>
                    </a:solidFill>
                    <a:latin typeface="Garamond" panose="02020404030301010803" pitchFamily="18" charset="0"/>
                  </a:rPr>
                  <a:t> </a:t>
                </a:r>
                <a:r>
                  <a:rPr lang="en-US" sz="2400" b="1" dirty="0" smtClean="0">
                    <a:solidFill>
                      <a:schemeClr val="accent5">
                        <a:lumMod val="25000"/>
                      </a:schemeClr>
                    </a:solidFill>
                    <a:latin typeface="Garamond" panose="02020404030301010803" pitchFamily="18" charset="0"/>
                  </a:rPr>
                  <a:t>                       </a:t>
                </a:r>
                <a:r>
                  <a:rPr lang="el-GR" sz="2400" b="1" dirty="0" smtClean="0">
                    <a:solidFill>
                      <a:schemeClr val="accent5">
                        <a:lumMod val="25000"/>
                      </a:schemeClr>
                    </a:solidFill>
                    <a:latin typeface="Garamond" panose="02020404030301010803" pitchFamily="18" charset="0"/>
                  </a:rPr>
                  <a:t>•</a:t>
                </a:r>
                <a:r>
                  <a:rPr lang="en-US" sz="2400" b="1" dirty="0" smtClean="0">
                    <a:solidFill>
                      <a:schemeClr val="accent5">
                        <a:lumMod val="25000"/>
                      </a:schemeClr>
                    </a:solidFill>
                    <a:latin typeface="Garamond" panose="02020404030301010803" pitchFamily="18" charset="0"/>
                  </a:rPr>
                  <a:t>   Conclusion</a:t>
                </a:r>
                <a:endParaRPr lang="de-DE" sz="2400" b="1" dirty="0">
                  <a:solidFill>
                    <a:schemeClr val="accent5">
                      <a:lumMod val="25000"/>
                    </a:schemeClr>
                  </a:solidFill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036520"/>
                <a:ext cx="8567730" cy="4926541"/>
              </a:xfrm>
              <a:prstGeom prst="rect">
                <a:avLst/>
              </a:prstGeom>
              <a:blipFill rotWithShape="1">
                <a:blip r:embed="rId3"/>
                <a:stretch>
                  <a:fillRect l="-1139" t="-990" b="-18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718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ortko\Desktop\snr-per-pad_electron010GeV_09layer_rs_vs_u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217" y="3524430"/>
            <a:ext cx="3801216" cy="285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bortko\Desktop\snr-per-pad_electron010GeV_07layer_rs_vs_u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750526"/>
            <a:ext cx="3698539" cy="273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bortko\Desktop\snr-per-pad_electron010GeV_05layer_rs_vs_u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3" y="3537013"/>
            <a:ext cx="3792421" cy="284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80177" y="3881283"/>
            <a:ext cx="902811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Layer 5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48064" y="3907554"/>
            <a:ext cx="902811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Layer 9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337558" y="25801"/>
            <a:ext cx="5083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SNR for 10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GeV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Electron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8214" y="4365103"/>
            <a:ext cx="686406" cy="461665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200" b="1" dirty="0" smtClean="0">
                <a:solidFill>
                  <a:srgbClr val="FF0000"/>
                </a:solidFill>
              </a:rPr>
              <a:t>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57137" y="4388202"/>
            <a:ext cx="686406" cy="461665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PS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200" b="1" dirty="0" smtClean="0">
                <a:solidFill>
                  <a:srgbClr val="FF0000"/>
                </a:solidFill>
              </a:rPr>
              <a:t>US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58158" y="1268760"/>
            <a:ext cx="686406" cy="461665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PS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200" b="1" dirty="0" smtClean="0">
                <a:solidFill>
                  <a:srgbClr val="FF0000"/>
                </a:solidFill>
              </a:rPr>
              <a:t>US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700958" y="750525"/>
            <a:ext cx="457200" cy="16916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71014" y="3550517"/>
            <a:ext cx="457200" cy="16916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690864" y="3527144"/>
            <a:ext cx="457200" cy="16916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07969" y="765803"/>
            <a:ext cx="2882183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Shower maximum –  Layer 7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81396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Charge range estimate</a:t>
            </a:r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715948" y="4796671"/>
            <a:ext cx="79208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For Diamond sensor </a:t>
            </a:r>
            <a:r>
              <a:rPr lang="en-US" sz="1400" b="1" dirty="0"/>
              <a:t>pad </a:t>
            </a:r>
            <a:r>
              <a:rPr lang="en-US" sz="1400" b="1" dirty="0" smtClean="0"/>
              <a:t>thickness 300 </a:t>
            </a:r>
            <a:r>
              <a:rPr lang="en-US" sz="1400" b="1" dirty="0"/>
              <a:t>µ</a:t>
            </a:r>
            <a:r>
              <a:rPr lang="en-US" sz="1400" b="1" dirty="0" smtClean="0"/>
              <a:t>m: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 - Charge collected from MIP:   2.44 </a:t>
            </a:r>
            <a:r>
              <a:rPr lang="en-US" sz="1400" b="1" dirty="0" err="1" smtClean="0"/>
              <a:t>fC</a:t>
            </a:r>
            <a:r>
              <a:rPr lang="en-US" sz="1400" b="1" dirty="0"/>
              <a:t> </a:t>
            </a:r>
            <a:r>
              <a:rPr lang="en-US" sz="1400" b="1" dirty="0" smtClean="0"/>
              <a:t> </a:t>
            </a:r>
          </a:p>
          <a:p>
            <a:r>
              <a:rPr lang="en-US" sz="1400" b="1" dirty="0" smtClean="0"/>
              <a:t> - Maximum charge collected – for shower from 500 </a:t>
            </a:r>
            <a:r>
              <a:rPr lang="en-US" sz="1400" b="1" dirty="0" err="1" smtClean="0"/>
              <a:t>GeV</a:t>
            </a:r>
            <a:r>
              <a:rPr lang="en-US" sz="1400" b="1" dirty="0" smtClean="0"/>
              <a:t> electron:  12214 </a:t>
            </a:r>
            <a:r>
              <a:rPr lang="en-US" sz="1400" b="1" dirty="0" err="1" smtClean="0"/>
              <a:t>fC</a:t>
            </a:r>
            <a:endParaRPr lang="en-US" sz="1400" b="1" dirty="0" smtClean="0"/>
          </a:p>
          <a:p>
            <a:r>
              <a:rPr lang="en-US" sz="1400" b="1" dirty="0" smtClean="0"/>
              <a:t>(correspond to about 5000 MIPs)</a:t>
            </a:r>
            <a:endParaRPr lang="en-US" sz="1400" b="1" dirty="0"/>
          </a:p>
        </p:txBody>
      </p:sp>
      <p:pic>
        <p:nvPicPr>
          <p:cNvPr id="2050" name="Picture 2" descr="C:\Users\bortko\Desktop\charge_Di_U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" y="1031047"/>
            <a:ext cx="4565793" cy="340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ortko\Desktop\charge_Gaas_U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103" y="1080156"/>
            <a:ext cx="4479386" cy="335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24876" y="1434411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Diamond</a:t>
            </a:r>
            <a:endParaRPr lang="en-US" b="1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7828254" y="1101275"/>
            <a:ext cx="1073990" cy="56079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24426" y="1434411"/>
            <a:ext cx="107399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GaAs</a:t>
            </a:r>
            <a:endParaRPr lang="en-US" b="1" dirty="0" smtClean="0"/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>
            <a:off x="4936122" y="1412776"/>
            <a:ext cx="356944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1329821" y="866040"/>
            <a:ext cx="6615676" cy="4154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/>
              <a:t>Distribution of the collected charge per pad for 500Gev electron showers</a:t>
            </a:r>
            <a:endParaRPr lang="en-US" sz="1400" b="1" dirty="0"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8365249" y="1434411"/>
            <a:ext cx="239199" cy="26426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 bwMode="auto">
          <a:xfrm>
            <a:off x="8505569" y="1412776"/>
            <a:ext cx="0" cy="267426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5856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ortko\Desktop\charge_Di_US_R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-99391"/>
            <a:ext cx="559603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ortko\Desktop\charge_GaAs_US_R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84984"/>
            <a:ext cx="5811713" cy="357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19876" y="4046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Diamond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80112" y="364502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GaAs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74828" y="759995"/>
            <a:ext cx="3198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 – Uniform Segmentation</a:t>
            </a:r>
          </a:p>
          <a:p>
            <a:r>
              <a:rPr lang="en-US" dirty="0" smtClean="0"/>
              <a:t>Orange - Proportional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74828" y="4077072"/>
            <a:ext cx="3377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Green – Uniform Segmentation</a:t>
            </a:r>
          </a:p>
          <a:p>
            <a:r>
              <a:rPr lang="en-US" dirty="0" smtClean="0"/>
              <a:t>Blue - Proportional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1111303"/>
            <a:ext cx="256786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Distribution of the collected charge per pad for 500Gev electron showers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63123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31710" y="0"/>
            <a:ext cx="7555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rPr>
              <a:t>Efficiency of Showers Reconstruction</a:t>
            </a:r>
            <a:endParaRPr lang="en-US" sz="3600" b="1" dirty="0">
              <a:solidFill>
                <a:schemeClr val="accent5">
                  <a:lumMod val="25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3933056"/>
            <a:ext cx="3834438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         Efficiency for 50 </a:t>
            </a:r>
            <a:r>
              <a:rPr lang="en-US" dirty="0" err="1" smtClean="0"/>
              <a:t>GeV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3" descr="C:\Users\TEMP\Downloads\eff_200GeV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5813684" cy="345638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43532" y="3300073"/>
                <a:ext cx="1352679" cy="307777"/>
              </a:xfrm>
              <a:prstGeom prst="rect">
                <a:avLst/>
              </a:prstGeom>
              <a:solidFill>
                <a:schemeClr val="tx2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5">
                      <a:lumMod val="50000"/>
                    </a:schemeClr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𝐄</m:t>
                        </m:r>
                      </m:e>
                      <m:sub>
                        <m:r>
                          <a:rPr lang="en-US" sz="14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𝐞</m:t>
                        </m:r>
                      </m:sub>
                    </m:sSub>
                  </m:oMath>
                </a14:m>
                <a:r>
                  <a:rPr lang="en-US" sz="1400" b="1" dirty="0">
                    <a:solidFill>
                      <a:srgbClr val="000000"/>
                    </a:solidFill>
                  </a:rPr>
                  <a:t> = </a:t>
                </a:r>
                <a:r>
                  <a:rPr lang="en-US" sz="1400" b="1" dirty="0" smtClean="0">
                    <a:solidFill>
                      <a:srgbClr val="000000"/>
                    </a:solidFill>
                  </a:rPr>
                  <a:t>200 </a:t>
                </a:r>
                <a:r>
                  <a:rPr lang="en-US" sz="1400" b="1" dirty="0" err="1" smtClean="0">
                    <a:solidFill>
                      <a:srgbClr val="000000"/>
                    </a:solidFill>
                  </a:rPr>
                  <a:t>GeV</a:t>
                </a:r>
                <a:endParaRPr lang="en-US" sz="1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532" y="3300073"/>
                <a:ext cx="1352679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150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644008" y="3084630"/>
            <a:ext cx="723275" cy="523220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PS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400" b="1" dirty="0" smtClean="0">
                <a:solidFill>
                  <a:srgbClr val="FF0000"/>
                </a:solidFill>
              </a:rPr>
              <a:t>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64255" y="5087218"/>
                <a:ext cx="4623769" cy="532197"/>
              </a:xfrm>
              <a:prstGeom prst="rect">
                <a:avLst/>
              </a:prstGeom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7030A0"/>
                    </a:solidFill>
                    <a:latin typeface="Cambria Math" pitchFamily="18" charset="0"/>
                    <a:ea typeface="Cambria Math" pitchFamily="18" charset="0"/>
                  </a:rPr>
                  <a:t>Efficiency</a:t>
                </a:r>
                <a:r>
                  <a:rPr lang="en-US" b="1" dirty="0" smtClean="0">
                    <a:solidFill>
                      <a:srgbClr val="7030A0"/>
                    </a:solidFill>
                    <a:latin typeface="Cambria Math" pitchFamily="18" charset="0"/>
                    <a:ea typeface="Cambria Math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𝐑𝐞𝐜𝐨𝐧𝐬𝐭𝐫𝐮𝐜𝐭𝐞𝐝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 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𝐒𝐇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 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𝐜𝐨𝐧𝐬𝐢𝐝𝐞𝐫𝐢𝐧𝐠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 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𝐁𝐆</m:t>
                        </m:r>
                      </m:num>
                      <m:den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 pitchFamily="18" charset="0"/>
                          </a:rPr>
                          <m:t>𝐑𝐞𝐜𝐨𝐧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𝐬𝐭𝐫𝐮𝐜𝐭𝐞𝐝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 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𝐒𝐇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 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𝐰𝐢𝐭𝐡𝐨𝐮𝐭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 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𝐜𝐨𝐧𝐬𝐢𝐝𝐞𝐫𝐢𝐧𝐠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 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𝐁𝐆</m:t>
                        </m:r>
                      </m:den>
                    </m:f>
                  </m:oMath>
                </a14:m>
                <a:endParaRPr lang="en-US" b="1" dirty="0">
                  <a:solidFill>
                    <a:srgbClr val="7030A0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55" y="5087218"/>
                <a:ext cx="4623769" cy="532197"/>
              </a:xfrm>
              <a:prstGeom prst="rect">
                <a:avLst/>
              </a:prstGeom>
              <a:blipFill rotWithShape="1">
                <a:blip r:embed="rId5"/>
                <a:stretch>
                  <a:fillRect l="-657" b="-4444"/>
                </a:stretch>
              </a:blipFill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412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ortko\Desktop\average_signal-per-pad_electron100GeV_10layer_u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89" y="1043758"/>
            <a:ext cx="3567316" cy="2419214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ortko\Desktop\average_signal-per-pad_electron100GeV_10layer_r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916" y="1028690"/>
            <a:ext cx="3589534" cy="2434282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16433" y="2508227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Proportional</a:t>
            </a:r>
          </a:p>
          <a:p>
            <a:r>
              <a:rPr lang="en-US" sz="1200" b="1" dirty="0" smtClean="0">
                <a:solidFill>
                  <a:srgbClr val="0070C0"/>
                </a:solidFill>
              </a:rPr>
              <a:t>Segmentation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2117" y="2483448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Uniform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Segmentation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705204"/>
            <a:ext cx="5272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3E6692"/>
                </a:solidFill>
              </a:rPr>
              <a:t>The average energy in the pad of the core of shower</a:t>
            </a:r>
            <a:endParaRPr lang="en-US" sz="1600" b="1" dirty="0">
              <a:solidFill>
                <a:srgbClr val="3E6692"/>
              </a:solidFill>
            </a:endParaRPr>
          </a:p>
        </p:txBody>
      </p:sp>
      <p:pic>
        <p:nvPicPr>
          <p:cNvPr id="8" name="Picture 7" descr="C:\Users\L\Desktop\130327 pictures for report about snr corrected version\rms_u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2" y="3984224"/>
            <a:ext cx="3562394" cy="2106777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54960" y="3676244"/>
            <a:ext cx="3147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3E6692"/>
                </a:solidFill>
              </a:rPr>
              <a:t>RMS of the averaged  Background </a:t>
            </a:r>
            <a:endParaRPr lang="en-US" sz="1400" b="1" dirty="0">
              <a:solidFill>
                <a:srgbClr val="3E669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7744" y="5388353"/>
            <a:ext cx="107433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b="1" dirty="0" smtClean="0">
                <a:solidFill>
                  <a:srgbClr val="FF0000"/>
                </a:solidFill>
              </a:rPr>
              <a:t>Uniform</a:t>
            </a:r>
          </a:p>
          <a:p>
            <a:pPr algn="r"/>
            <a:r>
              <a:rPr lang="en-US" sz="1050" b="1" dirty="0" smtClean="0">
                <a:solidFill>
                  <a:srgbClr val="FF0000"/>
                </a:solidFill>
              </a:rPr>
              <a:t>Segmentation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528" y="58873"/>
            <a:ext cx="801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rPr>
              <a:t>Signal and RMS for both Segmentations</a:t>
            </a:r>
            <a:endParaRPr lang="en-US" sz="3600" b="1" dirty="0">
              <a:solidFill>
                <a:schemeClr val="accent5">
                  <a:lumMod val="25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2133" y="6091002"/>
            <a:ext cx="22765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20 bunch crossings were given</a:t>
            </a:r>
            <a:endParaRPr lang="en-US" sz="11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607956" y="2113682"/>
            <a:ext cx="1463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Signal nearly segmentation-independent!</a:t>
            </a:r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75858" y="5238841"/>
            <a:ext cx="1463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Different distributions!</a:t>
            </a:r>
            <a:endParaRPr lang="en-US" sz="14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TEMP\Downloads\rms_rs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307" y="3993678"/>
            <a:ext cx="3562394" cy="2087867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084168" y="5348223"/>
            <a:ext cx="107433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b="1" dirty="0" smtClean="0">
                <a:solidFill>
                  <a:srgbClr val="0070C0"/>
                </a:solidFill>
              </a:rPr>
              <a:t>Proportional</a:t>
            </a:r>
          </a:p>
          <a:p>
            <a:pPr algn="r"/>
            <a:r>
              <a:rPr lang="en-US" sz="1050" b="1" dirty="0" smtClean="0">
                <a:solidFill>
                  <a:srgbClr val="0070C0"/>
                </a:solidFill>
              </a:rPr>
              <a:t>Segmentation</a:t>
            </a:r>
            <a:endParaRPr lang="en-US" sz="1050" b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324620" y="4437112"/>
            <a:ext cx="240229" cy="14401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00289" y="3993678"/>
            <a:ext cx="1639257" cy="14401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0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" grpId="0"/>
      <p:bldP spid="16" grpId="0"/>
      <p:bldP spid="17" grpId="0"/>
      <p:bldP spid="13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458" y="188640"/>
            <a:ext cx="8394699" cy="430212"/>
          </a:xfrm>
        </p:spPr>
        <p:txBody>
          <a:bodyPr/>
          <a:lstStyle/>
          <a:p>
            <a:r>
              <a:rPr lang="en-US" dirty="0" smtClean="0"/>
              <a:t>Beam Calorimeter for ILC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20634763">
            <a:off x="7899626" y="5238125"/>
            <a:ext cx="84029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30 layers</a:t>
            </a:r>
          </a:p>
        </p:txBody>
      </p:sp>
      <p:pic>
        <p:nvPicPr>
          <p:cNvPr id="17" name="Picture 1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" t="50000" r="8252" b="1864"/>
          <a:stretch/>
        </p:blipFill>
        <p:spPr bwMode="auto">
          <a:xfrm>
            <a:off x="303164" y="819497"/>
            <a:ext cx="4027927" cy="35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bortko\Desktop\BeamCal_half_cylind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070" y="2070141"/>
            <a:ext cx="3594185" cy="301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ight Brace 20"/>
          <p:cNvSpPr/>
          <p:nvPr/>
        </p:nvSpPr>
        <p:spPr bwMode="auto">
          <a:xfrm rot="4416326">
            <a:off x="7959036" y="4555738"/>
            <a:ext cx="258549" cy="1009066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60032" y="536577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1200" b="1" dirty="0" smtClean="0"/>
              <a:t>Tungsten absorber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1200" b="1" dirty="0" smtClean="0"/>
              <a:t>Diamond sensor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1200" b="1" dirty="0" smtClean="0"/>
              <a:t>Readout plane/air gap </a:t>
            </a:r>
            <a:endParaRPr lang="en-US" sz="1200" b="1" dirty="0"/>
          </a:p>
        </p:txBody>
      </p:sp>
      <p:sp>
        <p:nvSpPr>
          <p:cNvPr id="22" name="Right Brace 21"/>
          <p:cNvSpPr/>
          <p:nvPr/>
        </p:nvSpPr>
        <p:spPr bwMode="auto">
          <a:xfrm>
            <a:off x="6980159" y="5345747"/>
            <a:ext cx="72008" cy="738664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052167" y="5535049"/>
                <a:ext cx="5447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1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1400" b="1" i="1" smtClean="0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167" y="5535049"/>
                <a:ext cx="544765" cy="307777"/>
              </a:xfrm>
              <a:prstGeom prst="rect">
                <a:avLst/>
              </a:prstGeom>
              <a:blipFill rotWithShape="1">
                <a:blip r:embed="rId5"/>
                <a:stretch>
                  <a:fillRect l="-3371" t="-2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 rot="2399937">
            <a:off x="5345087" y="3881437"/>
            <a:ext cx="14061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Graphite absorber</a:t>
            </a:r>
            <a:endParaRPr lang="en-US" sz="1100" b="1" dirty="0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4731723" y="812350"/>
            <a:ext cx="4164006" cy="5511328"/>
          </a:xfrm>
          <a:prstGeom prst="rect">
            <a:avLst/>
          </a:prstGeom>
          <a:noFill/>
          <a:ln w="31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92974" y="828272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BeamCal</a:t>
            </a:r>
            <a:r>
              <a:rPr lang="en-US" sz="1600" b="1" dirty="0" smtClean="0"/>
              <a:t> aimed: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Detect </a:t>
            </a:r>
            <a:r>
              <a:rPr lang="en-US" sz="1600" dirty="0" err="1" smtClean="0"/>
              <a:t>sHEe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-   Determine Beam Parameters </a:t>
            </a:r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Masking backscattered low energetic particles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63920" y="4657508"/>
            <a:ext cx="40643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Beam parameters from the ILC Technical Design Report (November 2012)</a:t>
            </a:r>
          </a:p>
          <a:p>
            <a:r>
              <a:rPr lang="en-US" dirty="0" smtClean="0"/>
              <a:t>-  Nominal parameter set</a:t>
            </a:r>
          </a:p>
          <a:p>
            <a:r>
              <a:rPr lang="en-US" dirty="0" smtClean="0"/>
              <a:t>-  Center-of-mass energy 1 </a:t>
            </a:r>
            <a:r>
              <a:rPr lang="en-US" dirty="0" err="1" smtClean="0"/>
              <a:t>TeV</a:t>
            </a:r>
            <a:r>
              <a:rPr lang="en-US" dirty="0" smtClean="0"/>
              <a:t> 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68207" y="812349"/>
            <a:ext cx="4144137" cy="5472608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998405">
            <a:off x="7744345" y="4208617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FE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171859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67586" y="188640"/>
            <a:ext cx="8394699" cy="430212"/>
          </a:xfrm>
        </p:spPr>
        <p:txBody>
          <a:bodyPr/>
          <a:lstStyle/>
          <a:p>
            <a:r>
              <a:rPr lang="en-US" dirty="0" err="1" smtClean="0"/>
              <a:t>BeamCal</a:t>
            </a:r>
            <a:r>
              <a:rPr lang="en-US" dirty="0" smtClean="0"/>
              <a:t> Segmentation</a:t>
            </a:r>
            <a:endParaRPr lang="ru-RU" dirty="0"/>
          </a:p>
        </p:txBody>
      </p:sp>
      <p:sp>
        <p:nvSpPr>
          <p:cNvPr id="71" name="TextBox 70"/>
          <p:cNvSpPr txBox="1"/>
          <p:nvPr/>
        </p:nvSpPr>
        <p:spPr>
          <a:xfrm>
            <a:off x="1026899" y="4702266"/>
            <a:ext cx="23647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Uniform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Segmentation (US)</a:t>
            </a:r>
          </a:p>
          <a:p>
            <a:pPr algn="ctr"/>
            <a:endParaRPr lang="en-US" sz="1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1600" dirty="0" smtClean="0"/>
              <a:t>pads size </a:t>
            </a:r>
            <a:r>
              <a:rPr lang="en-US" sz="1600" dirty="0"/>
              <a:t>are the same </a:t>
            </a:r>
            <a:endParaRPr lang="ru-RU" sz="1600" dirty="0"/>
          </a:p>
          <a:p>
            <a:pPr algn="ctr"/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119559" y="4755504"/>
            <a:ext cx="38347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Proportional</a:t>
            </a:r>
          </a:p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Segmentation (PS)</a:t>
            </a: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r>
              <a:rPr lang="en-US" sz="1600" dirty="0"/>
              <a:t>pads </a:t>
            </a:r>
            <a:r>
              <a:rPr lang="en-US" sz="1600" dirty="0" smtClean="0"/>
              <a:t>size </a:t>
            </a:r>
            <a:r>
              <a:rPr lang="en-US" sz="1600" dirty="0"/>
              <a:t>are proportional to the radius</a:t>
            </a:r>
            <a:endParaRPr lang="ru-RU" sz="1600" dirty="0"/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</p:txBody>
      </p:sp>
      <p:pic>
        <p:nvPicPr>
          <p:cNvPr id="80" name="Рисунок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6" t="38365" r="28171" b="21875"/>
          <a:stretch/>
        </p:blipFill>
        <p:spPr>
          <a:xfrm rot="5400000">
            <a:off x="5114548" y="688494"/>
            <a:ext cx="3844726" cy="4076339"/>
          </a:xfrm>
          <a:prstGeom prst="rect">
            <a:avLst/>
          </a:prstGeom>
        </p:spPr>
      </p:pic>
      <p:sp>
        <p:nvSpPr>
          <p:cNvPr id="81" name="Rectangle 80"/>
          <p:cNvSpPr/>
          <p:nvPr/>
        </p:nvSpPr>
        <p:spPr bwMode="auto">
          <a:xfrm>
            <a:off x="4998742" y="4390504"/>
            <a:ext cx="576064" cy="8918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6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5" t="86638" r="26625" b="4570"/>
          <a:stretch/>
        </p:blipFill>
        <p:spPr>
          <a:xfrm rot="5400000">
            <a:off x="2642574" y="2498936"/>
            <a:ext cx="3844724" cy="561936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2" name="TextBox 1"/>
          <p:cNvSpPr txBox="1"/>
          <p:nvPr/>
        </p:nvSpPr>
        <p:spPr>
          <a:xfrm>
            <a:off x="3070364" y="5970882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Similar number of channels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995936" y="3429000"/>
            <a:ext cx="144016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995936" y="4263665"/>
            <a:ext cx="144016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C:\Users\L\Desktop\us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3" t="18890" r="21373" b="21507"/>
          <a:stretch/>
        </p:blipFill>
        <p:spPr bwMode="auto">
          <a:xfrm>
            <a:off x="191830" y="914856"/>
            <a:ext cx="4176464" cy="384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6200000">
            <a:off x="3986316" y="1009038"/>
            <a:ext cx="64408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Y, cm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9995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616" y="205093"/>
            <a:ext cx="8394699" cy="430212"/>
          </a:xfrm>
        </p:spPr>
        <p:txBody>
          <a:bodyPr/>
          <a:lstStyle/>
          <a:p>
            <a:r>
              <a:rPr lang="en-US" dirty="0" smtClean="0"/>
              <a:t>Energy Deposition due to </a:t>
            </a:r>
            <a:r>
              <a:rPr lang="en-US" dirty="0" err="1" smtClean="0"/>
              <a:t>Beamstrahlung</a:t>
            </a:r>
            <a:endParaRPr lang="en-US" dirty="0"/>
          </a:p>
        </p:txBody>
      </p:sp>
      <p:pic>
        <p:nvPicPr>
          <p:cNvPr id="2051" name="Picture 3" descr="C:\Users\bortko\Desktop\bg_aver_RS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1" t="22475" r="12419" b="4865"/>
          <a:stretch/>
        </p:blipFill>
        <p:spPr bwMode="auto">
          <a:xfrm rot="5400000">
            <a:off x="3308931" y="3179901"/>
            <a:ext cx="2902525" cy="3832772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bortko\Desktop\bg_rms_RS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4" t="38055" r="28360" b="21430"/>
          <a:stretch/>
        </p:blipFill>
        <p:spPr bwMode="auto">
          <a:xfrm rot="5400000">
            <a:off x="7091777" y="3825300"/>
            <a:ext cx="1453789" cy="1596802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bortko\Desktop\bg_aver_US (1)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23209" r="12909" b="4903"/>
          <a:stretch/>
        </p:blipFill>
        <p:spPr bwMode="auto">
          <a:xfrm rot="5400000">
            <a:off x="3309519" y="169594"/>
            <a:ext cx="2901350" cy="3832772"/>
          </a:xfrm>
          <a:prstGeom prst="rect">
            <a:avLst/>
          </a:prstGeom>
          <a:noFill/>
          <a:ln w="31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243924" y="2803830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FF0000"/>
                </a:solidFill>
              </a:rPr>
              <a:t>US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04460" y="951710"/>
            <a:ext cx="5838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RMS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243924" y="5776637"/>
            <a:ext cx="474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PS </a:t>
            </a:r>
            <a:endParaRPr lang="en-US" sz="1200" b="1" dirty="0">
              <a:solidFill>
                <a:srgbClr val="0070C0"/>
              </a:solidFill>
            </a:endParaRPr>
          </a:p>
        </p:txBody>
      </p:sp>
      <p:pic>
        <p:nvPicPr>
          <p:cNvPr id="22" name="Picture 4" descr="C:\Users\bortko\Desktop\bg_rms_US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9" t="38198" r="26902" b="20602"/>
          <a:stretch/>
        </p:blipFill>
        <p:spPr bwMode="auto">
          <a:xfrm rot="5400000">
            <a:off x="6945414" y="1518299"/>
            <a:ext cx="1701907" cy="1778894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8030" y="934083"/>
                <a:ext cx="2342792" cy="5707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sz="1400" b="1" dirty="0" smtClean="0"/>
                  <a:t>Beamstrahlung (BS) pairs generated with Guinea Pig</a:t>
                </a:r>
              </a:p>
              <a:p>
                <a:pPr marL="285750" indent="-285750">
                  <a:buFontTx/>
                  <a:buChar char="-"/>
                </a:pPr>
                <a:endParaRPr lang="en-US" sz="1400" b="1" dirty="0" smtClean="0"/>
              </a:p>
              <a:p>
                <a:pPr marL="285750" indent="-285750">
                  <a:buFontTx/>
                  <a:buChar char="-"/>
                </a:pPr>
                <a:endParaRPr lang="en-US" sz="1400" b="1" dirty="0" smtClean="0"/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sz="1400" b="1" dirty="0" smtClean="0"/>
                  <a:t>Energy deposition in sensors from BS simulated with </a:t>
                </a:r>
                <a:r>
                  <a:rPr lang="en-US" sz="1400" b="1" dirty="0" err="1" smtClean="0"/>
                  <a:t>BeCaS</a:t>
                </a:r>
                <a:r>
                  <a:rPr lang="en-US" sz="1400" b="1" dirty="0" smtClean="0"/>
                  <a:t> (Geant4)</a:t>
                </a:r>
              </a:p>
              <a:p>
                <a:r>
                  <a:rPr lang="en-US" sz="1400" b="1" i="1" dirty="0" smtClean="0"/>
                  <a:t>       </a:t>
                </a:r>
                <a:r>
                  <a:rPr lang="en-US" sz="2000" dirty="0" smtClean="0"/>
                  <a:t>→</a:t>
                </a:r>
                <a:r>
                  <a:rPr lang="en-US" sz="1400" b="1" i="1" dirty="0" smtClean="0"/>
                  <a:t> considered as </a:t>
                </a:r>
              </a:p>
              <a:p>
                <a:r>
                  <a:rPr lang="en-US" sz="1400" b="1" i="1" dirty="0"/>
                  <a:t> </a:t>
                </a:r>
                <a:r>
                  <a:rPr lang="en-US" sz="1400" b="1" i="1" dirty="0" smtClean="0"/>
                  <a:t>            Background (BG)</a:t>
                </a:r>
              </a:p>
              <a:p>
                <a:endParaRPr lang="en-US" sz="1400" b="1" dirty="0" smtClean="0"/>
              </a:p>
              <a:p>
                <a:endParaRPr lang="en-US" sz="1400" b="1" dirty="0"/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sz="1400" b="1" dirty="0" smtClean="0"/>
                  <a:t>RMS of the averaged BG</a:t>
                </a:r>
              </a:p>
              <a:p>
                <a:r>
                  <a:rPr lang="en-US" sz="1400" b="1" dirty="0" smtClean="0"/>
                  <a:t>      </a:t>
                </a:r>
                <a:r>
                  <a:rPr lang="en-US" sz="2000" dirty="0" smtClean="0"/>
                  <a:t>→</a:t>
                </a:r>
                <a:r>
                  <a:rPr lang="en-US" sz="1400" dirty="0" smtClean="0"/>
                  <a:t> </a:t>
                </a:r>
                <a:r>
                  <a:rPr lang="en-US" sz="1400" b="1" i="1" dirty="0" smtClean="0"/>
                  <a:t>considered as </a:t>
                </a:r>
              </a:p>
              <a:p>
                <a:r>
                  <a:rPr lang="en-US" sz="1400" b="1" i="1" dirty="0"/>
                  <a:t> </a:t>
                </a:r>
                <a:r>
                  <a:rPr lang="en-US" sz="1400" b="1" i="1" dirty="0" smtClean="0"/>
                  <a:t>           noise (for SNR)</a:t>
                </a:r>
              </a:p>
              <a:p>
                <a:endParaRPr lang="en-US" sz="1600" b="1" dirty="0"/>
              </a:p>
              <a:p>
                <a:endParaRPr lang="en-US" sz="1600" b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𝒅𝒆𝒑</m:t>
                        </m:r>
                      </m:sub>
                    </m:sSub>
                  </m:oMath>
                </a14:m>
                <a:r>
                  <a:rPr lang="en-US" sz="1600" b="1" dirty="0" smtClean="0">
                    <a:solidFill>
                      <a:srgbClr val="FF0000"/>
                    </a:solidFill>
                  </a:rPr>
                  <a:t>  is the same, but </a:t>
                </a:r>
                <a:endParaRPr lang="en-US" sz="1600" b="1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𝒅𝒆𝒑</m:t>
                        </m:r>
                      </m:sub>
                    </m:sSub>
                  </m:oMath>
                </a14:m>
                <a:r>
                  <a:rPr lang="en-US" sz="1600" b="1" dirty="0" smtClean="0">
                    <a:solidFill>
                      <a:srgbClr val="FF0000"/>
                    </a:solidFill>
                  </a:rPr>
                  <a:t>/pad is different!</a:t>
                </a:r>
              </a:p>
              <a:p>
                <a:endParaRPr lang="en-US" sz="1600" b="1" dirty="0"/>
              </a:p>
              <a:p>
                <a:endParaRPr lang="en-US" sz="1600" b="1" dirty="0"/>
              </a:p>
              <a:p>
                <a:pPr marL="285750" indent="-285750">
                  <a:buFontTx/>
                  <a:buChar char="-"/>
                </a:pPr>
                <a:endParaRPr lang="en-US" sz="16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30" y="934083"/>
                <a:ext cx="2342792" cy="5707203"/>
              </a:xfrm>
              <a:prstGeom prst="rect">
                <a:avLst/>
              </a:prstGeom>
              <a:blipFill rotWithShape="1">
                <a:blip r:embed="rId7"/>
                <a:stretch>
                  <a:fillRect l="-521" t="-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206670" y="736267"/>
            <a:ext cx="848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Average</a:t>
            </a:r>
          </a:p>
          <a:p>
            <a:r>
              <a:rPr lang="en-US" sz="1400" dirty="0" smtClean="0"/>
              <a:t>10 BX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676580" y="5767298"/>
            <a:ext cx="2427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Figures show sum of all layers</a:t>
            </a:r>
          </a:p>
          <a:p>
            <a:endParaRPr lang="en-US" sz="1200" b="1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6741412" y="836712"/>
            <a:ext cx="2151068" cy="4765364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6670" y="3717032"/>
            <a:ext cx="848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Average</a:t>
            </a:r>
          </a:p>
          <a:p>
            <a:r>
              <a:rPr lang="en-US" sz="1400" dirty="0" smtClean="0"/>
              <a:t>10 BX</a:t>
            </a:r>
            <a:endParaRPr lang="en-US" sz="14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4934990" y="1259487"/>
            <a:ext cx="457200" cy="44132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5004048" y="4217596"/>
            <a:ext cx="457200" cy="44132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9" name="Picture 5" descr="C:\Users\TEMP\Downloads\us_pad.gif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66" t="29490" r="27010" b="59754"/>
          <a:stretch/>
        </p:blipFill>
        <p:spPr bwMode="auto">
          <a:xfrm>
            <a:off x="5508104" y="852345"/>
            <a:ext cx="499730" cy="454870"/>
          </a:xfrm>
          <a:prstGeom prst="rect">
            <a:avLst/>
          </a:prstGeom>
          <a:noFill/>
          <a:ln w="12700">
            <a:solidFill>
              <a:srgbClr val="7F8C0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EMP\Downloads\RS_pad.gif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7" t="29539" r="58124" b="64003"/>
          <a:stretch/>
        </p:blipFill>
        <p:spPr bwMode="auto">
          <a:xfrm>
            <a:off x="5508104" y="3805456"/>
            <a:ext cx="492601" cy="486546"/>
          </a:xfrm>
          <a:prstGeom prst="rect">
            <a:avLst/>
          </a:prstGeom>
          <a:noFill/>
          <a:ln w="127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844134" y="1723430"/>
            <a:ext cx="90856" cy="11630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844134" y="4704643"/>
            <a:ext cx="90856" cy="11630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79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94699" cy="430212"/>
          </a:xfrm>
        </p:spPr>
        <p:txBody>
          <a:bodyPr/>
          <a:lstStyle/>
          <a:p>
            <a:r>
              <a:rPr lang="en-US" dirty="0" smtClean="0"/>
              <a:t>Shower from Single High Energy Electron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0467" y="908720"/>
            <a:ext cx="4938152" cy="72008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1600" b="1" dirty="0" smtClean="0"/>
              <a:t>Showers are simulated with </a:t>
            </a:r>
            <a:r>
              <a:rPr lang="en-US" sz="1600" b="1" dirty="0" err="1" smtClean="0"/>
              <a:t>BeCaS</a:t>
            </a:r>
            <a:r>
              <a:rPr lang="en-US" sz="1600" b="1" dirty="0" smtClean="0"/>
              <a:t> (Geant4)</a:t>
            </a:r>
          </a:p>
          <a:p>
            <a:pPr>
              <a:buFontTx/>
              <a:buChar char="-"/>
            </a:pPr>
            <a:r>
              <a:rPr lang="en-US" sz="1600" b="1" dirty="0" smtClean="0"/>
              <a:t>Investigated energies: 10, 20, 50, 100, 200, 500 </a:t>
            </a:r>
            <a:r>
              <a:rPr lang="en-US" sz="1600" b="1" dirty="0" err="1" smtClean="0"/>
              <a:t>GeV</a:t>
            </a:r>
            <a:endParaRPr lang="en-US" dirty="0"/>
          </a:p>
        </p:txBody>
      </p:sp>
      <p:pic>
        <p:nvPicPr>
          <p:cNvPr id="4" name="Picture 2" descr="C:\Users\bortko\Desktop\tt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0" t="21164" r="13072" b="3341"/>
          <a:stretch/>
        </p:blipFill>
        <p:spPr bwMode="auto">
          <a:xfrm rot="5400000">
            <a:off x="705133" y="1840653"/>
            <a:ext cx="3557267" cy="4752529"/>
          </a:xfrm>
          <a:prstGeom prst="rect">
            <a:avLst/>
          </a:prstGeom>
          <a:noFill/>
          <a:ln w="31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098" y="2022909"/>
            <a:ext cx="4770933" cy="3077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Garamond" pitchFamily="18" charset="0"/>
              </a:rPr>
              <a:t>Shower from 100- </a:t>
            </a:r>
            <a:r>
              <a:rPr lang="en-US" sz="1400" b="1" dirty="0" err="1" smtClean="0">
                <a:latin typeface="Garamond" pitchFamily="18" charset="0"/>
              </a:rPr>
              <a:t>GeV</a:t>
            </a:r>
            <a:r>
              <a:rPr lang="en-US" sz="1400" b="1" dirty="0" smtClean="0">
                <a:latin typeface="Garamond" pitchFamily="18" charset="0"/>
              </a:rPr>
              <a:t> electron</a:t>
            </a:r>
            <a:endParaRPr lang="en-US" sz="1400" b="1" dirty="0">
              <a:latin typeface="Garamond" pitchFamily="18" charset="0"/>
            </a:endParaRPr>
          </a:p>
        </p:txBody>
      </p:sp>
      <p:pic>
        <p:nvPicPr>
          <p:cNvPr id="6" name="Picture 2" descr="C:\Users\bortko\Desktop\average_from10th_showers_2D_100GeV_US_to_see_layer_max_energy_deposi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454" y="2438282"/>
            <a:ext cx="3876088" cy="3150957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85395" y="3770855"/>
            <a:ext cx="9236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 smtClean="0"/>
              <a:t>Maximum in</a:t>
            </a:r>
          </a:p>
          <a:p>
            <a:r>
              <a:rPr lang="en-US" sz="1100" b="1" i="1" dirty="0" smtClean="0"/>
              <a:t>10</a:t>
            </a:r>
            <a:r>
              <a:rPr lang="en-US" sz="1100" b="1" i="1" baseline="30000" dirty="0" smtClean="0"/>
              <a:t>th</a:t>
            </a:r>
            <a:r>
              <a:rPr lang="en-US" sz="1100" b="1" i="1" dirty="0" smtClean="0"/>
              <a:t> layer</a:t>
            </a:r>
            <a:endParaRPr lang="en-US" sz="1100" b="1" i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618619" y="2954972"/>
            <a:ext cx="1016970" cy="712780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35454" y="5687772"/>
            <a:ext cx="387609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(average </a:t>
            </a:r>
            <a:r>
              <a:rPr lang="en-US" sz="1400" i="1" dirty="0"/>
              <a:t>over 10 </a:t>
            </a:r>
            <a:r>
              <a:rPr lang="en-US" sz="1400" i="1" dirty="0" smtClean="0"/>
              <a:t>showers)</a:t>
            </a:r>
            <a:endParaRPr lang="en-US" b="1" dirty="0"/>
          </a:p>
        </p:txBody>
      </p:sp>
      <p:sp>
        <p:nvSpPr>
          <p:cNvPr id="10" name="Прямоугольник 27"/>
          <p:cNvSpPr/>
          <p:nvPr/>
        </p:nvSpPr>
        <p:spPr bwMode="auto">
          <a:xfrm>
            <a:off x="8033368" y="2446067"/>
            <a:ext cx="941550" cy="55867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36406" y="2672549"/>
                <a:ext cx="1421627" cy="307777"/>
              </a:xfrm>
              <a:prstGeom prst="rect">
                <a:avLst/>
              </a:prstGeom>
              <a:solidFill>
                <a:schemeClr val="tx2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5">
                      <a:lumMod val="50000"/>
                    </a:schemeClr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𝐄</m:t>
                        </m:r>
                      </m:e>
                      <m:sub>
                        <m:r>
                          <a:rPr lang="en-US" sz="14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𝐞</m:t>
                        </m:r>
                      </m:sub>
                    </m:sSub>
                  </m:oMath>
                </a14:m>
                <a:r>
                  <a:rPr lang="en-US" sz="1400" b="1" dirty="0">
                    <a:solidFill>
                      <a:srgbClr val="000000"/>
                    </a:solidFill>
                  </a:rPr>
                  <a:t> = 100 </a:t>
                </a:r>
                <a:r>
                  <a:rPr lang="en-US" sz="1400" b="1" dirty="0" err="1" smtClean="0">
                    <a:solidFill>
                      <a:srgbClr val="000000"/>
                    </a:solidFill>
                  </a:rPr>
                  <a:t>GeV</a:t>
                </a:r>
                <a:endParaRPr lang="en-US" sz="1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406" y="2672549"/>
                <a:ext cx="1421627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150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 bwMode="auto">
          <a:xfrm>
            <a:off x="5171163" y="2446067"/>
            <a:ext cx="720080" cy="18432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35454" y="2022909"/>
            <a:ext cx="3876088" cy="3077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rPr>
              <a:t>Longitudinal</a:t>
            </a:r>
            <a:r>
              <a:rPr lang="en-US" sz="1400" b="1" dirty="0"/>
              <a:t> </a:t>
            </a:r>
            <a:r>
              <a:rPr lang="en-US" sz="1400" b="1" dirty="0">
                <a:latin typeface="Garamond" pitchFamily="18" charset="0"/>
              </a:rPr>
              <a:t>shower profile </a:t>
            </a:r>
          </a:p>
        </p:txBody>
      </p:sp>
    </p:spTree>
    <p:extLst>
      <p:ext uri="{BB962C8B-B14F-4D97-AF65-F5344CB8AC3E}">
        <p14:creationId xmlns:p14="http://schemas.microsoft.com/office/powerpoint/2010/main" val="24488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ortko\Desktop\average_signal-per-pad_electron100GeV_10layer_u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89" y="1043758"/>
            <a:ext cx="3567316" cy="2419214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ortko\Desktop\average_signal-per-pad_electron100GeV_10layer_r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916" y="1028690"/>
            <a:ext cx="3589534" cy="2434282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16433" y="2508227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Proportional</a:t>
            </a:r>
          </a:p>
          <a:p>
            <a:r>
              <a:rPr lang="en-US" sz="1200" b="1" dirty="0" smtClean="0">
                <a:solidFill>
                  <a:srgbClr val="0070C0"/>
                </a:solidFill>
              </a:rPr>
              <a:t>Segmentation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2117" y="2483448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Uniform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Segmentation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705204"/>
            <a:ext cx="5272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3E6692"/>
                </a:solidFill>
              </a:rPr>
              <a:t>The average energy in the pad of the core of shower</a:t>
            </a:r>
            <a:endParaRPr lang="en-US" sz="1600" b="1" dirty="0">
              <a:solidFill>
                <a:srgbClr val="3E669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54960" y="3676244"/>
            <a:ext cx="3147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3E6692"/>
                </a:solidFill>
              </a:rPr>
              <a:t>RMS of the averaged  Background </a:t>
            </a:r>
            <a:endParaRPr lang="en-US" sz="1400" b="1" dirty="0">
              <a:solidFill>
                <a:srgbClr val="3E669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528" y="58873"/>
            <a:ext cx="801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rPr>
              <a:t>Signal and RMS for both Segmentations</a:t>
            </a:r>
            <a:endParaRPr lang="en-US" sz="3600" b="1" dirty="0">
              <a:solidFill>
                <a:schemeClr val="accent5">
                  <a:lumMod val="25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2133" y="6091002"/>
            <a:ext cx="22765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20 bunch crossings were given</a:t>
            </a:r>
            <a:endParaRPr lang="en-US" sz="11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607956" y="2113682"/>
            <a:ext cx="1463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Signal nearly segmentation-independent!</a:t>
            </a:r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75858" y="5238841"/>
            <a:ext cx="1463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Different distributions!</a:t>
            </a:r>
            <a:endParaRPr lang="en-US" sz="14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TEMP\Downloads\rms_r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307" y="3993678"/>
            <a:ext cx="3562394" cy="2087867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084168" y="5348223"/>
            <a:ext cx="107433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b="1" dirty="0" smtClean="0">
                <a:solidFill>
                  <a:srgbClr val="0070C0"/>
                </a:solidFill>
              </a:rPr>
              <a:t>Proportional</a:t>
            </a:r>
          </a:p>
          <a:p>
            <a:pPr algn="r"/>
            <a:r>
              <a:rPr lang="en-US" sz="1050" b="1" dirty="0" smtClean="0">
                <a:solidFill>
                  <a:srgbClr val="0070C0"/>
                </a:solidFill>
              </a:rPr>
              <a:t>Segmentation</a:t>
            </a:r>
            <a:endParaRPr lang="en-US" sz="1050" b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324620" y="4437112"/>
            <a:ext cx="240229" cy="14401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89" y="3979588"/>
            <a:ext cx="3590925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51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16" grpId="0"/>
      <p:bldP spid="17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187624" y="0"/>
            <a:ext cx="6745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rPr>
              <a:t>SNR in cell with 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rPr>
              <a:t>maximum </a:t>
            </a:r>
            <a:r>
              <a:rPr lang="en-US" sz="2800" dirty="0"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rPr>
              <a:t>𝐄_𝐝𝐞𝐩 </a:t>
            </a:r>
            <a:endParaRPr lang="en-US" sz="3600" dirty="0">
              <a:solidFill>
                <a:schemeClr val="accent5">
                  <a:lumMod val="25000"/>
                </a:schemeClr>
              </a:solidFill>
              <a:latin typeface="Garamond" pitchFamily="18" charset="0"/>
            </a:endParaRPr>
          </a:p>
        </p:txBody>
      </p:sp>
      <p:sp>
        <p:nvSpPr>
          <p:cNvPr id="16" name="Rectangle 3"/>
          <p:cNvSpPr/>
          <p:nvPr/>
        </p:nvSpPr>
        <p:spPr bwMode="auto">
          <a:xfrm>
            <a:off x="482684" y="3537011"/>
            <a:ext cx="530867" cy="25202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82684" y="1772816"/>
                <a:ext cx="3653564" cy="604461"/>
              </a:xfrm>
              <a:prstGeom prst="rect">
                <a:avLst/>
              </a:prstGeom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rgbClr val="7030A0"/>
                    </a:solidFill>
                  </a:rPr>
                  <a:t>SNR</a:t>
                </a:r>
                <a:r>
                  <a:rPr lang="en-US" dirty="0">
                    <a:solidFill>
                      <a:srgbClr val="7030A0"/>
                    </a:solidFill>
                  </a:rPr>
                  <a:t>  </a:t>
                </a:r>
                <a:r>
                  <a:rPr lang="en-US" b="1" dirty="0">
                    <a:solidFill>
                      <a:srgbClr val="7030A0"/>
                    </a:solidFill>
                  </a:rPr>
                  <a:t>=</a:t>
                </a:r>
                <a:r>
                  <a:rPr lang="en-US" dirty="0">
                    <a:solidFill>
                      <a:srgbClr val="7030A0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7030A0"/>
                            </a:solidFill>
                          </a:rPr>
                          <m:t>signal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7030A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7030A0"/>
                            </a:solidFill>
                          </a:rPr>
                          <m:t>from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7030A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7030A0"/>
                            </a:solidFill>
                          </a:rPr>
                          <m:t>HE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7030A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7030A0"/>
                            </a:solidFill>
                          </a:rPr>
                          <m:t>electron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7030A0"/>
                            </a:solidFill>
                          </a:rPr>
                          <m:t>RMS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7030A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7030A0"/>
                            </a:solidFill>
                          </a:rPr>
                          <m:t>from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7030A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7030A0"/>
                            </a:solidFill>
                          </a:rPr>
                          <m:t>background</m:t>
                        </m:r>
                      </m:den>
                    </m:f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84" y="1772816"/>
                <a:ext cx="3653564" cy="604461"/>
              </a:xfrm>
              <a:prstGeom prst="rect">
                <a:avLst/>
              </a:prstGeom>
              <a:blipFill rotWithShape="1">
                <a:blip r:embed="rId3"/>
                <a:stretch>
                  <a:fillRect l="-1161"/>
                </a:stretch>
              </a:blipFill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3" descr="C:\Users\bortko\Desktop\snr-per-pad_electron050GeV_09layer_rs_vs_u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84" y="3247126"/>
            <a:ext cx="4161323" cy="3120994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39752" y="3789039"/>
                <a:ext cx="1352679" cy="307777"/>
              </a:xfrm>
              <a:prstGeom prst="rect">
                <a:avLst/>
              </a:prstGeom>
              <a:solidFill>
                <a:schemeClr val="tx2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5">
                      <a:lumMod val="50000"/>
                    </a:schemeClr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𝐄</m:t>
                        </m:r>
                      </m:e>
                      <m:sub>
                        <m:r>
                          <a:rPr lang="en-US" sz="14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𝐞</m:t>
                        </m:r>
                      </m:sub>
                    </m:sSub>
                  </m:oMath>
                </a14:m>
                <a:r>
                  <a:rPr lang="en-US" sz="1400" b="1" dirty="0">
                    <a:solidFill>
                      <a:srgbClr val="000000"/>
                    </a:solidFill>
                  </a:rPr>
                  <a:t> = 5</a:t>
                </a:r>
                <a:r>
                  <a:rPr lang="en-US" sz="1400" b="1" dirty="0" smtClean="0">
                    <a:solidFill>
                      <a:srgbClr val="000000"/>
                    </a:solidFill>
                  </a:rPr>
                  <a:t>0 </a:t>
                </a:r>
                <a:r>
                  <a:rPr lang="en-US" sz="1400" b="1" dirty="0" err="1" smtClean="0">
                    <a:solidFill>
                      <a:srgbClr val="000000"/>
                    </a:solidFill>
                  </a:rPr>
                  <a:t>GeV</a:t>
                </a:r>
                <a:endParaRPr lang="en-US" sz="1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789039"/>
                <a:ext cx="1352679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173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5" descr="C:\Users\bortko\Desktop\snr-per-pad_electron100GeV_10layer_rs_vs_us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598" y="851730"/>
            <a:ext cx="4488420" cy="3366316"/>
          </a:xfrm>
          <a:prstGeom prst="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561092" y="1315305"/>
                <a:ext cx="1352679" cy="307777"/>
              </a:xfrm>
              <a:prstGeom prst="rect">
                <a:avLst/>
              </a:prstGeom>
              <a:solidFill>
                <a:schemeClr val="tx2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5">
                      <a:lumMod val="50000"/>
                    </a:schemeClr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𝐄</m:t>
                        </m:r>
                      </m:e>
                      <m:sub>
                        <m:r>
                          <a:rPr lang="en-US" sz="14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𝐞</m:t>
                        </m:r>
                      </m:sub>
                    </m:sSub>
                  </m:oMath>
                </a14:m>
                <a:r>
                  <a:rPr lang="en-US" sz="1400" b="1" dirty="0">
                    <a:solidFill>
                      <a:srgbClr val="000000"/>
                    </a:solidFill>
                  </a:rPr>
                  <a:t> = 100 </a:t>
                </a:r>
                <a:r>
                  <a:rPr lang="en-US" sz="1400" b="1" dirty="0" err="1" smtClean="0">
                    <a:solidFill>
                      <a:srgbClr val="000000"/>
                    </a:solidFill>
                  </a:rPr>
                  <a:t>GeV</a:t>
                </a:r>
                <a:endParaRPr lang="en-US" sz="1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092" y="1315305"/>
                <a:ext cx="1352679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173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148064" y="1315305"/>
            <a:ext cx="900207" cy="523220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PS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400" b="1" dirty="0" smtClean="0">
                <a:solidFill>
                  <a:srgbClr val="FF0000"/>
                </a:solidFill>
              </a:rPr>
              <a:t>US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15616" y="3789039"/>
            <a:ext cx="900207" cy="523220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PS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400" b="1" dirty="0" smtClean="0">
                <a:solidFill>
                  <a:srgbClr val="FF0000"/>
                </a:solidFill>
              </a:rPr>
              <a:t>US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4482925" y="854512"/>
            <a:ext cx="787240" cy="28513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82684" y="3255338"/>
            <a:ext cx="787240" cy="28513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5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31710" y="0"/>
            <a:ext cx="7555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rPr>
              <a:t>Efficiency of Showers Reconstruction</a:t>
            </a:r>
            <a:endParaRPr lang="en-US" sz="3600" b="1" dirty="0">
              <a:solidFill>
                <a:schemeClr val="accent5">
                  <a:lumMod val="25000"/>
                </a:schemeClr>
              </a:solidFill>
              <a:latin typeface="Garamond" pitchFamily="18" charset="0"/>
            </a:endParaRPr>
          </a:p>
        </p:txBody>
      </p:sp>
      <p:pic>
        <p:nvPicPr>
          <p:cNvPr id="16" name="Picture 2" descr="C:\Users\bortko\Desktop\eff_us_vs_ps_200GeV_new_vie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35"/>
          <a:stretch/>
        </p:blipFill>
        <p:spPr bwMode="auto">
          <a:xfrm>
            <a:off x="251520" y="877488"/>
            <a:ext cx="4620612" cy="3486926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074250" y="3037407"/>
            <a:ext cx="72327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PS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400" b="1" dirty="0" smtClean="0">
                <a:solidFill>
                  <a:srgbClr val="FF0000"/>
                </a:solidFill>
              </a:rPr>
              <a:t>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317998" y="980728"/>
                <a:ext cx="1352679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5">
                      <a:lumMod val="50000"/>
                    </a:schemeClr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𝐄</m:t>
                        </m:r>
                      </m:e>
                      <m:sub>
                        <m:r>
                          <a:rPr lang="en-US" sz="14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𝐞</m:t>
                        </m:r>
                      </m:sub>
                    </m:sSub>
                  </m:oMath>
                </a14:m>
                <a:r>
                  <a:rPr lang="en-US" sz="1400" b="1" dirty="0">
                    <a:solidFill>
                      <a:srgbClr val="000000"/>
                    </a:solidFill>
                  </a:rPr>
                  <a:t> = </a:t>
                </a:r>
                <a:r>
                  <a:rPr lang="en-US" sz="1400" b="1" dirty="0" smtClean="0">
                    <a:solidFill>
                      <a:srgbClr val="000000"/>
                    </a:solidFill>
                  </a:rPr>
                  <a:t>200 </a:t>
                </a:r>
                <a:r>
                  <a:rPr lang="en-US" sz="1400" b="1" dirty="0" err="1" smtClean="0">
                    <a:solidFill>
                      <a:srgbClr val="000000"/>
                    </a:solidFill>
                  </a:rPr>
                  <a:t>GeV</a:t>
                </a:r>
                <a:endParaRPr lang="en-US" sz="1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998" y="980728"/>
                <a:ext cx="1352679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173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169270" y="4020442"/>
            <a:ext cx="134017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Radius, cm</a:t>
            </a:r>
            <a:endParaRPr lang="en-US" sz="1200" b="1" dirty="0"/>
          </a:p>
        </p:txBody>
      </p:sp>
      <p:pic>
        <p:nvPicPr>
          <p:cNvPr id="27" name="Picture 3" descr="C:\Users\bortko\Desktop\eff_us_vs_ps_050GeV_500event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0"/>
          <a:stretch/>
        </p:blipFill>
        <p:spPr bwMode="auto">
          <a:xfrm>
            <a:off x="4393607" y="2217550"/>
            <a:ext cx="4512229" cy="3322118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436096" y="3037407"/>
            <a:ext cx="72327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PS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400" b="1" dirty="0" smtClean="0">
                <a:solidFill>
                  <a:srgbClr val="FF0000"/>
                </a:solidFill>
              </a:rPr>
              <a:t>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380312" y="2313174"/>
                <a:ext cx="1352679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5">
                      <a:lumMod val="50000"/>
                    </a:schemeClr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𝐄</m:t>
                        </m:r>
                      </m:e>
                      <m:sub>
                        <m:r>
                          <a:rPr lang="en-US" sz="14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𝐞</m:t>
                        </m:r>
                      </m:sub>
                    </m:sSub>
                  </m:oMath>
                </a14:m>
                <a:r>
                  <a:rPr lang="en-US" sz="1400" b="1" dirty="0">
                    <a:solidFill>
                      <a:srgbClr val="000000"/>
                    </a:solidFill>
                  </a:rPr>
                  <a:t> = </a:t>
                </a:r>
                <a:r>
                  <a:rPr lang="en-US" sz="1400" b="1" dirty="0" smtClean="0">
                    <a:solidFill>
                      <a:srgbClr val="000000"/>
                    </a:solidFill>
                  </a:rPr>
                  <a:t>50 </a:t>
                </a:r>
                <a:r>
                  <a:rPr lang="en-US" sz="1400" b="1" dirty="0" err="1" smtClean="0">
                    <a:solidFill>
                      <a:srgbClr val="000000"/>
                    </a:solidFill>
                  </a:rPr>
                  <a:t>GeV</a:t>
                </a:r>
                <a:endParaRPr lang="en-US" sz="1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2313174"/>
                <a:ext cx="1352679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150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24004" y="5301594"/>
                <a:ext cx="4623769" cy="53219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7030A0"/>
                    </a:solidFill>
                    <a:latin typeface="Cambria Math" pitchFamily="18" charset="0"/>
                    <a:ea typeface="Cambria Math" pitchFamily="18" charset="0"/>
                  </a:rPr>
                  <a:t>Efficiency</a:t>
                </a:r>
                <a:r>
                  <a:rPr lang="en-US" b="1" dirty="0" smtClean="0">
                    <a:solidFill>
                      <a:srgbClr val="7030A0"/>
                    </a:solidFill>
                    <a:latin typeface="Cambria Math" pitchFamily="18" charset="0"/>
                    <a:ea typeface="Cambria Math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𝐑𝐞𝐜𝐨𝐧𝐬𝐭𝐫𝐮𝐜𝐭𝐞𝐝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 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𝐒𝐇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 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𝐜𝐨𝐧𝐬𝐢𝐝𝐞𝐫𝐢𝐧𝐠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 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𝐁𝐆</m:t>
                        </m:r>
                      </m:num>
                      <m:den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 pitchFamily="18" charset="0"/>
                          </a:rPr>
                          <m:t>𝐑𝐞𝐜𝐨𝐧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𝐬𝐭𝐫𝐮𝐜𝐭𝐞𝐝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 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𝐒𝐇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 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𝐰𝐢𝐭𝐡𝐨𝐮𝐭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 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𝐜𝐨𝐧𝐬𝐢𝐝𝐞𝐫𝐢𝐧𝐠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 </m:t>
                        </m:r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𝐁𝐆</m:t>
                        </m:r>
                      </m:den>
                    </m:f>
                  </m:oMath>
                </a14:m>
                <a:endParaRPr lang="en-US" b="1" dirty="0">
                  <a:solidFill>
                    <a:srgbClr val="7030A0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04" y="5301594"/>
                <a:ext cx="4623769" cy="532197"/>
              </a:xfrm>
              <a:prstGeom prst="rect">
                <a:avLst/>
              </a:prstGeom>
              <a:blipFill rotWithShape="1">
                <a:blip r:embed="rId7"/>
                <a:stretch>
                  <a:fillRect l="-525" b="-4444"/>
                </a:stretch>
              </a:blipFill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350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Vorlage_en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1682</Words>
  <Application>Microsoft Office PowerPoint</Application>
  <PresentationFormat>On-screen Show (4:3)</PresentationFormat>
  <Paragraphs>341</Paragraphs>
  <Slides>24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PPT-Vorlage_en</vt:lpstr>
      <vt:lpstr>PowerPoint Presentation</vt:lpstr>
      <vt:lpstr>The Aim  and Content</vt:lpstr>
      <vt:lpstr>Beam Calorimeter for ILC</vt:lpstr>
      <vt:lpstr>BeamCal Segmentation</vt:lpstr>
      <vt:lpstr>Energy Deposition due to Beamstrahlung</vt:lpstr>
      <vt:lpstr>Shower from Single High Energy Electron</vt:lpstr>
      <vt:lpstr>PowerPoint Presentation</vt:lpstr>
      <vt:lpstr>PowerPoint Presentation</vt:lpstr>
      <vt:lpstr>PowerPoint Presentation</vt:lpstr>
      <vt:lpstr>Charge Range Estimate</vt:lpstr>
      <vt:lpstr>PowerPoint Presentation</vt:lpstr>
      <vt:lpstr>PowerPoint Presentation</vt:lpstr>
      <vt:lpstr>Spatial Resolution ( In Progress)</vt:lpstr>
      <vt:lpstr>Spatial Resolution ( In Process)</vt:lpstr>
      <vt:lpstr>Conclusion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Charge range estimate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</dc:creator>
  <cp:lastModifiedBy>TB</cp:lastModifiedBy>
  <cp:revision>261</cp:revision>
  <cp:lastPrinted>2013-09-21T23:29:35Z</cp:lastPrinted>
  <dcterms:created xsi:type="dcterms:W3CDTF">2013-04-23T22:26:53Z</dcterms:created>
  <dcterms:modified xsi:type="dcterms:W3CDTF">2013-10-07T06:37:37Z</dcterms:modified>
</cp:coreProperties>
</file>