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303" r:id="rId4"/>
    <p:sldId id="312" r:id="rId5"/>
    <p:sldId id="311" r:id="rId6"/>
    <p:sldId id="315" r:id="rId7"/>
    <p:sldId id="326" r:id="rId8"/>
    <p:sldId id="313" r:id="rId9"/>
    <p:sldId id="314" r:id="rId10"/>
    <p:sldId id="324" r:id="rId11"/>
    <p:sldId id="316" r:id="rId12"/>
    <p:sldId id="317" r:id="rId13"/>
    <p:sldId id="319" r:id="rId14"/>
    <p:sldId id="318" r:id="rId15"/>
    <p:sldId id="321" r:id="rId16"/>
    <p:sldId id="320" r:id="rId17"/>
    <p:sldId id="322" r:id="rId18"/>
    <p:sldId id="325" r:id="rId19"/>
    <p:sldId id="323" r:id="rId20"/>
    <p:sldId id="280" r:id="rId21"/>
    <p:sldId id="295" r:id="rId22"/>
    <p:sldId id="296" r:id="rId23"/>
    <p:sldId id="301" r:id="rId24"/>
    <p:sldId id="297" r:id="rId25"/>
    <p:sldId id="304" r:id="rId26"/>
    <p:sldId id="307" r:id="rId27"/>
    <p:sldId id="308" r:id="rId28"/>
    <p:sldId id="305" r:id="rId29"/>
    <p:sldId id="261" r:id="rId30"/>
    <p:sldId id="282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47"/>
    <a:srgbClr val="F57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0AE6E-5C31-4133-859C-6F06CE4BCC05}" type="datetimeFigureOut">
              <a:rPr lang="en-GB" smtClean="0"/>
              <a:pPr/>
              <a:t>07/10/2013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22FD4-52A5-4E25-9B0D-5D34D2B9DA5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9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F032-C348-4C6B-83A2-CC224E78C83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54" y="112914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Infrastructure for very forward calorimeters</a:t>
            </a:r>
            <a:br>
              <a:rPr lang="en-US" sz="4000" dirty="0" smtClean="0"/>
            </a:br>
            <a:r>
              <a:rPr lang="en-US" sz="4000" dirty="0" smtClean="0"/>
              <a:t>TEST BEAM PREPARATION</a:t>
            </a:r>
            <a:br>
              <a:rPr lang="en-US" sz="4000" dirty="0" smtClean="0"/>
            </a:br>
            <a:r>
              <a:rPr lang="en-US" sz="3600" dirty="0" smtClean="0"/>
              <a:t>DESY Hamburg 01/2013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852936"/>
            <a:ext cx="6400800" cy="1295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7/10/2013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2292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collaboration with:</a:t>
            </a:r>
          </a:p>
          <a:p>
            <a:r>
              <a:rPr lang="en-US" i="1" dirty="0" smtClean="0"/>
              <a:t>François-Xavier Nuiry					Szymon Kulis</a:t>
            </a:r>
          </a:p>
          <a:p>
            <a:r>
              <a:rPr lang="en-US" i="1" dirty="0" smtClean="0"/>
              <a:t>Andrea Catinaccio						Jakub Moron</a:t>
            </a:r>
          </a:p>
          <a:p>
            <a:r>
              <a:rPr lang="en-US" i="1" dirty="0" smtClean="0"/>
              <a:t>Konrad Elsener						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371600" cy="114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/>
              <a:t>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739626"/>
            <a:ext cx="809352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Second solution</a:t>
            </a:r>
          </a:p>
          <a:p>
            <a:r>
              <a:rPr lang="en-US" sz="1400" b="1" dirty="0" smtClean="0">
                <a:sym typeface="Wingdings" panose="05000000000000000000" pitchFamily="2" charset="2"/>
              </a:rPr>
              <a:t>Re-machine sensor </a:t>
            </a:r>
            <a:r>
              <a:rPr lang="en-US" sz="1400" b="1" dirty="0" err="1" smtClean="0">
                <a:sym typeface="Wingdings" panose="05000000000000000000" pitchFamily="2" charset="2"/>
              </a:rPr>
              <a:t>permaglass</a:t>
            </a:r>
            <a:r>
              <a:rPr lang="en-US" sz="1400" b="1" dirty="0" smtClean="0">
                <a:sym typeface="Wingdings" panose="05000000000000000000" pitchFamily="2" charset="2"/>
              </a:rPr>
              <a:t> supports</a:t>
            </a: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r>
              <a:rPr lang="en-US" sz="1400" b="1" dirty="0" smtClean="0">
                <a:sym typeface="Wingdings" panose="05000000000000000000" pitchFamily="2" charset="2"/>
              </a:rPr>
              <a:t>Is </a:t>
            </a:r>
            <a:r>
              <a:rPr lang="en-US" sz="1400" b="1" dirty="0" smtClean="0">
                <a:sym typeface="Wingdings" panose="05000000000000000000" pitchFamily="2" charset="2"/>
              </a:rPr>
              <a:t>it really necessary for the next test beam?</a:t>
            </a:r>
            <a:endParaRPr lang="en-US" sz="1400" b="1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6C1BD9-3FC9-4E12-AEFD-7A76A920D59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Date Placeholder 6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1" name="Footer Placeholder 7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84" name="Slide Number Placeholder 8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6C1BD9-3FC9-4E12-AEFD-7A76A920D59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5" name="Date Placeholder 9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6" name="Footer Placeholder 10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AIDA Presentation François-Xavier Nuiry</a:t>
            </a:r>
            <a:endParaRPr lang="en-US"/>
          </a:p>
        </p:txBody>
      </p:sp>
      <p:pic>
        <p:nvPicPr>
          <p:cNvPr id="3074" name="Picture 2" descr="F:\DCIM\101NIKON\DSCN0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44309"/>
            <a:ext cx="5425408" cy="40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NIKON\DSCN06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15051" r="14128" b="15743"/>
          <a:stretch/>
        </p:blipFill>
        <p:spPr bwMode="auto">
          <a:xfrm>
            <a:off x="107503" y="3717032"/>
            <a:ext cx="3321553" cy="237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Workspaces\f\fnuiry\fxnuiry\AIDA Infrastructure\pictures\P1050225[1]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58"/>
          <a:stretch/>
        </p:blipFill>
        <p:spPr bwMode="auto">
          <a:xfrm rot="16200000">
            <a:off x="672619" y="1536403"/>
            <a:ext cx="2191320" cy="19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6372200" y="2924944"/>
            <a:ext cx="288032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10632" y="2330284"/>
            <a:ext cx="351656" cy="5124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19792" y="2433604"/>
            <a:ext cx="1433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Too thick by ~ 1mm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951">
            <a:off x="3556695" y="5961628"/>
            <a:ext cx="273281" cy="3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6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Configurations</a:t>
            </a:r>
            <a:endParaRPr lang="en-US" sz="36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276475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276475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76475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145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533401" y="51816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140*140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5552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219200" y="48006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1000" y="114300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C=2mm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5.5mm 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4800600" y="1182469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C=1mm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4.5mm </a:t>
            </a:r>
            <a:endParaRPr lang="en-GB" dirty="0"/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6248400" y="22860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AutoShape 19"/>
          <p:cNvSpPr>
            <a:spLocks noChangeShapeType="1"/>
          </p:cNvSpPr>
          <p:nvPr/>
        </p:nvSpPr>
        <p:spPr bwMode="auto">
          <a:xfrm>
            <a:off x="6696075" y="52184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AutoShape 18"/>
          <p:cNvSpPr>
            <a:spLocks noChangeShapeType="1"/>
          </p:cNvSpPr>
          <p:nvPr/>
        </p:nvSpPr>
        <p:spPr bwMode="auto">
          <a:xfrm>
            <a:off x="6696075" y="44958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AutoShape 17"/>
          <p:cNvSpPr>
            <a:spLocks noChangeShapeType="1"/>
          </p:cNvSpPr>
          <p:nvPr/>
        </p:nvSpPr>
        <p:spPr bwMode="auto">
          <a:xfrm>
            <a:off x="6867525" y="20040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AutoShape 1"/>
          <p:cNvSpPr>
            <a:spLocks noChangeShapeType="1"/>
          </p:cNvSpPr>
          <p:nvPr/>
        </p:nvSpPr>
        <p:spPr bwMode="auto">
          <a:xfrm>
            <a:off x="6696075" y="20383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AutoShape 2"/>
          <p:cNvSpPr>
            <a:spLocks noChangeShapeType="1"/>
          </p:cNvSpPr>
          <p:nvPr/>
        </p:nvSpPr>
        <p:spPr bwMode="auto">
          <a:xfrm>
            <a:off x="6248400" y="20574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 flipV="1">
            <a:off x="6248400" y="20383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4953001" y="51054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140*140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6675120" y="50292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>
            <a:off x="6248400" y="20574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AutoShape 29"/>
          <p:cNvSpPr>
            <a:spLocks noChangeShapeType="1"/>
          </p:cNvSpPr>
          <p:nvPr/>
        </p:nvSpPr>
        <p:spPr bwMode="auto">
          <a:xfrm flipV="1">
            <a:off x="5638800" y="47244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AutoShape 18"/>
          <p:cNvSpPr>
            <a:spLocks noChangeShapeType="1"/>
          </p:cNvSpPr>
          <p:nvPr/>
        </p:nvSpPr>
        <p:spPr bwMode="auto">
          <a:xfrm>
            <a:off x="6248400" y="4953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AutoShape 3"/>
          <p:cNvSpPr>
            <a:spLocks noChangeShapeType="1"/>
          </p:cNvSpPr>
          <p:nvPr/>
        </p:nvSpPr>
        <p:spPr bwMode="auto">
          <a:xfrm>
            <a:off x="6248400" y="5562599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6324600" y="55626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600200" y="3657600"/>
            <a:ext cx="548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utoShape 29"/>
          <p:cNvSpPr>
            <a:spLocks noChangeShapeType="1"/>
          </p:cNvSpPr>
          <p:nvPr/>
        </p:nvSpPr>
        <p:spPr bwMode="auto">
          <a:xfrm flipH="1">
            <a:off x="6781801" y="2666999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AutoShape 29"/>
          <p:cNvSpPr>
            <a:spLocks noChangeShapeType="1"/>
          </p:cNvSpPr>
          <p:nvPr/>
        </p:nvSpPr>
        <p:spPr bwMode="auto">
          <a:xfrm flipH="1">
            <a:off x="2514600" y="2743200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Text Box 30"/>
          <p:cNvSpPr txBox="1">
            <a:spLocks noChangeArrowheads="1"/>
          </p:cNvSpPr>
          <p:nvPr/>
        </p:nvSpPr>
        <p:spPr bwMode="auto">
          <a:xfrm>
            <a:off x="7162800" y="25146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2743200" y="24384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ight Arrow 84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" y="-4011"/>
            <a:ext cx="8229600" cy="461211"/>
          </a:xfrm>
        </p:spPr>
        <p:txBody>
          <a:bodyPr>
            <a:noAutofit/>
          </a:bodyPr>
          <a:lstStyle/>
          <a:p>
            <a:r>
              <a:rPr lang="en-US" sz="2800" dirty="0" smtClean="0"/>
              <a:t>2mm between each tungsten</a:t>
            </a:r>
            <a:endParaRPr lang="en-US" sz="2800" dirty="0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832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3068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3068956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2613660" y="2209800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1" y="5063798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2590800" y="22098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2766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670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6670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070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5.5mm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986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32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070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6670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Rectangle 22"/>
          <p:cNvSpPr>
            <a:spLocks noChangeArrowheads="1"/>
          </p:cNvSpPr>
          <p:nvPr/>
        </p:nvSpPr>
        <p:spPr bwMode="auto">
          <a:xfrm>
            <a:off x="2621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Rectangle 22"/>
          <p:cNvSpPr>
            <a:spLocks noChangeArrowheads="1"/>
          </p:cNvSpPr>
          <p:nvPr/>
        </p:nvSpPr>
        <p:spPr bwMode="auto">
          <a:xfrm>
            <a:off x="417766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Rectangle 22"/>
          <p:cNvSpPr>
            <a:spLocks noChangeArrowheads="1"/>
          </p:cNvSpPr>
          <p:nvPr/>
        </p:nvSpPr>
        <p:spPr bwMode="auto">
          <a:xfrm>
            <a:off x="57150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Rectangle 20"/>
          <p:cNvSpPr>
            <a:spLocks noChangeArrowheads="1"/>
          </p:cNvSpPr>
          <p:nvPr/>
        </p:nvSpPr>
        <p:spPr bwMode="auto">
          <a:xfrm>
            <a:off x="495300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Text Box 27"/>
          <p:cNvSpPr txBox="1">
            <a:spLocks noChangeArrowheads="1"/>
          </p:cNvSpPr>
          <p:nvPr/>
        </p:nvSpPr>
        <p:spPr bwMode="auto">
          <a:xfrm>
            <a:off x="484632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3672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423672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87680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95300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87680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17" name="Text Box 30"/>
          <p:cNvSpPr txBox="1">
            <a:spLocks noChangeArrowheads="1"/>
          </p:cNvSpPr>
          <p:nvPr/>
        </p:nvSpPr>
        <p:spPr bwMode="auto">
          <a:xfrm>
            <a:off x="423672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65074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7912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57912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4312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65074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64312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25" name="Text Box 30"/>
          <p:cNvSpPr txBox="1">
            <a:spLocks noChangeArrowheads="1"/>
          </p:cNvSpPr>
          <p:nvPr/>
        </p:nvSpPr>
        <p:spPr bwMode="auto">
          <a:xfrm>
            <a:off x="57912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25424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6" name="AutoShape 19"/>
          <p:cNvSpPr>
            <a:spLocks noChangeShapeType="1"/>
          </p:cNvSpPr>
          <p:nvPr/>
        </p:nvSpPr>
        <p:spPr bwMode="auto">
          <a:xfrm>
            <a:off x="3830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Text Box 11"/>
          <p:cNvSpPr txBox="1">
            <a:spLocks noChangeArrowheads="1"/>
          </p:cNvSpPr>
          <p:nvPr/>
        </p:nvSpPr>
        <p:spPr bwMode="auto">
          <a:xfrm>
            <a:off x="3810001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02" name="Footer Placeholder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29" name="Rectangle 22"/>
          <p:cNvSpPr>
            <a:spLocks noChangeArrowheads="1"/>
          </p:cNvSpPr>
          <p:nvPr/>
        </p:nvSpPr>
        <p:spPr bwMode="auto">
          <a:xfrm>
            <a:off x="1071562" y="2381249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AutoShape 17"/>
          <p:cNvSpPr>
            <a:spLocks noChangeShapeType="1"/>
          </p:cNvSpPr>
          <p:nvPr/>
        </p:nvSpPr>
        <p:spPr bwMode="auto">
          <a:xfrm>
            <a:off x="1071562" y="2152649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AutoShape 3"/>
          <p:cNvSpPr>
            <a:spLocks noChangeShapeType="1"/>
          </p:cNvSpPr>
          <p:nvPr/>
        </p:nvSpPr>
        <p:spPr bwMode="auto">
          <a:xfrm>
            <a:off x="1063942" y="5657849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Text Box 11"/>
          <p:cNvSpPr txBox="1">
            <a:spLocks noChangeArrowheads="1"/>
          </p:cNvSpPr>
          <p:nvPr/>
        </p:nvSpPr>
        <p:spPr bwMode="auto">
          <a:xfrm>
            <a:off x="1140142" y="5657849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AutoShape 17"/>
          <p:cNvSpPr>
            <a:spLocks noChangeShapeType="1"/>
          </p:cNvSpPr>
          <p:nvPr/>
        </p:nvSpPr>
        <p:spPr bwMode="auto">
          <a:xfrm>
            <a:off x="1833562" y="2152649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Text Box 11"/>
          <p:cNvSpPr txBox="1">
            <a:spLocks noChangeArrowheads="1"/>
          </p:cNvSpPr>
          <p:nvPr/>
        </p:nvSpPr>
        <p:spPr bwMode="auto">
          <a:xfrm>
            <a:off x="1917382" y="5652759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22"/>
          <p:cNvSpPr>
            <a:spLocks noChangeArrowheads="1"/>
          </p:cNvSpPr>
          <p:nvPr/>
        </p:nvSpPr>
        <p:spPr bwMode="auto">
          <a:xfrm>
            <a:off x="1833562" y="2381249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AutoShape 3"/>
          <p:cNvSpPr>
            <a:spLocks noChangeShapeType="1"/>
          </p:cNvSpPr>
          <p:nvPr/>
        </p:nvSpPr>
        <p:spPr bwMode="auto">
          <a:xfrm>
            <a:off x="1848802" y="5657849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Right Arrow 137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AutoShape 19"/>
          <p:cNvSpPr>
            <a:spLocks noChangeShapeType="1"/>
          </p:cNvSpPr>
          <p:nvPr/>
        </p:nvSpPr>
        <p:spPr bwMode="auto">
          <a:xfrm>
            <a:off x="1481138" y="5325436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Text Box 11"/>
          <p:cNvSpPr txBox="1">
            <a:spLocks noChangeArrowheads="1"/>
          </p:cNvSpPr>
          <p:nvPr/>
        </p:nvSpPr>
        <p:spPr bwMode="auto">
          <a:xfrm>
            <a:off x="1460183" y="5094604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AutoShape 19"/>
          <p:cNvSpPr>
            <a:spLocks noChangeShapeType="1"/>
          </p:cNvSpPr>
          <p:nvPr/>
        </p:nvSpPr>
        <p:spPr bwMode="auto">
          <a:xfrm>
            <a:off x="2256473" y="5321934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Text Box 11"/>
          <p:cNvSpPr txBox="1">
            <a:spLocks noChangeArrowheads="1"/>
          </p:cNvSpPr>
          <p:nvPr/>
        </p:nvSpPr>
        <p:spPr bwMode="auto">
          <a:xfrm>
            <a:off x="2235518" y="5091102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25450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17849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28850" y="213741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781175" y="215646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781175" y="213740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457200" y="50292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140*140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781175" y="215646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914400" y="46482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4384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288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8288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688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4114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17754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8516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25450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25679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26441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33375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3345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3421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114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107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4183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48844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4960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5654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5722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6416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563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5450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4688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18288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64160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642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649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719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1905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3429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5029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6553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20"/>
          <p:cNvSpPr>
            <a:spLocks noChangeArrowheads="1"/>
          </p:cNvSpPr>
          <p:nvPr/>
        </p:nvSpPr>
        <p:spPr bwMode="auto">
          <a:xfrm>
            <a:off x="5659755" y="20574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5553075" y="36576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943475" y="9906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943475" y="18288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583555" y="1600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659755" y="27432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83555" y="24384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9" name="Text Box 30"/>
          <p:cNvSpPr txBox="1">
            <a:spLocks noChangeArrowheads="1"/>
          </p:cNvSpPr>
          <p:nvPr/>
        </p:nvSpPr>
        <p:spPr bwMode="auto">
          <a:xfrm>
            <a:off x="4943475" y="10668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7193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73152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7955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7162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4876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00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Rectangle 22"/>
          <p:cNvSpPr>
            <a:spLocks noChangeArrowheads="1"/>
          </p:cNvSpPr>
          <p:nvPr/>
        </p:nvSpPr>
        <p:spPr bwMode="auto">
          <a:xfrm>
            <a:off x="333756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Rectangle 22"/>
          <p:cNvSpPr>
            <a:spLocks noChangeArrowheads="1"/>
          </p:cNvSpPr>
          <p:nvPr/>
        </p:nvSpPr>
        <p:spPr bwMode="auto">
          <a:xfrm>
            <a:off x="178498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TextBox 116"/>
          <p:cNvSpPr txBox="1"/>
          <p:nvPr/>
        </p:nvSpPr>
        <p:spPr>
          <a:xfrm>
            <a:off x="178308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33528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50292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0" name="TextBox 119"/>
          <p:cNvSpPr txBox="1"/>
          <p:nvPr/>
        </p:nvSpPr>
        <p:spPr>
          <a:xfrm>
            <a:off x="64770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1" name="AutoShape 19"/>
          <p:cNvSpPr>
            <a:spLocks noChangeShapeType="1"/>
          </p:cNvSpPr>
          <p:nvPr/>
        </p:nvSpPr>
        <p:spPr bwMode="auto">
          <a:xfrm>
            <a:off x="2230755" y="53708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AutoShape 18"/>
          <p:cNvSpPr>
            <a:spLocks noChangeShapeType="1"/>
          </p:cNvSpPr>
          <p:nvPr/>
        </p:nvSpPr>
        <p:spPr bwMode="auto">
          <a:xfrm>
            <a:off x="2230755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Text Box 11"/>
          <p:cNvSpPr txBox="1">
            <a:spLocks noChangeArrowheads="1"/>
          </p:cNvSpPr>
          <p:nvPr/>
        </p:nvSpPr>
        <p:spPr bwMode="auto">
          <a:xfrm>
            <a:off x="2209800" y="51816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5095875" y="12192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7193280" y="206502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Text Box 27"/>
          <p:cNvSpPr txBox="1">
            <a:spLocks noChangeArrowheads="1"/>
          </p:cNvSpPr>
          <p:nvPr/>
        </p:nvSpPr>
        <p:spPr bwMode="auto">
          <a:xfrm>
            <a:off x="7086600" y="366522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499860" y="99822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6477000" y="183642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117080" y="16078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7193280" y="275082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7117080" y="24460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9" name="Text Box 30"/>
          <p:cNvSpPr txBox="1">
            <a:spLocks noChangeArrowheads="1"/>
          </p:cNvSpPr>
          <p:nvPr/>
        </p:nvSpPr>
        <p:spPr bwMode="auto">
          <a:xfrm>
            <a:off x="6477000" y="107442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22"/>
          <p:cNvSpPr>
            <a:spLocks noChangeArrowheads="1"/>
          </p:cNvSpPr>
          <p:nvPr/>
        </p:nvSpPr>
        <p:spPr bwMode="auto">
          <a:xfrm>
            <a:off x="7955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ight Arrow 140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2mm between each tungsten</a:t>
            </a:r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Date Placeholder 10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>
          <a:xfrm>
            <a:off x="3124200" y="6469975"/>
            <a:ext cx="2895600" cy="365125"/>
          </a:xfrm>
        </p:spPr>
        <p:txBody>
          <a:bodyPr/>
          <a:lstStyle/>
          <a:p>
            <a:r>
              <a:rPr lang="en-US" dirty="0" smtClean="0"/>
              <a:t>AIDA Presentation François-Xavier Nuiry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1mm between each tungsten</a:t>
            </a:r>
            <a:endParaRPr lang="en-US" sz="28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96615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438400" y="52946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438400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438400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8600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305175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0305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38400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784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4.5mm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2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411855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81375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4384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2705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4991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8031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81534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8793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8001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Multiply 100"/>
          <p:cNvSpPr/>
          <p:nvPr/>
        </p:nvSpPr>
        <p:spPr>
          <a:xfrm>
            <a:off x="73533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92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TextBox 114"/>
          <p:cNvSpPr txBox="1"/>
          <p:nvPr/>
        </p:nvSpPr>
        <p:spPr>
          <a:xfrm>
            <a:off x="2743200" y="6248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No tungsten</a:t>
            </a:r>
            <a:endParaRPr lang="en-GB" dirty="0"/>
          </a:p>
        </p:txBody>
      </p:sp>
      <p:sp>
        <p:nvSpPr>
          <p:cNvPr id="123" name="Rectangle 22"/>
          <p:cNvSpPr>
            <a:spLocks noChangeArrowheads="1"/>
          </p:cNvSpPr>
          <p:nvPr/>
        </p:nvSpPr>
        <p:spPr bwMode="auto">
          <a:xfrm>
            <a:off x="418338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5715000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>
            <a:off x="562356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758690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4756785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396865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5730240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569976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4756785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20"/>
          <p:cNvSpPr>
            <a:spLocks noChangeArrowheads="1"/>
          </p:cNvSpPr>
          <p:nvPr/>
        </p:nvSpPr>
        <p:spPr bwMode="auto">
          <a:xfrm>
            <a:off x="8031480" y="197358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Text Box 27"/>
          <p:cNvSpPr txBox="1">
            <a:spLocks noChangeArrowheads="1"/>
          </p:cNvSpPr>
          <p:nvPr/>
        </p:nvSpPr>
        <p:spPr bwMode="auto">
          <a:xfrm>
            <a:off x="7940040" y="357378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075170" y="90678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7073265" y="174498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7713345" y="15163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8046720" y="265938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016240" y="23545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40" name="Text Box 30"/>
          <p:cNvSpPr txBox="1">
            <a:spLocks noChangeArrowheads="1"/>
          </p:cNvSpPr>
          <p:nvPr/>
        </p:nvSpPr>
        <p:spPr bwMode="auto">
          <a:xfrm>
            <a:off x="7073265" y="98298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Date Placehold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>
          <a:xfrm>
            <a:off x="3192780" y="6510010"/>
            <a:ext cx="2895600" cy="365125"/>
          </a:xfrm>
        </p:spPr>
        <p:txBody>
          <a:bodyPr/>
          <a:lstStyle/>
          <a:p>
            <a:r>
              <a:rPr lang="en-US" dirty="0" smtClean="0"/>
              <a:t>AIDA Presentation François-Xavier Nuiry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 rot="20758148">
            <a:off x="14268" y="1226611"/>
            <a:ext cx="19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New set of combs!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05" name="Rectangle 22"/>
          <p:cNvSpPr>
            <a:spLocks noChangeArrowheads="1"/>
          </p:cNvSpPr>
          <p:nvPr/>
        </p:nvSpPr>
        <p:spPr bwMode="auto">
          <a:xfrm>
            <a:off x="274319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AutoShape 18"/>
          <p:cNvSpPr>
            <a:spLocks noChangeShapeType="1"/>
          </p:cNvSpPr>
          <p:nvPr/>
        </p:nvSpPr>
        <p:spPr bwMode="auto">
          <a:xfrm>
            <a:off x="883919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AutoShape 17"/>
          <p:cNvSpPr>
            <a:spLocks noChangeShapeType="1"/>
          </p:cNvSpPr>
          <p:nvPr/>
        </p:nvSpPr>
        <p:spPr bwMode="auto">
          <a:xfrm flipH="1">
            <a:off x="1068703" y="2354580"/>
            <a:ext cx="0" cy="332568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AutoShape 3"/>
          <p:cNvSpPr>
            <a:spLocks noChangeShapeType="1"/>
          </p:cNvSpPr>
          <p:nvPr/>
        </p:nvSpPr>
        <p:spPr bwMode="auto">
          <a:xfrm flipV="1">
            <a:off x="274319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Text Box 11"/>
          <p:cNvSpPr txBox="1">
            <a:spLocks noChangeArrowheads="1"/>
          </p:cNvSpPr>
          <p:nvPr/>
        </p:nvSpPr>
        <p:spPr bwMode="auto">
          <a:xfrm>
            <a:off x="731519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274319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Rectangle 22"/>
          <p:cNvSpPr>
            <a:spLocks noChangeArrowheads="1"/>
          </p:cNvSpPr>
          <p:nvPr/>
        </p:nvSpPr>
        <p:spPr bwMode="auto">
          <a:xfrm>
            <a:off x="1066799" y="235458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Right Arrow 144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AutoShape 19"/>
          <p:cNvSpPr>
            <a:spLocks noChangeShapeType="1"/>
          </p:cNvSpPr>
          <p:nvPr/>
        </p:nvSpPr>
        <p:spPr bwMode="auto">
          <a:xfrm>
            <a:off x="886799" y="5437505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AutoShape 18"/>
          <p:cNvSpPr>
            <a:spLocks noChangeShapeType="1"/>
          </p:cNvSpPr>
          <p:nvPr/>
        </p:nvSpPr>
        <p:spPr bwMode="auto">
          <a:xfrm>
            <a:off x="1674734" y="464693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Text Box 11"/>
          <p:cNvSpPr txBox="1">
            <a:spLocks noChangeArrowheads="1"/>
          </p:cNvSpPr>
          <p:nvPr/>
        </p:nvSpPr>
        <p:spPr bwMode="auto">
          <a:xfrm>
            <a:off x="1501379" y="5037455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AutoShape 19"/>
          <p:cNvSpPr>
            <a:spLocks noChangeShapeType="1"/>
          </p:cNvSpPr>
          <p:nvPr/>
        </p:nvSpPr>
        <p:spPr bwMode="auto">
          <a:xfrm>
            <a:off x="1656659" y="536956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TextBox 149"/>
          <p:cNvSpPr txBox="1"/>
          <p:nvPr/>
        </p:nvSpPr>
        <p:spPr>
          <a:xfrm>
            <a:off x="4901565" y="6193795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No tungsten</a:t>
            </a:r>
            <a:endParaRPr lang="en-GB" dirty="0"/>
          </a:p>
        </p:txBody>
      </p:sp>
      <p:sp>
        <p:nvSpPr>
          <p:cNvPr id="151" name="TextBox 150"/>
          <p:cNvSpPr txBox="1"/>
          <p:nvPr/>
        </p:nvSpPr>
        <p:spPr>
          <a:xfrm>
            <a:off x="7218045" y="6193795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No tungsten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9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76" y="268958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Transport CERN – DESY</a:t>
            </a:r>
            <a:br>
              <a:rPr lang="en-GB" sz="3600" dirty="0" smtClean="0"/>
            </a:br>
            <a:r>
              <a:rPr lang="en-GB" sz="3600" dirty="0" smtClean="0"/>
              <a:t>Packaging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7/10/2013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First quote got from ORDEM SA</a:t>
            </a:r>
          </a:p>
          <a:p>
            <a:pPr marL="0" indent="0">
              <a:buNone/>
            </a:pPr>
            <a:r>
              <a:rPr lang="en-US" sz="1800" dirty="0" smtClean="0"/>
              <a:t>Rigid </a:t>
            </a:r>
            <a:r>
              <a:rPr lang="en-US" sz="1800" dirty="0"/>
              <a:t>wood painted </a:t>
            </a:r>
            <a:r>
              <a:rPr lang="en-US" sz="1800" dirty="0" smtClean="0"/>
              <a:t>box 85 *70 *40 cm</a:t>
            </a:r>
          </a:p>
          <a:p>
            <a:pPr marL="0" indent="0">
              <a:buNone/>
            </a:pPr>
            <a:r>
              <a:rPr lang="en-US" sz="1800" dirty="0" smtClean="0"/>
              <a:t>Rigid wood box for tungsten 30 *20 *25 cm</a:t>
            </a:r>
          </a:p>
          <a:p>
            <a:pPr marL="0" indent="0">
              <a:buNone/>
            </a:pPr>
            <a:r>
              <a:rPr lang="en-US" sz="1800" dirty="0" smtClean="0"/>
              <a:t>Soft material supplied</a:t>
            </a:r>
          </a:p>
          <a:p>
            <a:pPr marL="0" indent="0">
              <a:buNone/>
            </a:pPr>
            <a:r>
              <a:rPr lang="en-US" sz="1800" dirty="0" smtClean="0"/>
              <a:t>Total: 1160 CHF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We are going to ask for a new quote as we want to add dampers / choc absorbers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500" i="1" dirty="0" smtClean="0"/>
              <a:t>Vibrations induced by a truck &lt; 30 Hz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0550" y="3502703"/>
            <a:ext cx="2667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2485" y="3737008"/>
            <a:ext cx="2458065" cy="15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1" y="3619855"/>
            <a:ext cx="2842433" cy="174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2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Transport CERN - DESY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908720"/>
            <a:ext cx="809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Several  Possibilities</a:t>
            </a:r>
            <a:endParaRPr lang="en-US" sz="2000" b="1" i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355699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Standard shipment by truck (Several truck changes)</a:t>
            </a:r>
          </a:p>
          <a:p>
            <a:pPr marL="0" indent="0">
              <a:buNone/>
            </a:pPr>
            <a:r>
              <a:rPr lang="en-US" sz="1800" dirty="0" smtClean="0"/>
              <a:t>~ 200 euros Outward + Return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Special </a:t>
            </a:r>
            <a:r>
              <a:rPr lang="en-US" sz="1800" dirty="0"/>
              <a:t>shipment by truck </a:t>
            </a:r>
            <a:r>
              <a:rPr lang="en-US" sz="1800" dirty="0" smtClean="0"/>
              <a:t>(only 1 </a:t>
            </a:r>
            <a:r>
              <a:rPr lang="en-US" sz="1800" dirty="0"/>
              <a:t>truck </a:t>
            </a:r>
            <a:r>
              <a:rPr lang="en-US" sz="1800" dirty="0" smtClean="0"/>
              <a:t>change) </a:t>
            </a:r>
          </a:p>
          <a:p>
            <a:pPr marL="0" indent="0">
              <a:buNone/>
            </a:pPr>
            <a:r>
              <a:rPr lang="en-US" sz="1800" dirty="0" smtClean="0"/>
              <a:t>~400 euros </a:t>
            </a:r>
            <a:r>
              <a:rPr lang="en-US" sz="1800" dirty="0"/>
              <a:t>Outward + </a:t>
            </a:r>
            <a:r>
              <a:rPr lang="en-US" sz="1800" dirty="0" smtClean="0"/>
              <a:t>Return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Dedicated transport (fully direct transport) </a:t>
            </a:r>
          </a:p>
          <a:p>
            <a:pPr marL="0" indent="0">
              <a:buNone/>
            </a:pPr>
            <a:r>
              <a:rPr lang="en-US" sz="1800" dirty="0" smtClean="0"/>
              <a:t>Outward 580 euros</a:t>
            </a:r>
          </a:p>
          <a:p>
            <a:pPr marL="0" indent="0">
              <a:buNone/>
            </a:pPr>
            <a:r>
              <a:rPr lang="en-US" sz="1800" dirty="0" smtClean="0"/>
              <a:t>Return 680 euros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Ourselves (we rent a car)</a:t>
            </a:r>
          </a:p>
          <a:p>
            <a:pPr marL="0" indent="0">
              <a:buNone/>
            </a:pPr>
            <a:r>
              <a:rPr lang="en-US" sz="1800" dirty="0" smtClean="0"/>
              <a:t>Expansive</a:t>
            </a:r>
          </a:p>
          <a:p>
            <a:pPr marL="0" indent="0">
              <a:buNone/>
            </a:pPr>
            <a:r>
              <a:rPr lang="en-US" sz="1800" dirty="0" smtClean="0"/>
              <a:t>Long travel (1063 km, 10 h)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6965" y="2492896"/>
            <a:ext cx="4409592" cy="37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34750" r="70418" b="30250"/>
          <a:stretch/>
        </p:blipFill>
        <p:spPr bwMode="auto">
          <a:xfrm>
            <a:off x="6228183" y="1108776"/>
            <a:ext cx="1928481" cy="120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4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76" y="268958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Summary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7/10/2013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579296" cy="5145435"/>
          </a:xfrm>
        </p:spPr>
        <p:txBody>
          <a:bodyPr>
            <a:normAutofit fontScale="92500" lnSpcReduction="10000"/>
          </a:bodyPr>
          <a:lstStyle/>
          <a:p>
            <a:r>
              <a:rPr lang="en-US" sz="1400" b="1" dirty="0" smtClean="0"/>
              <a:t>11 tungsten plates ready: 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4 with a very good shape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1 correct 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6 acceptable for a 1 mm gap configuration, with no guarantee concerning the +/-50µm precision</a:t>
            </a:r>
            <a:endParaRPr lang="en-US" sz="13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Several integration tests performed with tungsten and electronics</a:t>
            </a:r>
            <a:endParaRPr lang="en-US" sz="1400" b="1" dirty="0" smtClean="0"/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Mechanical integrity validated in both horizontal and vertical positions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Services supported by the structure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Light shielding (excepted the light coming from the electronic card)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A grounding connection for both tungsten and electronic cards is provided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A cooling system is implemented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A small clash between </a:t>
            </a:r>
            <a:r>
              <a:rPr lang="en-US" sz="1300" dirty="0" err="1" smtClean="0">
                <a:sym typeface="Wingdings" panose="05000000000000000000" pitchFamily="2" charset="2"/>
              </a:rPr>
              <a:t>permaglass</a:t>
            </a:r>
            <a:r>
              <a:rPr lang="en-US" sz="1300" dirty="0" smtClean="0">
                <a:sym typeface="Wingdings" panose="05000000000000000000" pitchFamily="2" charset="2"/>
              </a:rPr>
              <a:t> frames is detected in 1 configuration. 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	</a:t>
            </a:r>
            <a:r>
              <a:rPr lang="en-US" sz="1300" u="sng" dirty="0" smtClean="0">
                <a:sym typeface="Wingdings" panose="05000000000000000000" pitchFamily="2" charset="2"/>
              </a:rPr>
              <a:t>Could be eventually solved, if necessary?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400" b="1" dirty="0" smtClean="0"/>
              <a:t>Which configurations would you like to test during the test beam?</a:t>
            </a:r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1mm</a:t>
            </a: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2mm</a:t>
            </a: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>
                <a:sym typeface="Wingdings" panose="05000000000000000000" pitchFamily="2" charset="2"/>
              </a:rPr>
              <a:t></a:t>
            </a:r>
            <a:r>
              <a:rPr lang="en-US" sz="1300" dirty="0" smtClean="0"/>
              <a:t>both </a:t>
            </a:r>
            <a:r>
              <a:rPr lang="en-US" sz="1300" dirty="0" smtClean="0"/>
              <a:t>of them</a:t>
            </a:r>
          </a:p>
          <a:p>
            <a:pPr>
              <a:buFont typeface="Wingdings"/>
              <a:buChar char="à"/>
            </a:pPr>
            <a:r>
              <a:rPr lang="en-US" sz="1300" u="sng" dirty="0" smtClean="0"/>
              <a:t>Different </a:t>
            </a:r>
            <a:r>
              <a:rPr lang="en-US" sz="1300" u="sng" dirty="0" smtClean="0"/>
              <a:t>tungsten / sensor places</a:t>
            </a:r>
            <a:r>
              <a:rPr lang="en-US" sz="1300" dirty="0" smtClean="0"/>
              <a:t>…?</a:t>
            </a:r>
          </a:p>
          <a:p>
            <a:pPr>
              <a:buFont typeface="Wingdings"/>
              <a:buChar char="à"/>
            </a:pPr>
            <a:r>
              <a:rPr lang="en-US" sz="1300" u="sng" dirty="0" smtClean="0"/>
              <a:t>What about the Z position of the sensor in between each tungsten?</a:t>
            </a:r>
            <a:endParaRPr lang="en-US" sz="1300" u="sng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NEXT STEP</a:t>
            </a:r>
          </a:p>
          <a:p>
            <a:r>
              <a:rPr lang="en-US" sz="1300" dirty="0" smtClean="0"/>
              <a:t>Thin electronic to be installed with the current frame</a:t>
            </a:r>
            <a:endParaRPr lang="en-US" sz="1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951">
            <a:off x="3845903" y="3474989"/>
            <a:ext cx="273281" cy="3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951">
            <a:off x="3081599" y="4452118"/>
            <a:ext cx="273281" cy="3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951">
            <a:off x="4881799" y="4656982"/>
            <a:ext cx="273281" cy="3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084" y="6492875"/>
            <a:ext cx="2133600" cy="365125"/>
          </a:xfrm>
        </p:spPr>
        <p:txBody>
          <a:bodyPr/>
          <a:lstStyle/>
          <a:p>
            <a:r>
              <a:rPr lang="en-US" dirty="0" smtClean="0"/>
              <a:t>7/10/2013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1036" y="6492875"/>
            <a:ext cx="2895600" cy="365125"/>
          </a:xfrm>
        </p:spPr>
        <p:txBody>
          <a:bodyPr/>
          <a:lstStyle/>
          <a:p>
            <a:r>
              <a:rPr lang="en-GB" dirty="0" smtClean="0"/>
              <a:t>AIDA Presentation François-Xavier Nuiry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7597" t="11231" r="58481" b="8001"/>
          <a:stretch>
            <a:fillRect/>
          </a:stretch>
        </p:blipFill>
        <p:spPr bwMode="auto">
          <a:xfrm>
            <a:off x="4730552" y="1772816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6176" y="26895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Summary (2)</a:t>
            </a:r>
          </a:p>
          <a:p>
            <a:r>
              <a:rPr lang="en-GB" sz="2800" dirty="0" smtClean="0"/>
              <a:t>Next electronic generation</a:t>
            </a:r>
            <a:endParaRPr lang="en-GB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Workspaces\f\fnuiry\fxnuiry\AIDA Infrastructure\pictures\P1050250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324" y="2319160"/>
            <a:ext cx="3343616" cy="250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68760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Insert a thinner electronic to be able to have a sensor in a 1mm slit (between 2 tungsten plates).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84" y="5157192"/>
            <a:ext cx="8851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Wingdings" panose="05000000000000000000" pitchFamily="2" charset="2"/>
              </a:rPr>
              <a:t>The mechanical infrastructure could be re-used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Modification of the </a:t>
            </a:r>
            <a:r>
              <a:rPr lang="en-US" sz="1400" dirty="0" err="1" smtClean="0"/>
              <a:t>permaglas</a:t>
            </a:r>
            <a:r>
              <a:rPr lang="en-US" sz="1400" dirty="0" smtClean="0"/>
              <a:t> frame should be done</a:t>
            </a:r>
          </a:p>
          <a:p>
            <a:endParaRPr lang="en-US" sz="1400" dirty="0" smtClean="0"/>
          </a:p>
          <a:p>
            <a:r>
              <a:rPr lang="en-US" sz="1400" b="1" dirty="0" smtClean="0"/>
              <a:t>Any other specific requirements?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Concerning the position of the sensor (X, Y)?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Etc…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28184" y="4149080"/>
            <a:ext cx="432048" cy="2160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28184" y="4077072"/>
            <a:ext cx="518592" cy="720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246068" y="3636640"/>
            <a:ext cx="0" cy="5124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88224" y="4293096"/>
            <a:ext cx="129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6568" y="4010580"/>
            <a:ext cx="129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X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4728" y="3612041"/>
            <a:ext cx="129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12951">
            <a:off x="3895300" y="5892278"/>
            <a:ext cx="273281" cy="37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51" y="2708920"/>
            <a:ext cx="8229600" cy="639762"/>
          </a:xfrm>
        </p:spPr>
        <p:txBody>
          <a:bodyPr>
            <a:noAutofit/>
          </a:bodyPr>
          <a:lstStyle/>
          <a:p>
            <a:r>
              <a:rPr lang="en-GB" sz="4800" dirty="0" smtClean="0"/>
              <a:t>APPENDIX</a:t>
            </a:r>
            <a:endParaRPr lang="en-GB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2495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Tungsten plates status</a:t>
            </a:r>
          </a:p>
          <a:p>
            <a:r>
              <a:rPr lang="en-GB" sz="2000" dirty="0" smtClean="0"/>
              <a:t>Integration tests summary (services, cooling)</a:t>
            </a:r>
          </a:p>
          <a:p>
            <a:r>
              <a:rPr lang="en-GB" sz="2000" dirty="0" smtClean="0"/>
              <a:t>Possible </a:t>
            </a:r>
            <a:r>
              <a:rPr lang="en-GB" sz="2000" dirty="0" smtClean="0"/>
              <a:t>configurations</a:t>
            </a:r>
            <a:endParaRPr lang="en-GB" sz="2000" dirty="0" smtClean="0"/>
          </a:p>
          <a:p>
            <a:r>
              <a:rPr lang="en-GB" sz="2000" dirty="0" smtClean="0"/>
              <a:t>Transport</a:t>
            </a:r>
          </a:p>
          <a:p>
            <a:r>
              <a:rPr lang="en-GB" sz="2000" dirty="0" smtClean="0"/>
              <a:t>Summary</a:t>
            </a:r>
          </a:p>
          <a:p>
            <a:r>
              <a:rPr lang="en-GB" sz="2000" dirty="0" smtClean="0"/>
              <a:t>Summary (2) Future electronics</a:t>
            </a:r>
          </a:p>
          <a:p>
            <a:endParaRPr lang="en-GB" sz="2000" dirty="0"/>
          </a:p>
          <a:p>
            <a:r>
              <a:rPr lang="en-GB" sz="2000" dirty="0" smtClean="0"/>
              <a:t>Appendix</a:t>
            </a:r>
          </a:p>
          <a:p>
            <a:pPr marL="0" indent="0">
              <a:buNone/>
            </a:pPr>
            <a:r>
              <a:rPr lang="en-GB" sz="1400" dirty="0" smtClean="0"/>
              <a:t>-Requirements</a:t>
            </a: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-AIDA </a:t>
            </a:r>
            <a:r>
              <a:rPr lang="en-GB" sz="1400" dirty="0"/>
              <a:t>very forward calorimeter design – reminder –</a:t>
            </a:r>
          </a:p>
          <a:p>
            <a:pPr marL="0" indent="0">
              <a:buNone/>
            </a:pPr>
            <a:r>
              <a:rPr lang="en-GB" sz="1400" dirty="0" smtClean="0"/>
              <a:t>-Tungsten </a:t>
            </a:r>
            <a:r>
              <a:rPr lang="en-GB" sz="1400" dirty="0"/>
              <a:t>assemblies in </a:t>
            </a:r>
            <a:r>
              <a:rPr lang="en-GB" sz="1400" dirty="0" err="1"/>
              <a:t>permaglass</a:t>
            </a:r>
            <a:r>
              <a:rPr lang="en-GB" sz="1400" dirty="0"/>
              <a:t> frames</a:t>
            </a:r>
          </a:p>
          <a:p>
            <a:pPr marL="0" indent="0">
              <a:buNone/>
            </a:pPr>
            <a:r>
              <a:rPr lang="en-GB" sz="1400" dirty="0" smtClean="0"/>
              <a:t>-Metrology </a:t>
            </a:r>
            <a:r>
              <a:rPr lang="en-GB" sz="1400" dirty="0"/>
              <a:t>with tungsten plates – Design validation – </a:t>
            </a:r>
          </a:p>
          <a:p>
            <a:pPr marL="0" indent="0">
              <a:buNone/>
            </a:pPr>
            <a:endParaRPr 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763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 and manufacturing of a mechanical structure for tungsten plates and silicon sensors.</a:t>
            </a:r>
          </a:p>
          <a:p>
            <a:r>
              <a:rPr lang="en-US" sz="1600" dirty="0" smtClean="0"/>
              <a:t>A=3.5±0.5mm	B=0.32±0.015mm	</a:t>
            </a:r>
            <a:r>
              <a:rPr lang="en-US" sz="1600" b="1" dirty="0" smtClean="0"/>
              <a:t>C=2, 1, or 0.5 ±0.05mm</a:t>
            </a:r>
            <a:r>
              <a:rPr lang="en-US" sz="1600" dirty="0" smtClean="0"/>
              <a:t>	D=not really important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17"/>
          <a:stretch/>
        </p:blipFill>
        <p:spPr bwMode="auto">
          <a:xfrm>
            <a:off x="2285011" y="1872000"/>
            <a:ext cx="4951285" cy="49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292080" y="3356992"/>
            <a:ext cx="37444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requirements:</a:t>
            </a:r>
          </a:p>
          <a:p>
            <a:r>
              <a:rPr lang="en-US" dirty="0" smtClean="0"/>
              <a:t>-</a:t>
            </a:r>
            <a:r>
              <a:rPr lang="en-US" sz="1600" dirty="0" smtClean="0"/>
              <a:t>Necessity to remove sensors and tungsten in a safe and easy way.</a:t>
            </a:r>
          </a:p>
          <a:p>
            <a:r>
              <a:rPr lang="en-US" sz="1600" dirty="0" smtClean="0"/>
              <a:t>-Services have to be held.</a:t>
            </a:r>
          </a:p>
          <a:p>
            <a:r>
              <a:rPr lang="en-US" sz="1600" dirty="0" smtClean="0"/>
              <a:t>-W plates are linked to the ground.</a:t>
            </a:r>
          </a:p>
          <a:p>
            <a:r>
              <a:rPr lang="en-US" sz="1600" dirty="0" smtClean="0"/>
              <a:t>-An electromagnetic + light shielding has to be provided.</a:t>
            </a:r>
          </a:p>
          <a:p>
            <a:r>
              <a:rPr lang="en-US" sz="1600" dirty="0" smtClean="0"/>
              <a:t>-horizontal + vertical position for cosmic </a:t>
            </a:r>
            <a:r>
              <a:rPr lang="en-US" sz="1600" dirty="0" err="1" smtClean="0"/>
              <a:t>muons</a:t>
            </a:r>
            <a:r>
              <a:rPr lang="en-US" sz="16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Global design – reminder </a:t>
            </a:r>
            <a:r>
              <a:rPr lang="en-GB" sz="3600" dirty="0"/>
              <a:t>–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685800"/>
            <a:ext cx="9124950" cy="3168352"/>
          </a:xfrm>
        </p:spPr>
        <p:txBody>
          <a:bodyPr>
            <a:normAutofit/>
          </a:bodyPr>
          <a:lstStyle/>
          <a:p>
            <a:r>
              <a:rPr lang="en-GB" sz="1800" dirty="0" smtClean="0"/>
              <a:t>Cradle, combs</a:t>
            </a:r>
            <a:r>
              <a:rPr lang="en-GB" sz="1800" dirty="0"/>
              <a:t>, </a:t>
            </a:r>
            <a:r>
              <a:rPr lang="en-GB" sz="1800" dirty="0" err="1"/>
              <a:t>permaglass</a:t>
            </a:r>
            <a:r>
              <a:rPr lang="en-GB" sz="1800" dirty="0"/>
              <a:t> </a:t>
            </a:r>
            <a:r>
              <a:rPr lang="en-GB" sz="1800" dirty="0" smtClean="0"/>
              <a:t>frames + W plates, hood, services supports</a:t>
            </a:r>
          </a:p>
          <a:p>
            <a:r>
              <a:rPr lang="en-US" sz="1800" kern="400" dirty="0">
                <a:sym typeface="Wingdings" pitchFamily="2" charset="2"/>
              </a:rPr>
              <a:t>Able to work with 2mm and 1mm gap between tungsten plates</a:t>
            </a:r>
          </a:p>
          <a:p>
            <a:endParaRPr lang="en-GB" sz="2000" dirty="0"/>
          </a:p>
          <a:p>
            <a:pPr>
              <a:buNone/>
            </a:pPr>
            <a:endParaRPr lang="en-GB" sz="1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pic>
        <p:nvPicPr>
          <p:cNvPr id="9" name="Picture 8" descr="Chassi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0716" y="1340768"/>
            <a:ext cx="4404808" cy="50851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0" t="32333" r="13375" b="26667"/>
          <a:stretch/>
        </p:blipFill>
        <p:spPr bwMode="auto">
          <a:xfrm>
            <a:off x="827584" y="1340768"/>
            <a:ext cx="2997700" cy="254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:\AIDA Infrastructure\capot\pictures\20130125_1523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" r="10000" b="21618"/>
          <a:stretch/>
        </p:blipFill>
        <p:spPr bwMode="auto">
          <a:xfrm>
            <a:off x="1187624" y="4005064"/>
            <a:ext cx="2376264" cy="26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908720"/>
          </a:xfrm>
        </p:spPr>
        <p:txBody>
          <a:bodyPr>
            <a:noAutofit/>
          </a:bodyPr>
          <a:lstStyle/>
          <a:p>
            <a:r>
              <a:rPr lang="en-GB" sz="3600" dirty="0" smtClean="0"/>
              <a:t>Tungsten assemblies in </a:t>
            </a:r>
            <a:br>
              <a:rPr lang="en-GB" sz="3600" dirty="0" smtClean="0"/>
            </a:br>
            <a:r>
              <a:rPr lang="en-GB" sz="3600" dirty="0" err="1" smtClean="0"/>
              <a:t>permaglass</a:t>
            </a:r>
            <a:r>
              <a:rPr lang="en-GB" sz="3600" dirty="0" smtClean="0"/>
              <a:t> frames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pic>
        <p:nvPicPr>
          <p:cNvPr id="1026" name="Picture 2" descr="C:\fxnuiry\AIDA Infrastructure\Tungsten and permaglas assembly\Plansee-tungsten1-assembly\DSC_7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3" y="1268760"/>
            <a:ext cx="79533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6136" y="2422158"/>
            <a:ext cx="1728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Pneumatic dispenser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07904" y="5021304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1999" y="2132856"/>
            <a:ext cx="12897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Microscope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6056" y="4221088"/>
            <a:ext cx="9414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Syringe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3200" dirty="0"/>
              <a:t>Tungsten assemblies in </a:t>
            </a:r>
            <a:r>
              <a:rPr lang="en-GB" sz="3200" dirty="0" err="1" smtClean="0"/>
              <a:t>permaglass</a:t>
            </a:r>
            <a:r>
              <a:rPr lang="en-GB" sz="3200" dirty="0" smtClean="0"/>
              <a:t> </a:t>
            </a:r>
            <a:r>
              <a:rPr lang="en-GB" sz="3200" dirty="0"/>
              <a:t>frames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052417" y="964704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920902" y="10409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59560" y="218390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83768" y="3356992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62736" y="964704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364088" y="105273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825632" y="908720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995936" y="2564904"/>
            <a:ext cx="359306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049768" y="908720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520952" y="17301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92960" y="1946176"/>
            <a:ext cx="69912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5250552" y="1946176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3920" y="17301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4520960" y="1946184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024" y="29969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C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355976" y="3212976"/>
            <a:ext cx="122413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63596" y="2924944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3020184" y="2002532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995936" y="512676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371216" y="548680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5220072" y="2564904"/>
            <a:ext cx="354712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583138" y="2924944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4223542" y="2002532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215478" y="512676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5582666" y="548680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6084168" y="980728"/>
            <a:ext cx="29523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J=C+D-(A+B)</a:t>
            </a:r>
          </a:p>
          <a:p>
            <a:pPr algn="ctr"/>
            <a:r>
              <a:rPr lang="en-GB" sz="1100" b="1" dirty="0" smtClean="0"/>
              <a:t>A=3.5 +/-25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B=2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C=5.5 +/-20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D=2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err="1" smtClean="0"/>
              <a:t>Jmax</a:t>
            </a:r>
            <a:r>
              <a:rPr lang="en-GB" sz="1100" b="1" dirty="0" smtClean="0"/>
              <a:t> = 5.520+2.002-3.475-1.998=2.049mm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7438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46676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51248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867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438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48962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6581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0867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058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5820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249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820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57344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54963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9249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59630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96127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896127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40485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381040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39027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4277127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3819927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245327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93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0293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31817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9436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34103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29531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785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3722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442937" y="3989040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/>
          <p:cNvSpPr txBox="1"/>
          <p:nvPr/>
        </p:nvSpPr>
        <p:spPr>
          <a:xfrm>
            <a:off x="4427984" y="40770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4059560" y="520824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sp>
        <p:nvSpPr>
          <p:cNvPr id="71" name="Rectangle 70"/>
          <p:cNvSpPr/>
          <p:nvPr/>
        </p:nvSpPr>
        <p:spPr>
          <a:xfrm>
            <a:off x="5262736" y="3989040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5364088" y="40770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73" name="Rectangle 72"/>
          <p:cNvSpPr/>
          <p:nvPr/>
        </p:nvSpPr>
        <p:spPr>
          <a:xfrm>
            <a:off x="4216152" y="3933056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4427984" y="5589240"/>
            <a:ext cx="317778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5049768" y="3933056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/>
          <p:cNvSpPr txBox="1"/>
          <p:nvPr/>
        </p:nvSpPr>
        <p:spPr>
          <a:xfrm>
            <a:off x="4911472" y="47544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983480" y="4970512"/>
            <a:ext cx="30600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>
            <a:off x="5250552" y="4970512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273920" y="47544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 flipH="1" flipV="1">
            <a:off x="4911480" y="4970520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788024" y="573325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4738876" y="5949280"/>
            <a:ext cx="84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386456" y="3537012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5292080" y="5589240"/>
            <a:ext cx="295200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5215478" y="3537012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/>
          <p:cNvSpPr txBox="1"/>
          <p:nvPr/>
        </p:nvSpPr>
        <p:spPr>
          <a:xfrm>
            <a:off x="6300192" y="3573016"/>
            <a:ext cx="23042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J=B-A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A min=3.475mm</a:t>
            </a:r>
          </a:p>
          <a:p>
            <a:pPr algn="ctr"/>
            <a:r>
              <a:rPr lang="en-GB" sz="1100" b="1" dirty="0" smtClean="0"/>
              <a:t>A max=3.525mm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B min=5.480mm</a:t>
            </a:r>
          </a:p>
          <a:p>
            <a:pPr algn="ctr"/>
            <a:r>
              <a:rPr lang="en-GB" sz="1100" b="1" dirty="0" smtClean="0"/>
              <a:t>B max= 5.520mm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J max= 5.520-3.470= 2.05mm</a:t>
            </a:r>
          </a:p>
          <a:p>
            <a:pPr algn="ctr"/>
            <a:r>
              <a:rPr lang="en-GB" sz="1100" b="1" dirty="0" smtClean="0"/>
              <a:t>J min= 5.480-3.530= 1.95mm</a:t>
            </a:r>
          </a:p>
          <a:p>
            <a:pPr algn="ctr"/>
            <a:endParaRPr lang="en-GB" sz="1100" b="1" dirty="0" smtClean="0"/>
          </a:p>
        </p:txBody>
      </p:sp>
      <p:cxnSp>
        <p:nvCxnSpPr>
          <p:cNvPr id="87" name="Straight Connector 86"/>
          <p:cNvCxnSpPr/>
          <p:nvPr/>
        </p:nvCxnSpPr>
        <p:spPr>
          <a:xfrm rot="5400000">
            <a:off x="3407678" y="4999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225652" y="4999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6" idx="3"/>
          </p:cNvCxnSpPr>
          <p:nvPr/>
        </p:nvCxnSpPr>
        <p:spPr>
          <a:xfrm flipH="1">
            <a:off x="4355976" y="3068960"/>
            <a:ext cx="223644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211960" y="278092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436096" y="285293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D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595352" y="3068960"/>
            <a:ext cx="21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0" y="8367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On the marble</a:t>
            </a:r>
            <a:endParaRPr lang="en-GB" i="1" dirty="0"/>
          </a:p>
        </p:txBody>
      </p:sp>
      <p:sp>
        <p:nvSpPr>
          <p:cNvPr id="95" name="TextBox 94"/>
          <p:cNvSpPr txBox="1"/>
          <p:nvPr/>
        </p:nvSpPr>
        <p:spPr>
          <a:xfrm>
            <a:off x="0" y="4077072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In the calorimeter</a:t>
            </a:r>
            <a:endParaRPr lang="en-GB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-66185" y="1268760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</a:t>
            </a:r>
            <a:r>
              <a:rPr lang="en-GB" sz="1400" dirty="0" smtClean="0"/>
              <a:t>. W plate put on the marble</a:t>
            </a:r>
          </a:p>
          <a:p>
            <a:r>
              <a:rPr lang="en-GB" sz="1400" b="1" dirty="0" smtClean="0"/>
              <a:t>2</a:t>
            </a:r>
            <a:r>
              <a:rPr lang="en-GB" sz="1400" dirty="0" smtClean="0"/>
              <a:t>. Three red spacer are installed on top of bearings</a:t>
            </a:r>
          </a:p>
          <a:p>
            <a:r>
              <a:rPr lang="en-GB" sz="1400" b="1" dirty="0" smtClean="0"/>
              <a:t>3</a:t>
            </a:r>
            <a:r>
              <a:rPr lang="en-GB" sz="1400" dirty="0" smtClean="0"/>
              <a:t>. Perm. frame installed around the W plate, supported only on 3 red spacers</a:t>
            </a:r>
          </a:p>
          <a:p>
            <a:r>
              <a:rPr lang="en-GB" sz="1400" b="1" dirty="0" smtClean="0">
                <a:sym typeface="Wingdings" pitchFamily="2" charset="2"/>
              </a:rPr>
              <a:t>4</a:t>
            </a:r>
            <a:r>
              <a:rPr lang="en-GB" sz="1400" dirty="0" smtClean="0">
                <a:sym typeface="Wingdings" pitchFamily="2" charset="2"/>
              </a:rPr>
              <a:t>. Glue (Araldite 2011) between W and </a:t>
            </a:r>
            <a:r>
              <a:rPr lang="en-GB" sz="1400" dirty="0" err="1" smtClean="0">
                <a:sym typeface="Wingdings" pitchFamily="2" charset="2"/>
              </a:rPr>
              <a:t>Permaglass</a:t>
            </a:r>
            <a:endParaRPr lang="en-GB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0" y="44371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</a:t>
            </a:r>
            <a:r>
              <a:rPr lang="en-GB" sz="1400" dirty="0" smtClean="0"/>
              <a:t>. W + </a:t>
            </a:r>
            <a:r>
              <a:rPr lang="en-GB" sz="1400" dirty="0" err="1" smtClean="0"/>
              <a:t>Permaglass</a:t>
            </a:r>
            <a:r>
              <a:rPr lang="en-GB" sz="1400" dirty="0" smtClean="0"/>
              <a:t> insertion in combs</a:t>
            </a:r>
          </a:p>
          <a:p>
            <a:r>
              <a:rPr lang="en-GB" sz="1400" b="1" dirty="0" smtClean="0"/>
              <a:t>2</a:t>
            </a:r>
            <a:r>
              <a:rPr lang="en-GB" sz="1400" dirty="0" smtClean="0"/>
              <a:t>. Accuracy given only by the W machining and the comb machining. 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586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en-GB" sz="3600" dirty="0" smtClean="0"/>
              <a:t>Metrology with tungsten plates</a:t>
            </a:r>
            <a:br>
              <a:rPr lang="en-GB" sz="3600" dirty="0" smtClean="0"/>
            </a:br>
            <a:r>
              <a:rPr lang="en-GB" sz="3600" dirty="0" smtClean="0"/>
              <a:t>Design validation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1340768"/>
            <a:ext cx="8928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9 </a:t>
            </a:r>
            <a:r>
              <a:rPr lang="en-US" dirty="0"/>
              <a:t>points are probed on each plate, with the MMT machine.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distance point-point is measured by the machine</a:t>
            </a:r>
            <a:r>
              <a:rPr lang="en-U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Only the </a:t>
            </a:r>
            <a:r>
              <a:rPr lang="en-US" b="1" dirty="0" smtClean="0"/>
              <a:t>1mm gap configuration </a:t>
            </a:r>
            <a:r>
              <a:rPr lang="en-US" dirty="0" smtClean="0"/>
              <a:t>(1mm gap combs) has been measured.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9 configurations </a:t>
            </a:r>
            <a:r>
              <a:rPr lang="en-US" dirty="0"/>
              <a:t>have been </a:t>
            </a:r>
            <a:r>
              <a:rPr lang="en-US" dirty="0" smtClean="0"/>
              <a:t>tested with 2 plates (each time with 3 different positions)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4 configurations have been tested with 5 plates </a:t>
            </a:r>
            <a:r>
              <a:rPr lang="en-US" dirty="0"/>
              <a:t>(each time with </a:t>
            </a:r>
            <a:r>
              <a:rPr lang="en-US" dirty="0" smtClean="0"/>
              <a:t>2*2 </a:t>
            </a:r>
            <a:r>
              <a:rPr lang="en-US" dirty="0"/>
              <a:t>different positions)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Both orientations were tested (horizontal and vertical beam)</a:t>
            </a:r>
          </a:p>
          <a:p>
            <a:pPr algn="ctr"/>
            <a:r>
              <a:rPr lang="en-US" b="1" dirty="0" smtClean="0"/>
              <a:t>More than 50 measures where done which corresponds to a bit more than 900 probes!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All results are available in the following EDMS document: 1276587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26851" r="58656" b="18749"/>
          <a:stretch/>
        </p:blipFill>
        <p:spPr bwMode="auto">
          <a:xfrm>
            <a:off x="2812090" y="2330270"/>
            <a:ext cx="3519820" cy="22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4653136"/>
            <a:ext cx="8856984" cy="12352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15" y="7665"/>
            <a:ext cx="8229600" cy="720080"/>
          </a:xfrm>
        </p:spPr>
        <p:txBody>
          <a:bodyPr>
            <a:noAutofit/>
          </a:bodyPr>
          <a:lstStyle/>
          <a:p>
            <a:r>
              <a:rPr lang="en-GB" sz="3600" dirty="0" smtClean="0"/>
              <a:t>Metrology with tungsten plates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951" y="71211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First example: Measure of the distance between PLANSEE </a:t>
            </a:r>
            <a:r>
              <a:rPr lang="en-US" b="1" dirty="0" smtClean="0"/>
              <a:t>plates 3 and 4 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512683" y="1584134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780382" y="1584133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714757" y="1584135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6736769" y="1628800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1150954" y="2972255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11838" y="2972255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640997" y="2972255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357005" y="2968015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16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59762" y="2987065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30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736310" y="1263148"/>
            <a:ext cx="1686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49910" y="939983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1mm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3428454" y="1549927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64mm</a:t>
            </a:r>
            <a:endParaRPr lang="en-US" sz="1000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736520" y="1115977"/>
            <a:ext cx="0" cy="582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83024" y="1525867"/>
            <a:ext cx="0" cy="29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83024" y="1404330"/>
            <a:ext cx="109276" cy="12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892300" y="1115977"/>
            <a:ext cx="0" cy="29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736310" y="1820210"/>
            <a:ext cx="196913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12630" y="2304123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127mm</a:t>
            </a:r>
            <a:endParaRPr lang="en-US" sz="10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736310" y="2559513"/>
            <a:ext cx="400045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2894"/>
              </p:ext>
            </p:extLst>
          </p:nvPr>
        </p:nvGraphicFramePr>
        <p:xfrm>
          <a:off x="1907704" y="3356397"/>
          <a:ext cx="5235838" cy="2968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5"/>
                <a:gridCol w="911815"/>
                <a:gridCol w="1334674"/>
                <a:gridCol w="2413284"/>
              </a:tblGrid>
              <a:tr h="6011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Slot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number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average thickness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Theoretical distance – </a:t>
                      </a:r>
                    </a:p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Distance measured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00" u="none" strike="noStrike" dirty="0" smtClean="0">
                          <a:effectLst/>
                        </a:rPr>
                        <a:t> </a:t>
                      </a:r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5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3.520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1.000 – 0.988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1.000 – 0.994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64.000 – 63.981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64.000 – 63.993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127.000 – 126.973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127.000 – 126.983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3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15" y="7665"/>
            <a:ext cx="8229600" cy="720080"/>
          </a:xfrm>
        </p:spPr>
        <p:txBody>
          <a:bodyPr>
            <a:noAutofit/>
          </a:bodyPr>
          <a:lstStyle/>
          <a:p>
            <a:r>
              <a:rPr lang="en-GB" sz="3600" dirty="0" smtClean="0"/>
              <a:t>Metrology with tungsten plates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504" y="75647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Second example: Measure of the distance between 5 PLANSEE plates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2460443" y="1124745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3578060" y="1124744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4662517" y="1124746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5688041" y="1150791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796449" y="1169841"/>
            <a:ext cx="223837" cy="1362075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98714" y="2564904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151501" y="2573313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89133" y="2580606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04765" y="2583524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15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50957" y="2583524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21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07522" y="2602574"/>
            <a:ext cx="100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Slot 28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84280" y="2060848"/>
            <a:ext cx="8937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684280" y="2197646"/>
            <a:ext cx="197823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84280" y="2350046"/>
            <a:ext cx="300376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688941" y="2486819"/>
            <a:ext cx="4107508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02972" y="1850878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23.5mm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3302226" y="2044111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50.5mm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3700532" y="2178596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77.5mm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4084529" y="2328208"/>
            <a:ext cx="775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109mm</a:t>
            </a:r>
            <a:endParaRPr lang="en-US" sz="10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163405"/>
              </p:ext>
            </p:extLst>
          </p:nvPr>
        </p:nvGraphicFramePr>
        <p:xfrm>
          <a:off x="1096314" y="2919785"/>
          <a:ext cx="6797652" cy="3537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5"/>
                <a:gridCol w="911815"/>
                <a:gridCol w="1334674"/>
                <a:gridCol w="2413284"/>
                <a:gridCol w="1561814"/>
              </a:tblGrid>
              <a:tr h="6011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Slot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number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average thickness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Theoretical distance – </a:t>
                      </a:r>
                    </a:p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Distance measured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Distance N / N+1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" u="none" strike="noStrike" dirty="0" smtClean="0">
                          <a:effectLst/>
                        </a:rPr>
                        <a:t> </a:t>
                      </a:r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5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3.490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23.500 - 23.526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23.508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23.500 - 23.508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23.523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3.520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50.500 - 50.519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50.500 - 50.508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23.494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77.500 - 77.533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23.477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77.500 - 77.505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28.049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3.505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109.000 - 109.052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28.023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109.000 - 108.999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8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15" y="7665"/>
            <a:ext cx="8229600" cy="720080"/>
          </a:xfrm>
        </p:spPr>
        <p:txBody>
          <a:bodyPr>
            <a:noAutofit/>
          </a:bodyPr>
          <a:lstStyle/>
          <a:p>
            <a:r>
              <a:rPr lang="en-GB" sz="3600" dirty="0" smtClean="0"/>
              <a:t>Metrology with tungsten plates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504" y="75647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Third example: </a:t>
            </a:r>
            <a:r>
              <a:rPr lang="en-US" b="1" dirty="0" smtClean="0"/>
              <a:t>Vertical</a:t>
            </a:r>
            <a:r>
              <a:rPr lang="en-US" dirty="0" smtClean="0"/>
              <a:t> measure of the distance between 5 PLANSEE plates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8" t="26500" r="9156" b="53500"/>
          <a:stretch/>
        </p:blipFill>
        <p:spPr bwMode="auto">
          <a:xfrm rot="16200000">
            <a:off x="-1726764" y="3175035"/>
            <a:ext cx="5345235" cy="15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55682"/>
              </p:ext>
            </p:extLst>
          </p:nvPr>
        </p:nvGraphicFramePr>
        <p:xfrm>
          <a:off x="1965348" y="1772816"/>
          <a:ext cx="6797652" cy="3537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5"/>
                <a:gridCol w="911815"/>
                <a:gridCol w="1334674"/>
                <a:gridCol w="2413284"/>
                <a:gridCol w="1561814"/>
              </a:tblGrid>
              <a:tr h="6011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Slot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number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Plate average thickness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Theoretical distance – </a:t>
                      </a:r>
                    </a:p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Distance measured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Distance N / N+1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" u="none" strike="noStrike" dirty="0" smtClean="0">
                          <a:effectLst/>
                        </a:rPr>
                        <a:t> </a:t>
                      </a:r>
                      <a:r>
                        <a:rPr lang="en-GB" sz="300" u="none" strike="noStrike" dirty="0">
                          <a:effectLst/>
                        </a:rPr>
                        <a:t> </a:t>
                      </a:r>
                      <a:endParaRPr lang="en-GB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5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3.490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 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 smtClean="0">
                          <a:effectLst/>
                        </a:rPr>
                        <a:t>23.522</a:t>
                      </a:r>
                      <a:endParaRPr lang="en-GB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23.522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23.514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23.500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23.514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23.507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3.520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50.500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50.507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50.500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50.499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23.515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3.470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77.500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77.515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23.495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77.500 </a:t>
                      </a:r>
                      <a:r>
                        <a:rPr lang="en-GB" sz="1400" u="none" strike="noStrike" dirty="0" smtClean="0">
                          <a:effectLst/>
                        </a:rPr>
                        <a:t>– 77.495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28.043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7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28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3.505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109.000 </a:t>
                      </a:r>
                      <a:r>
                        <a:rPr lang="en-GB" sz="1400" u="none" strike="noStrike" dirty="0" smtClean="0">
                          <a:effectLst/>
                        </a:rPr>
                        <a:t>– 109.043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27.991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109.000 </a:t>
                      </a:r>
                      <a:r>
                        <a:rPr lang="en-GB" sz="1400" u="none" strike="noStrike" dirty="0" smtClean="0">
                          <a:effectLst/>
                        </a:rPr>
                        <a:t>– 108.991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6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en-GB" sz="3600" dirty="0" smtClean="0"/>
              <a:t>Metrology with tungsten plates</a:t>
            </a:r>
            <a:br>
              <a:rPr lang="en-GB" sz="3600" dirty="0" smtClean="0"/>
            </a:br>
            <a:r>
              <a:rPr lang="en-GB" sz="3600" dirty="0" smtClean="0"/>
              <a:t>Conclusions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1340768"/>
            <a:ext cx="89289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 most of the configurations the +/-50 microns precision has been respected.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global shape of each plate is cross check with this 3D measurement </a:t>
            </a:r>
          </a:p>
          <a:p>
            <a:r>
              <a:rPr lang="en-US" dirty="0" smtClean="0">
                <a:sym typeface="Wingdings" pitchFamily="2" charset="2"/>
              </a:rPr>
              <a:t>A</a:t>
            </a:r>
            <a:r>
              <a:rPr lang="en-US" dirty="0" smtClean="0"/>
              <a:t> </a:t>
            </a:r>
            <a:r>
              <a:rPr lang="en-US" dirty="0"/>
              <a:t>thin plate will give distances higher than a large </a:t>
            </a:r>
            <a:r>
              <a:rPr lang="en-US" dirty="0" smtClean="0"/>
              <a:t>plate.</a:t>
            </a:r>
          </a:p>
          <a:p>
            <a:r>
              <a:rPr lang="en-US" dirty="0" smtClean="0">
                <a:sym typeface="Wingdings" pitchFamily="2" charset="2"/>
              </a:rPr>
              <a:t>the flatness default can be cross-checked.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Selecting </a:t>
            </a:r>
            <a:r>
              <a:rPr lang="en-US" dirty="0" err="1" smtClean="0"/>
              <a:t>Plansee</a:t>
            </a:r>
            <a:r>
              <a:rPr lang="en-US" dirty="0" smtClean="0"/>
              <a:t> plates 5, 4, 3, 2, (and 1), in this order, should always give good precision.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An short training of the way to use the calorimeter is necessary.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measurements were done with MG sanders plates but we should be in nearly all cases out of the +/-50microns asked.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80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AIDA very forward calorimeter design</a:t>
            </a:r>
            <a:br>
              <a:rPr lang="en-GB" sz="3600" dirty="0" smtClean="0"/>
            </a:br>
            <a:r>
              <a:rPr lang="en-US" sz="2700" dirty="0" smtClean="0"/>
              <a:t>Tungsten support 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50851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7092280" y="479715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</a:t>
            </a:r>
            <a:endParaRPr lang="en-GB" dirty="0"/>
          </a:p>
        </p:txBody>
      </p:sp>
      <p:pic>
        <p:nvPicPr>
          <p:cNvPr id="33" name="Picture 32"/>
          <p:cNvPicPr/>
          <p:nvPr/>
        </p:nvPicPr>
        <p:blipFill>
          <a:blip r:embed="rId5" cstate="print"/>
          <a:srcRect l="12443" t="17693" r="58481" b="17693"/>
          <a:stretch>
            <a:fillRect/>
          </a:stretch>
        </p:blipFill>
        <p:spPr bwMode="auto">
          <a:xfrm>
            <a:off x="467544" y="836712"/>
            <a:ext cx="38884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 flipV="1">
            <a:off x="755576" y="2276872"/>
            <a:ext cx="648072" cy="2808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/>
          <p:nvPr/>
        </p:nvPicPr>
        <p:blipFill>
          <a:blip r:embed="rId6" cstate="print"/>
          <a:srcRect l="7597" t="11231" r="58481" b="8001"/>
          <a:stretch>
            <a:fillRect/>
          </a:stretch>
        </p:blipFill>
        <p:spPr bwMode="auto">
          <a:xfrm>
            <a:off x="4644008" y="836712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 flipV="1">
            <a:off x="7812360" y="2924944"/>
            <a:ext cx="432048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71800" y="443711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Front view</a:t>
            </a:r>
            <a:endParaRPr lang="en-GB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932040" y="443711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Back view</a:t>
            </a:r>
            <a:endParaRPr lang="en-GB" sz="1600" i="1" dirty="0"/>
          </a:p>
        </p:txBody>
      </p:sp>
      <p:pic>
        <p:nvPicPr>
          <p:cNvPr id="1027" name="Picture 3" descr="C:\fxnuiry\AIDA Infrastructure\permaglas\DSCN0038.JPG"/>
          <p:cNvPicPr>
            <a:picLocks noChangeAspect="1" noChangeArrowheads="1"/>
          </p:cNvPicPr>
          <p:nvPr/>
        </p:nvPicPr>
        <p:blipFill>
          <a:blip r:embed="rId7" cstate="print"/>
          <a:srcRect l="20334" t="16982" r="16122" b="15237"/>
          <a:stretch>
            <a:fillRect/>
          </a:stretch>
        </p:blipFill>
        <p:spPr bwMode="auto">
          <a:xfrm>
            <a:off x="1115615" y="4797152"/>
            <a:ext cx="2160239" cy="1728192"/>
          </a:xfrm>
          <a:prstGeom prst="rect">
            <a:avLst/>
          </a:prstGeom>
          <a:noFill/>
        </p:spPr>
      </p:pic>
      <p:cxnSp>
        <p:nvCxnSpPr>
          <p:cNvPr id="45" name="Straight Arrow Connector 44"/>
          <p:cNvCxnSpPr/>
          <p:nvPr/>
        </p:nvCxnSpPr>
        <p:spPr>
          <a:xfrm>
            <a:off x="539552" y="5445224"/>
            <a:ext cx="1368152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36096" y="5157192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Material: Epoxy + glass fibres = PERMAGLAS</a:t>
            </a:r>
          </a:p>
          <a:p>
            <a:r>
              <a:rPr lang="en-GB" dirty="0" smtClean="0"/>
              <a:t>Tungsten plate is glued inside this frame</a:t>
            </a:r>
            <a:endParaRPr lang="en-GB" dirty="0"/>
          </a:p>
        </p:txBody>
      </p:sp>
      <p:pic>
        <p:nvPicPr>
          <p:cNvPr id="48" name="Picture 2" descr="C:\Users\fnuiry\AppData\Local\Microsoft\Windows\Temporary Internet Files\Content.Outlook\459PY7ZO\untitled 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869160"/>
            <a:ext cx="1903558" cy="1584398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2339752" y="83671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 bearings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806255" y="1124744"/>
            <a:ext cx="1821529" cy="115212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483768" y="1277144"/>
            <a:ext cx="296417" cy="251189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915817" y="1196752"/>
            <a:ext cx="1152127" cy="122413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Tungsten plates status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452000"/>
              </p:ext>
            </p:extLst>
          </p:nvPr>
        </p:nvGraphicFramePr>
        <p:xfrm>
          <a:off x="107504" y="836713"/>
          <a:ext cx="7848872" cy="1512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1109"/>
                <a:gridCol w="981109"/>
                <a:gridCol w="981109"/>
                <a:gridCol w="981109"/>
                <a:gridCol w="981109"/>
                <a:gridCol w="981109"/>
                <a:gridCol w="981109"/>
                <a:gridCol w="981109"/>
              </a:tblGrid>
              <a:tr h="3997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</a:rPr>
                        <a:t>PLANSEE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PLATES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TOLERANCE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ASKED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PLANSEE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1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PLANSEE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2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PLANSEE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3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PLANSEE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4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PLANSEE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5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5127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Flatness plan A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90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3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59965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Position opposite plan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40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48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56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</a:rPr>
                        <a:t>24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925212"/>
              </p:ext>
            </p:extLst>
          </p:nvPr>
        </p:nvGraphicFramePr>
        <p:xfrm>
          <a:off x="107504" y="2540521"/>
          <a:ext cx="8784972" cy="1302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108"/>
                <a:gridCol w="976108"/>
                <a:gridCol w="976108"/>
                <a:gridCol w="976108"/>
                <a:gridCol w="976108"/>
                <a:gridCol w="976108"/>
                <a:gridCol w="976108"/>
                <a:gridCol w="976108"/>
                <a:gridCol w="976108"/>
              </a:tblGrid>
              <a:tr h="32940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Calibri"/>
                        </a:rPr>
                        <a:t>MG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Calibri"/>
                        </a:rPr>
                        <a:t>SANDERS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PLATES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effectLst/>
                        </a:rPr>
                        <a:t>TOLERANCE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ASKED</a:t>
                      </a:r>
                      <a:endParaRPr lang="en-GB" sz="1100" dirty="0" smtClean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1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2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3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4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5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MG SANDERS 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6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47262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Flatness plan A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36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70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108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138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137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37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49411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Position opposite plan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214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90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132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288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294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</a:rPr>
                        <a:t>88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38259"/>
              </p:ext>
            </p:extLst>
          </p:nvPr>
        </p:nvGraphicFramePr>
        <p:xfrm>
          <a:off x="107504" y="4005064"/>
          <a:ext cx="4896545" cy="1512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9309"/>
                <a:gridCol w="979309"/>
                <a:gridCol w="979309"/>
                <a:gridCol w="979309"/>
                <a:gridCol w="979309"/>
              </a:tblGrid>
              <a:tr h="3997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</a:rPr>
                        <a:t>STEEL</a:t>
                      </a:r>
                      <a:r>
                        <a:rPr lang="en-GB" sz="1600" baseline="0" dirty="0" smtClean="0">
                          <a:effectLst/>
                          <a:latin typeface="Calibri"/>
                          <a:ea typeface="Calibri"/>
                        </a:rPr>
                        <a:t> PLATES</a:t>
                      </a:r>
                      <a:endParaRPr lang="en-GB" sz="16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PLATES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TOLERANCE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ASKED</a:t>
                      </a:r>
                      <a:endParaRPr lang="en-GB" sz="11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Steel plate 1*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Steel plate</a:t>
                      </a:r>
                      <a:r>
                        <a:rPr lang="en-GB" sz="1100" baseline="0" dirty="0" smtClean="0">
                          <a:effectLst/>
                        </a:rPr>
                        <a:t> </a:t>
                      </a:r>
                      <a:r>
                        <a:rPr lang="en-GB" sz="1100" dirty="0" smtClean="0">
                          <a:effectLst/>
                        </a:rPr>
                        <a:t>2*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5127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Flatness plan A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13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14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59965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Position opposite plan</a:t>
                      </a:r>
                      <a:endParaRPr lang="en-GB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40µm</a:t>
                      </a:r>
                      <a:endParaRPr lang="en-GB" sz="18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48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F57913"/>
                          </a:solidFill>
                          <a:effectLst/>
                        </a:rPr>
                        <a:t>46</a:t>
                      </a:r>
                      <a:endParaRPr lang="en-GB" sz="1800" b="1" dirty="0">
                        <a:solidFill>
                          <a:srgbClr val="F57913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7504" y="5589240"/>
            <a:ext cx="563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*Steel plates machined in Belgium in the </a:t>
            </a:r>
            <a:r>
              <a:rPr lang="en-US" sz="1400" i="1" dirty="0" err="1" smtClean="0"/>
              <a:t>Britte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Mustad</a:t>
            </a:r>
            <a:r>
              <a:rPr lang="en-US" sz="1400" i="1" dirty="0" smtClean="0"/>
              <a:t> </a:t>
            </a:r>
            <a:r>
              <a:rPr lang="en-US" sz="1400" dirty="0" smtClean="0"/>
              <a:t>company</a:t>
            </a:r>
            <a:endParaRPr lang="en-US" sz="1400" i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13110" t="17564" r="72006" b="42576"/>
          <a:stretch>
            <a:fillRect/>
          </a:stretch>
        </p:blipFill>
        <p:spPr bwMode="auto">
          <a:xfrm>
            <a:off x="5902740" y="3993569"/>
            <a:ext cx="2474274" cy="24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1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François-Xavier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design validation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Tests on glued joints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fxnuiry\AIDA Infrastructure\Tungsten and permaglas assembly\DSCN0003.JPG"/>
          <p:cNvPicPr>
            <a:picLocks noChangeAspect="1" noChangeArrowheads="1"/>
          </p:cNvPicPr>
          <p:nvPr/>
        </p:nvPicPr>
        <p:blipFill>
          <a:blip r:embed="rId4" cstate="print"/>
          <a:srcRect l="28082" t="19254" r="25774" b="40754"/>
          <a:stretch>
            <a:fillRect/>
          </a:stretch>
        </p:blipFill>
        <p:spPr bwMode="auto">
          <a:xfrm>
            <a:off x="140737" y="908720"/>
            <a:ext cx="3212665" cy="2088232"/>
          </a:xfrm>
          <a:prstGeom prst="rect">
            <a:avLst/>
          </a:prstGeom>
          <a:noFill/>
        </p:spPr>
      </p:pic>
      <p:pic>
        <p:nvPicPr>
          <p:cNvPr id="2051" name="Picture 3" descr="C:\fxnuiry\AIDA Infrastructure\Tungsten and permaglas assembly\DSCN0016.JPG"/>
          <p:cNvPicPr>
            <a:picLocks noChangeAspect="1" noChangeArrowheads="1"/>
          </p:cNvPicPr>
          <p:nvPr/>
        </p:nvPicPr>
        <p:blipFill>
          <a:blip r:embed="rId5" cstate="print"/>
          <a:srcRect l="8471" t="5411" r="2703" b="2301"/>
          <a:stretch>
            <a:fillRect/>
          </a:stretch>
        </p:blipFill>
        <p:spPr bwMode="auto">
          <a:xfrm>
            <a:off x="4139952" y="3212976"/>
            <a:ext cx="3960440" cy="30860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068960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 plate + </a:t>
            </a:r>
            <a:r>
              <a:rPr lang="en-GB" dirty="0" err="1" smtClean="0"/>
              <a:t>Permaglas</a:t>
            </a:r>
            <a:r>
              <a:rPr lang="en-GB" dirty="0" smtClean="0"/>
              <a:t> assembly held on 3 points</a:t>
            </a:r>
            <a:endParaRPr lang="en-GB" dirty="0"/>
          </a:p>
        </p:txBody>
      </p:sp>
      <p:pic>
        <p:nvPicPr>
          <p:cNvPr id="2052" name="Picture 4" descr="C:\fxnuiry\AIDA Infrastructure\Tungsten and permaglas assembly\DSCN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980728"/>
            <a:ext cx="2688299" cy="2016224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3275856" y="1988840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Bent Arrow 13"/>
          <p:cNvSpPr/>
          <p:nvPr/>
        </p:nvSpPr>
        <p:spPr>
          <a:xfrm rot="5400000">
            <a:off x="7092280" y="2492896"/>
            <a:ext cx="504056" cy="5040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12687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1Kg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100392" y="4797152"/>
            <a:ext cx="1043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2Kg</a:t>
            </a:r>
          </a:p>
          <a:p>
            <a:r>
              <a:rPr lang="en-GB" dirty="0" smtClean="0"/>
              <a:t>During 24 hours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195736" y="98072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Glued joint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979712" y="1268760"/>
            <a:ext cx="432048" cy="28803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59632" y="1268760"/>
            <a:ext cx="1152128" cy="36004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267744" y="1268760"/>
            <a:ext cx="144016" cy="93610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475656" y="1268760"/>
            <a:ext cx="936104" cy="11521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18256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The tungsten plate can be </a:t>
            </a:r>
            <a:r>
              <a:rPr lang="en-GB" dirty="0" err="1"/>
              <a:t>easely</a:t>
            </a:r>
            <a:r>
              <a:rPr lang="en-GB" dirty="0"/>
              <a:t> removed from the frame while putting it in a methyl chloride bath (the test has been done).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7" name="Picture 3" descr="\\cern.ch\dfs\Users\f\fnuiry\Desktop\DSCN9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4419600" cy="33147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90800" y="227647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smtClean="0"/>
              <a:t>Silicon sensor</a:t>
            </a:r>
            <a:endParaRPr lang="en-GB" i="1"/>
          </a:p>
        </p:txBody>
      </p:sp>
      <p:sp>
        <p:nvSpPr>
          <p:cNvPr id="15" name="TextBox 14"/>
          <p:cNvSpPr txBox="1"/>
          <p:nvPr/>
        </p:nvSpPr>
        <p:spPr>
          <a:xfrm>
            <a:off x="3733800" y="30384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Flexible part</a:t>
            </a:r>
            <a:endParaRPr lang="en-GB" sz="1600"/>
          </a:p>
        </p:txBody>
      </p:sp>
      <p:sp>
        <p:nvSpPr>
          <p:cNvPr id="16" name="TextBox 15"/>
          <p:cNvSpPr txBox="1"/>
          <p:nvPr/>
        </p:nvSpPr>
        <p:spPr>
          <a:xfrm>
            <a:off x="5410200" y="265747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Connector for the read out</a:t>
            </a:r>
            <a:endParaRPr lang="en-GB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715000" y="3190874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44100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Rigid part (PCB)</a:t>
            </a:r>
            <a:endParaRPr lang="en-GB" sz="160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Next Step...C=0.5 mm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906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most important for us:</a:t>
            </a:r>
          </a:p>
          <a:p>
            <a:r>
              <a:rPr lang="en-GB" dirty="0" smtClean="0"/>
              <a:t>Realising a flexible link between the sensor and the read out.</a:t>
            </a:r>
          </a:p>
          <a:p>
            <a:endParaRPr lang="en-GB" dirty="0" smtClean="0"/>
          </a:p>
          <a:p>
            <a:r>
              <a:rPr lang="en-GB" dirty="0" smtClean="0"/>
              <a:t>Something similar to this example:</a:t>
            </a:r>
            <a:endParaRPr lang="en-GB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4572000"/>
            <a:ext cx="2514600" cy="838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3200400" y="4495800"/>
            <a:ext cx="2286000" cy="990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Integration tests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6060" y="6492875"/>
            <a:ext cx="2133600" cy="365125"/>
          </a:xfrm>
        </p:spPr>
        <p:txBody>
          <a:bodyPr/>
          <a:lstStyle/>
          <a:p>
            <a:fld id="{896C1BD9-3FC9-4E12-AEFD-7A76A920D59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908720"/>
            <a:ext cx="913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2/10/2013</a:t>
            </a:r>
          </a:p>
          <a:p>
            <a:pPr algn="ctr"/>
            <a:r>
              <a:rPr lang="en-US" sz="1600" i="1" dirty="0" smtClean="0"/>
              <a:t>Implementation of a cooling system			Checking of the tungsten sandwich</a:t>
            </a:r>
            <a:endParaRPr lang="en-US" sz="1600" i="1" dirty="0"/>
          </a:p>
        </p:txBody>
      </p:sp>
      <p:pic>
        <p:nvPicPr>
          <p:cNvPr id="3074" name="Picture 2" descr="G:\Workspaces\f\fnuiry\fxnuiry\AIDA Infrastructure\pictures\P1050250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4509120"/>
            <a:ext cx="302365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sic.fis.agh.edu.pl/lumical/pics/P10503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93495"/>
            <a:ext cx="2603649" cy="33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sic.fis.agh.edu.pl/lumical/pics/P10503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941168"/>
            <a:ext cx="5544616" cy="14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Workspaces\f\fnuiry\fxnuiry\AIDA Infrastructure\pictures\P1050297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1138" y="1496903"/>
            <a:ext cx="490863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1964621"/>
            <a:ext cx="1727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MG Sanders plates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Integration tests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754830"/>
            <a:ext cx="91371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2/10/2013</a:t>
            </a:r>
          </a:p>
          <a:p>
            <a:r>
              <a:rPr lang="en-US" sz="1600" i="1" dirty="0" smtClean="0"/>
              <a:t>Mounting of 2 sensors + their electronic cards				Light shielding</a:t>
            </a:r>
          </a:p>
          <a:p>
            <a:endParaRPr lang="en-US" sz="1400" i="1" dirty="0"/>
          </a:p>
        </p:txBody>
      </p:sp>
      <p:pic>
        <p:nvPicPr>
          <p:cNvPr id="2051" name="Picture 3" descr="G:\Workspaces\f\fnuiry\fxnuiry\AIDA Infrastructure\pictures\P1050225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10322" y="1875513"/>
            <a:ext cx="2549760" cy="19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Workspaces\f\fnuiry\fxnuiry\AIDA Infrastructure\pictures\P1050238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055507" y="3150678"/>
            <a:ext cx="3692171" cy="276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Workspaces\f\fnuiry\fxnuiry\AIDA Infrastructure\pictures\P1050248[1]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178559"/>
            <a:ext cx="2867365" cy="21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sic.fis.agh.edu.pl/lumical/pics/P10503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9" b="39757"/>
          <a:stretch/>
        </p:blipFill>
        <p:spPr bwMode="auto">
          <a:xfrm rot="16200000">
            <a:off x="1425280" y="3484512"/>
            <a:ext cx="4867276" cy="8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sic.fis.agh.edu.pl/lumical/pics/P10502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1" r="6374"/>
          <a:stretch/>
        </p:blipFill>
        <p:spPr bwMode="auto">
          <a:xfrm rot="16200000">
            <a:off x="5485347" y="847860"/>
            <a:ext cx="1782630" cy="171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5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/>
              <a:t>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1" y="908720"/>
            <a:ext cx="809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Grounding connections</a:t>
            </a:r>
            <a:endParaRPr lang="en-US" sz="1600" i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9" y="1438037"/>
            <a:ext cx="2448272" cy="225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fxnuiry\AIDA Infrastructure\permaglas\DSCN0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960" y="3778275"/>
            <a:ext cx="2160239" cy="172819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2025079" y="2348880"/>
            <a:ext cx="674713" cy="201622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331640" y="2348880"/>
            <a:ext cx="693440" cy="201622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asic.fis.agh.edu.pl/lumical/pics/P10502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888" y="1646495"/>
            <a:ext cx="2940949" cy="35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sic.fis.agh.edu.pl/lumical/pics/P10502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021947" y="2286657"/>
            <a:ext cx="350882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38664" y="5524961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Cupper cable connected here</a:t>
            </a:r>
            <a:endParaRPr lang="en-US" sz="12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776357" y="5085184"/>
            <a:ext cx="396043" cy="5782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/>
              <a:t>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1" y="908720"/>
            <a:ext cx="809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Both orientations tested</a:t>
            </a:r>
            <a:endParaRPr lang="en-US" sz="1600" i="1" dirty="0"/>
          </a:p>
        </p:txBody>
      </p:sp>
      <p:pic>
        <p:nvPicPr>
          <p:cNvPr id="4098" name="Picture 2" descr="G:\Workspaces\f\fnuiry\fxnuiry\AIDA Infrastructure\pictures\P1050266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asic.fis.agh.edu.pl/lumical/pics/P1050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0866" y="1998550"/>
            <a:ext cx="4686201" cy="35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522920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-Tungsten plate well supported</a:t>
            </a:r>
          </a:p>
          <a:p>
            <a:r>
              <a:rPr lang="en-US" sz="1600" dirty="0" smtClean="0"/>
              <a:t>-Electronic card well fixed</a:t>
            </a:r>
          </a:p>
        </p:txBody>
      </p:sp>
    </p:spTree>
    <p:extLst>
      <p:ext uri="{BB962C8B-B14F-4D97-AF65-F5344CB8AC3E}">
        <p14:creationId xmlns:p14="http://schemas.microsoft.com/office/powerpoint/2010/main" val="3652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/>
              <a:t>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640948"/>
            <a:ext cx="8093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Small issue </a:t>
            </a:r>
            <a:r>
              <a:rPr lang="en-US" sz="1400" dirty="0" smtClean="0"/>
              <a:t>with the sensor support: Very small clash with tungsten supports in certain configurations</a:t>
            </a:r>
            <a:endParaRPr lang="en-US" sz="1400" i="1" dirty="0"/>
          </a:p>
        </p:txBody>
      </p:sp>
      <p:sp>
        <p:nvSpPr>
          <p:cNvPr id="90" name="Rectangle 22"/>
          <p:cNvSpPr>
            <a:spLocks noChangeArrowheads="1"/>
          </p:cNvSpPr>
          <p:nvPr/>
        </p:nvSpPr>
        <p:spPr bwMode="auto">
          <a:xfrm>
            <a:off x="18288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Rectangle 20"/>
          <p:cNvSpPr>
            <a:spLocks noChangeArrowheads="1"/>
          </p:cNvSpPr>
          <p:nvPr/>
        </p:nvSpPr>
        <p:spPr bwMode="auto">
          <a:xfrm>
            <a:off x="3377565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19"/>
          <p:cNvSpPr>
            <a:spLocks noChangeShapeType="1"/>
          </p:cNvSpPr>
          <p:nvPr/>
        </p:nvSpPr>
        <p:spPr bwMode="auto">
          <a:xfrm>
            <a:off x="2438400" y="52946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AutoShape 18"/>
          <p:cNvSpPr>
            <a:spLocks noChangeShapeType="1"/>
          </p:cNvSpPr>
          <p:nvPr/>
        </p:nvSpPr>
        <p:spPr bwMode="auto">
          <a:xfrm>
            <a:off x="2438400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AutoShape 1"/>
          <p:cNvSpPr>
            <a:spLocks noChangeShapeType="1"/>
          </p:cNvSpPr>
          <p:nvPr/>
        </p:nvSpPr>
        <p:spPr bwMode="auto">
          <a:xfrm>
            <a:off x="2438400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AutoShape 3"/>
          <p:cNvSpPr>
            <a:spLocks noChangeShapeType="1"/>
          </p:cNvSpPr>
          <p:nvPr/>
        </p:nvSpPr>
        <p:spPr bwMode="auto">
          <a:xfrm flipV="1">
            <a:off x="1828800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" name="Text Box 30"/>
          <p:cNvSpPr txBox="1">
            <a:spLocks noChangeArrowheads="1"/>
          </p:cNvSpPr>
          <p:nvPr/>
        </p:nvSpPr>
        <p:spPr bwMode="auto">
          <a:xfrm>
            <a:off x="1638300" y="6108025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 Box 11"/>
          <p:cNvSpPr txBox="1">
            <a:spLocks noChangeArrowheads="1"/>
          </p:cNvSpPr>
          <p:nvPr/>
        </p:nvSpPr>
        <p:spPr bwMode="auto">
          <a:xfrm>
            <a:off x="228600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AutoShape 29"/>
          <p:cNvSpPr>
            <a:spLocks noChangeShapeType="1"/>
          </p:cNvSpPr>
          <p:nvPr/>
        </p:nvSpPr>
        <p:spPr bwMode="auto">
          <a:xfrm flipV="1">
            <a:off x="2440305" y="5145731"/>
            <a:ext cx="769620" cy="96229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Text Box 27"/>
          <p:cNvSpPr txBox="1">
            <a:spLocks noChangeArrowheads="1"/>
          </p:cNvSpPr>
          <p:nvPr/>
        </p:nvSpPr>
        <p:spPr bwMode="auto">
          <a:xfrm>
            <a:off x="3305175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440305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2438400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0784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106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AutoShape 17"/>
          <p:cNvSpPr>
            <a:spLocks noChangeShapeType="1"/>
          </p:cNvSpPr>
          <p:nvPr/>
        </p:nvSpPr>
        <p:spPr bwMode="auto">
          <a:xfrm>
            <a:off x="6492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3411855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3381375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24384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AutoShape 17"/>
          <p:cNvSpPr>
            <a:spLocks noChangeShapeType="1"/>
          </p:cNvSpPr>
          <p:nvPr/>
        </p:nvSpPr>
        <p:spPr bwMode="auto">
          <a:xfrm>
            <a:off x="8031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Text Box 11"/>
          <p:cNvSpPr txBox="1">
            <a:spLocks noChangeArrowheads="1"/>
          </p:cNvSpPr>
          <p:nvPr/>
        </p:nvSpPr>
        <p:spPr bwMode="auto">
          <a:xfrm>
            <a:off x="81534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AutoShape 17"/>
          <p:cNvSpPr>
            <a:spLocks noChangeShapeType="1"/>
          </p:cNvSpPr>
          <p:nvPr/>
        </p:nvSpPr>
        <p:spPr bwMode="auto">
          <a:xfrm>
            <a:off x="8793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AutoShape 3"/>
          <p:cNvSpPr>
            <a:spLocks noChangeShapeType="1"/>
          </p:cNvSpPr>
          <p:nvPr/>
        </p:nvSpPr>
        <p:spPr bwMode="auto">
          <a:xfrm>
            <a:off x="8001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Rectangle 22"/>
          <p:cNvSpPr>
            <a:spLocks noChangeArrowheads="1"/>
          </p:cNvSpPr>
          <p:nvPr/>
        </p:nvSpPr>
        <p:spPr bwMode="auto">
          <a:xfrm>
            <a:off x="6492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Rectangle 22"/>
          <p:cNvSpPr>
            <a:spLocks noChangeArrowheads="1"/>
          </p:cNvSpPr>
          <p:nvPr/>
        </p:nvSpPr>
        <p:spPr bwMode="auto">
          <a:xfrm>
            <a:off x="2621280" y="235458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Rectangle 22"/>
          <p:cNvSpPr>
            <a:spLocks noChangeArrowheads="1"/>
          </p:cNvSpPr>
          <p:nvPr/>
        </p:nvSpPr>
        <p:spPr bwMode="auto">
          <a:xfrm>
            <a:off x="49530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Rectangle 22"/>
          <p:cNvSpPr>
            <a:spLocks noChangeArrowheads="1"/>
          </p:cNvSpPr>
          <p:nvPr/>
        </p:nvSpPr>
        <p:spPr bwMode="auto">
          <a:xfrm>
            <a:off x="418338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Rectangle 20"/>
          <p:cNvSpPr>
            <a:spLocks noChangeArrowheads="1"/>
          </p:cNvSpPr>
          <p:nvPr/>
        </p:nvSpPr>
        <p:spPr bwMode="auto">
          <a:xfrm>
            <a:off x="5715000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Text Box 27"/>
          <p:cNvSpPr txBox="1">
            <a:spLocks noChangeArrowheads="1"/>
          </p:cNvSpPr>
          <p:nvPr/>
        </p:nvSpPr>
        <p:spPr bwMode="auto">
          <a:xfrm>
            <a:off x="562356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4758690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4756785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396865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5730240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569976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61" name="Text Box 30"/>
          <p:cNvSpPr txBox="1">
            <a:spLocks noChangeArrowheads="1"/>
          </p:cNvSpPr>
          <p:nvPr/>
        </p:nvSpPr>
        <p:spPr bwMode="auto">
          <a:xfrm>
            <a:off x="4756785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Rectangle 22"/>
          <p:cNvSpPr>
            <a:spLocks noChangeArrowheads="1"/>
          </p:cNvSpPr>
          <p:nvPr/>
        </p:nvSpPr>
        <p:spPr bwMode="auto">
          <a:xfrm>
            <a:off x="7254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Rectangle 20"/>
          <p:cNvSpPr>
            <a:spLocks noChangeArrowheads="1"/>
          </p:cNvSpPr>
          <p:nvPr/>
        </p:nvSpPr>
        <p:spPr bwMode="auto">
          <a:xfrm>
            <a:off x="8031480" y="197358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Text Box 27"/>
          <p:cNvSpPr txBox="1">
            <a:spLocks noChangeArrowheads="1"/>
          </p:cNvSpPr>
          <p:nvPr/>
        </p:nvSpPr>
        <p:spPr bwMode="auto">
          <a:xfrm>
            <a:off x="7940040" y="357378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75170" y="90678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6" name="Straight Arrow Connector 165"/>
          <p:cNvCxnSpPr/>
          <p:nvPr/>
        </p:nvCxnSpPr>
        <p:spPr>
          <a:xfrm>
            <a:off x="7073265" y="174498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7713345" y="15163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8046720" y="265938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8016240" y="23545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70" name="Text Box 30"/>
          <p:cNvSpPr txBox="1">
            <a:spLocks noChangeArrowheads="1"/>
          </p:cNvSpPr>
          <p:nvPr/>
        </p:nvSpPr>
        <p:spPr bwMode="auto">
          <a:xfrm>
            <a:off x="7073265" y="98298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1" name="Text Box 30"/>
          <p:cNvSpPr txBox="1">
            <a:spLocks noChangeArrowheads="1"/>
          </p:cNvSpPr>
          <p:nvPr/>
        </p:nvSpPr>
        <p:spPr bwMode="auto">
          <a:xfrm>
            <a:off x="190499" y="331217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" name="Slide Number Placeholder 8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6C1BD9-3FC9-4E12-AEFD-7A76A920D59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4" name="Date Placeholder 9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75" name="Footer Placeholder 10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070860" y="4408748"/>
            <a:ext cx="487680" cy="783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5351145" y="4456161"/>
            <a:ext cx="487680" cy="783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665720" y="4389697"/>
            <a:ext cx="487680" cy="783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 Box 30"/>
          <p:cNvSpPr txBox="1">
            <a:spLocks noChangeArrowheads="1"/>
          </p:cNvSpPr>
          <p:nvPr/>
        </p:nvSpPr>
        <p:spPr bwMode="auto">
          <a:xfrm>
            <a:off x="3899535" y="6154701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AutoShape 29"/>
          <p:cNvSpPr>
            <a:spLocks noChangeShapeType="1"/>
          </p:cNvSpPr>
          <p:nvPr/>
        </p:nvSpPr>
        <p:spPr bwMode="auto">
          <a:xfrm flipV="1">
            <a:off x="4701540" y="5192407"/>
            <a:ext cx="769620" cy="96229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3" name="Text Box 30"/>
          <p:cNvSpPr txBox="1">
            <a:spLocks noChangeArrowheads="1"/>
          </p:cNvSpPr>
          <p:nvPr/>
        </p:nvSpPr>
        <p:spPr bwMode="auto">
          <a:xfrm>
            <a:off x="6286500" y="6146727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AutoShape 29"/>
          <p:cNvSpPr>
            <a:spLocks noChangeShapeType="1"/>
          </p:cNvSpPr>
          <p:nvPr/>
        </p:nvSpPr>
        <p:spPr bwMode="auto">
          <a:xfrm flipV="1">
            <a:off x="7088505" y="5184433"/>
            <a:ext cx="769620" cy="96229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6" name="Right Arrow 185"/>
          <p:cNvSpPr/>
          <p:nvPr/>
        </p:nvSpPr>
        <p:spPr>
          <a:xfrm>
            <a:off x="422960" y="3591242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sz="3600" dirty="0"/>
              <a:t>Integration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71" y="739626"/>
            <a:ext cx="8093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Preliminary solution</a:t>
            </a:r>
            <a:endParaRPr lang="en-US" sz="1400" b="1" i="1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6C1BD9-3FC9-4E12-AEFD-7A76A920D5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Date Placeholder 6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11" name="Footer Placeholder 7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18288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3377565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9"/>
          <p:cNvSpPr>
            <a:spLocks noChangeShapeType="1"/>
          </p:cNvSpPr>
          <p:nvPr/>
        </p:nvSpPr>
        <p:spPr bwMode="auto">
          <a:xfrm>
            <a:off x="2438400" y="52946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18"/>
          <p:cNvSpPr>
            <a:spLocks noChangeShapeType="1"/>
          </p:cNvSpPr>
          <p:nvPr/>
        </p:nvSpPr>
        <p:spPr bwMode="auto">
          <a:xfrm>
            <a:off x="2438400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1"/>
          <p:cNvSpPr>
            <a:spLocks noChangeShapeType="1"/>
          </p:cNvSpPr>
          <p:nvPr/>
        </p:nvSpPr>
        <p:spPr bwMode="auto">
          <a:xfrm>
            <a:off x="2438400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3"/>
          <p:cNvSpPr>
            <a:spLocks noChangeShapeType="1"/>
          </p:cNvSpPr>
          <p:nvPr/>
        </p:nvSpPr>
        <p:spPr bwMode="auto">
          <a:xfrm flipV="1">
            <a:off x="1828800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1638300" y="6108025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228600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3305175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40305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438400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784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29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utoShape 17"/>
          <p:cNvSpPr>
            <a:spLocks noChangeShapeType="1"/>
          </p:cNvSpPr>
          <p:nvPr/>
        </p:nvSpPr>
        <p:spPr bwMode="auto">
          <a:xfrm>
            <a:off x="6492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411855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381375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24384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17"/>
          <p:cNvSpPr>
            <a:spLocks noChangeShapeType="1"/>
          </p:cNvSpPr>
          <p:nvPr/>
        </p:nvSpPr>
        <p:spPr bwMode="auto">
          <a:xfrm>
            <a:off x="8031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81534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17"/>
          <p:cNvSpPr>
            <a:spLocks noChangeShapeType="1"/>
          </p:cNvSpPr>
          <p:nvPr/>
        </p:nvSpPr>
        <p:spPr bwMode="auto">
          <a:xfrm>
            <a:off x="8793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AutoShape 3"/>
          <p:cNvSpPr>
            <a:spLocks noChangeShapeType="1"/>
          </p:cNvSpPr>
          <p:nvPr/>
        </p:nvSpPr>
        <p:spPr bwMode="auto">
          <a:xfrm>
            <a:off x="8001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6492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418338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auto">
          <a:xfrm>
            <a:off x="5715000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Text Box 27"/>
          <p:cNvSpPr txBox="1">
            <a:spLocks noChangeArrowheads="1"/>
          </p:cNvSpPr>
          <p:nvPr/>
        </p:nvSpPr>
        <p:spPr bwMode="auto">
          <a:xfrm>
            <a:off x="562356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58690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756785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396865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730240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69976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73" name="Text Box 30"/>
          <p:cNvSpPr txBox="1">
            <a:spLocks noChangeArrowheads="1"/>
          </p:cNvSpPr>
          <p:nvPr/>
        </p:nvSpPr>
        <p:spPr bwMode="auto">
          <a:xfrm>
            <a:off x="4756785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22"/>
          <p:cNvSpPr>
            <a:spLocks noChangeArrowheads="1"/>
          </p:cNvSpPr>
          <p:nvPr/>
        </p:nvSpPr>
        <p:spPr bwMode="auto">
          <a:xfrm>
            <a:off x="7254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Rectangle 20"/>
          <p:cNvSpPr>
            <a:spLocks noChangeArrowheads="1"/>
          </p:cNvSpPr>
          <p:nvPr/>
        </p:nvSpPr>
        <p:spPr bwMode="auto">
          <a:xfrm>
            <a:off x="8031480" y="197358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Text Box 27"/>
          <p:cNvSpPr txBox="1">
            <a:spLocks noChangeArrowheads="1"/>
          </p:cNvSpPr>
          <p:nvPr/>
        </p:nvSpPr>
        <p:spPr bwMode="auto">
          <a:xfrm>
            <a:off x="7940040" y="357378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075170" y="90678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073265" y="174498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713345" y="15163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046720" y="265938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016240" y="23545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82" name="Text Box 30"/>
          <p:cNvSpPr txBox="1">
            <a:spLocks noChangeArrowheads="1"/>
          </p:cNvSpPr>
          <p:nvPr/>
        </p:nvSpPr>
        <p:spPr bwMode="auto">
          <a:xfrm>
            <a:off x="7073265" y="98298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 Box 30"/>
          <p:cNvSpPr txBox="1">
            <a:spLocks noChangeArrowheads="1"/>
          </p:cNvSpPr>
          <p:nvPr/>
        </p:nvSpPr>
        <p:spPr bwMode="auto">
          <a:xfrm>
            <a:off x="190499" y="331217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Slide Number Placeholder 8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6C1BD9-3FC9-4E12-AEFD-7A76A920D5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5" name="Date Placeholder 9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7/10/2013</a:t>
            </a:r>
            <a:endParaRPr lang="en-US"/>
          </a:p>
        </p:txBody>
      </p:sp>
      <p:sp>
        <p:nvSpPr>
          <p:cNvPr id="86" name="Footer Placeholder 10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AIDA Presentation François-Xavier Nuiry</a:t>
            </a:r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665720" y="4389697"/>
            <a:ext cx="487680" cy="783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3899535" y="6154701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 Box 30"/>
          <p:cNvSpPr txBox="1">
            <a:spLocks noChangeArrowheads="1"/>
          </p:cNvSpPr>
          <p:nvPr/>
        </p:nvSpPr>
        <p:spPr bwMode="auto">
          <a:xfrm>
            <a:off x="6286500" y="6146727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Clash here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AutoShape 29"/>
          <p:cNvSpPr>
            <a:spLocks noChangeShapeType="1"/>
          </p:cNvSpPr>
          <p:nvPr/>
        </p:nvSpPr>
        <p:spPr bwMode="auto">
          <a:xfrm flipV="1">
            <a:off x="7088505" y="5184433"/>
            <a:ext cx="769620" cy="96229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Right Arrow 94"/>
          <p:cNvSpPr/>
          <p:nvPr/>
        </p:nvSpPr>
        <p:spPr>
          <a:xfrm>
            <a:off x="251520" y="3621722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1915</Words>
  <Application>Microsoft Office PowerPoint</Application>
  <PresentationFormat>On-screen Show (4:3)</PresentationFormat>
  <Paragraphs>729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Infrastructure for very forward calorimeters TEST BEAM PREPARATION DESY Hamburg 01/2013</vt:lpstr>
      <vt:lpstr>Overview</vt:lpstr>
      <vt:lpstr>Tungsten plates status</vt:lpstr>
      <vt:lpstr>Integration tests</vt:lpstr>
      <vt:lpstr>Integration tests</vt:lpstr>
      <vt:lpstr>Integration tests</vt:lpstr>
      <vt:lpstr>Integration tests</vt:lpstr>
      <vt:lpstr>Integration tests</vt:lpstr>
      <vt:lpstr>Integration tests</vt:lpstr>
      <vt:lpstr>Integration tests</vt:lpstr>
      <vt:lpstr>Configurations</vt:lpstr>
      <vt:lpstr>2mm between each tungsten</vt:lpstr>
      <vt:lpstr>PowerPoint Presentation</vt:lpstr>
      <vt:lpstr>1mm between each tungsten</vt:lpstr>
      <vt:lpstr>Transport CERN – DESY Packaging</vt:lpstr>
      <vt:lpstr>Transport CERN - DESY</vt:lpstr>
      <vt:lpstr>Summary</vt:lpstr>
      <vt:lpstr>PowerPoint Presentation</vt:lpstr>
      <vt:lpstr>APPENDIX</vt:lpstr>
      <vt:lpstr>Requirements</vt:lpstr>
      <vt:lpstr>Global design – reminder –</vt:lpstr>
      <vt:lpstr>Tungsten assemblies in  permaglass frames</vt:lpstr>
      <vt:lpstr>PowerPoint Presentation</vt:lpstr>
      <vt:lpstr>Metrology with tungsten plates Design validation</vt:lpstr>
      <vt:lpstr>Metrology with tungsten plates</vt:lpstr>
      <vt:lpstr>Metrology with tungsten plates</vt:lpstr>
      <vt:lpstr>Metrology with tungsten plates</vt:lpstr>
      <vt:lpstr>Metrology with tungsten plates Conclusions</vt:lpstr>
      <vt:lpstr>AIDA very forward calorimeter design Tungsten support 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AIDA  Infrastructure for very forward calorimeters</dc:title>
  <dc:creator>fnuiry</dc:creator>
  <cp:lastModifiedBy>fnuiry</cp:lastModifiedBy>
  <cp:revision>101</cp:revision>
  <dcterms:created xsi:type="dcterms:W3CDTF">2012-04-20T09:00:43Z</dcterms:created>
  <dcterms:modified xsi:type="dcterms:W3CDTF">2013-10-07T08:53:12Z</dcterms:modified>
</cp:coreProperties>
</file>