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79" r:id="rId3"/>
    <p:sldId id="282" r:id="rId4"/>
    <p:sldId id="283" r:id="rId5"/>
    <p:sldId id="267" r:id="rId6"/>
    <p:sldId id="269" r:id="rId7"/>
    <p:sldId id="272" r:id="rId8"/>
    <p:sldId id="277" r:id="rId9"/>
    <p:sldId id="278" r:id="rId10"/>
    <p:sldId id="281" r:id="rId11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>
        <p:scale>
          <a:sx n="75" d="100"/>
          <a:sy n="75" d="100"/>
        </p:scale>
        <p:origin x="-468" y="-132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2575" y="1447800"/>
            <a:ext cx="8520113" cy="4158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Philipp Horn  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</a:t>
            </a:r>
            <a:r>
              <a:rPr lang="en-GB" sz="900" baseline="30000" dirty="0" smtClean="0">
                <a:solidFill>
                  <a:schemeClr val="bg2"/>
                </a:solidFill>
              </a:rPr>
              <a:t>nd</a:t>
            </a:r>
            <a:r>
              <a:rPr lang="en-GB" sz="900" baseline="0" dirty="0" smtClean="0">
                <a:solidFill>
                  <a:schemeClr val="bg2"/>
                </a:solidFill>
              </a:rPr>
              <a:t> Sound as tool for quench detection in superconducting cavities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05.09.2013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Sound as tool for quench detection in </a:t>
            </a:r>
            <a:r>
              <a:rPr lang="en-US" sz="3600" dirty="0" smtClean="0"/>
              <a:t>superconducting </a:t>
            </a:r>
            <a:r>
              <a:rPr lang="en-US" sz="3600" dirty="0" smtClean="0"/>
              <a:t>cavities</a:t>
            </a:r>
            <a:endParaRPr lang="de-DE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Superconducting cavities</a:t>
            </a:r>
          </a:p>
          <a:p>
            <a:r>
              <a:rPr lang="en-US" sz="2800" dirty="0" smtClean="0"/>
              <a:t>Detection </a:t>
            </a:r>
            <a:r>
              <a:rPr lang="en-US" sz="2800" dirty="0"/>
              <a:t>of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smtClean="0"/>
              <a:t>Sound</a:t>
            </a:r>
          </a:p>
          <a:p>
            <a:r>
              <a:rPr lang="en-US" sz="2800" dirty="0" smtClean="0"/>
              <a:t>Setup of measurement</a:t>
            </a:r>
          </a:p>
          <a:p>
            <a:r>
              <a:rPr lang="en-US" sz="2800" dirty="0" smtClean="0"/>
              <a:t>Evaluation program</a:t>
            </a:r>
            <a:endParaRPr lang="en-US" sz="2800" dirty="0"/>
          </a:p>
          <a:p>
            <a:r>
              <a:rPr lang="en-US" sz="2800" dirty="0" smtClean="0"/>
              <a:t>Summary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de-DE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Calculate </a:t>
            </a:r>
            <a:r>
              <a:rPr lang="en-US" sz="2800" dirty="0"/>
              <a:t>quench spot with </a:t>
            </a:r>
            <a:r>
              <a:rPr lang="en-US" sz="2800" dirty="0" smtClean="0"/>
              <a:t>program</a:t>
            </a:r>
          </a:p>
          <a:p>
            <a:r>
              <a:rPr lang="en-US" sz="2800" dirty="0"/>
              <a:t>Recorded by up to 16 </a:t>
            </a:r>
            <a:r>
              <a:rPr lang="en-US" sz="2800" dirty="0" smtClean="0"/>
              <a:t>detectors</a:t>
            </a:r>
          </a:p>
          <a:p>
            <a:r>
              <a:rPr lang="en-US" sz="2800" dirty="0"/>
              <a:t>Heat wave (2</a:t>
            </a:r>
            <a:r>
              <a:rPr lang="en-US" sz="2800" baseline="30000" dirty="0"/>
              <a:t>nd</a:t>
            </a:r>
            <a:r>
              <a:rPr lang="en-US" sz="2800" dirty="0"/>
              <a:t> sound) is </a:t>
            </a:r>
            <a:r>
              <a:rPr lang="en-US" sz="2800" dirty="0" smtClean="0"/>
              <a:t>radiated</a:t>
            </a:r>
            <a:endParaRPr lang="en-US" sz="2800" dirty="0"/>
          </a:p>
          <a:p>
            <a:r>
              <a:rPr lang="en-US" sz="2800" dirty="0"/>
              <a:t>These defects cause quenches (become normal conductive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Improving superconducting </a:t>
            </a:r>
            <a:r>
              <a:rPr lang="en-US" sz="2800" dirty="0" smtClean="0"/>
              <a:t>cavities by location of </a:t>
            </a:r>
            <a:r>
              <a:rPr lang="en-US" sz="2800" dirty="0" smtClean="0"/>
              <a:t>defects on surface</a:t>
            </a:r>
            <a:endParaRPr lang="en-US" sz="2800" dirty="0" smtClean="0"/>
          </a:p>
        </p:txBody>
      </p:sp>
      <p:sp>
        <p:nvSpPr>
          <p:cNvPr id="10" name="Title 10"/>
          <p:cNvSpPr txBox="1">
            <a:spLocks/>
          </p:cNvSpPr>
          <p:nvPr/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Summary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13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67" y="3200400"/>
            <a:ext cx="6355992" cy="302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</a:t>
            </a:r>
            <a:r>
              <a:rPr lang="en-US" dirty="0" smtClean="0"/>
              <a:t>cavities</a:t>
            </a:r>
            <a:endParaRPr lang="de-D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74" y="1287134"/>
            <a:ext cx="6136989" cy="1316365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175" y="2667000"/>
            <a:ext cx="7413625" cy="3289300"/>
          </a:xfrm>
        </p:spPr>
        <p:txBody>
          <a:bodyPr/>
          <a:lstStyle/>
          <a:p>
            <a:r>
              <a:rPr lang="en-US" sz="2000" dirty="0" smtClean="0"/>
              <a:t>Accelerate electrons, used at FLASH </a:t>
            </a:r>
            <a:r>
              <a:rPr lang="en-US" sz="2000" dirty="0" smtClean="0"/>
              <a:t>(European XFEL</a:t>
            </a:r>
            <a:r>
              <a:rPr lang="en-US" sz="2000" dirty="0" smtClean="0"/>
              <a:t>, ILC)</a:t>
            </a:r>
          </a:p>
          <a:p>
            <a:r>
              <a:rPr lang="en-US" sz="2000" dirty="0" smtClean="0"/>
              <a:t>Made out of Niobium, operate at 2 K</a:t>
            </a:r>
          </a:p>
          <a:p>
            <a:r>
              <a:rPr lang="en-US" sz="2000" dirty="0" smtClean="0"/>
              <a:t>Length of ~1.3 meters</a:t>
            </a:r>
          </a:p>
          <a:p>
            <a:r>
              <a:rPr lang="en-US" sz="2000" dirty="0" smtClean="0"/>
              <a:t>Radio frequency (1.3 GHz)</a:t>
            </a:r>
            <a:endParaRPr lang="de-D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89" y="6023829"/>
            <a:ext cx="757686" cy="78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2622015"/>
            <a:ext cx="8531225" cy="3148548"/>
          </a:xfrm>
        </p:spPr>
        <p:txBody>
          <a:bodyPr/>
          <a:lstStyle/>
          <a:p>
            <a:r>
              <a:rPr lang="en-US" dirty="0" smtClean="0"/>
              <a:t>Standing wave (through power coupler)</a:t>
            </a:r>
          </a:p>
          <a:p>
            <a:r>
              <a:rPr lang="en-US" dirty="0" smtClean="0"/>
              <a:t>Quality Factor: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Quench: Cavity becomes</a:t>
            </a:r>
            <a:br>
              <a:rPr lang="en-US" dirty="0" smtClean="0"/>
            </a:br>
            <a:r>
              <a:rPr lang="en-US" dirty="0" smtClean="0"/>
              <a:t>normal </a:t>
            </a:r>
            <a:r>
              <a:rPr lang="en-US" dirty="0" smtClean="0"/>
              <a:t>conducting </a:t>
            </a:r>
            <a:r>
              <a:rPr lang="en-US" dirty="0" smtClean="0"/>
              <a:t>at one spot</a:t>
            </a:r>
            <a:br>
              <a:rPr lang="en-US" dirty="0" smtClean="0"/>
            </a:br>
            <a:r>
              <a:rPr lang="en-US" dirty="0" smtClean="0"/>
              <a:t>(due to critical field)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generates </a:t>
            </a:r>
            <a:r>
              <a:rPr lang="en-US" dirty="0">
                <a:sym typeface="Wingdings" pitchFamily="2" charset="2"/>
              </a:rPr>
              <a:t>heat </a:t>
            </a:r>
            <a:r>
              <a:rPr lang="en-US" dirty="0" smtClean="0">
                <a:sym typeface="Wingdings" pitchFamily="2" charset="2"/>
              </a:rPr>
              <a:t>pulse</a:t>
            </a:r>
          </a:p>
          <a:p>
            <a:r>
              <a:rPr lang="en-US" dirty="0" smtClean="0">
                <a:sym typeface="Wingdings" pitchFamily="2" charset="2"/>
              </a:rPr>
              <a:t>Happens at </a:t>
            </a:r>
            <a:r>
              <a:rPr lang="en-US" dirty="0" smtClean="0">
                <a:sym typeface="Wingdings" pitchFamily="2" charset="2"/>
              </a:rPr>
              <a:t>defect (detection </a:t>
            </a:r>
            <a:r>
              <a:rPr lang="en-US" dirty="0" smtClean="0">
                <a:sym typeface="Wingdings" pitchFamily="2" charset="2"/>
              </a:rPr>
              <a:t>could improve cavity)</a:t>
            </a:r>
            <a:endParaRPr lang="en-US" dirty="0">
              <a:sym typeface="Wingdings" pitchFamily="2" charset="2"/>
            </a:endParaRPr>
          </a:p>
          <a:p>
            <a:endParaRPr lang="de-DE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300" y="813832"/>
            <a:ext cx="5546725" cy="180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2" y="3098799"/>
            <a:ext cx="4613921" cy="27955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3100" y="3594100"/>
                <a:ext cx="2806700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3594100"/>
                <a:ext cx="2806700" cy="5949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4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400"/>
            <a:ext cx="2579666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53" y="3238569"/>
            <a:ext cx="5396583" cy="3098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of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Sound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06" y="971329"/>
            <a:ext cx="5178425" cy="4792663"/>
          </a:xfrm>
        </p:spPr>
        <p:txBody>
          <a:bodyPr/>
          <a:lstStyle/>
          <a:p>
            <a:r>
              <a:rPr lang="en-US" dirty="0" smtClean="0"/>
              <a:t>Helium below ~2 K can </a:t>
            </a:r>
            <a:r>
              <a:rPr lang="en-US" dirty="0"/>
              <a:t>be </a:t>
            </a:r>
            <a:r>
              <a:rPr lang="en-US" dirty="0" smtClean="0"/>
              <a:t>described as </a:t>
            </a:r>
            <a:r>
              <a:rPr lang="en-US" dirty="0"/>
              <a:t>mixture of normal (Helium </a:t>
            </a:r>
            <a:r>
              <a:rPr lang="en-US" dirty="0" smtClean="0"/>
              <a:t>I) and superfluid </a:t>
            </a:r>
            <a:r>
              <a:rPr lang="en-US" dirty="0"/>
              <a:t>(Helium II, no </a:t>
            </a:r>
            <a:r>
              <a:rPr lang="en-US" dirty="0" smtClean="0"/>
              <a:t>viscosity</a:t>
            </a:r>
            <a:r>
              <a:rPr lang="en-US" dirty="0"/>
              <a:t>!) </a:t>
            </a:r>
            <a:r>
              <a:rPr lang="en-US" dirty="0" smtClean="0"/>
              <a:t>liquid</a:t>
            </a:r>
          </a:p>
          <a:p>
            <a:r>
              <a:rPr lang="en-US" dirty="0" smtClean="0"/>
              <a:t>Heat transfer by </a:t>
            </a:r>
            <a:r>
              <a:rPr lang="en-US" dirty="0" smtClean="0"/>
              <a:t>wave like motion beginning </a:t>
            </a:r>
            <a:r>
              <a:rPr lang="en-US" dirty="0" smtClean="0"/>
              <a:t>at quench (velocity ~ 19.9 m/s)</a:t>
            </a:r>
          </a:p>
          <a:p>
            <a:r>
              <a:rPr lang="en-US" dirty="0" smtClean="0"/>
              <a:t>detectors: consists of plate and </a:t>
            </a:r>
            <a:r>
              <a:rPr lang="en-US" dirty="0" smtClean="0"/>
              <a:t>gold coated </a:t>
            </a:r>
            <a:r>
              <a:rPr lang="en-US" dirty="0" smtClean="0"/>
              <a:t>membrane (Helium 2 inside)</a:t>
            </a:r>
          </a:p>
          <a:p>
            <a:r>
              <a:rPr lang="en-US" dirty="0" smtClean="0"/>
              <a:t>When wave </a:t>
            </a:r>
            <a:r>
              <a:rPr lang="en-US" dirty="0" smtClean="0"/>
              <a:t>arrives: oscillation due to density </a:t>
            </a:r>
            <a:r>
              <a:rPr lang="en-US" dirty="0" smtClean="0"/>
              <a:t>difference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08" y="971329"/>
            <a:ext cx="3781729" cy="2741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4" y="6057900"/>
            <a:ext cx="774655" cy="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of measurement</a:t>
            </a:r>
            <a:endParaRPr lang="de-D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28" y="2070100"/>
            <a:ext cx="4861122" cy="406400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4" y="965200"/>
            <a:ext cx="1914424" cy="4792663"/>
          </a:xfr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859086" y="990600"/>
            <a:ext cx="4949825" cy="195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20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Reflected wave from power coupler provides quench time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etectors give arrival time of wave</a:t>
            </a:r>
          </a:p>
          <a:p>
            <a:r>
              <a:rPr lang="en-US" sz="2000" dirty="0" smtClean="0"/>
              <a:t>They need direct line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 smtClean="0"/>
              <a:t>sight to quench</a:t>
            </a:r>
          </a:p>
          <a:p>
            <a:r>
              <a:rPr lang="en-US" sz="2000" dirty="0" smtClean="0"/>
              <a:t>Before: 8 </a:t>
            </a:r>
            <a:r>
              <a:rPr lang="en-US" sz="2000" dirty="0" smtClean="0"/>
              <a:t>detectors,</a:t>
            </a:r>
            <a:br>
              <a:rPr lang="en-US" sz="2000" dirty="0" smtClean="0"/>
            </a:br>
            <a:r>
              <a:rPr lang="en-US" sz="2000" dirty="0" smtClean="0"/>
              <a:t>now</a:t>
            </a:r>
            <a:r>
              <a:rPr lang="en-US" sz="2000" dirty="0" smtClean="0"/>
              <a:t>: 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11" y="802407"/>
            <a:ext cx="1334039" cy="5331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73" y="6068447"/>
            <a:ext cx="738227" cy="7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Evaluation </a:t>
            </a:r>
            <a:r>
              <a:rPr lang="en-US" dirty="0" smtClean="0"/>
              <a:t>program</a:t>
            </a:r>
            <a:endParaRPr lang="de-D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3" y="977900"/>
            <a:ext cx="7075437" cy="4792663"/>
          </a:xfrm>
        </p:spPr>
      </p:pic>
    </p:spTree>
    <p:extLst>
      <p:ext uri="{BB962C8B-B14F-4D97-AF65-F5344CB8AC3E}">
        <p14:creationId xmlns:p14="http://schemas.microsoft.com/office/powerpoint/2010/main" val="42588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evaluation Program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1" y="977900"/>
            <a:ext cx="7330301" cy="4792663"/>
          </a:xfrm>
        </p:spPr>
      </p:pic>
    </p:spTree>
    <p:extLst>
      <p:ext uri="{BB962C8B-B14F-4D97-AF65-F5344CB8AC3E}">
        <p14:creationId xmlns:p14="http://schemas.microsoft.com/office/powerpoint/2010/main" val="41655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spot calculation</a:t>
            </a:r>
            <a:endParaRPr lang="de-D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1" y="977900"/>
            <a:ext cx="7330301" cy="4792663"/>
          </a:xfrm>
        </p:spPr>
      </p:pic>
    </p:spTree>
    <p:extLst>
      <p:ext uri="{BB962C8B-B14F-4D97-AF65-F5344CB8AC3E}">
        <p14:creationId xmlns:p14="http://schemas.microsoft.com/office/powerpoint/2010/main" val="25877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7042" y="1900654"/>
            <a:ext cx="226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 of file and cavity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1021800" y="2920493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times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914398" y="3581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position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376509" y="4166173"/>
            <a:ext cx="274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Detectors + positions, Running time, Intensity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file</a:t>
            </a:r>
            <a:endParaRPr lang="de-DE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01" y="1477850"/>
            <a:ext cx="4906060" cy="3792761"/>
          </a:xfrm>
        </p:spPr>
      </p:pic>
    </p:spTree>
    <p:extLst>
      <p:ext uri="{BB962C8B-B14F-4D97-AF65-F5344CB8AC3E}">
        <p14:creationId xmlns:p14="http://schemas.microsoft.com/office/powerpoint/2010/main" val="1707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251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PPT-Vorlage_en</vt:lpstr>
      <vt:lpstr>2nd Sound as tool for quench detection in superconducting cavities</vt:lpstr>
      <vt:lpstr>Superconducting cavities</vt:lpstr>
      <vt:lpstr>PowerPoint Presentation</vt:lpstr>
      <vt:lpstr>Detection of 2nd Sound</vt:lpstr>
      <vt:lpstr>Setup of measurement</vt:lpstr>
      <vt:lpstr>Old Evaluation program</vt:lpstr>
      <vt:lpstr>New evaluation Program</vt:lpstr>
      <vt:lpstr>Quench spot calculation</vt:lpstr>
      <vt:lpstr>Output file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 of Second Sound data evaluation code</dc:title>
  <dc:creator>Horn, Philipp</dc:creator>
  <cp:lastModifiedBy>Horn, Philipp</cp:lastModifiedBy>
  <cp:revision>56</cp:revision>
  <dcterms:created xsi:type="dcterms:W3CDTF">2013-08-28T15:36:40Z</dcterms:created>
  <dcterms:modified xsi:type="dcterms:W3CDTF">2013-09-04T19:18:13Z</dcterms:modified>
</cp:coreProperties>
</file>