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81" r:id="rId4"/>
    <p:sldId id="282" r:id="rId5"/>
    <p:sldId id="294" r:id="rId6"/>
    <p:sldId id="259" r:id="rId7"/>
    <p:sldId id="260" r:id="rId8"/>
    <p:sldId id="269" r:id="rId9"/>
    <p:sldId id="270" r:id="rId10"/>
    <p:sldId id="268" r:id="rId11"/>
    <p:sldId id="288" r:id="rId12"/>
    <p:sldId id="266" r:id="rId13"/>
    <p:sldId id="292" r:id="rId14"/>
    <p:sldId id="258" r:id="rId15"/>
    <p:sldId id="287" r:id="rId16"/>
    <p:sldId id="291" r:id="rId17"/>
    <p:sldId id="265" r:id="rId18"/>
    <p:sldId id="290" r:id="rId19"/>
    <p:sldId id="293" r:id="rId20"/>
    <p:sldId id="272" r:id="rId21"/>
    <p:sldId id="283" r:id="rId22"/>
    <p:sldId id="284" r:id="rId23"/>
    <p:sldId id="286" r:id="rId24"/>
    <p:sldId id="280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34" autoAdjust="0"/>
    <p:restoredTop sz="85628" autoAdjust="0"/>
  </p:normalViewPr>
  <p:slideViewPr>
    <p:cSldViewPr>
      <p:cViewPr>
        <p:scale>
          <a:sx n="100" d="100"/>
          <a:sy n="100" d="100"/>
        </p:scale>
        <p:origin x="-186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EFDCF-1C4D-4470-89B2-003F32C484CC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D698C-A686-4E16-9C4A-B2C4885E0E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6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discriminator is more efficient in the first bunches after a gap</a:t>
            </a:r>
          </a:p>
          <a:p>
            <a:r>
              <a:rPr lang="en-US" dirty="0" smtClean="0"/>
              <a:t>the frontend has a peaking time around 30ns</a:t>
            </a:r>
          </a:p>
          <a:p>
            <a:r>
              <a:rPr lang="en-US" dirty="0" smtClean="0"/>
              <a:t>and a total pulse width of 70 ns</a:t>
            </a:r>
          </a:p>
          <a:p>
            <a:r>
              <a:rPr lang="en-US" dirty="0" smtClean="0"/>
              <a:t>so there is a small probability that you miss and don't count the second one</a:t>
            </a:r>
          </a:p>
          <a:p>
            <a:r>
              <a:rPr lang="en-US" dirty="0" smtClean="0"/>
              <a:t>if the second pulse is 50 ns away</a:t>
            </a:r>
            <a:r>
              <a:rPr lang="en-US" baseline="0" dirty="0" smtClean="0"/>
              <a:t> </a:t>
            </a:r>
            <a:r>
              <a:rPr lang="en-US" dirty="0" smtClean="0"/>
              <a:t>and the threshold is low</a:t>
            </a:r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98C-A686-4E16-9C4A-B2C4885E0E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7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8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8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29091"/>
            <a:ext cx="7488832" cy="562074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952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7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9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7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61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7847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296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44816" cy="645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2"/>
          <p:cNvSpPr>
            <a:spLocks noChangeShapeType="1"/>
          </p:cNvSpPr>
          <p:nvPr userDrawn="1"/>
        </p:nvSpPr>
        <p:spPr bwMode="auto">
          <a:xfrm>
            <a:off x="0" y="854075"/>
            <a:ext cx="9144000" cy="1588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" y="5316"/>
            <a:ext cx="8286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3"/>
          <p:cNvSpPr>
            <a:spLocks noChangeShapeType="1"/>
          </p:cNvSpPr>
          <p:nvPr userDrawn="1"/>
        </p:nvSpPr>
        <p:spPr bwMode="auto">
          <a:xfrm>
            <a:off x="0" y="6381328"/>
            <a:ext cx="9144000" cy="1587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Datumsplatzhalter 3"/>
          <p:cNvSpPr txBox="1">
            <a:spLocks/>
          </p:cNvSpPr>
          <p:nvPr userDrawn="1"/>
        </p:nvSpPr>
        <p:spPr>
          <a:xfrm>
            <a:off x="4387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693674-A759-4FB7-9AA1-FCFC57834E9A}" type="datetimeFigureOut">
              <a:rPr lang="en-US" smtClean="0"/>
              <a:pPr/>
              <a:t>9/20/2013</a:t>
            </a:fld>
            <a:endParaRPr lang="en-US" dirty="0"/>
          </a:p>
        </p:txBody>
      </p:sp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310572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TWEPP 2013 in Perugia</a:t>
            </a:r>
            <a:endParaRPr lang="en-US" dirty="0"/>
          </a:p>
        </p:txBody>
      </p:sp>
      <p:sp>
        <p:nvSpPr>
          <p:cNvPr id="16" name="Foliennummernplatzhalter 5"/>
          <p:cNvSpPr txBox="1">
            <a:spLocks/>
          </p:cNvSpPr>
          <p:nvPr userDrawn="1"/>
        </p:nvSpPr>
        <p:spPr>
          <a:xfrm>
            <a:off x="65347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Page </a:t>
            </a:r>
            <a:fld id="{DB0504BB-CF37-4E29-ABB4-9A2A83BB2E3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5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Real-time </a:t>
            </a:r>
            <a:r>
              <a:rPr lang="en-US" dirty="0" err="1" smtClean="0"/>
              <a:t>Histogramming</a:t>
            </a:r>
            <a:r>
              <a:rPr lang="en-US" dirty="0" smtClean="0"/>
              <a:t> Unit for Luminosity Measurement of each Bunch Crossing at CMS</a:t>
            </a:r>
            <a:endParaRPr lang="en-US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Anne Dabrowski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Hans </a:t>
            </a:r>
            <a:r>
              <a:rPr lang="en-US" sz="1800" dirty="0" err="1" smtClean="0"/>
              <a:t>Henschel</a:t>
            </a:r>
            <a:r>
              <a:rPr lang="de-DE" sz="1800" baseline="30000" dirty="0" smtClean="0"/>
              <a:t>1</a:t>
            </a:r>
            <a:r>
              <a:rPr lang="en-US" sz="1800" dirty="0" smtClean="0"/>
              <a:t>, </a:t>
            </a:r>
            <a:r>
              <a:rPr lang="en-US" sz="1800" dirty="0" err="1" smtClean="0"/>
              <a:t>Holger</a:t>
            </a:r>
            <a:r>
              <a:rPr lang="en-US" sz="1800" dirty="0" smtClean="0"/>
              <a:t> </a:t>
            </a:r>
            <a:r>
              <a:rPr lang="en-US" sz="1800" dirty="0" err="1" smtClean="0"/>
              <a:t>Leich</a:t>
            </a:r>
            <a:r>
              <a:rPr lang="de-DE" sz="1800" baseline="30000" dirty="0" smtClean="0"/>
              <a:t>1</a:t>
            </a:r>
            <a:r>
              <a:rPr lang="en-US" sz="1800" dirty="0" smtClean="0"/>
              <a:t>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Jessica Lynn Leonard</a:t>
            </a:r>
            <a:r>
              <a:rPr lang="de-DE" sz="1800" baseline="30000" dirty="0" smtClean="0"/>
              <a:t> 1</a:t>
            </a:r>
            <a:r>
              <a:rPr lang="en-US" sz="1800" dirty="0" smtClean="0"/>
              <a:t>, Wolfgang </a:t>
            </a:r>
            <a:r>
              <a:rPr lang="en-US" sz="1800" dirty="0" err="1" smtClean="0"/>
              <a:t>Lohmann</a:t>
            </a:r>
            <a:r>
              <a:rPr lang="de-DE" sz="1800" baseline="30000" dirty="0" smtClean="0"/>
              <a:t>1</a:t>
            </a:r>
            <a:r>
              <a:rPr lang="en-US" sz="1800" dirty="0" smtClean="0"/>
              <a:t>, </a:t>
            </a:r>
            <a:r>
              <a:rPr lang="de-DE" sz="1800" u="sng" dirty="0"/>
              <a:t>Marek Penno</a:t>
            </a:r>
            <a:r>
              <a:rPr lang="de-DE" sz="1800" baseline="30000" dirty="0"/>
              <a:t>1</a:t>
            </a:r>
            <a:r>
              <a:rPr lang="de-DE" sz="1800" dirty="0" smtClean="0"/>
              <a:t>,</a:t>
            </a:r>
            <a:br>
              <a:rPr lang="de-DE" sz="1800" dirty="0" smtClean="0"/>
            </a:br>
            <a:r>
              <a:rPr lang="en-US" sz="1800" dirty="0" smtClean="0"/>
              <a:t>David Stickland</a:t>
            </a:r>
            <a:r>
              <a:rPr lang="en-US" sz="1800" baseline="30000" dirty="0" smtClean="0"/>
              <a:t>3</a:t>
            </a:r>
          </a:p>
        </p:txBody>
      </p:sp>
      <p:sp>
        <p:nvSpPr>
          <p:cNvPr id="4" name="Untertitel 4"/>
          <p:cNvSpPr txBox="1">
            <a:spLocks/>
          </p:cNvSpPr>
          <p:nvPr/>
        </p:nvSpPr>
        <p:spPr>
          <a:xfrm>
            <a:off x="1524000" y="5373216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aseline="30000" dirty="0" smtClean="0"/>
              <a:t>1 </a:t>
            </a:r>
            <a:r>
              <a:rPr lang="de-DE" sz="1200" dirty="0" smtClean="0"/>
              <a:t>- Deutsches Elektronen-Synchrotron, DESY</a:t>
            </a:r>
          </a:p>
          <a:p>
            <a:r>
              <a:rPr lang="en-US" sz="1200" baseline="30000" dirty="0" smtClean="0"/>
              <a:t>2 </a:t>
            </a:r>
            <a:r>
              <a:rPr lang="de-DE" sz="1200" dirty="0" smtClean="0"/>
              <a:t>- </a:t>
            </a:r>
            <a:r>
              <a:rPr lang="en-US" sz="1200" dirty="0"/>
              <a:t>European Organization for Nuclear </a:t>
            </a:r>
            <a:r>
              <a:rPr lang="en-US" sz="1200" dirty="0" smtClean="0"/>
              <a:t>Research, </a:t>
            </a:r>
            <a:r>
              <a:rPr lang="de-DE" sz="1200" dirty="0" smtClean="0"/>
              <a:t>CERN</a:t>
            </a:r>
          </a:p>
          <a:p>
            <a:r>
              <a:rPr lang="en-US" sz="1200" baseline="30000" dirty="0" smtClean="0"/>
              <a:t>3 </a:t>
            </a:r>
            <a:r>
              <a:rPr lang="de-DE" sz="1200" dirty="0"/>
              <a:t>- </a:t>
            </a:r>
            <a:r>
              <a:rPr lang="de-DE" sz="1200" dirty="0" err="1"/>
              <a:t>Princeton</a:t>
            </a:r>
            <a:r>
              <a:rPr lang="de-DE" sz="1200" dirty="0"/>
              <a:t> </a:t>
            </a:r>
            <a:r>
              <a:rPr lang="de-DE" sz="1200" dirty="0" smtClean="0"/>
              <a:t>University</a:t>
            </a:r>
            <a:endParaRPr lang="de-DE" sz="1200" dirty="0"/>
          </a:p>
          <a:p>
            <a:endParaRPr lang="de-DE" sz="1200" dirty="0" smtClean="0"/>
          </a:p>
          <a:p>
            <a:endParaRPr lang="en-US" sz="1200" baseline="300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267744" y="486916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TWEPP 2013 in Perugia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086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Operation Modes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649153" y="1693493"/>
            <a:ext cx="3922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Level-</a:t>
            </a:r>
            <a:r>
              <a:rPr lang="de-DE" b="1" dirty="0" err="1" smtClean="0"/>
              <a:t>Triggered</a:t>
            </a:r>
            <a:r>
              <a:rPr lang="de-DE" b="1" dirty="0" smtClean="0"/>
              <a:t> Mode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Consecutive</a:t>
            </a:r>
            <a:r>
              <a:rPr lang="de-DE" dirty="0" smtClean="0"/>
              <a:t> bin‘s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incremented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1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orbit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5148063" y="1700808"/>
            <a:ext cx="3600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Edge-</a:t>
            </a:r>
            <a:r>
              <a:rPr lang="de-DE" b="1" dirty="0" err="1" smtClean="0"/>
              <a:t>Triggered</a:t>
            </a:r>
            <a:r>
              <a:rPr lang="de-DE" b="1" dirty="0" smtClean="0"/>
              <a:t> Mode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bin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incremented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1,</a:t>
            </a:r>
            <a:r>
              <a:rPr lang="de-DE" dirty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signal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threshold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90872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threshold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discriminator</a:t>
            </a:r>
            <a:r>
              <a:rPr lang="de-DE" dirty="0" smtClean="0"/>
              <a:t> </a:t>
            </a:r>
            <a:r>
              <a:rPr lang="de-DE" dirty="0" err="1" smtClean="0"/>
              <a:t>creates</a:t>
            </a:r>
            <a:r>
              <a:rPr lang="de-DE" dirty="0" smtClean="0"/>
              <a:t> a </a:t>
            </a:r>
            <a:r>
              <a:rPr lang="de-DE" dirty="0" err="1" smtClean="0"/>
              <a:t>logical</a:t>
            </a:r>
            <a:r>
              <a:rPr lang="de-DE" dirty="0" smtClean="0"/>
              <a:t> ‚1‘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RHU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r>
              <a:rPr lang="de-DE" dirty="0" smtClean="0"/>
              <a:t>.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sampling</a:t>
            </a:r>
            <a:r>
              <a:rPr lang="de-DE" dirty="0" smtClean="0"/>
              <a:t> </a:t>
            </a:r>
            <a:r>
              <a:rPr lang="de-DE" dirty="0" err="1" smtClean="0"/>
              <a:t>exist</a:t>
            </a:r>
            <a:r>
              <a:rPr lang="de-DE" dirty="0" smtClean="0"/>
              <a:t>: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39" y="2841441"/>
            <a:ext cx="33623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86" y="2853085"/>
            <a:ext cx="33432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7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Operation Modes</a:t>
            </a:r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62743"/>
            <a:ext cx="4138046" cy="232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09" y="3167922"/>
            <a:ext cx="4151495" cy="23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9153" y="1080261"/>
            <a:ext cx="39228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Level-</a:t>
            </a:r>
            <a:r>
              <a:rPr lang="de-DE" b="1" dirty="0" err="1" smtClean="0"/>
              <a:t>Triggered</a:t>
            </a:r>
            <a:r>
              <a:rPr lang="de-DE" b="1" dirty="0" smtClean="0"/>
              <a:t> Mode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interessted</a:t>
            </a:r>
            <a:r>
              <a:rPr lang="de-DE" dirty="0" smtClean="0"/>
              <a:t> in Time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Threshold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Increases</a:t>
            </a:r>
            <a:r>
              <a:rPr lang="de-DE" dirty="0" smtClean="0"/>
              <a:t> event-count per bin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real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hidden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Time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blured</a:t>
            </a:r>
            <a:r>
              <a:rPr lang="de-DE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5148063" y="1087576"/>
            <a:ext cx="3600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Edge-</a:t>
            </a:r>
            <a:r>
              <a:rPr lang="de-DE" b="1" dirty="0" err="1" smtClean="0"/>
              <a:t>Triggered</a:t>
            </a:r>
            <a:r>
              <a:rPr lang="de-DE" b="1" dirty="0" smtClean="0"/>
              <a:t> Mode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interessed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exact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gives</a:t>
            </a:r>
            <a:r>
              <a:rPr lang="de-DE" dirty="0" smtClean="0"/>
              <a:t> clean </a:t>
            </a:r>
            <a:r>
              <a:rPr lang="de-DE" dirty="0" err="1" smtClean="0"/>
              <a:t>statistical</a:t>
            </a:r>
            <a:r>
              <a:rPr lang="de-DE" dirty="0" smtClean="0"/>
              <a:t> time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Reduces</a:t>
            </a:r>
            <a:r>
              <a:rPr lang="de-DE" dirty="0" smtClean="0"/>
              <a:t> event-count per </a:t>
            </a:r>
            <a:r>
              <a:rPr lang="de-DE" dirty="0" err="1" smtClean="0"/>
              <a:t>bins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292080" y="5486240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 smtClean="0"/>
              <a:t>Source: </a:t>
            </a:r>
            <a:r>
              <a:rPr lang="de-DE" sz="1000" i="1" dirty="0" smtClean="0"/>
              <a:t>Leonard-BRM-RHUplans-12Feb13.odp</a:t>
            </a:r>
            <a:endParaRPr lang="de-DE" sz="1000" i="1" dirty="0"/>
          </a:p>
        </p:txBody>
      </p:sp>
    </p:spTree>
    <p:extLst>
      <p:ext uri="{BB962C8B-B14F-4D97-AF65-F5344CB8AC3E}">
        <p14:creationId xmlns:p14="http://schemas.microsoft.com/office/powerpoint/2010/main" val="33333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</a:t>
            </a:r>
            <a:r>
              <a:rPr lang="en-US" dirty="0" smtClean="0"/>
              <a:t>Commissioning</a:t>
            </a:r>
            <a:r>
              <a:rPr lang="de-DE" dirty="0" smtClean="0"/>
              <a:t> 2012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5698976" cy="4929411"/>
          </a:xfrm>
        </p:spPr>
        <p:txBody>
          <a:bodyPr/>
          <a:lstStyle/>
          <a:p>
            <a:r>
              <a:rPr lang="en-US" dirty="0" smtClean="0"/>
              <a:t>1 Device installed for CMS experiment and validated</a:t>
            </a:r>
          </a:p>
          <a:p>
            <a:r>
              <a:rPr lang="en-US" dirty="0" smtClean="0"/>
              <a:t>1 Device installed for LHC Beam Background measurements, in </a:t>
            </a:r>
            <a:r>
              <a:rPr lang="en-US" dirty="0" err="1" smtClean="0"/>
              <a:t>Prevessin</a:t>
            </a:r>
            <a:endParaRPr lang="de-DE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92" y="1268760"/>
            <a:ext cx="25010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/>
          <p:nvPr/>
        </p:nvSpPr>
        <p:spPr>
          <a:xfrm>
            <a:off x="7236296" y="1196752"/>
            <a:ext cx="720080" cy="4608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0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RHU Hardware Revision 2</a:t>
            </a:r>
            <a:br>
              <a:rPr lang="de-DE" dirty="0" smtClean="0"/>
            </a:br>
            <a:r>
              <a:rPr lang="de-DE" sz="2800" dirty="0" smtClean="0"/>
              <a:t>(</a:t>
            </a:r>
            <a:r>
              <a:rPr lang="de-DE" sz="2800" dirty="0" err="1" smtClean="0"/>
              <a:t>ongoing</a:t>
            </a:r>
            <a:r>
              <a:rPr lang="de-DE" sz="2800" dirty="0" smtClean="0"/>
              <a:t> </a:t>
            </a:r>
            <a:r>
              <a:rPr lang="de-DE" sz="2800" dirty="0" err="1" smtClean="0"/>
              <a:t>development</a:t>
            </a:r>
            <a:r>
              <a:rPr lang="de-DE" sz="2800" dirty="0" smtClean="0"/>
              <a:t> 2013/2014)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2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Hardware Rev.2 (2013)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3"/>
            <a:ext cx="5626968" cy="352839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Use mezzanine card </a:t>
            </a:r>
            <a:r>
              <a:rPr lang="en-US" dirty="0"/>
              <a:t>for signal </a:t>
            </a:r>
            <a:r>
              <a:rPr lang="en-US" dirty="0" smtClean="0"/>
              <a:t>inputs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CAEN V1495 mezzanine cards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xtensible with customized cards</a:t>
            </a:r>
          </a:p>
          <a:p>
            <a:r>
              <a:rPr lang="en-US" dirty="0" smtClean="0"/>
              <a:t>Add interface </a:t>
            </a:r>
            <a:r>
              <a:rPr lang="en-US" dirty="0"/>
              <a:t>for the </a:t>
            </a:r>
            <a:r>
              <a:rPr lang="en-US" dirty="0" smtClean="0"/>
              <a:t>TTC timing system</a:t>
            </a:r>
          </a:p>
          <a:p>
            <a:pPr lvl="1"/>
            <a:r>
              <a:rPr lang="de-DE" dirty="0" err="1"/>
              <a:t>d</a:t>
            </a:r>
            <a:r>
              <a:rPr lang="de-DE" dirty="0" err="1" smtClean="0"/>
              <a:t>ecoding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in FPGA</a:t>
            </a:r>
          </a:p>
          <a:p>
            <a:pPr lvl="1"/>
            <a:r>
              <a:rPr lang="de-DE" dirty="0" err="1"/>
              <a:t>s</a:t>
            </a:r>
            <a:r>
              <a:rPr lang="de-DE" dirty="0" err="1" smtClean="0"/>
              <a:t>upport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synchronized</a:t>
            </a:r>
            <a:r>
              <a:rPr lang="de-DE" dirty="0" smtClean="0"/>
              <a:t> </a:t>
            </a:r>
            <a:r>
              <a:rPr lang="de-DE" dirty="0" err="1" smtClean="0"/>
              <a:t>luminosity</a:t>
            </a:r>
            <a:r>
              <a:rPr lang="de-DE" dirty="0" smtClean="0"/>
              <a:t> DAQ</a:t>
            </a:r>
          </a:p>
          <a:p>
            <a:r>
              <a:rPr lang="en-US" dirty="0" smtClean="0"/>
              <a:t>Removed USB host and one USB slave connector</a:t>
            </a:r>
          </a:p>
          <a:p>
            <a:r>
              <a:rPr lang="de-DE" dirty="0" err="1" smtClean="0"/>
              <a:t>Removed</a:t>
            </a:r>
            <a:r>
              <a:rPr lang="de-DE" dirty="0" smtClean="0"/>
              <a:t> FPGA </a:t>
            </a:r>
            <a:r>
              <a:rPr lang="de-DE" dirty="0" err="1" smtClean="0"/>
              <a:t>flash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de-DE" dirty="0" smtClean="0"/>
              <a:t> Boot FPGA via </a:t>
            </a:r>
            <a:r>
              <a:rPr lang="de-DE" dirty="0" err="1" smtClean="0"/>
              <a:t>microcontroller</a:t>
            </a:r>
            <a:endParaRPr lang="de-DE" dirty="0" smtClean="0"/>
          </a:p>
          <a:p>
            <a:r>
              <a:rPr lang="de-DE" dirty="0" smtClean="0"/>
              <a:t>Add </a:t>
            </a:r>
            <a:r>
              <a:rPr lang="de-DE" dirty="0" err="1" smtClean="0"/>
              <a:t>reset</a:t>
            </a:r>
            <a:r>
              <a:rPr lang="de-DE" dirty="0" smtClean="0"/>
              <a:t> </a:t>
            </a:r>
            <a:r>
              <a:rPr lang="de-DE" dirty="0" err="1" smtClean="0"/>
              <a:t>switch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SBC</a:t>
            </a:r>
            <a:endParaRPr lang="en-US" dirty="0" smtClean="0"/>
          </a:p>
          <a:p>
            <a:r>
              <a:rPr lang="en-US" dirty="0"/>
              <a:t>Improve software and firmware </a:t>
            </a:r>
            <a:r>
              <a:rPr lang="en-US" dirty="0" smtClean="0"/>
              <a:t>stability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6256" y="2252309"/>
            <a:ext cx="4742731" cy="263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6732240" y="3568117"/>
            <a:ext cx="576064" cy="724979"/>
          </a:xfrm>
          <a:prstGeom prst="rect">
            <a:avLst/>
          </a:prstGeom>
          <a:solidFill>
            <a:srgbClr val="FF0000">
              <a:alpha val="1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2240" y="2215349"/>
            <a:ext cx="4742731" cy="263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6588224" y="3531157"/>
            <a:ext cx="576064" cy="724979"/>
          </a:xfrm>
          <a:prstGeom prst="rect">
            <a:avLst/>
          </a:prstGeom>
          <a:solidFill>
            <a:srgbClr val="FF0000">
              <a:alpha val="1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6588224" y="4957028"/>
            <a:ext cx="360040" cy="488196"/>
          </a:xfrm>
          <a:prstGeom prst="rect">
            <a:avLst/>
          </a:prstGeom>
          <a:solidFill>
            <a:srgbClr val="FF0000">
              <a:alpha val="1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03" y="4973356"/>
            <a:ext cx="2021954" cy="97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0" y="4972526"/>
            <a:ext cx="2021953" cy="104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57" y="4957028"/>
            <a:ext cx="202195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355976" y="5847655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32 LVDS </a:t>
            </a:r>
            <a:r>
              <a:rPr lang="de-DE" sz="1200" dirty="0" err="1" smtClean="0"/>
              <a:t>input</a:t>
            </a:r>
            <a:r>
              <a:rPr lang="de-DE" sz="1200" dirty="0" smtClean="0"/>
              <a:t> </a:t>
            </a:r>
            <a:r>
              <a:rPr lang="de-DE" sz="1200" dirty="0" err="1" smtClean="0"/>
              <a:t>channels</a:t>
            </a:r>
            <a:endParaRPr lang="en-US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28680" y="584765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8 NIM/TTL in/out </a:t>
            </a:r>
            <a:r>
              <a:rPr lang="de-DE" sz="1200" dirty="0" err="1" smtClean="0"/>
              <a:t>channels</a:t>
            </a:r>
            <a:endParaRPr lang="en-US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306726" y="584765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32x LVDS/ECL </a:t>
            </a:r>
            <a:r>
              <a:rPr lang="de-DE" sz="1200" dirty="0" err="1" smtClean="0"/>
              <a:t>input</a:t>
            </a:r>
            <a:r>
              <a:rPr lang="de-DE" sz="1200" dirty="0" smtClean="0"/>
              <a:t> </a:t>
            </a:r>
            <a:r>
              <a:rPr lang="de-DE" sz="1200" dirty="0" err="1" smtClean="0"/>
              <a:t>channels</a:t>
            </a:r>
            <a:endParaRPr lang="en-US" sz="1200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1691680" y="4256136"/>
            <a:ext cx="4896544" cy="901056"/>
            <a:chOff x="1691680" y="4256136"/>
            <a:chExt cx="4896544" cy="901056"/>
          </a:xfrm>
        </p:grpSpPr>
        <p:cxnSp>
          <p:nvCxnSpPr>
            <p:cNvPr id="10" name="Gerade Verbindung 9"/>
            <p:cNvCxnSpPr/>
            <p:nvPr/>
          </p:nvCxnSpPr>
          <p:spPr>
            <a:xfrm flipH="1">
              <a:off x="5580112" y="4256136"/>
              <a:ext cx="1008112" cy="7008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flipV="1">
              <a:off x="1691680" y="4957028"/>
              <a:ext cx="288032" cy="2001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979712" y="4957028"/>
              <a:ext cx="3600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flipH="1">
              <a:off x="3419872" y="4957028"/>
              <a:ext cx="216024" cy="2001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flipH="1">
              <a:off x="5364088" y="4957028"/>
              <a:ext cx="216024" cy="2001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21"/>
          <p:cNvSpPr txBox="1"/>
          <p:nvPr/>
        </p:nvSpPr>
        <p:spPr>
          <a:xfrm>
            <a:off x="4806026" y="6117814"/>
            <a:ext cx="9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i="1" dirty="0" smtClean="0"/>
              <a:t>Source</a:t>
            </a:r>
            <a:r>
              <a:rPr lang="de-DE" sz="1000" i="1" dirty="0" smtClean="0"/>
              <a:t>: CAEN</a:t>
            </a:r>
            <a:endParaRPr lang="de-DE" sz="1000" i="1" dirty="0"/>
          </a:p>
        </p:txBody>
      </p:sp>
    </p:spTree>
    <p:extLst>
      <p:ext uri="{BB962C8B-B14F-4D97-AF65-F5344CB8AC3E}">
        <p14:creationId xmlns:p14="http://schemas.microsoft.com/office/powerpoint/2010/main" val="2314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Hardware Rev.2 (2013)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464280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44514"/>
            <a:ext cx="2021954" cy="97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72980"/>
            <a:ext cx="2021953" cy="104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010469" y="421881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8 NIM/TTL in/out </a:t>
            </a:r>
            <a:r>
              <a:rPr lang="de-DE" sz="1200" dirty="0" err="1" smtClean="0"/>
              <a:t>channels</a:t>
            </a:r>
            <a:endParaRPr lang="en-US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1010468" y="284810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32x LVDS/ECL </a:t>
            </a:r>
            <a:r>
              <a:rPr lang="de-DE" sz="1200" dirty="0" err="1" smtClean="0"/>
              <a:t>input</a:t>
            </a:r>
            <a:r>
              <a:rPr lang="de-DE" sz="1200" dirty="0" smtClean="0"/>
              <a:t> </a:t>
            </a:r>
            <a:r>
              <a:rPr lang="de-DE" sz="1200" dirty="0" err="1" smtClean="0"/>
              <a:t>channels</a:t>
            </a:r>
            <a:endParaRPr lang="en-US" sz="12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202195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015811" y="561577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32 LVDS </a:t>
            </a:r>
            <a:r>
              <a:rPr lang="de-DE" sz="1200" dirty="0" err="1" smtClean="0"/>
              <a:t>input</a:t>
            </a:r>
            <a:r>
              <a:rPr lang="de-DE" sz="1200" dirty="0" smtClean="0"/>
              <a:t> </a:t>
            </a:r>
            <a:r>
              <a:rPr lang="de-DE" sz="1200" dirty="0" err="1" smtClean="0"/>
              <a:t>channels</a:t>
            </a:r>
            <a:endParaRPr lang="en-US" sz="1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2921546" y="2700297"/>
            <a:ext cx="354310" cy="330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V="1">
            <a:off x="2921546" y="4932545"/>
            <a:ext cx="354310" cy="3686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2921546" y="3895053"/>
            <a:ext cx="35431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3275856" y="3031054"/>
            <a:ext cx="0" cy="19014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275856" y="3895053"/>
            <a:ext cx="100811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251520" y="5372314"/>
            <a:ext cx="9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i="1" dirty="0" smtClean="0"/>
              <a:t>Source</a:t>
            </a:r>
            <a:r>
              <a:rPr lang="de-DE" sz="1000" i="1" dirty="0" smtClean="0"/>
              <a:t>: CAEN</a:t>
            </a:r>
            <a:endParaRPr lang="de-DE" sz="1000" i="1" dirty="0"/>
          </a:p>
        </p:txBody>
      </p:sp>
    </p:spTree>
    <p:extLst>
      <p:ext uri="{BB962C8B-B14F-4D97-AF65-F5344CB8AC3E}">
        <p14:creationId xmlns:p14="http://schemas.microsoft.com/office/powerpoint/2010/main" val="37031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Luminosity</a:t>
            </a:r>
            <a:r>
              <a:rPr lang="de-DE" dirty="0" smtClean="0"/>
              <a:t> DAQ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0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Luminosity</a:t>
            </a:r>
            <a:r>
              <a:rPr lang="de-DE" dirty="0" smtClean="0"/>
              <a:t> DAQ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DAQ </a:t>
            </a:r>
            <a:r>
              <a:rPr lang="de-DE" dirty="0" err="1" smtClean="0"/>
              <a:t>dataflow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luminosity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beam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synchronized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CMS via TTC „</a:t>
            </a:r>
            <a:r>
              <a:rPr lang="de-DE" dirty="0" err="1" smtClean="0"/>
              <a:t>short</a:t>
            </a:r>
            <a:r>
              <a:rPr lang="de-DE" dirty="0" smtClean="0"/>
              <a:t> (</a:t>
            </a:r>
            <a:r>
              <a:rPr lang="de-DE" dirty="0" err="1" smtClean="0"/>
              <a:t>broadcast</a:t>
            </a:r>
            <a:r>
              <a:rPr lang="de-DE" dirty="0" smtClean="0"/>
              <a:t>) </a:t>
            </a:r>
            <a:r>
              <a:rPr lang="de-DE" dirty="0" err="1" smtClean="0"/>
              <a:t>commands</a:t>
            </a:r>
            <a:r>
              <a:rPr lang="de-DE" dirty="0" smtClean="0"/>
              <a:t>“</a:t>
            </a:r>
          </a:p>
          <a:p>
            <a:r>
              <a:rPr lang="en-US" dirty="0" smtClean="0"/>
              <a:t>Data of 4096 Orbits ≡ </a:t>
            </a:r>
            <a:r>
              <a:rPr lang="en-US" i="1" dirty="0" smtClean="0"/>
              <a:t>1 </a:t>
            </a:r>
            <a:r>
              <a:rPr lang="en-US" i="1" dirty="0" err="1" smtClean="0"/>
              <a:t>Lumi</a:t>
            </a:r>
            <a:r>
              <a:rPr lang="en-US" i="1" dirty="0" smtClean="0"/>
              <a:t> Nibble</a:t>
            </a:r>
          </a:p>
          <a:p>
            <a:r>
              <a:rPr lang="de-DE" dirty="0" err="1" smtClean="0"/>
              <a:t>Lumi</a:t>
            </a:r>
            <a:r>
              <a:rPr lang="de-DE" dirty="0" smtClean="0"/>
              <a:t> </a:t>
            </a:r>
            <a:r>
              <a:rPr lang="de-DE" dirty="0" err="1" smtClean="0"/>
              <a:t>Nibbles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identified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ID‘s</a:t>
            </a:r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 Readout of RHU devices is synchronized</a:t>
            </a:r>
          </a:p>
          <a:p>
            <a:r>
              <a:rPr lang="en-US" dirty="0">
                <a:sym typeface="Wingdings" pitchFamily="2" charset="2"/>
              </a:rPr>
              <a:t> Data can be </a:t>
            </a:r>
            <a:r>
              <a:rPr lang="en-US" dirty="0" smtClean="0">
                <a:sym typeface="Wingdings" pitchFamily="2" charset="2"/>
              </a:rPr>
              <a:t>combined and correlated </a:t>
            </a:r>
            <a:r>
              <a:rPr lang="en-US" dirty="0">
                <a:sym typeface="Wingdings" pitchFamily="2" charset="2"/>
              </a:rPr>
              <a:t>with other systems </a:t>
            </a:r>
          </a:p>
        </p:txBody>
      </p:sp>
    </p:spTree>
    <p:extLst>
      <p:ext uri="{BB962C8B-B14F-4D97-AF65-F5344CB8AC3E}">
        <p14:creationId xmlns:p14="http://schemas.microsoft.com/office/powerpoint/2010/main" val="14681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Luminosity</a:t>
            </a:r>
            <a:r>
              <a:rPr lang="de-DE" dirty="0" smtClean="0"/>
              <a:t> DAQ </a:t>
            </a:r>
            <a:r>
              <a:rPr lang="de-DE" dirty="0" err="1" smtClean="0"/>
              <a:t>Architecture</a:t>
            </a:r>
            <a:endParaRPr lang="en-US" dirty="0"/>
          </a:p>
        </p:txBody>
      </p:sp>
      <p:sp>
        <p:nvSpPr>
          <p:cNvPr id="4" name="AutoShape 2" descr="imap://marekp@mail.ifh.de:993/fetch%3EUID%3E/INBOX%3E23669?part=1.2&amp;type=image/png&amp;filename=LumiDAQ-data-process-schemat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p://marekp@mail.ifh.de:993/fetch%3EUID%3E/INBOX%3E23669?part=1.2&amp;type=image/png&amp;filename=LumiDAQ-data-process-schematic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p://marekp@mail.ifh.de:993/fetch%3EUID%3E/INBOX%3E23669?part=1.2&amp;type=image/png&amp;filename=LumiDAQ-data-process-schematic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4357"/>
            <a:ext cx="4968552" cy="493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793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RHU DAQ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2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Overview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BCM1F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endParaRPr lang="en-US" dirty="0" smtClean="0"/>
          </a:p>
          <a:p>
            <a:r>
              <a:rPr lang="en-US" dirty="0" smtClean="0"/>
              <a:t>Hardware rev.1</a:t>
            </a:r>
          </a:p>
          <a:p>
            <a:r>
              <a:rPr lang="en-US" dirty="0" smtClean="0"/>
              <a:t>Hardware rev.2</a:t>
            </a:r>
          </a:p>
          <a:p>
            <a:r>
              <a:rPr lang="en-US" dirty="0" smtClean="0"/>
              <a:t>DAQ software</a:t>
            </a:r>
          </a:p>
          <a:p>
            <a:r>
              <a:rPr lang="en-US" dirty="0" smtClean="0"/>
              <a:t>Outlook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Setup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19225"/>
            <a:ext cx="87153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4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RHU Software Architecture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6" y="942021"/>
            <a:ext cx="8548010" cy="498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2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Software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95232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Shared Memory Concept works</a:t>
            </a:r>
          </a:p>
          <a:p>
            <a:pPr lvl="1"/>
            <a:r>
              <a:rPr lang="en-US" dirty="0" smtClean="0"/>
              <a:t>Client Software/Library is kept simple</a:t>
            </a:r>
          </a:p>
          <a:p>
            <a:pPr lvl="1"/>
            <a:r>
              <a:rPr lang="en-US" dirty="0" smtClean="0"/>
              <a:t>Implementation Details hidden from Clients</a:t>
            </a:r>
          </a:p>
          <a:p>
            <a:pPr lvl="1"/>
            <a:r>
              <a:rPr lang="en-US" dirty="0" smtClean="0"/>
              <a:t>RHU Data Connection can be reused without performance drop</a:t>
            </a:r>
          </a:p>
          <a:p>
            <a:pPr lvl="1"/>
            <a:r>
              <a:rPr lang="en-US" dirty="0" smtClean="0"/>
              <a:t>RHU Data Provider can be changed between Simulator and Real-time-Receiver</a:t>
            </a:r>
          </a:p>
          <a:p>
            <a:r>
              <a:rPr lang="en-US" dirty="0" smtClean="0"/>
              <a:t>Current Software Dependencies:</a:t>
            </a:r>
          </a:p>
          <a:p>
            <a:pPr lvl="1"/>
            <a:r>
              <a:rPr lang="en-US" dirty="0" smtClean="0"/>
              <a:t>ROOT Framework 5.x</a:t>
            </a:r>
          </a:p>
          <a:p>
            <a:pPr lvl="1"/>
            <a:r>
              <a:rPr lang="en-US" dirty="0" smtClean="0"/>
              <a:t>Boost C++ Library &gt;= 1.43 (needed in general)</a:t>
            </a:r>
          </a:p>
          <a:p>
            <a:pPr lvl="1"/>
            <a:r>
              <a:rPr lang="en-US" dirty="0" smtClean="0"/>
              <a:t>QT4 &amp; QWT (For GUI only)</a:t>
            </a:r>
          </a:p>
          <a:p>
            <a:pPr lvl="1"/>
            <a:r>
              <a:rPr lang="en-US" dirty="0" smtClean="0"/>
              <a:t>DIP Library (for DIP Server only)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30" y="3963898"/>
            <a:ext cx="6573762" cy="212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Outlook 2013/2014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Production and test of 12 RHU devices rev.2</a:t>
            </a:r>
          </a:p>
          <a:p>
            <a:r>
              <a:rPr lang="en-US" dirty="0"/>
              <a:t>RHU </a:t>
            </a:r>
            <a:r>
              <a:rPr lang="en-US" dirty="0" smtClean="0"/>
              <a:t>firmware </a:t>
            </a:r>
            <a:r>
              <a:rPr lang="en-US" dirty="0"/>
              <a:t>extended </a:t>
            </a:r>
            <a:r>
              <a:rPr lang="en-US" dirty="0" smtClean="0"/>
              <a:t>for TTC and Luminosity DAQ </a:t>
            </a:r>
            <a:r>
              <a:rPr lang="en-US" dirty="0" err="1" smtClean="0"/>
              <a:t>synchronisation</a:t>
            </a:r>
            <a:endParaRPr lang="en-US" dirty="0"/>
          </a:p>
          <a:p>
            <a:r>
              <a:rPr lang="de-DE" dirty="0" smtClean="0"/>
              <a:t>Test TTC </a:t>
            </a:r>
            <a:r>
              <a:rPr lang="de-DE" dirty="0" err="1" smtClean="0"/>
              <a:t>interface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luminosity</a:t>
            </a:r>
            <a:r>
              <a:rPr lang="de-DE" dirty="0" smtClean="0"/>
              <a:t> DAQ</a:t>
            </a:r>
            <a:endParaRPr lang="en-US" dirty="0" smtClean="0"/>
          </a:p>
          <a:p>
            <a:r>
              <a:rPr lang="en-US" dirty="0" smtClean="0"/>
              <a:t>Adapt software to </a:t>
            </a:r>
            <a:r>
              <a:rPr lang="en-US" dirty="0"/>
              <a:t>h</a:t>
            </a:r>
            <a:r>
              <a:rPr lang="en-US" dirty="0" smtClean="0"/>
              <a:t>ardware changes</a:t>
            </a:r>
          </a:p>
          <a:p>
            <a:r>
              <a:rPr lang="en-US" dirty="0" smtClean="0"/>
              <a:t>Software documentation</a:t>
            </a:r>
          </a:p>
          <a:p>
            <a:r>
              <a:rPr lang="en-US" dirty="0" smtClean="0"/>
              <a:t>Install hardware and DAQ software at CMS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</a:t>
            </a:r>
            <a:endParaRPr lang="en-US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76064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clock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2" y="1844824"/>
            <a:ext cx="8612866" cy="430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788024" y="5898811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 smtClean="0"/>
              <a:t>Source: </a:t>
            </a:r>
            <a:r>
              <a:rPr lang="de-DE" sz="1000" i="1" dirty="0" smtClean="0"/>
              <a:t>Leonard-BRM-RHUplans-12Feb13.odp</a:t>
            </a:r>
            <a:endParaRPr lang="de-DE" sz="1000" i="1" dirty="0"/>
          </a:p>
        </p:txBody>
      </p:sp>
    </p:spTree>
    <p:extLst>
      <p:ext uri="{BB962C8B-B14F-4D97-AF65-F5344CB8AC3E}">
        <p14:creationId xmlns:p14="http://schemas.microsoft.com/office/powerpoint/2010/main" val="358857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73" y="2348880"/>
            <a:ext cx="6651989" cy="391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BCM1F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4401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BCM1F</a:t>
            </a:r>
            <a:r>
              <a:rPr lang="en-US" dirty="0" smtClean="0"/>
              <a:t>, a subsystem of the CMS Beam Condition Monitor System</a:t>
            </a:r>
          </a:p>
          <a:p>
            <a:pPr lvl="1"/>
            <a:r>
              <a:rPr lang="en-US" dirty="0"/>
              <a:t>designed for fast flux monitoring measuring bunch-by-bunch both beam halo and collision </a:t>
            </a:r>
            <a:r>
              <a:rPr lang="en-US" dirty="0" smtClean="0"/>
              <a:t>products</a:t>
            </a:r>
          </a:p>
          <a:p>
            <a:pPr lvl="1"/>
            <a:r>
              <a:rPr lang="en-US" dirty="0"/>
              <a:t>located inside the CMS pixel detector </a:t>
            </a:r>
            <a:r>
              <a:rPr lang="en-US" dirty="0" smtClean="0"/>
              <a:t>close </a:t>
            </a:r>
            <a:r>
              <a:rPr lang="en-US" dirty="0"/>
              <a:t>to the beam-pipe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064584"/>
            <a:ext cx="26156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Source: https</a:t>
            </a:r>
            <a:r>
              <a:rPr lang="en-US" sz="700" dirty="0"/>
              <a:t>://znwiki3.ifh.de/CMS/Bcm1F</a:t>
            </a:r>
          </a:p>
        </p:txBody>
      </p:sp>
    </p:spTree>
    <p:extLst>
      <p:ext uri="{BB962C8B-B14F-4D97-AF65-F5344CB8AC3E}">
        <p14:creationId xmlns:p14="http://schemas.microsoft.com/office/powerpoint/2010/main" val="16617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Setup </a:t>
            </a:r>
            <a:r>
              <a:rPr lang="de-DE" dirty="0" err="1" smtClean="0"/>
              <a:t>at</a:t>
            </a:r>
            <a:r>
              <a:rPr lang="de-DE" dirty="0" smtClean="0"/>
              <a:t> BCM1F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876256" cy="498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796136" y="5733256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 smtClean="0"/>
              <a:t>Source: Leonard-ADAMAS-18Dec12.odp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1650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RHU Hardware Revision 1</a:t>
            </a:r>
            <a:br>
              <a:rPr lang="de-DE" dirty="0" smtClean="0"/>
            </a:br>
            <a:r>
              <a:rPr lang="de-DE" sz="2800" dirty="0" smtClean="0"/>
              <a:t>(</a:t>
            </a:r>
            <a:r>
              <a:rPr lang="de-DE" sz="2800" dirty="0" err="1" smtClean="0"/>
              <a:t>finished</a:t>
            </a:r>
            <a:r>
              <a:rPr lang="de-DE" sz="2800" dirty="0" smtClean="0"/>
              <a:t> </a:t>
            </a:r>
            <a:r>
              <a:rPr lang="de-DE" sz="2800" dirty="0" err="1" smtClean="0"/>
              <a:t>development</a:t>
            </a:r>
            <a:r>
              <a:rPr lang="de-DE" sz="2800" dirty="0" smtClean="0"/>
              <a:t>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4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Hardware Rev.1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5987008" cy="49294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RHU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u="sng" dirty="0" smtClean="0">
                <a:sym typeface="Wingdings" pitchFamily="2" charset="2"/>
              </a:rPr>
              <a:t>Real Time </a:t>
            </a:r>
            <a:r>
              <a:rPr lang="en-US" u="sng" dirty="0" err="1" smtClean="0">
                <a:sym typeface="Wingdings" pitchFamily="2" charset="2"/>
              </a:rPr>
              <a:t>Histogramming</a:t>
            </a:r>
            <a:r>
              <a:rPr lang="en-US" u="sng" dirty="0" smtClean="0">
                <a:sym typeface="Wingdings" pitchFamily="2" charset="2"/>
              </a:rPr>
              <a:t> Unit</a:t>
            </a:r>
            <a:endParaRPr lang="en-US" u="sng" dirty="0" smtClean="0"/>
          </a:p>
          <a:p>
            <a:r>
              <a:rPr lang="en-US" dirty="0" smtClean="0"/>
              <a:t>FPGA based digital recorder</a:t>
            </a:r>
          </a:p>
          <a:p>
            <a:r>
              <a:rPr lang="en-US" dirty="0" smtClean="0"/>
              <a:t>3x NIM inputs for clock/control</a:t>
            </a:r>
          </a:p>
          <a:p>
            <a:r>
              <a:rPr lang="en-US" dirty="0" smtClean="0"/>
              <a:t>12x ECL inputs for input data</a:t>
            </a:r>
          </a:p>
          <a:p>
            <a:r>
              <a:rPr lang="en-US" dirty="0" smtClean="0"/>
              <a:t>VME interface (not used)</a:t>
            </a:r>
          </a:p>
          <a:p>
            <a:r>
              <a:rPr lang="en-US" dirty="0" smtClean="0"/>
              <a:t>Embedded Linux System</a:t>
            </a:r>
          </a:p>
          <a:p>
            <a:r>
              <a:rPr lang="en-US" dirty="0" smtClean="0"/>
              <a:t>Readout via </a:t>
            </a:r>
            <a:r>
              <a:rPr lang="en-US" dirty="0" err="1" smtClean="0"/>
              <a:t>ethernet</a:t>
            </a:r>
            <a:endParaRPr lang="en-US" dirty="0" smtClean="0"/>
          </a:p>
          <a:p>
            <a:r>
              <a:rPr lang="en-US" dirty="0" smtClean="0"/>
              <a:t>5MBit RAM in FPGA</a:t>
            </a:r>
          </a:p>
          <a:p>
            <a:r>
              <a:rPr lang="en-US" dirty="0" smtClean="0"/>
              <a:t>16MBit external RAM (3.2GBit/s)</a:t>
            </a:r>
          </a:p>
          <a:p>
            <a:endParaRPr lang="de-D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88650" y="2252310"/>
            <a:ext cx="4742731" cy="263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6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</a:t>
            </a:r>
            <a:r>
              <a:rPr lang="de-DE" dirty="0" err="1" smtClean="0"/>
              <a:t>Schematic</a:t>
            </a:r>
            <a:r>
              <a:rPr lang="de-DE" dirty="0" smtClean="0"/>
              <a:t> Rev.1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88650" y="2252310"/>
            <a:ext cx="4742731" cy="263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6534"/>
            <a:ext cx="5511803" cy="524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7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Features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52839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8 input channels with orbit histograms</a:t>
            </a:r>
          </a:p>
          <a:p>
            <a:pPr lvl="1"/>
            <a:r>
              <a:rPr lang="en-US" dirty="0" smtClean="0"/>
              <a:t>Internal 320MHz sampling rate: two samples get „OR-</a:t>
            </a:r>
            <a:r>
              <a:rPr lang="en-US" dirty="0" err="1" smtClean="0"/>
              <a:t>ed</a:t>
            </a:r>
            <a:r>
              <a:rPr lang="en-US" dirty="0" smtClean="0"/>
              <a:t>“ and stored into one bin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 result is </a:t>
            </a:r>
            <a:r>
              <a:rPr lang="en-US" dirty="0" smtClean="0"/>
              <a:t>160MHz sampling rate</a:t>
            </a:r>
          </a:p>
          <a:p>
            <a:r>
              <a:rPr lang="en-US" dirty="0" smtClean="0"/>
              <a:t>Histograms: </a:t>
            </a:r>
          </a:p>
          <a:p>
            <a:pPr lvl="1"/>
            <a:r>
              <a:rPr lang="en-US" dirty="0" smtClean="0"/>
              <a:t>6.25ns per bin, 14256 bins/orbit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deadtime</a:t>
            </a:r>
            <a:r>
              <a:rPr lang="en-US" dirty="0" smtClean="0"/>
              <a:t> (via double buffering)</a:t>
            </a:r>
          </a:p>
          <a:p>
            <a:r>
              <a:rPr lang="en-US" dirty="0" smtClean="0"/>
              <a:t>Continuous postmortem ring buffer</a:t>
            </a:r>
          </a:p>
          <a:p>
            <a:r>
              <a:rPr lang="en-US" dirty="0" smtClean="0"/>
              <a:t>Configurable # of orbits for </a:t>
            </a:r>
            <a:r>
              <a:rPr lang="en-US" dirty="0" err="1" smtClean="0"/>
              <a:t>histogramming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4797152"/>
            <a:ext cx="77438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8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Features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Configurable delay for orbit trigger</a:t>
            </a:r>
          </a:p>
          <a:p>
            <a:r>
              <a:rPr lang="en-US" dirty="0" smtClean="0"/>
              <a:t>Readout and control via network</a:t>
            </a:r>
          </a:p>
          <a:p>
            <a:r>
              <a:rPr lang="en-US" dirty="0" smtClean="0"/>
              <a:t>Postmortem buffer for &gt; 50 Orbits</a:t>
            </a:r>
          </a:p>
          <a:p>
            <a:endParaRPr lang="en-US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5" y="3848141"/>
            <a:ext cx="8234592" cy="206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33655" y="3470961"/>
            <a:ext cx="629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Realtime </a:t>
            </a:r>
            <a:r>
              <a:rPr lang="de-DE" b="1" dirty="0" err="1" smtClean="0"/>
              <a:t>Histogram</a:t>
            </a:r>
            <a:r>
              <a:rPr lang="de-DE" b="1" dirty="0" smtClean="0"/>
              <a:t> Data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one</a:t>
            </a:r>
            <a:r>
              <a:rPr lang="de-DE" b="1" dirty="0" smtClean="0"/>
              <a:t> </a:t>
            </a:r>
            <a:r>
              <a:rPr lang="de-DE" b="1" dirty="0" err="1" smtClean="0"/>
              <a:t>channel</a:t>
            </a:r>
            <a:r>
              <a:rPr lang="de-DE" b="1" dirty="0" smtClean="0"/>
              <a:t> </a:t>
            </a:r>
            <a:r>
              <a:rPr lang="de-DE" b="1" dirty="0" err="1" smtClean="0"/>
              <a:t>over</a:t>
            </a:r>
            <a:r>
              <a:rPr lang="de-DE" b="1" dirty="0" smtClean="0"/>
              <a:t> </a:t>
            </a:r>
            <a:r>
              <a:rPr lang="de-DE" b="1" dirty="0" err="1" smtClean="0"/>
              <a:t>several</a:t>
            </a:r>
            <a:r>
              <a:rPr lang="de-DE" b="1" dirty="0" smtClean="0"/>
              <a:t> </a:t>
            </a:r>
            <a:r>
              <a:rPr lang="de-DE" b="1" dirty="0" err="1" smtClean="0"/>
              <a:t>orbits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7740352" y="5733256"/>
            <a:ext cx="720080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Time µs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57392" y="5913263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 smtClean="0"/>
              <a:t>Source: </a:t>
            </a:r>
            <a:r>
              <a:rPr lang="de-DE" sz="1000" i="1" dirty="0"/>
              <a:t>Leonard-ADAMAS-18Dec12.odp</a:t>
            </a:r>
          </a:p>
        </p:txBody>
      </p:sp>
    </p:spTree>
    <p:extLst>
      <p:ext uri="{BB962C8B-B14F-4D97-AF65-F5344CB8AC3E}">
        <p14:creationId xmlns:p14="http://schemas.microsoft.com/office/powerpoint/2010/main" val="39109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Bildschirmpräsentation (4:3)</PresentationFormat>
  <Paragraphs>129</Paragraphs>
  <Slides>25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Larissa</vt:lpstr>
      <vt:lpstr>A Real-time Histogramming Unit for Luminosity Measurement of each Bunch Crossing at CMS</vt:lpstr>
      <vt:lpstr>Overview</vt:lpstr>
      <vt:lpstr>BCM1F Detector</vt:lpstr>
      <vt:lpstr>Setup at BCM1F</vt:lpstr>
      <vt:lpstr>RHU Hardware Revision 1 (finished development 2012)</vt:lpstr>
      <vt:lpstr>RHU Hardware Rev.1</vt:lpstr>
      <vt:lpstr>RHU Schematic Rev.1</vt:lpstr>
      <vt:lpstr>RHU Features</vt:lpstr>
      <vt:lpstr>RHU Features</vt:lpstr>
      <vt:lpstr>RHU Operation Modes</vt:lpstr>
      <vt:lpstr>RHU Operation Modes</vt:lpstr>
      <vt:lpstr>RHU Commissioning 2012</vt:lpstr>
      <vt:lpstr>RHU Hardware Revision 2 (ongoing development 2013/2014)</vt:lpstr>
      <vt:lpstr>Hardware Rev.2 (2013)</vt:lpstr>
      <vt:lpstr>Hardware Rev.2 (2013)</vt:lpstr>
      <vt:lpstr>Luminosity DAQ</vt:lpstr>
      <vt:lpstr>Luminosity DAQ</vt:lpstr>
      <vt:lpstr>Luminosity DAQ Architecture</vt:lpstr>
      <vt:lpstr>RHU DAQ Software</vt:lpstr>
      <vt:lpstr>RHU Setup</vt:lpstr>
      <vt:lpstr>RHU Software Architecture</vt:lpstr>
      <vt:lpstr>RHU Software</vt:lpstr>
      <vt:lpstr>Outlook 2013/2014</vt:lpstr>
      <vt:lpstr>Thank you!</vt:lpstr>
      <vt:lpstr>RHU with test input signal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Time Histogramming Unit (RHU) Hardware and Commissioning Results</dc:title>
  <dc:creator>Penno, Marek</dc:creator>
  <cp:lastModifiedBy>Penno, Marek</cp:lastModifiedBy>
  <cp:revision>50</cp:revision>
  <dcterms:created xsi:type="dcterms:W3CDTF">2013-04-22T16:07:49Z</dcterms:created>
  <dcterms:modified xsi:type="dcterms:W3CDTF">2013-09-20T12:27:42Z</dcterms:modified>
</cp:coreProperties>
</file>