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27" r:id="rId3"/>
    <p:sldId id="388" r:id="rId4"/>
    <p:sldId id="378" r:id="rId5"/>
    <p:sldId id="356" r:id="rId6"/>
    <p:sldId id="434" r:id="rId7"/>
    <p:sldId id="420" r:id="rId8"/>
    <p:sldId id="422" r:id="rId9"/>
    <p:sldId id="423" r:id="rId10"/>
    <p:sldId id="409" r:id="rId11"/>
    <p:sldId id="425" r:id="rId12"/>
    <p:sldId id="451" r:id="rId13"/>
    <p:sldId id="450" r:id="rId14"/>
    <p:sldId id="427" r:id="rId15"/>
    <p:sldId id="444" r:id="rId16"/>
    <p:sldId id="428" r:id="rId17"/>
    <p:sldId id="429" r:id="rId18"/>
    <p:sldId id="438" r:id="rId19"/>
    <p:sldId id="431" r:id="rId20"/>
    <p:sldId id="433" r:id="rId21"/>
    <p:sldId id="436" r:id="rId22"/>
    <p:sldId id="437" r:id="rId23"/>
    <p:sldId id="360" r:id="rId24"/>
    <p:sldId id="445" r:id="rId25"/>
    <p:sldId id="441" r:id="rId26"/>
    <p:sldId id="442" r:id="rId27"/>
    <p:sldId id="355" r:id="rId28"/>
    <p:sldId id="443" r:id="rId29"/>
    <p:sldId id="402" r:id="rId30"/>
    <p:sldId id="414" r:id="rId31"/>
    <p:sldId id="408" r:id="rId32"/>
    <p:sldId id="393" r:id="rId33"/>
    <p:sldId id="446" r:id="rId34"/>
    <p:sldId id="448" r:id="rId35"/>
    <p:sldId id="447" r:id="rId36"/>
    <p:sldId id="449" r:id="rId37"/>
    <p:sldId id="426" r:id="rId38"/>
    <p:sldId id="452" r:id="rId39"/>
    <p:sldId id="453" r:id="rId40"/>
    <p:sldId id="454" r:id="rId41"/>
    <p:sldId id="457" r:id="rId42"/>
    <p:sldId id="458" r:id="rId43"/>
    <p:sldId id="459" r:id="rId44"/>
    <p:sldId id="455" r:id="rId45"/>
    <p:sldId id="456" r:id="rId46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Kuster" initials="MK" lastIdx="2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748"/>
    <a:srgbClr val="FF9999"/>
    <a:srgbClr val="008000"/>
    <a:srgbClr val="009900"/>
    <a:srgbClr val="336600"/>
    <a:srgbClr val="251555"/>
    <a:srgbClr val="FF0000"/>
    <a:srgbClr val="00CC99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80" autoAdjust="0"/>
    <p:restoredTop sz="95752" autoAdjust="0"/>
  </p:normalViewPr>
  <p:slideViewPr>
    <p:cSldViewPr snapToGrid="0">
      <p:cViewPr>
        <p:scale>
          <a:sx n="100" d="100"/>
          <a:sy n="100" d="100"/>
        </p:scale>
        <p:origin x="-990" y="246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526" y="3413"/>
      </p:cViewPr>
      <p:guideLst>
        <p:guide orient="horz" pos="3128"/>
        <p:guide pos="213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2DEE7-A10B-41E3-9C41-8E8DC0691810}" type="doc">
      <dgm:prSet loTypeId="urn:microsoft.com/office/officeart/2005/8/layout/orgChart1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296D0D1-9EB0-4449-9626-A37305666257}">
      <dgm:prSet phldrT="[Text]" custT="1"/>
      <dgm:spPr/>
      <dgm:t>
        <a:bodyPr/>
        <a:lstStyle/>
        <a:p>
          <a:r>
            <a:rPr lang="en-US" sz="2000" dirty="0" smtClean="0"/>
            <a:t>Laboratory X-ray </a:t>
          </a:r>
        </a:p>
        <a:p>
          <a:r>
            <a:rPr lang="en-US" sz="2000" dirty="0" smtClean="0"/>
            <a:t>sources at the XFEL</a:t>
          </a:r>
          <a:endParaRPr lang="en-US" sz="2000" dirty="0"/>
        </a:p>
      </dgm:t>
    </dgm:pt>
    <dgm:pt modelId="{44FFF80E-A3C9-44D2-A772-3A844E0C14EF}" type="parTrans" cxnId="{35677A1E-9D40-4DE3-9225-C8741D8E8486}">
      <dgm:prSet/>
      <dgm:spPr/>
      <dgm:t>
        <a:bodyPr/>
        <a:lstStyle/>
        <a:p>
          <a:endParaRPr lang="en-US"/>
        </a:p>
      </dgm:t>
    </dgm:pt>
    <dgm:pt modelId="{1624C6A8-4FB8-49A2-85FF-0E0642E8C928}" type="sibTrans" cxnId="{35677A1E-9D40-4DE3-9225-C8741D8E8486}">
      <dgm:prSet/>
      <dgm:spPr/>
      <dgm:t>
        <a:bodyPr/>
        <a:lstStyle/>
        <a:p>
          <a:endParaRPr lang="en-US"/>
        </a:p>
      </dgm:t>
    </dgm:pt>
    <dgm:pt modelId="{D7609DC7-B05C-4B0D-ABAA-1E3C40FB6E14}">
      <dgm:prSet phldrT="[Text]"/>
      <dgm:spPr/>
      <dgm:t>
        <a:bodyPr/>
        <a:lstStyle/>
        <a:p>
          <a:pPr algn="ctr"/>
          <a:r>
            <a:rPr lang="en-US" b="1" dirty="0" smtClean="0"/>
            <a:t>Radioactive isotopes</a:t>
          </a:r>
          <a:endParaRPr lang="en-US" b="1" dirty="0"/>
        </a:p>
      </dgm:t>
    </dgm:pt>
    <dgm:pt modelId="{EDEA1B69-D708-4749-9790-7749D4010035}" type="parTrans" cxnId="{64D1019D-6546-4A8A-8115-3B41E0759A70}">
      <dgm:prSet/>
      <dgm:spPr/>
      <dgm:t>
        <a:bodyPr/>
        <a:lstStyle/>
        <a:p>
          <a:endParaRPr lang="en-US"/>
        </a:p>
      </dgm:t>
    </dgm:pt>
    <dgm:pt modelId="{E39DF5B6-6A41-4C12-8B5C-1CE493560457}" type="sibTrans" cxnId="{64D1019D-6546-4A8A-8115-3B41E0759A70}">
      <dgm:prSet/>
      <dgm:spPr/>
      <dgm:t>
        <a:bodyPr/>
        <a:lstStyle/>
        <a:p>
          <a:endParaRPr lang="en-US"/>
        </a:p>
      </dgm:t>
    </dgm:pt>
    <dgm:pt modelId="{7F9A1F0C-459E-41F3-B2EE-97E6770D94DE}">
      <dgm:prSet phldrT="[Text]"/>
      <dgm:spPr/>
      <dgm:t>
        <a:bodyPr/>
        <a:lstStyle/>
        <a:p>
          <a:pPr algn="ctr"/>
          <a:r>
            <a:rPr lang="en-US" b="1" dirty="0" smtClean="0"/>
            <a:t>Pulsed multi-target X-ray generator </a:t>
          </a:r>
        </a:p>
        <a:p>
          <a:pPr algn="l"/>
          <a:r>
            <a:rPr lang="en-US" dirty="0" smtClean="0"/>
            <a:t>- Electron source from Kimball </a:t>
          </a:r>
        </a:p>
        <a:p>
          <a:pPr algn="l"/>
          <a:r>
            <a:rPr lang="en-US" dirty="0" smtClean="0"/>
            <a:t>- Multi target anode</a:t>
          </a:r>
        </a:p>
        <a:p>
          <a:pPr algn="l"/>
          <a:r>
            <a:rPr lang="en-US" dirty="0" smtClean="0"/>
            <a:t>- Optics (e.g. </a:t>
          </a:r>
          <a:r>
            <a:rPr lang="en-US" dirty="0" err="1" smtClean="0"/>
            <a:t>polycapillary</a:t>
          </a:r>
          <a:r>
            <a:rPr lang="en-US" dirty="0" smtClean="0"/>
            <a:t>) </a:t>
          </a:r>
          <a:endParaRPr lang="en-US" dirty="0"/>
        </a:p>
      </dgm:t>
    </dgm:pt>
    <dgm:pt modelId="{2AC925EB-51D4-48B5-A81E-BF0382B6B751}" type="parTrans" cxnId="{A76DF8B3-AB35-40A6-AFBE-266591B8C8FD}">
      <dgm:prSet/>
      <dgm:spPr/>
      <dgm:t>
        <a:bodyPr/>
        <a:lstStyle/>
        <a:p>
          <a:endParaRPr lang="en-US"/>
        </a:p>
      </dgm:t>
    </dgm:pt>
    <dgm:pt modelId="{90F7A1A3-90FB-4289-843E-C3FCD8431892}" type="sibTrans" cxnId="{A76DF8B3-AB35-40A6-AFBE-266591B8C8FD}">
      <dgm:prSet/>
      <dgm:spPr/>
      <dgm:t>
        <a:bodyPr/>
        <a:lstStyle/>
        <a:p>
          <a:endParaRPr lang="en-US"/>
        </a:p>
      </dgm:t>
    </dgm:pt>
    <dgm:pt modelId="{7D5935F1-6F3F-481C-8D7F-79657CCCE000}">
      <dgm:prSet phldrT="[Text]"/>
      <dgm:spPr/>
      <dgm:t>
        <a:bodyPr/>
        <a:lstStyle/>
        <a:p>
          <a:pPr algn="ctr"/>
          <a:r>
            <a:rPr lang="en-US" dirty="0" smtClean="0"/>
            <a:t>Low power</a:t>
          </a:r>
        </a:p>
        <a:p>
          <a:pPr algn="ctr"/>
          <a:r>
            <a:rPr lang="en-US" dirty="0" smtClean="0"/>
            <a:t> P &lt; 10W   </a:t>
          </a:r>
          <a:endParaRPr lang="en-US" dirty="0"/>
        </a:p>
      </dgm:t>
    </dgm:pt>
    <dgm:pt modelId="{A57FB2E1-8FD6-41E1-9ED2-1FC8226D3B50}" type="parTrans" cxnId="{03999B57-302A-46F0-9C85-E94BED5FA711}">
      <dgm:prSet/>
      <dgm:spPr/>
      <dgm:t>
        <a:bodyPr/>
        <a:lstStyle/>
        <a:p>
          <a:endParaRPr lang="en-US"/>
        </a:p>
      </dgm:t>
    </dgm:pt>
    <dgm:pt modelId="{468278DB-E1EA-41B7-837D-2FB8B6FFE8BF}" type="sibTrans" cxnId="{03999B57-302A-46F0-9C85-E94BED5FA711}">
      <dgm:prSet/>
      <dgm:spPr/>
      <dgm:t>
        <a:bodyPr/>
        <a:lstStyle/>
        <a:p>
          <a:endParaRPr lang="en-US"/>
        </a:p>
      </dgm:t>
    </dgm:pt>
    <dgm:pt modelId="{1259A7FC-5AA0-46D7-BC28-7E0ADEE890FE}">
      <dgm:prSet phldrT="[Text]"/>
      <dgm:spPr/>
      <dgm:t>
        <a:bodyPr/>
        <a:lstStyle/>
        <a:p>
          <a:pPr algn="ctr"/>
          <a:r>
            <a:rPr lang="en-US" dirty="0" smtClean="0"/>
            <a:t>High power </a:t>
          </a:r>
        </a:p>
        <a:p>
          <a:pPr algn="ctr"/>
          <a:r>
            <a:rPr lang="en-US" dirty="0" smtClean="0"/>
            <a:t>P &gt; 2kW </a:t>
          </a:r>
        </a:p>
        <a:p>
          <a:pPr algn="ctr"/>
          <a:r>
            <a:rPr lang="en-US" dirty="0" smtClean="0"/>
            <a:t>micro-focusing </a:t>
          </a:r>
          <a:endParaRPr lang="en-US" dirty="0"/>
        </a:p>
      </dgm:t>
    </dgm:pt>
    <dgm:pt modelId="{CD3BE50E-816E-4764-9B34-5E0139E6BB7A}" type="parTrans" cxnId="{78D2DC59-009D-40F3-BC89-907C28EB3293}">
      <dgm:prSet/>
      <dgm:spPr/>
      <dgm:t>
        <a:bodyPr/>
        <a:lstStyle/>
        <a:p>
          <a:endParaRPr lang="en-US"/>
        </a:p>
      </dgm:t>
    </dgm:pt>
    <dgm:pt modelId="{AA3B14E4-F6DF-4C39-A50B-B565C0936AC7}" type="sibTrans" cxnId="{78D2DC59-009D-40F3-BC89-907C28EB3293}">
      <dgm:prSet/>
      <dgm:spPr/>
      <dgm:t>
        <a:bodyPr/>
        <a:lstStyle/>
        <a:p>
          <a:endParaRPr lang="en-US"/>
        </a:p>
      </dgm:t>
    </dgm:pt>
    <dgm:pt modelId="{36FC3098-6EF5-46BC-86B4-10AF605B6388}">
      <dgm:prSet phldrT="[Text]"/>
      <dgm:spPr/>
      <dgm:t>
        <a:bodyPr/>
        <a:lstStyle/>
        <a:p>
          <a:pPr algn="ctr"/>
          <a:r>
            <a:rPr lang="en-US" b="1" dirty="0" smtClean="0"/>
            <a:t>Conventional “DC” X-ray tubes</a:t>
          </a:r>
          <a:endParaRPr lang="en-US" b="1" dirty="0"/>
        </a:p>
      </dgm:t>
    </dgm:pt>
    <dgm:pt modelId="{734D9165-1A28-4D37-8D2A-68C487613BEB}" type="parTrans" cxnId="{81E70780-1C7A-4AA5-B8F0-568A64516FED}">
      <dgm:prSet/>
      <dgm:spPr/>
      <dgm:t>
        <a:bodyPr/>
        <a:lstStyle/>
        <a:p>
          <a:endParaRPr lang="en-US"/>
        </a:p>
      </dgm:t>
    </dgm:pt>
    <dgm:pt modelId="{B9E42638-7496-42F3-B23F-4C36EDA6255F}" type="sibTrans" cxnId="{81E70780-1C7A-4AA5-B8F0-568A64516FED}">
      <dgm:prSet/>
      <dgm:spPr/>
      <dgm:t>
        <a:bodyPr/>
        <a:lstStyle/>
        <a:p>
          <a:endParaRPr lang="en-US"/>
        </a:p>
      </dgm:t>
    </dgm:pt>
    <dgm:pt modelId="{41E3E903-7991-4CC2-8BD4-51985C13F391}" type="pres">
      <dgm:prSet presAssocID="{BE32DEE7-A10B-41E3-9C41-8E8DC069181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EE46C2-BF15-465E-B8B4-77A037CEE9A0}" type="pres">
      <dgm:prSet presAssocID="{6296D0D1-9EB0-4449-9626-A37305666257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75919F3-CBD3-4832-8598-C844E72211EB}" type="pres">
      <dgm:prSet presAssocID="{6296D0D1-9EB0-4449-9626-A37305666257}" presName="rootComposite1" presStyleCnt="0"/>
      <dgm:spPr/>
      <dgm:t>
        <a:bodyPr/>
        <a:lstStyle/>
        <a:p>
          <a:endParaRPr lang="en-US"/>
        </a:p>
      </dgm:t>
    </dgm:pt>
    <dgm:pt modelId="{EC469405-DD94-47E4-BD87-AAA59BE55DB0}" type="pres">
      <dgm:prSet presAssocID="{6296D0D1-9EB0-4449-9626-A37305666257}" presName="rootText1" presStyleLbl="node0" presStyleIdx="0" presStyleCnt="1" custScaleX="228125" custLinFactNeighborX="-563" custLinFactNeighborY="-629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34AFA2-B845-4D36-9C2A-7E1C7E1040EC}" type="pres">
      <dgm:prSet presAssocID="{6296D0D1-9EB0-4449-9626-A3730566625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FC8EE1B-FA21-4C14-BA5E-05BD4AD1454C}" type="pres">
      <dgm:prSet presAssocID="{6296D0D1-9EB0-4449-9626-A37305666257}" presName="hierChild2" presStyleCnt="0"/>
      <dgm:spPr/>
      <dgm:t>
        <a:bodyPr/>
        <a:lstStyle/>
        <a:p>
          <a:endParaRPr lang="en-US"/>
        </a:p>
      </dgm:t>
    </dgm:pt>
    <dgm:pt modelId="{970C0C86-F977-40FA-A208-3C333895365E}" type="pres">
      <dgm:prSet presAssocID="{EDEA1B69-D708-4749-9790-7749D4010035}" presName="Name37" presStyleLbl="parChTrans1D2" presStyleIdx="0" presStyleCnt="3"/>
      <dgm:spPr/>
      <dgm:t>
        <a:bodyPr/>
        <a:lstStyle/>
        <a:p>
          <a:endParaRPr lang="en-US"/>
        </a:p>
      </dgm:t>
    </dgm:pt>
    <dgm:pt modelId="{5FB1B5D4-3588-4142-B91A-6CA599E710A0}" type="pres">
      <dgm:prSet presAssocID="{D7609DC7-B05C-4B0D-ABAA-1E3C40FB6E1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F19E30B-2512-4BBE-BAE4-08662D1894E4}" type="pres">
      <dgm:prSet presAssocID="{D7609DC7-B05C-4B0D-ABAA-1E3C40FB6E14}" presName="rootComposite" presStyleCnt="0"/>
      <dgm:spPr/>
      <dgm:t>
        <a:bodyPr/>
        <a:lstStyle/>
        <a:p>
          <a:endParaRPr lang="en-US"/>
        </a:p>
      </dgm:t>
    </dgm:pt>
    <dgm:pt modelId="{85A2A89D-F77E-4C4E-971D-29CE1FCFB1C0}" type="pres">
      <dgm:prSet presAssocID="{D7609DC7-B05C-4B0D-ABAA-1E3C40FB6E14}" presName="rootText" presStyleLbl="node2" presStyleIdx="0" presStyleCnt="3" custScaleX="132902" custScaleY="66936" custLinFactNeighborX="-60345" custLinFactNeighborY="-22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A7EDE9-F035-486F-A36D-2D33F2C0A6E8}" type="pres">
      <dgm:prSet presAssocID="{D7609DC7-B05C-4B0D-ABAA-1E3C40FB6E14}" presName="rootConnector" presStyleLbl="node2" presStyleIdx="0" presStyleCnt="3"/>
      <dgm:spPr/>
      <dgm:t>
        <a:bodyPr/>
        <a:lstStyle/>
        <a:p>
          <a:endParaRPr lang="en-US"/>
        </a:p>
      </dgm:t>
    </dgm:pt>
    <dgm:pt modelId="{10B9B812-DE58-4837-96A8-AEEA63D31E8F}" type="pres">
      <dgm:prSet presAssocID="{D7609DC7-B05C-4B0D-ABAA-1E3C40FB6E14}" presName="hierChild4" presStyleCnt="0"/>
      <dgm:spPr/>
      <dgm:t>
        <a:bodyPr/>
        <a:lstStyle/>
        <a:p>
          <a:endParaRPr lang="en-US"/>
        </a:p>
      </dgm:t>
    </dgm:pt>
    <dgm:pt modelId="{50A7834E-01AE-4BBA-BECF-E901B112A53A}" type="pres">
      <dgm:prSet presAssocID="{D7609DC7-B05C-4B0D-ABAA-1E3C40FB6E14}" presName="hierChild5" presStyleCnt="0"/>
      <dgm:spPr/>
      <dgm:t>
        <a:bodyPr/>
        <a:lstStyle/>
        <a:p>
          <a:endParaRPr lang="en-US"/>
        </a:p>
      </dgm:t>
    </dgm:pt>
    <dgm:pt modelId="{4A856DEB-67A9-42D4-BA3A-F65D6A7786EB}" type="pres">
      <dgm:prSet presAssocID="{734D9165-1A28-4D37-8D2A-68C487613BEB}" presName="Name37" presStyleLbl="parChTrans1D2" presStyleIdx="1" presStyleCnt="3"/>
      <dgm:spPr/>
      <dgm:t>
        <a:bodyPr/>
        <a:lstStyle/>
        <a:p>
          <a:endParaRPr lang="en-US"/>
        </a:p>
      </dgm:t>
    </dgm:pt>
    <dgm:pt modelId="{110DE854-8836-46FF-86D6-A198CF94512E}" type="pres">
      <dgm:prSet presAssocID="{36FC3098-6EF5-46BC-86B4-10AF605B638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E9A5255-9489-43F7-A6D3-6F5F43B67A30}" type="pres">
      <dgm:prSet presAssocID="{36FC3098-6EF5-46BC-86B4-10AF605B6388}" presName="rootComposite" presStyleCnt="0"/>
      <dgm:spPr/>
      <dgm:t>
        <a:bodyPr/>
        <a:lstStyle/>
        <a:p>
          <a:endParaRPr lang="en-US"/>
        </a:p>
      </dgm:t>
    </dgm:pt>
    <dgm:pt modelId="{BD03DE72-6CB8-45D3-9EF6-AE138FB888C5}" type="pres">
      <dgm:prSet presAssocID="{36FC3098-6EF5-46BC-86B4-10AF605B6388}" presName="rootText" presStyleLbl="node2" presStyleIdx="1" presStyleCnt="3" custScaleX="199133" custLinFactNeighborX="-2509" custLinFactNeighborY="11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7A6EE4-62FA-4FD6-858B-374DFDBE675C}" type="pres">
      <dgm:prSet presAssocID="{36FC3098-6EF5-46BC-86B4-10AF605B6388}" presName="rootConnector" presStyleLbl="node2" presStyleIdx="1" presStyleCnt="3"/>
      <dgm:spPr/>
      <dgm:t>
        <a:bodyPr/>
        <a:lstStyle/>
        <a:p>
          <a:endParaRPr lang="en-US"/>
        </a:p>
      </dgm:t>
    </dgm:pt>
    <dgm:pt modelId="{01EDFE58-C286-4E26-B2F9-A46C0DF493BC}" type="pres">
      <dgm:prSet presAssocID="{36FC3098-6EF5-46BC-86B4-10AF605B6388}" presName="hierChild4" presStyleCnt="0"/>
      <dgm:spPr/>
      <dgm:t>
        <a:bodyPr/>
        <a:lstStyle/>
        <a:p>
          <a:endParaRPr lang="en-US"/>
        </a:p>
      </dgm:t>
    </dgm:pt>
    <dgm:pt modelId="{4A7BEDCD-2607-480F-B7FA-D7A646856116}" type="pres">
      <dgm:prSet presAssocID="{A57FB2E1-8FD6-41E1-9ED2-1FC8226D3B50}" presName="Name37" presStyleLbl="parChTrans1D3" presStyleIdx="0" presStyleCnt="2"/>
      <dgm:spPr/>
      <dgm:t>
        <a:bodyPr/>
        <a:lstStyle/>
        <a:p>
          <a:endParaRPr lang="en-US"/>
        </a:p>
      </dgm:t>
    </dgm:pt>
    <dgm:pt modelId="{62CE1D59-D53C-4F6C-8F80-DFD1C808FCD9}" type="pres">
      <dgm:prSet presAssocID="{7D5935F1-6F3F-481C-8D7F-79657CCCE00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B64C043-B2E4-41C0-A036-2F939562D293}" type="pres">
      <dgm:prSet presAssocID="{7D5935F1-6F3F-481C-8D7F-79657CCCE000}" presName="rootComposite" presStyleCnt="0"/>
      <dgm:spPr/>
      <dgm:t>
        <a:bodyPr/>
        <a:lstStyle/>
        <a:p>
          <a:endParaRPr lang="en-US"/>
        </a:p>
      </dgm:t>
    </dgm:pt>
    <dgm:pt modelId="{BBFF9D8E-2FD9-4BE0-B2DF-4EDD9502BCCB}" type="pres">
      <dgm:prSet presAssocID="{7D5935F1-6F3F-481C-8D7F-79657CCCE000}" presName="rootText" presStyleLbl="node3" presStyleIdx="0" presStyleCnt="2" custLinFactNeighborX="-50774" custLinFactNeighborY="-269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A9EAB7-3676-41D3-BCFF-AB21066E93BE}" type="pres">
      <dgm:prSet presAssocID="{7D5935F1-6F3F-481C-8D7F-79657CCCE000}" presName="rootConnector" presStyleLbl="node3" presStyleIdx="0" presStyleCnt="2"/>
      <dgm:spPr/>
      <dgm:t>
        <a:bodyPr/>
        <a:lstStyle/>
        <a:p>
          <a:endParaRPr lang="en-US"/>
        </a:p>
      </dgm:t>
    </dgm:pt>
    <dgm:pt modelId="{074F6B28-3E9C-41A7-8CDC-AD065FE5E4C8}" type="pres">
      <dgm:prSet presAssocID="{7D5935F1-6F3F-481C-8D7F-79657CCCE000}" presName="hierChild4" presStyleCnt="0"/>
      <dgm:spPr/>
      <dgm:t>
        <a:bodyPr/>
        <a:lstStyle/>
        <a:p>
          <a:endParaRPr lang="en-US"/>
        </a:p>
      </dgm:t>
    </dgm:pt>
    <dgm:pt modelId="{89239CE0-2C5F-4302-A657-05169A123BFD}" type="pres">
      <dgm:prSet presAssocID="{7D5935F1-6F3F-481C-8D7F-79657CCCE000}" presName="hierChild5" presStyleCnt="0"/>
      <dgm:spPr/>
      <dgm:t>
        <a:bodyPr/>
        <a:lstStyle/>
        <a:p>
          <a:endParaRPr lang="en-US"/>
        </a:p>
      </dgm:t>
    </dgm:pt>
    <dgm:pt modelId="{6164F2ED-1687-47EF-9EFA-F02506F18081}" type="pres">
      <dgm:prSet presAssocID="{CD3BE50E-816E-4764-9B34-5E0139E6BB7A}" presName="Name37" presStyleLbl="parChTrans1D3" presStyleIdx="1" presStyleCnt="2"/>
      <dgm:spPr/>
      <dgm:t>
        <a:bodyPr/>
        <a:lstStyle/>
        <a:p>
          <a:endParaRPr lang="en-US"/>
        </a:p>
      </dgm:t>
    </dgm:pt>
    <dgm:pt modelId="{9089E54C-7E08-4690-8919-278010BFB35E}" type="pres">
      <dgm:prSet presAssocID="{1259A7FC-5AA0-46D7-BC28-7E0ADEE890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64D313-078F-4033-B7AD-66632FB06F7D}" type="pres">
      <dgm:prSet presAssocID="{1259A7FC-5AA0-46D7-BC28-7E0ADEE890FE}" presName="rootComposite" presStyleCnt="0"/>
      <dgm:spPr/>
      <dgm:t>
        <a:bodyPr/>
        <a:lstStyle/>
        <a:p>
          <a:endParaRPr lang="en-US"/>
        </a:p>
      </dgm:t>
    </dgm:pt>
    <dgm:pt modelId="{8E286D9E-29FD-479A-9B0F-A9ECF309DF0C}" type="pres">
      <dgm:prSet presAssocID="{1259A7FC-5AA0-46D7-BC28-7E0ADEE890FE}" presName="rootText" presStyleLbl="node3" presStyleIdx="1" presStyleCnt="2" custLinFactY="-71384" custLinFactNeighborX="4806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2777FD-08DE-43D3-A39A-1AD8BD0B7EF9}" type="pres">
      <dgm:prSet presAssocID="{1259A7FC-5AA0-46D7-BC28-7E0ADEE890FE}" presName="rootConnector" presStyleLbl="node3" presStyleIdx="1" presStyleCnt="2"/>
      <dgm:spPr/>
      <dgm:t>
        <a:bodyPr/>
        <a:lstStyle/>
        <a:p>
          <a:endParaRPr lang="en-US"/>
        </a:p>
      </dgm:t>
    </dgm:pt>
    <dgm:pt modelId="{C1925228-6487-46A1-9EB3-80B15D2536F2}" type="pres">
      <dgm:prSet presAssocID="{1259A7FC-5AA0-46D7-BC28-7E0ADEE890FE}" presName="hierChild4" presStyleCnt="0"/>
      <dgm:spPr/>
      <dgm:t>
        <a:bodyPr/>
        <a:lstStyle/>
        <a:p>
          <a:endParaRPr lang="en-US"/>
        </a:p>
      </dgm:t>
    </dgm:pt>
    <dgm:pt modelId="{700AE288-CADF-4E15-ABB8-C175098ACAAB}" type="pres">
      <dgm:prSet presAssocID="{1259A7FC-5AA0-46D7-BC28-7E0ADEE890FE}" presName="hierChild5" presStyleCnt="0"/>
      <dgm:spPr/>
      <dgm:t>
        <a:bodyPr/>
        <a:lstStyle/>
        <a:p>
          <a:endParaRPr lang="en-US"/>
        </a:p>
      </dgm:t>
    </dgm:pt>
    <dgm:pt modelId="{501D891B-BA12-4612-845B-2892F1E351CD}" type="pres">
      <dgm:prSet presAssocID="{36FC3098-6EF5-46BC-86B4-10AF605B6388}" presName="hierChild5" presStyleCnt="0"/>
      <dgm:spPr/>
      <dgm:t>
        <a:bodyPr/>
        <a:lstStyle/>
        <a:p>
          <a:endParaRPr lang="en-US"/>
        </a:p>
      </dgm:t>
    </dgm:pt>
    <dgm:pt modelId="{496DB939-723A-437F-B40A-BA1AA93AE75C}" type="pres">
      <dgm:prSet presAssocID="{2AC925EB-51D4-48B5-A81E-BF0382B6B751}" presName="Name37" presStyleLbl="parChTrans1D2" presStyleIdx="2" presStyleCnt="3"/>
      <dgm:spPr/>
      <dgm:t>
        <a:bodyPr/>
        <a:lstStyle/>
        <a:p>
          <a:endParaRPr lang="en-US"/>
        </a:p>
      </dgm:t>
    </dgm:pt>
    <dgm:pt modelId="{C663E84C-4818-4C7E-80F8-93EC2F408F6B}" type="pres">
      <dgm:prSet presAssocID="{7F9A1F0C-459E-41F3-B2EE-97E6770D94D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96F3BD9-05B9-415E-BC46-F5A85E7E8F62}" type="pres">
      <dgm:prSet presAssocID="{7F9A1F0C-459E-41F3-B2EE-97E6770D94DE}" presName="rootComposite" presStyleCnt="0"/>
      <dgm:spPr/>
      <dgm:t>
        <a:bodyPr/>
        <a:lstStyle/>
        <a:p>
          <a:endParaRPr lang="en-US"/>
        </a:p>
      </dgm:t>
    </dgm:pt>
    <dgm:pt modelId="{CF04AA22-817C-4A50-8FDD-492F4E91BB22}" type="pres">
      <dgm:prSet presAssocID="{7F9A1F0C-459E-41F3-B2EE-97E6770D94DE}" presName="rootText" presStyleLbl="node2" presStyleIdx="2" presStyleCnt="3" custScaleX="131243" custScaleY="138792" custLinFactNeighborX="40321" custLinFactNeighborY="3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21EAF0-8E95-47EB-939C-ABC96549CF68}" type="pres">
      <dgm:prSet presAssocID="{7F9A1F0C-459E-41F3-B2EE-97E6770D94DE}" presName="rootConnector" presStyleLbl="node2" presStyleIdx="2" presStyleCnt="3"/>
      <dgm:spPr/>
      <dgm:t>
        <a:bodyPr/>
        <a:lstStyle/>
        <a:p>
          <a:endParaRPr lang="en-US"/>
        </a:p>
      </dgm:t>
    </dgm:pt>
    <dgm:pt modelId="{0482D9DA-8C4E-42C5-B3DE-2A364B17E35A}" type="pres">
      <dgm:prSet presAssocID="{7F9A1F0C-459E-41F3-B2EE-97E6770D94DE}" presName="hierChild4" presStyleCnt="0"/>
      <dgm:spPr/>
      <dgm:t>
        <a:bodyPr/>
        <a:lstStyle/>
        <a:p>
          <a:endParaRPr lang="en-US"/>
        </a:p>
      </dgm:t>
    </dgm:pt>
    <dgm:pt modelId="{E997EEE4-6115-4003-9F47-C42ECD322DE2}" type="pres">
      <dgm:prSet presAssocID="{7F9A1F0C-459E-41F3-B2EE-97E6770D94DE}" presName="hierChild5" presStyleCnt="0"/>
      <dgm:spPr/>
      <dgm:t>
        <a:bodyPr/>
        <a:lstStyle/>
        <a:p>
          <a:endParaRPr lang="en-US"/>
        </a:p>
      </dgm:t>
    </dgm:pt>
    <dgm:pt modelId="{7CD7C853-FCFA-43D4-B153-E0256842A1EB}" type="pres">
      <dgm:prSet presAssocID="{6296D0D1-9EB0-4449-9626-A37305666257}" presName="hierChild3" presStyleCnt="0"/>
      <dgm:spPr/>
      <dgm:t>
        <a:bodyPr/>
        <a:lstStyle/>
        <a:p>
          <a:endParaRPr lang="en-US"/>
        </a:p>
      </dgm:t>
    </dgm:pt>
  </dgm:ptLst>
  <dgm:cxnLst>
    <dgm:cxn modelId="{35677A1E-9D40-4DE3-9225-C8741D8E8486}" srcId="{BE32DEE7-A10B-41E3-9C41-8E8DC0691810}" destId="{6296D0D1-9EB0-4449-9626-A37305666257}" srcOrd="0" destOrd="0" parTransId="{44FFF80E-A3C9-44D2-A772-3A844E0C14EF}" sibTransId="{1624C6A8-4FB8-49A2-85FF-0E0642E8C928}"/>
    <dgm:cxn modelId="{03999B57-302A-46F0-9C85-E94BED5FA711}" srcId="{36FC3098-6EF5-46BC-86B4-10AF605B6388}" destId="{7D5935F1-6F3F-481C-8D7F-79657CCCE000}" srcOrd="0" destOrd="0" parTransId="{A57FB2E1-8FD6-41E1-9ED2-1FC8226D3B50}" sibTransId="{468278DB-E1EA-41B7-837D-2FB8B6FFE8BF}"/>
    <dgm:cxn modelId="{81E70780-1C7A-4AA5-B8F0-568A64516FED}" srcId="{6296D0D1-9EB0-4449-9626-A37305666257}" destId="{36FC3098-6EF5-46BC-86B4-10AF605B6388}" srcOrd="1" destOrd="0" parTransId="{734D9165-1A28-4D37-8D2A-68C487613BEB}" sibTransId="{B9E42638-7496-42F3-B23F-4C36EDA6255F}"/>
    <dgm:cxn modelId="{6E840382-FA4E-4C13-9730-7E8A11D7813B}" type="presOf" srcId="{D7609DC7-B05C-4B0D-ABAA-1E3C40FB6E14}" destId="{37A7EDE9-F035-486F-A36D-2D33F2C0A6E8}" srcOrd="1" destOrd="0" presId="urn:microsoft.com/office/officeart/2005/8/layout/orgChart1"/>
    <dgm:cxn modelId="{6BABBB83-E032-499D-86D4-A72C1B0A227F}" type="presOf" srcId="{36FC3098-6EF5-46BC-86B4-10AF605B6388}" destId="{9E7A6EE4-62FA-4FD6-858B-374DFDBE675C}" srcOrd="1" destOrd="0" presId="urn:microsoft.com/office/officeart/2005/8/layout/orgChart1"/>
    <dgm:cxn modelId="{08C77640-1B34-4616-A32E-48A111D8A511}" type="presOf" srcId="{6296D0D1-9EB0-4449-9626-A37305666257}" destId="{7734AFA2-B845-4D36-9C2A-7E1C7E1040EC}" srcOrd="1" destOrd="0" presId="urn:microsoft.com/office/officeart/2005/8/layout/orgChart1"/>
    <dgm:cxn modelId="{8DD220DD-A706-4B3B-A571-74FBFD438678}" type="presOf" srcId="{2AC925EB-51D4-48B5-A81E-BF0382B6B751}" destId="{496DB939-723A-437F-B40A-BA1AA93AE75C}" srcOrd="0" destOrd="0" presId="urn:microsoft.com/office/officeart/2005/8/layout/orgChart1"/>
    <dgm:cxn modelId="{299E1B9D-67FA-4A71-B817-EAFBCD8A3A43}" type="presOf" srcId="{7D5935F1-6F3F-481C-8D7F-79657CCCE000}" destId="{D9A9EAB7-3676-41D3-BCFF-AB21066E93BE}" srcOrd="1" destOrd="0" presId="urn:microsoft.com/office/officeart/2005/8/layout/orgChart1"/>
    <dgm:cxn modelId="{17CA5C0C-6F53-436E-B323-19AFC7DBD7F6}" type="presOf" srcId="{7F9A1F0C-459E-41F3-B2EE-97E6770D94DE}" destId="{C321EAF0-8E95-47EB-939C-ABC96549CF68}" srcOrd="1" destOrd="0" presId="urn:microsoft.com/office/officeart/2005/8/layout/orgChart1"/>
    <dgm:cxn modelId="{71FAD937-99F3-4A8D-8A1E-86B9C1DB9058}" type="presOf" srcId="{CD3BE50E-816E-4764-9B34-5E0139E6BB7A}" destId="{6164F2ED-1687-47EF-9EFA-F02506F18081}" srcOrd="0" destOrd="0" presId="urn:microsoft.com/office/officeart/2005/8/layout/orgChart1"/>
    <dgm:cxn modelId="{70387E4A-8183-4809-AA9D-B8AFFEE9738B}" type="presOf" srcId="{734D9165-1A28-4D37-8D2A-68C487613BEB}" destId="{4A856DEB-67A9-42D4-BA3A-F65D6A7786EB}" srcOrd="0" destOrd="0" presId="urn:microsoft.com/office/officeart/2005/8/layout/orgChart1"/>
    <dgm:cxn modelId="{3977CC2D-726E-4388-A177-B52708D96AF7}" type="presOf" srcId="{1259A7FC-5AA0-46D7-BC28-7E0ADEE890FE}" destId="{8E286D9E-29FD-479A-9B0F-A9ECF309DF0C}" srcOrd="0" destOrd="0" presId="urn:microsoft.com/office/officeart/2005/8/layout/orgChart1"/>
    <dgm:cxn modelId="{30946A06-0877-4074-B366-6650073752AF}" type="presOf" srcId="{7F9A1F0C-459E-41F3-B2EE-97E6770D94DE}" destId="{CF04AA22-817C-4A50-8FDD-492F4E91BB22}" srcOrd="0" destOrd="0" presId="urn:microsoft.com/office/officeart/2005/8/layout/orgChart1"/>
    <dgm:cxn modelId="{B250710D-26E4-4F75-8E52-712E4A0D789D}" type="presOf" srcId="{6296D0D1-9EB0-4449-9626-A37305666257}" destId="{EC469405-DD94-47E4-BD87-AAA59BE55DB0}" srcOrd="0" destOrd="0" presId="urn:microsoft.com/office/officeart/2005/8/layout/orgChart1"/>
    <dgm:cxn modelId="{78D2DC59-009D-40F3-BC89-907C28EB3293}" srcId="{36FC3098-6EF5-46BC-86B4-10AF605B6388}" destId="{1259A7FC-5AA0-46D7-BC28-7E0ADEE890FE}" srcOrd="1" destOrd="0" parTransId="{CD3BE50E-816E-4764-9B34-5E0139E6BB7A}" sibTransId="{AA3B14E4-F6DF-4C39-A50B-B565C0936AC7}"/>
    <dgm:cxn modelId="{A76DF8B3-AB35-40A6-AFBE-266591B8C8FD}" srcId="{6296D0D1-9EB0-4449-9626-A37305666257}" destId="{7F9A1F0C-459E-41F3-B2EE-97E6770D94DE}" srcOrd="2" destOrd="0" parTransId="{2AC925EB-51D4-48B5-A81E-BF0382B6B751}" sibTransId="{90F7A1A3-90FB-4289-843E-C3FCD8431892}"/>
    <dgm:cxn modelId="{E69DEE77-EDC0-4D16-B4D0-192925FE85C1}" type="presOf" srcId="{7D5935F1-6F3F-481C-8D7F-79657CCCE000}" destId="{BBFF9D8E-2FD9-4BE0-B2DF-4EDD9502BCCB}" srcOrd="0" destOrd="0" presId="urn:microsoft.com/office/officeart/2005/8/layout/orgChart1"/>
    <dgm:cxn modelId="{925F4D84-9ADF-4D56-9820-6B8BD25FE591}" type="presOf" srcId="{36FC3098-6EF5-46BC-86B4-10AF605B6388}" destId="{BD03DE72-6CB8-45D3-9EF6-AE138FB888C5}" srcOrd="0" destOrd="0" presId="urn:microsoft.com/office/officeart/2005/8/layout/orgChart1"/>
    <dgm:cxn modelId="{0D88CDA1-E56D-4D50-A218-84574DFBD46C}" type="presOf" srcId="{EDEA1B69-D708-4749-9790-7749D4010035}" destId="{970C0C86-F977-40FA-A208-3C333895365E}" srcOrd="0" destOrd="0" presId="urn:microsoft.com/office/officeart/2005/8/layout/orgChart1"/>
    <dgm:cxn modelId="{64D1019D-6546-4A8A-8115-3B41E0759A70}" srcId="{6296D0D1-9EB0-4449-9626-A37305666257}" destId="{D7609DC7-B05C-4B0D-ABAA-1E3C40FB6E14}" srcOrd="0" destOrd="0" parTransId="{EDEA1B69-D708-4749-9790-7749D4010035}" sibTransId="{E39DF5B6-6A41-4C12-8B5C-1CE493560457}"/>
    <dgm:cxn modelId="{6BAFBEB6-CD45-431A-93AE-A0F6103D042C}" type="presOf" srcId="{A57FB2E1-8FD6-41E1-9ED2-1FC8226D3B50}" destId="{4A7BEDCD-2607-480F-B7FA-D7A646856116}" srcOrd="0" destOrd="0" presId="urn:microsoft.com/office/officeart/2005/8/layout/orgChart1"/>
    <dgm:cxn modelId="{DBAFD989-CD9B-4A2F-AA15-1333932EDA8C}" type="presOf" srcId="{1259A7FC-5AA0-46D7-BC28-7E0ADEE890FE}" destId="{DD2777FD-08DE-43D3-A39A-1AD8BD0B7EF9}" srcOrd="1" destOrd="0" presId="urn:microsoft.com/office/officeart/2005/8/layout/orgChart1"/>
    <dgm:cxn modelId="{FED2D72A-B631-44F2-902B-3086F1B48693}" type="presOf" srcId="{D7609DC7-B05C-4B0D-ABAA-1E3C40FB6E14}" destId="{85A2A89D-F77E-4C4E-971D-29CE1FCFB1C0}" srcOrd="0" destOrd="0" presId="urn:microsoft.com/office/officeart/2005/8/layout/orgChart1"/>
    <dgm:cxn modelId="{F2D1F7B9-17A1-4157-BF83-D834254A758D}" type="presOf" srcId="{BE32DEE7-A10B-41E3-9C41-8E8DC0691810}" destId="{41E3E903-7991-4CC2-8BD4-51985C13F391}" srcOrd="0" destOrd="0" presId="urn:microsoft.com/office/officeart/2005/8/layout/orgChart1"/>
    <dgm:cxn modelId="{CB4B2267-667B-4D6B-BC74-1F40E14F65D2}" type="presParOf" srcId="{41E3E903-7991-4CC2-8BD4-51985C13F391}" destId="{7EEE46C2-BF15-465E-B8B4-77A037CEE9A0}" srcOrd="0" destOrd="0" presId="urn:microsoft.com/office/officeart/2005/8/layout/orgChart1"/>
    <dgm:cxn modelId="{532D469A-3A9A-435D-AF5D-98C30692BF34}" type="presParOf" srcId="{7EEE46C2-BF15-465E-B8B4-77A037CEE9A0}" destId="{A75919F3-CBD3-4832-8598-C844E72211EB}" srcOrd="0" destOrd="0" presId="urn:microsoft.com/office/officeart/2005/8/layout/orgChart1"/>
    <dgm:cxn modelId="{4741B395-9A80-4267-8254-DE5BD41B8675}" type="presParOf" srcId="{A75919F3-CBD3-4832-8598-C844E72211EB}" destId="{EC469405-DD94-47E4-BD87-AAA59BE55DB0}" srcOrd="0" destOrd="0" presId="urn:microsoft.com/office/officeart/2005/8/layout/orgChart1"/>
    <dgm:cxn modelId="{12E3FAC7-8DCB-4BC2-AF53-56EE52F6E3D1}" type="presParOf" srcId="{A75919F3-CBD3-4832-8598-C844E72211EB}" destId="{7734AFA2-B845-4D36-9C2A-7E1C7E1040EC}" srcOrd="1" destOrd="0" presId="urn:microsoft.com/office/officeart/2005/8/layout/orgChart1"/>
    <dgm:cxn modelId="{EAE34C09-1ADF-4B42-96DB-587DECB6575E}" type="presParOf" srcId="{7EEE46C2-BF15-465E-B8B4-77A037CEE9A0}" destId="{0FC8EE1B-FA21-4C14-BA5E-05BD4AD1454C}" srcOrd="1" destOrd="0" presId="urn:microsoft.com/office/officeart/2005/8/layout/orgChart1"/>
    <dgm:cxn modelId="{27CF1E08-5EBA-4BAE-BEDB-79870072406A}" type="presParOf" srcId="{0FC8EE1B-FA21-4C14-BA5E-05BD4AD1454C}" destId="{970C0C86-F977-40FA-A208-3C333895365E}" srcOrd="0" destOrd="0" presId="urn:microsoft.com/office/officeart/2005/8/layout/orgChart1"/>
    <dgm:cxn modelId="{B3C341A2-1F4B-438C-8350-1703044EE51C}" type="presParOf" srcId="{0FC8EE1B-FA21-4C14-BA5E-05BD4AD1454C}" destId="{5FB1B5D4-3588-4142-B91A-6CA599E710A0}" srcOrd="1" destOrd="0" presId="urn:microsoft.com/office/officeart/2005/8/layout/orgChart1"/>
    <dgm:cxn modelId="{B1660451-8DB9-4383-A520-4029062840F3}" type="presParOf" srcId="{5FB1B5D4-3588-4142-B91A-6CA599E710A0}" destId="{9F19E30B-2512-4BBE-BAE4-08662D1894E4}" srcOrd="0" destOrd="0" presId="urn:microsoft.com/office/officeart/2005/8/layout/orgChart1"/>
    <dgm:cxn modelId="{8AF07B55-569A-4A80-9347-D153BA4D264D}" type="presParOf" srcId="{9F19E30B-2512-4BBE-BAE4-08662D1894E4}" destId="{85A2A89D-F77E-4C4E-971D-29CE1FCFB1C0}" srcOrd="0" destOrd="0" presId="urn:microsoft.com/office/officeart/2005/8/layout/orgChart1"/>
    <dgm:cxn modelId="{CED81329-74DD-4439-926C-2C4229FA4455}" type="presParOf" srcId="{9F19E30B-2512-4BBE-BAE4-08662D1894E4}" destId="{37A7EDE9-F035-486F-A36D-2D33F2C0A6E8}" srcOrd="1" destOrd="0" presId="urn:microsoft.com/office/officeart/2005/8/layout/orgChart1"/>
    <dgm:cxn modelId="{6240A66A-A7CD-45F5-B685-1D368BFD8612}" type="presParOf" srcId="{5FB1B5D4-3588-4142-B91A-6CA599E710A0}" destId="{10B9B812-DE58-4837-96A8-AEEA63D31E8F}" srcOrd="1" destOrd="0" presId="urn:microsoft.com/office/officeart/2005/8/layout/orgChart1"/>
    <dgm:cxn modelId="{0382A2E7-710A-472E-8D46-31C51ED5E9DE}" type="presParOf" srcId="{5FB1B5D4-3588-4142-B91A-6CA599E710A0}" destId="{50A7834E-01AE-4BBA-BECF-E901B112A53A}" srcOrd="2" destOrd="0" presId="urn:microsoft.com/office/officeart/2005/8/layout/orgChart1"/>
    <dgm:cxn modelId="{63E374BE-3EDD-4151-9EBA-7BD9255A8FAE}" type="presParOf" srcId="{0FC8EE1B-FA21-4C14-BA5E-05BD4AD1454C}" destId="{4A856DEB-67A9-42D4-BA3A-F65D6A7786EB}" srcOrd="2" destOrd="0" presId="urn:microsoft.com/office/officeart/2005/8/layout/orgChart1"/>
    <dgm:cxn modelId="{CF61F096-C514-48B0-9CB3-1077FAF5C930}" type="presParOf" srcId="{0FC8EE1B-FA21-4C14-BA5E-05BD4AD1454C}" destId="{110DE854-8836-46FF-86D6-A198CF94512E}" srcOrd="3" destOrd="0" presId="urn:microsoft.com/office/officeart/2005/8/layout/orgChart1"/>
    <dgm:cxn modelId="{CAAF32C3-FDB3-4CEB-AA89-3E4857336077}" type="presParOf" srcId="{110DE854-8836-46FF-86D6-A198CF94512E}" destId="{8E9A5255-9489-43F7-A6D3-6F5F43B67A30}" srcOrd="0" destOrd="0" presId="urn:microsoft.com/office/officeart/2005/8/layout/orgChart1"/>
    <dgm:cxn modelId="{5FCE962C-691D-4921-AAB9-F5C207A088F4}" type="presParOf" srcId="{8E9A5255-9489-43F7-A6D3-6F5F43B67A30}" destId="{BD03DE72-6CB8-45D3-9EF6-AE138FB888C5}" srcOrd="0" destOrd="0" presId="urn:microsoft.com/office/officeart/2005/8/layout/orgChart1"/>
    <dgm:cxn modelId="{A5373D10-7704-4DD7-8AC3-417FCBA1DCBA}" type="presParOf" srcId="{8E9A5255-9489-43F7-A6D3-6F5F43B67A30}" destId="{9E7A6EE4-62FA-4FD6-858B-374DFDBE675C}" srcOrd="1" destOrd="0" presId="urn:microsoft.com/office/officeart/2005/8/layout/orgChart1"/>
    <dgm:cxn modelId="{A578E3C3-0ECA-4E07-9331-A6E79F689DC9}" type="presParOf" srcId="{110DE854-8836-46FF-86D6-A198CF94512E}" destId="{01EDFE58-C286-4E26-B2F9-A46C0DF493BC}" srcOrd="1" destOrd="0" presId="urn:microsoft.com/office/officeart/2005/8/layout/orgChart1"/>
    <dgm:cxn modelId="{0357477F-C601-40FE-8965-44F0238070BB}" type="presParOf" srcId="{01EDFE58-C286-4E26-B2F9-A46C0DF493BC}" destId="{4A7BEDCD-2607-480F-B7FA-D7A646856116}" srcOrd="0" destOrd="0" presId="urn:microsoft.com/office/officeart/2005/8/layout/orgChart1"/>
    <dgm:cxn modelId="{5AD491EC-530A-4033-BF3F-1ADBC4E8291F}" type="presParOf" srcId="{01EDFE58-C286-4E26-B2F9-A46C0DF493BC}" destId="{62CE1D59-D53C-4F6C-8F80-DFD1C808FCD9}" srcOrd="1" destOrd="0" presId="urn:microsoft.com/office/officeart/2005/8/layout/orgChart1"/>
    <dgm:cxn modelId="{A6451016-464B-4CC2-A42C-812A82C314F9}" type="presParOf" srcId="{62CE1D59-D53C-4F6C-8F80-DFD1C808FCD9}" destId="{2B64C043-B2E4-41C0-A036-2F939562D293}" srcOrd="0" destOrd="0" presId="urn:microsoft.com/office/officeart/2005/8/layout/orgChart1"/>
    <dgm:cxn modelId="{92698814-799D-40AF-895F-BE59BC41D000}" type="presParOf" srcId="{2B64C043-B2E4-41C0-A036-2F939562D293}" destId="{BBFF9D8E-2FD9-4BE0-B2DF-4EDD9502BCCB}" srcOrd="0" destOrd="0" presId="urn:microsoft.com/office/officeart/2005/8/layout/orgChart1"/>
    <dgm:cxn modelId="{4258AF8B-8C96-4ABA-B879-C52AAC2E297A}" type="presParOf" srcId="{2B64C043-B2E4-41C0-A036-2F939562D293}" destId="{D9A9EAB7-3676-41D3-BCFF-AB21066E93BE}" srcOrd="1" destOrd="0" presId="urn:microsoft.com/office/officeart/2005/8/layout/orgChart1"/>
    <dgm:cxn modelId="{5855DCA1-9598-4C97-B81D-BDD496F11B4C}" type="presParOf" srcId="{62CE1D59-D53C-4F6C-8F80-DFD1C808FCD9}" destId="{074F6B28-3E9C-41A7-8CDC-AD065FE5E4C8}" srcOrd="1" destOrd="0" presId="urn:microsoft.com/office/officeart/2005/8/layout/orgChart1"/>
    <dgm:cxn modelId="{FEE44BE7-A539-48FB-9A80-B420980F5048}" type="presParOf" srcId="{62CE1D59-D53C-4F6C-8F80-DFD1C808FCD9}" destId="{89239CE0-2C5F-4302-A657-05169A123BFD}" srcOrd="2" destOrd="0" presId="urn:microsoft.com/office/officeart/2005/8/layout/orgChart1"/>
    <dgm:cxn modelId="{FBBC55CE-D84C-4503-BE20-272E5EDA575A}" type="presParOf" srcId="{01EDFE58-C286-4E26-B2F9-A46C0DF493BC}" destId="{6164F2ED-1687-47EF-9EFA-F02506F18081}" srcOrd="2" destOrd="0" presId="urn:microsoft.com/office/officeart/2005/8/layout/orgChart1"/>
    <dgm:cxn modelId="{33F50C3A-279A-4D18-852F-AD6BFB5DA2D8}" type="presParOf" srcId="{01EDFE58-C286-4E26-B2F9-A46C0DF493BC}" destId="{9089E54C-7E08-4690-8919-278010BFB35E}" srcOrd="3" destOrd="0" presId="urn:microsoft.com/office/officeart/2005/8/layout/orgChart1"/>
    <dgm:cxn modelId="{B06C9235-C3A3-499F-B53B-1B510286325B}" type="presParOf" srcId="{9089E54C-7E08-4690-8919-278010BFB35E}" destId="{5264D313-078F-4033-B7AD-66632FB06F7D}" srcOrd="0" destOrd="0" presId="urn:microsoft.com/office/officeart/2005/8/layout/orgChart1"/>
    <dgm:cxn modelId="{DE6B3D60-5248-4D84-AD2C-A5D13D18F304}" type="presParOf" srcId="{5264D313-078F-4033-B7AD-66632FB06F7D}" destId="{8E286D9E-29FD-479A-9B0F-A9ECF309DF0C}" srcOrd="0" destOrd="0" presId="urn:microsoft.com/office/officeart/2005/8/layout/orgChart1"/>
    <dgm:cxn modelId="{ECE03C7C-0213-492D-8CA1-63CCA44B69E0}" type="presParOf" srcId="{5264D313-078F-4033-B7AD-66632FB06F7D}" destId="{DD2777FD-08DE-43D3-A39A-1AD8BD0B7EF9}" srcOrd="1" destOrd="0" presId="urn:microsoft.com/office/officeart/2005/8/layout/orgChart1"/>
    <dgm:cxn modelId="{D7D171C9-F9E0-4D81-9847-9005F08ED4C0}" type="presParOf" srcId="{9089E54C-7E08-4690-8919-278010BFB35E}" destId="{C1925228-6487-46A1-9EB3-80B15D2536F2}" srcOrd="1" destOrd="0" presId="urn:microsoft.com/office/officeart/2005/8/layout/orgChart1"/>
    <dgm:cxn modelId="{C65FC2C7-9D86-411E-BC30-DE9CDD14F36A}" type="presParOf" srcId="{9089E54C-7E08-4690-8919-278010BFB35E}" destId="{700AE288-CADF-4E15-ABB8-C175098ACAAB}" srcOrd="2" destOrd="0" presId="urn:microsoft.com/office/officeart/2005/8/layout/orgChart1"/>
    <dgm:cxn modelId="{0739FB66-5DBA-4B40-AD29-CF42F70C0267}" type="presParOf" srcId="{110DE854-8836-46FF-86D6-A198CF94512E}" destId="{501D891B-BA12-4612-845B-2892F1E351CD}" srcOrd="2" destOrd="0" presId="urn:microsoft.com/office/officeart/2005/8/layout/orgChart1"/>
    <dgm:cxn modelId="{392DADCC-D5F0-4E39-918E-2B3FAE1B5F64}" type="presParOf" srcId="{0FC8EE1B-FA21-4C14-BA5E-05BD4AD1454C}" destId="{496DB939-723A-437F-B40A-BA1AA93AE75C}" srcOrd="4" destOrd="0" presId="urn:microsoft.com/office/officeart/2005/8/layout/orgChart1"/>
    <dgm:cxn modelId="{8CE7B717-C72B-4C8E-A026-680719794BED}" type="presParOf" srcId="{0FC8EE1B-FA21-4C14-BA5E-05BD4AD1454C}" destId="{C663E84C-4818-4C7E-80F8-93EC2F408F6B}" srcOrd="5" destOrd="0" presId="urn:microsoft.com/office/officeart/2005/8/layout/orgChart1"/>
    <dgm:cxn modelId="{DD2F7534-231A-4A94-AE12-41736903DDED}" type="presParOf" srcId="{C663E84C-4818-4C7E-80F8-93EC2F408F6B}" destId="{F96F3BD9-05B9-415E-BC46-F5A85E7E8F62}" srcOrd="0" destOrd="0" presId="urn:microsoft.com/office/officeart/2005/8/layout/orgChart1"/>
    <dgm:cxn modelId="{E6BA6DD4-B513-4A7D-BAB8-8BF0F41951AE}" type="presParOf" srcId="{F96F3BD9-05B9-415E-BC46-F5A85E7E8F62}" destId="{CF04AA22-817C-4A50-8FDD-492F4E91BB22}" srcOrd="0" destOrd="0" presId="urn:microsoft.com/office/officeart/2005/8/layout/orgChart1"/>
    <dgm:cxn modelId="{2EE8559E-B390-49D0-B3E2-731389A3B81E}" type="presParOf" srcId="{F96F3BD9-05B9-415E-BC46-F5A85E7E8F62}" destId="{C321EAF0-8E95-47EB-939C-ABC96549CF68}" srcOrd="1" destOrd="0" presId="urn:microsoft.com/office/officeart/2005/8/layout/orgChart1"/>
    <dgm:cxn modelId="{72A93518-001A-4D27-BF3D-85E29F90ACF8}" type="presParOf" srcId="{C663E84C-4818-4C7E-80F8-93EC2F408F6B}" destId="{0482D9DA-8C4E-42C5-B3DE-2A364B17E35A}" srcOrd="1" destOrd="0" presId="urn:microsoft.com/office/officeart/2005/8/layout/orgChart1"/>
    <dgm:cxn modelId="{EB88E7E4-E9B7-41BE-88DC-399E9D768015}" type="presParOf" srcId="{C663E84C-4818-4C7E-80F8-93EC2F408F6B}" destId="{E997EEE4-6115-4003-9F47-C42ECD322DE2}" srcOrd="2" destOrd="0" presId="urn:microsoft.com/office/officeart/2005/8/layout/orgChart1"/>
    <dgm:cxn modelId="{8FDCF95A-678C-46AB-B50C-C17F3C5FA8EF}" type="presParOf" srcId="{7EEE46C2-BF15-465E-B8B4-77A037CEE9A0}" destId="{7CD7C853-FCFA-43D4-B153-E0256842A1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DB939-723A-437F-B40A-BA1AA93AE75C}">
      <dsp:nvSpPr>
        <dsp:cNvPr id="0" name=""/>
        <dsp:cNvSpPr/>
      </dsp:nvSpPr>
      <dsp:spPr>
        <a:xfrm>
          <a:off x="4374427" y="857604"/>
          <a:ext cx="3268195" cy="389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285"/>
              </a:lnTo>
              <a:lnTo>
                <a:pt x="3268195" y="209285"/>
              </a:lnTo>
              <a:lnTo>
                <a:pt x="3268195" y="38938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64F2ED-1687-47EF-9EFA-F02506F18081}">
      <dsp:nvSpPr>
        <dsp:cNvPr id="0" name=""/>
        <dsp:cNvSpPr/>
      </dsp:nvSpPr>
      <dsp:spPr>
        <a:xfrm>
          <a:off x="2989058" y="2179339"/>
          <a:ext cx="1379695" cy="436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6383"/>
              </a:lnTo>
              <a:lnTo>
                <a:pt x="1379695" y="43638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BEDCD-2607-480F-B7FA-D7A646856116}">
      <dsp:nvSpPr>
        <dsp:cNvPr id="0" name=""/>
        <dsp:cNvSpPr/>
      </dsp:nvSpPr>
      <dsp:spPr>
        <a:xfrm>
          <a:off x="2673545" y="2179339"/>
          <a:ext cx="315513" cy="457643"/>
        </a:xfrm>
        <a:custGeom>
          <a:avLst/>
          <a:gdLst/>
          <a:ahLst/>
          <a:cxnLst/>
          <a:rect l="0" t="0" r="0" b="0"/>
          <a:pathLst>
            <a:path>
              <a:moveTo>
                <a:pt x="315513" y="0"/>
              </a:moveTo>
              <a:lnTo>
                <a:pt x="0" y="457643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56DEB-67A9-42D4-BA3A-F65D6A7786EB}">
      <dsp:nvSpPr>
        <dsp:cNvPr id="0" name=""/>
        <dsp:cNvSpPr/>
      </dsp:nvSpPr>
      <dsp:spPr>
        <a:xfrm>
          <a:off x="4309557" y="857604"/>
          <a:ext cx="91440" cy="464130"/>
        </a:xfrm>
        <a:custGeom>
          <a:avLst/>
          <a:gdLst/>
          <a:ahLst/>
          <a:cxnLst/>
          <a:rect l="0" t="0" r="0" b="0"/>
          <a:pathLst>
            <a:path>
              <a:moveTo>
                <a:pt x="64870" y="0"/>
              </a:moveTo>
              <a:lnTo>
                <a:pt x="64870" y="284033"/>
              </a:lnTo>
              <a:lnTo>
                <a:pt x="45720" y="284033"/>
              </a:lnTo>
              <a:lnTo>
                <a:pt x="45720" y="46413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C0C86-F977-40FA-A208-3C333895365E}">
      <dsp:nvSpPr>
        <dsp:cNvPr id="0" name=""/>
        <dsp:cNvSpPr/>
      </dsp:nvSpPr>
      <dsp:spPr>
        <a:xfrm>
          <a:off x="1139773" y="857604"/>
          <a:ext cx="3234654" cy="344349"/>
        </a:xfrm>
        <a:custGeom>
          <a:avLst/>
          <a:gdLst/>
          <a:ahLst/>
          <a:cxnLst/>
          <a:rect l="0" t="0" r="0" b="0"/>
          <a:pathLst>
            <a:path>
              <a:moveTo>
                <a:pt x="3234654" y="0"/>
              </a:moveTo>
              <a:lnTo>
                <a:pt x="3234654" y="164252"/>
              </a:lnTo>
              <a:lnTo>
                <a:pt x="0" y="164252"/>
              </a:lnTo>
              <a:lnTo>
                <a:pt x="0" y="344349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69405-DD94-47E4-BD87-AAA59BE55DB0}">
      <dsp:nvSpPr>
        <dsp:cNvPr id="0" name=""/>
        <dsp:cNvSpPr/>
      </dsp:nvSpPr>
      <dsp:spPr>
        <a:xfrm>
          <a:off x="2418017" y="0"/>
          <a:ext cx="3912820" cy="8576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Laboratory X-ray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sources at the XFEL</a:t>
          </a:r>
          <a:endParaRPr lang="en-US" sz="2000" kern="1200" dirty="0"/>
        </a:p>
      </dsp:txBody>
      <dsp:txXfrm>
        <a:off x="2418017" y="0"/>
        <a:ext cx="3912820" cy="857604"/>
      </dsp:txXfrm>
    </dsp:sp>
    <dsp:sp modelId="{85A2A89D-F77E-4C4E-971D-29CE1FCFB1C0}">
      <dsp:nvSpPr>
        <dsp:cNvPr id="0" name=""/>
        <dsp:cNvSpPr/>
      </dsp:nvSpPr>
      <dsp:spPr>
        <a:xfrm>
          <a:off x="0" y="1201953"/>
          <a:ext cx="2279546" cy="574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Radioactive isotopes</a:t>
          </a:r>
          <a:endParaRPr lang="en-US" sz="1300" b="1" kern="1200" dirty="0"/>
        </a:p>
      </dsp:txBody>
      <dsp:txXfrm>
        <a:off x="0" y="1201953"/>
        <a:ext cx="2279546" cy="574046"/>
      </dsp:txXfrm>
    </dsp:sp>
    <dsp:sp modelId="{BD03DE72-6CB8-45D3-9EF6-AE138FB888C5}">
      <dsp:nvSpPr>
        <dsp:cNvPr id="0" name=""/>
        <dsp:cNvSpPr/>
      </dsp:nvSpPr>
      <dsp:spPr>
        <a:xfrm>
          <a:off x="2647504" y="1321735"/>
          <a:ext cx="3415546" cy="8576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Conventional “DC” X-ray tubes</a:t>
          </a:r>
          <a:endParaRPr lang="en-US" sz="1300" b="1" kern="1200" dirty="0"/>
        </a:p>
      </dsp:txBody>
      <dsp:txXfrm>
        <a:off x="2647504" y="1321735"/>
        <a:ext cx="3415546" cy="857604"/>
      </dsp:txXfrm>
    </dsp:sp>
    <dsp:sp modelId="{BBFF9D8E-2FD9-4BE0-B2DF-4EDD9502BCCB}">
      <dsp:nvSpPr>
        <dsp:cNvPr id="0" name=""/>
        <dsp:cNvSpPr/>
      </dsp:nvSpPr>
      <dsp:spPr>
        <a:xfrm>
          <a:off x="2673545" y="2208180"/>
          <a:ext cx="1715208" cy="8576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Low power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 P &lt; 10W   </a:t>
          </a:r>
          <a:endParaRPr lang="en-US" sz="1300" kern="1200" dirty="0"/>
        </a:p>
      </dsp:txBody>
      <dsp:txXfrm>
        <a:off x="2673545" y="2208180"/>
        <a:ext cx="1715208" cy="857604"/>
      </dsp:txXfrm>
    </dsp:sp>
    <dsp:sp modelId="{8E286D9E-29FD-479A-9B0F-A9ECF309DF0C}">
      <dsp:nvSpPr>
        <dsp:cNvPr id="0" name=""/>
        <dsp:cNvSpPr/>
      </dsp:nvSpPr>
      <dsp:spPr>
        <a:xfrm>
          <a:off x="4368754" y="2186920"/>
          <a:ext cx="1715208" cy="8576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High power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 &gt; 2kW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micro-focusing </a:t>
          </a:r>
          <a:endParaRPr lang="en-US" sz="1300" kern="1200" dirty="0"/>
        </a:p>
      </dsp:txBody>
      <dsp:txXfrm>
        <a:off x="4368754" y="2186920"/>
        <a:ext cx="1715208" cy="857604"/>
      </dsp:txXfrm>
    </dsp:sp>
    <dsp:sp modelId="{CF04AA22-817C-4A50-8FDD-492F4E91BB22}">
      <dsp:nvSpPr>
        <dsp:cNvPr id="0" name=""/>
        <dsp:cNvSpPr/>
      </dsp:nvSpPr>
      <dsp:spPr>
        <a:xfrm>
          <a:off x="6517077" y="1246986"/>
          <a:ext cx="2251091" cy="11902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Pulsed multi-target X-ray generator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Electron source from Kimball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Multi target anode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- Optics (e.g. </a:t>
          </a:r>
          <a:r>
            <a:rPr lang="en-US" sz="1300" kern="1200" dirty="0" err="1" smtClean="0"/>
            <a:t>polycapillary</a:t>
          </a:r>
          <a:r>
            <a:rPr lang="en-US" sz="1300" kern="1200" dirty="0" smtClean="0"/>
            <a:t>) </a:t>
          </a:r>
          <a:endParaRPr lang="en-US" sz="1300" kern="1200" dirty="0"/>
        </a:p>
      </dsp:txBody>
      <dsp:txXfrm>
        <a:off x="6517077" y="1246986"/>
        <a:ext cx="2251091" cy="1190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351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1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88" tIns="45893" rIns="91788" bIns="45893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22" y="1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88" tIns="45893" rIns="91788" bIns="458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34836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88" tIns="45893" rIns="91788" bIns="45893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22" y="9434836"/>
            <a:ext cx="2944283" cy="49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88" tIns="45893" rIns="91788" bIns="45893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4474074A-D92B-487A-80E4-3C8DE0516C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99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5774" indent="-286836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7343" indent="-2294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6280" indent="-2294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65216" indent="-229469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24154" indent="-22946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83090" indent="-22946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42028" indent="-22946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900966" indent="-229469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fld id="{F04489CA-97AE-4B30-BE5E-966BEAC11E45}" type="slidenum">
              <a:rPr lang="de-DE" sz="1200"/>
              <a:pPr/>
              <a:t>1</a:t>
            </a:fld>
            <a:endParaRPr lang="de-DE" sz="1200" dirty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6125"/>
            <a:ext cx="4960938" cy="3722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6"/>
            <a:ext cx="4982634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788" tIns="45893" rIns="91788" bIns="45893"/>
          <a:lstStyle/>
          <a:p>
            <a:pPr marL="229469" indent="-229469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sz="1100" b="1" dirty="0"/>
              <a:t>How to edit the title slide</a:t>
            </a:r>
          </a:p>
          <a:p>
            <a:pPr marL="229469" indent="-229469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dirty="0"/>
          </a:p>
          <a:p>
            <a:pPr marL="229469" indent="-229469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 dirty="0"/>
              <a:t>  Upper area: </a:t>
            </a:r>
            <a:r>
              <a:rPr lang="en-GB" sz="1100" b="1" dirty="0"/>
              <a:t>Title</a:t>
            </a:r>
            <a:r>
              <a:rPr lang="en-GB" sz="1100" dirty="0"/>
              <a:t> of your talk, max. 2 rows of the defined size (55 </a:t>
            </a:r>
            <a:r>
              <a:rPr lang="en-GB" sz="1100" dirty="0" err="1"/>
              <a:t>pt</a:t>
            </a:r>
            <a:r>
              <a:rPr lang="en-GB" sz="1100"/>
              <a:t>)</a:t>
            </a:r>
          </a:p>
          <a:p>
            <a:pPr marL="229469" indent="-229469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 Lower area </a:t>
            </a:r>
            <a:r>
              <a:rPr lang="en-GB" sz="1100" b="1"/>
              <a:t>(subtitle):</a:t>
            </a:r>
            <a:r>
              <a:rPr lang="en-GB" sz="1100"/>
              <a:t> Conference/meeting/workshop, location, date, </a:t>
            </a:r>
            <a:br>
              <a:rPr lang="en-GB" sz="1100"/>
            </a:br>
            <a:r>
              <a:rPr lang="en-GB" sz="1100"/>
              <a:t>  your name and affiliation, </a:t>
            </a:r>
            <a:br>
              <a:rPr lang="en-GB" sz="1100"/>
            </a:br>
            <a:r>
              <a:rPr lang="en-GB" sz="1100"/>
              <a:t>  max. 4 rows of the defined size (32 pt)</a:t>
            </a:r>
          </a:p>
          <a:p>
            <a:pPr marL="229469" indent="-229469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sz="1100"/>
              <a:t> Change the </a:t>
            </a:r>
            <a:r>
              <a:rPr lang="en-GB" sz="1100" b="1"/>
              <a:t>partner logos</a:t>
            </a:r>
            <a:r>
              <a:rPr lang="en-GB" sz="1100"/>
              <a:t> or add others in the last row.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lIns="95564" tIns="47783" rIns="95564" bIns="47783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96095-A911-4B8A-9974-6A40BAAD550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62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340F-34C8-4CB9-BF92-7B26DC58774A}" type="slidenum">
              <a:rPr lang="en-US"/>
              <a:pPr/>
              <a:t>16</a:t>
            </a:fld>
            <a:endParaRPr lang="en-US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4400" y="754063"/>
            <a:ext cx="4965700" cy="3725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ts val="470"/>
              </a:spcBef>
            </a:pPr>
            <a:r>
              <a:rPr lang="en-US">
                <a:cs typeface="Arial Unicode MS" charset="0"/>
              </a:rPr>
              <a:t>The concept is to built up infrastructure for XFEL in several steps.</a:t>
            </a:r>
          </a:p>
          <a:p>
            <a:pPr eaLnBrk="1" hangingPunct="1">
              <a:spcBef>
                <a:spcPts val="470"/>
              </a:spcBef>
            </a:pPr>
            <a:r>
              <a:rPr lang="en-US">
                <a:cs typeface="Arial Unicode MS" charset="0"/>
              </a:rPr>
              <a:t>Problem is …</a:t>
            </a:r>
          </a:p>
          <a:p>
            <a:pPr eaLnBrk="1" hangingPunct="1">
              <a:spcBef>
                <a:spcPts val="470"/>
              </a:spcBef>
            </a:pPr>
            <a:endParaRPr lang="en-US">
              <a:cs typeface="Arial Unicode MS" charset="0"/>
            </a:endParaRPr>
          </a:p>
          <a:p>
            <a:pPr eaLnBrk="1" hangingPunct="1">
              <a:spcBef>
                <a:spcPts val="470"/>
              </a:spcBef>
            </a:pPr>
            <a:r>
              <a:rPr lang="en-US">
                <a:cs typeface="Arial Unicode MS" charset="0"/>
              </a:rPr>
              <a:t>→ go through right part of the slide</a:t>
            </a:r>
          </a:p>
          <a:p>
            <a:pPr eaLnBrk="1" hangingPunct="1">
              <a:spcBef>
                <a:spcPts val="470"/>
              </a:spcBef>
            </a:pPr>
            <a:endParaRPr lang="en-US">
              <a:cs typeface="Arial Unicode MS" charset="0"/>
            </a:endParaRPr>
          </a:p>
          <a:p>
            <a:pPr eaLnBrk="1" hangingPunct="1">
              <a:spcBef>
                <a:spcPts val="470"/>
              </a:spcBef>
            </a:pPr>
            <a:r>
              <a:rPr lang="en-US">
                <a:cs typeface="Arial Unicode MS" charset="0"/>
              </a:rPr>
              <a:t>What are the specifications, requirements → next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40711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6E51-EBA5-459E-83E0-22CC756F98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89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768DB-A039-4AEB-8867-8E27CDCEC2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494558"/>
            <a:ext cx="8902700" cy="266700"/>
          </a:xfrm>
          <a:prstGeom prst="rect">
            <a:avLst/>
          </a:prstGeom>
          <a:ln/>
        </p:spPr>
        <p:txBody>
          <a:bodyPr/>
          <a:lstStyle>
            <a:lvl1pPr>
              <a:buNone/>
              <a:defRPr b="0"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19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04834-5313-40AC-B135-E30BD596D5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1111828" y="135083"/>
            <a:ext cx="2712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EuXFEL</a:t>
            </a:r>
            <a:r>
              <a:rPr lang="en-US" sz="1200" b="1" baseline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WP-75 Detector  Development</a:t>
            </a:r>
            <a:endParaRPr lang="en-US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26"/>
          <p:cNvSpPr txBox="1">
            <a:spLocks noChangeArrowheads="1"/>
          </p:cNvSpPr>
          <p:nvPr userDrawn="1"/>
        </p:nvSpPr>
        <p:spPr>
          <a:xfrm>
            <a:off x="77067" y="6480386"/>
            <a:ext cx="9020175" cy="26670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GB" dirty="0" smtClean="0"/>
              <a:t>  December</a:t>
            </a:r>
            <a:r>
              <a:rPr lang="en-GB" baseline="0" dirty="0" smtClean="0"/>
              <a:t> </a:t>
            </a:r>
            <a:r>
              <a:rPr lang="en-GB" dirty="0" smtClean="0"/>
              <a:t> 2</a:t>
            </a:r>
            <a:r>
              <a:rPr lang="en-GB" baseline="30000" dirty="0" smtClean="0"/>
              <a:t>nd</a:t>
            </a:r>
            <a:r>
              <a:rPr lang="en-GB" baseline="0" dirty="0" smtClean="0"/>
              <a:t> </a:t>
            </a:r>
            <a:r>
              <a:rPr lang="en-GB" dirty="0" smtClean="0"/>
              <a:t>2013, Hamburg                                                                        15</a:t>
            </a:r>
            <a:r>
              <a:rPr lang="en-GB" baseline="30000" dirty="0" smtClean="0"/>
              <a:t>th</a:t>
            </a:r>
            <a:r>
              <a:rPr lang="en-GB" dirty="0" smtClean="0"/>
              <a:t>  XDAC Meeting                                                                             J. Sztuk-Dambietz, XFEL</a:t>
            </a:r>
          </a:p>
        </p:txBody>
      </p:sp>
    </p:spTree>
    <p:extLst>
      <p:ext uri="{BB962C8B-B14F-4D97-AF65-F5344CB8AC3E}">
        <p14:creationId xmlns:p14="http://schemas.microsoft.com/office/powerpoint/2010/main" val="224290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9A73F-356D-4490-8CBC-8705B352DC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16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4D80D-F49E-401B-BE3B-A1DB607C8B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23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DE75B-CEFF-4805-A08F-B5C591433C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Rectangle 26"/>
          <p:cNvSpPr txBox="1">
            <a:spLocks noChangeArrowheads="1"/>
          </p:cNvSpPr>
          <p:nvPr userDrawn="1"/>
        </p:nvSpPr>
        <p:spPr>
          <a:xfrm>
            <a:off x="115886" y="6477000"/>
            <a:ext cx="9020175" cy="26670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GB" dirty="0" smtClean="0"/>
              <a:t> May 27</a:t>
            </a:r>
            <a:r>
              <a:rPr lang="en-GB" baseline="30000" dirty="0" smtClean="0"/>
              <a:t>th</a:t>
            </a:r>
            <a:r>
              <a:rPr lang="en-GB" dirty="0" smtClean="0"/>
              <a:t> 2012, Hamburg                                                                               14</a:t>
            </a:r>
            <a:r>
              <a:rPr lang="en-GB" baseline="30000" dirty="0" smtClean="0"/>
              <a:t>th</a:t>
            </a:r>
            <a:r>
              <a:rPr lang="en-GB" dirty="0" smtClean="0"/>
              <a:t>  XDAC Meeting                                                                             J. Sztuk-Dambietz, XFEL</a:t>
            </a:r>
          </a:p>
        </p:txBody>
      </p:sp>
    </p:spTree>
    <p:extLst>
      <p:ext uri="{BB962C8B-B14F-4D97-AF65-F5344CB8AC3E}">
        <p14:creationId xmlns:p14="http://schemas.microsoft.com/office/powerpoint/2010/main" val="223693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94815-F915-4410-8232-80CA2CD5D7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 txBox="1">
            <a:spLocks noChangeArrowheads="1"/>
          </p:cNvSpPr>
          <p:nvPr userDrawn="1"/>
        </p:nvSpPr>
        <p:spPr>
          <a:xfrm>
            <a:off x="115886" y="6477000"/>
            <a:ext cx="9020175" cy="26670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GB" dirty="0" smtClean="0"/>
              <a:t> May 27</a:t>
            </a:r>
            <a:r>
              <a:rPr lang="en-GB" baseline="30000" dirty="0" smtClean="0"/>
              <a:t>th</a:t>
            </a:r>
            <a:r>
              <a:rPr lang="en-GB" dirty="0" smtClean="0"/>
              <a:t> 2012, Hamburg                                                                               14</a:t>
            </a:r>
            <a:r>
              <a:rPr lang="en-GB" baseline="30000" dirty="0" smtClean="0"/>
              <a:t>th</a:t>
            </a:r>
            <a:r>
              <a:rPr lang="en-GB" dirty="0" smtClean="0"/>
              <a:t>  XDAC Meeting                                                                             J. Sztuk-Dambietz, XFEL</a:t>
            </a:r>
          </a:p>
        </p:txBody>
      </p:sp>
    </p:spTree>
    <p:extLst>
      <p:ext uri="{BB962C8B-B14F-4D97-AF65-F5344CB8AC3E}">
        <p14:creationId xmlns:p14="http://schemas.microsoft.com/office/powerpoint/2010/main" val="405028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65BA7-D06C-46B9-983A-842C11777F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494558"/>
            <a:ext cx="8902700" cy="266700"/>
          </a:xfrm>
          <a:prstGeom prst="rect">
            <a:avLst/>
          </a:prstGeom>
          <a:ln/>
        </p:spPr>
        <p:txBody>
          <a:bodyPr/>
          <a:lstStyle>
            <a:lvl1pPr>
              <a:buNone/>
              <a:defRPr b="0"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B1A2-E960-4659-A134-BC9A71F04C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494558"/>
            <a:ext cx="8902700" cy="266700"/>
          </a:xfrm>
          <a:prstGeom prst="rect">
            <a:avLst/>
          </a:prstGeom>
          <a:ln/>
        </p:spPr>
        <p:txBody>
          <a:bodyPr/>
          <a:lstStyle>
            <a:lvl1pPr>
              <a:buNone/>
              <a:defRPr b="0"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26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0E7B-CEF1-4E27-9066-C6D9A5BA45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494558"/>
            <a:ext cx="8902700" cy="266700"/>
          </a:xfrm>
          <a:prstGeom prst="rect">
            <a:avLst/>
          </a:prstGeom>
          <a:ln/>
        </p:spPr>
        <p:txBody>
          <a:bodyPr/>
          <a:lstStyle>
            <a:lvl1pPr>
              <a:buNone/>
              <a:defRPr b="0"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19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ea typeface="Geneva" pitchFamily="-80" charset="-128"/>
              </a:defRPr>
            </a:lvl1pPr>
          </a:lstStyle>
          <a:p>
            <a:pPr>
              <a:defRPr/>
            </a:pPr>
            <a:fld id="{CFD82390-499E-42ED-82BC-FC5DAA2FC9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0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/>
          </a:p>
        </p:txBody>
      </p:sp>
      <p:pic>
        <p:nvPicPr>
          <p:cNvPr id="1032" name="Picture 127" descr="logo-XFEL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4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" name="Rectangle 26"/>
          <p:cNvSpPr txBox="1">
            <a:spLocks noChangeArrowheads="1"/>
          </p:cNvSpPr>
          <p:nvPr/>
        </p:nvSpPr>
        <p:spPr>
          <a:xfrm>
            <a:off x="77067" y="6480386"/>
            <a:ext cx="9020175" cy="266700"/>
          </a:xfrm>
          <a:prstGeom prst="rect">
            <a:avLst/>
          </a:prstGeom>
          <a:ln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GB" dirty="0" smtClean="0"/>
              <a:t>  December</a:t>
            </a:r>
            <a:r>
              <a:rPr lang="en-GB" baseline="0" dirty="0" smtClean="0"/>
              <a:t> </a:t>
            </a:r>
            <a:r>
              <a:rPr lang="en-GB" dirty="0" smtClean="0"/>
              <a:t> 2</a:t>
            </a:r>
            <a:r>
              <a:rPr lang="en-GB" baseline="30000" dirty="0" smtClean="0"/>
              <a:t>nd</a:t>
            </a:r>
            <a:r>
              <a:rPr lang="en-GB" baseline="0" dirty="0" smtClean="0"/>
              <a:t> </a:t>
            </a:r>
            <a:r>
              <a:rPr lang="en-GB" dirty="0" smtClean="0"/>
              <a:t>2013, Hamburg                                                                        15</a:t>
            </a:r>
            <a:r>
              <a:rPr lang="en-GB" baseline="30000" dirty="0" smtClean="0"/>
              <a:t>th</a:t>
            </a:r>
            <a:r>
              <a:rPr lang="en-GB" dirty="0" smtClean="0"/>
              <a:t>  XDAC Meeting                                                                             J. Sztuk-Dambietz, XFEL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4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4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-5000" contrast="42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957929" y="1750868"/>
            <a:ext cx="7251700" cy="1844675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Working Group </a:t>
            </a: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b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3600" b="1" dirty="0" smtClean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Calibration </a:t>
            </a:r>
            <a:r>
              <a:rPr lang="en-US" sz="3600" b="1" dirty="0">
                <a:solidFill>
                  <a:srgbClr val="251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Infrastructure</a:t>
            </a:r>
            <a:endParaRPr lang="en-GB" sz="3600" b="1" dirty="0" smtClean="0">
              <a:solidFill>
                <a:srgbClr val="251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59385" y="3773708"/>
            <a:ext cx="364879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Jola Sztuk-Dambietz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XFEL)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on behalf of </a:t>
            </a:r>
          </a:p>
          <a:p>
            <a:pPr algn="ctr"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the Calibration Group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794" y="5416149"/>
            <a:ext cx="87179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December, 2</a:t>
            </a:r>
            <a:r>
              <a:rPr lang="en-US" sz="1800" b="1" baseline="30000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nd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   2013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/>
            </a:r>
            <a:b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</a:b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15</a:t>
            </a:r>
            <a:r>
              <a:rPr lang="en-US" sz="1800" b="1" baseline="30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Meeting of the XFEL Detector Advisory Committee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European </a:t>
            </a:r>
            <a:r>
              <a:rPr lang="en-US" sz="1800" b="1" dirty="0">
                <a:solidFill>
                  <a:srgbClr val="261748"/>
                </a:solidFill>
                <a:latin typeface="Calibri" pitchFamily="34" charset="0"/>
                <a:ea typeface="ＭＳ Ｐゴシック" pitchFamily="2"/>
                <a:cs typeface="Calibri" pitchFamily="34" charset="0"/>
              </a:rPr>
              <a:t>XFEL GmbH, Hamburg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Lab X-ray  Sources  vs. Requirements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10</a:t>
            </a:fld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639103"/>
              </p:ext>
            </p:extLst>
          </p:nvPr>
        </p:nvGraphicFramePr>
        <p:xfrm>
          <a:off x="418711" y="1169937"/>
          <a:ext cx="8225558" cy="53340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324489"/>
                <a:gridCol w="1860698"/>
                <a:gridCol w="2094614"/>
                <a:gridCol w="1945757"/>
              </a:tblGrid>
              <a:tr h="839616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Requirements 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Radioactivie</a:t>
                      </a:r>
                      <a:r>
                        <a:rPr lang="en-US" baseline="0" dirty="0" smtClean="0"/>
                        <a:t> isotopes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X-ray</a:t>
                      </a:r>
                      <a:r>
                        <a:rPr lang="en-US" baseline="0" dirty="0" smtClean="0"/>
                        <a:t>  source </a:t>
                      </a:r>
                    </a:p>
                    <a:p>
                      <a:r>
                        <a:rPr lang="en-US" baseline="0" dirty="0" smtClean="0"/>
                        <a:t>in DC mode 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Pulsed  multi-target X-ray source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range </a:t>
                      </a:r>
                    </a:p>
                    <a:p>
                      <a:r>
                        <a:rPr lang="en-US" sz="1600" dirty="0" smtClean="0"/>
                        <a:t>0.26 – 25 </a:t>
                      </a:r>
                      <a:r>
                        <a:rPr lang="en-US" sz="1600" dirty="0" err="1" smtClean="0"/>
                        <a:t>keV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Different 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isotopes</a:t>
                      </a: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/filters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 Exchangeable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 X-ray tubes/filters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Anode with different target materials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Pulsed X-rays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Pulse length &lt;</a:t>
                      </a:r>
                      <a:r>
                        <a:rPr lang="en-US" sz="1400" baseline="0" dirty="0" smtClean="0"/>
                        <a:t> 50 ns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>
                          <a:sym typeface="Symbol"/>
                        </a:rPr>
                        <a:t>t = 220 ns or (4.5 MHz rep rate)</a:t>
                      </a:r>
                      <a:endParaRPr lang="en-US" sz="14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baseline="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Pulsed electron source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1260000"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Adjustable 1- 10</a:t>
                      </a:r>
                      <a:r>
                        <a:rPr lang="en-US" sz="1400" baseline="30000" dirty="0" smtClean="0"/>
                        <a:t>3-4</a:t>
                      </a:r>
                      <a:r>
                        <a:rPr lang="en-US" sz="1400" baseline="0" dirty="0" smtClean="0"/>
                        <a:t> photons/ pixel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Instability  &lt; 1 %  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High-power </a:t>
                      </a:r>
                      <a:r>
                        <a:rPr lang="en-US" sz="2000" b="0" baseline="0" dirty="0" smtClean="0">
                          <a:latin typeface="Calibri" pitchFamily="34" charset="0"/>
                          <a:cs typeface="Calibri" pitchFamily="34" charset="0"/>
                        </a:rPr>
                        <a:t>micro-focusing X-ray tube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Illumination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/>
                        <a:t>point-like  d&lt;=</a:t>
                      </a:r>
                      <a:r>
                        <a:rPr lang="en-US" sz="1200" baseline="0" dirty="0" smtClean="0"/>
                        <a:t> 20-50</a:t>
                      </a:r>
                      <a:r>
                        <a:rPr lang="en-US" sz="1200" baseline="0" dirty="0" smtClean="0">
                          <a:sym typeface="Symbol"/>
                        </a:rPr>
                        <a:t>m</a:t>
                      </a:r>
                      <a:endParaRPr lang="en-US" sz="120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/>
                        <a:t>Line-like 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 smtClean="0"/>
                        <a:t>Flat –field</a:t>
                      </a:r>
                      <a:r>
                        <a:rPr lang="en-US" sz="1200" baseline="0" dirty="0" smtClean="0"/>
                        <a:t> (</a:t>
                      </a:r>
                      <a:r>
                        <a:rPr lang="en-US" sz="1200" baseline="0" dirty="0" err="1" smtClean="0"/>
                        <a:t>homogeinity</a:t>
                      </a:r>
                      <a:r>
                        <a:rPr lang="en-US" sz="1200" baseline="0" dirty="0" smtClean="0"/>
                        <a:t> &gt; 10%)</a:t>
                      </a:r>
                      <a:endParaRPr lang="en-US" sz="12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Optics, pinholes,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collimators</a:t>
                      </a:r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Optics, pinholes, collimators</a:t>
                      </a:r>
                    </a:p>
                    <a:p>
                      <a:pPr algn="ctr"/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Optics, pinholes,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collimators</a:t>
                      </a:r>
                      <a:endParaRPr lang="en-US" sz="20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endParaRPr lang="en-US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9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Vacuum compatible X-ray setup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32" y="1098158"/>
            <a:ext cx="3736000" cy="29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053" y="1219186"/>
            <a:ext cx="475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Modular flexible device for multipurpose usage (filters, pin-holes, collimator, etc..)</a:t>
            </a:r>
          </a:p>
          <a:p>
            <a:pPr marL="342900" indent="-342900"/>
            <a:r>
              <a:rPr lang="en-US" sz="2000" dirty="0">
                <a:latin typeface="Calibri" pitchFamily="34" charset="0"/>
                <a:cs typeface="Calibri" pitchFamily="34" charset="0"/>
              </a:rPr>
              <a:t>Interlock and PLC system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2552430"/>
            <a:ext cx="39814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Status: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Most of the components in house (sources, vacuum vessel, manipulators, holders,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Beckhoff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PLC components) 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Functional tests of the setup ongoing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Pumping system designed and ordered  delivery December 2013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59" y="3453015"/>
            <a:ext cx="4076241" cy="28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6053" y="6027087"/>
            <a:ext cx="612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Operational  December 2013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Vacuum compatible X-ray setup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32" y="1098158"/>
            <a:ext cx="3736000" cy="29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053" y="1219186"/>
            <a:ext cx="475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Modular flexible device for multipurpose usage (filters, pin-holes, collimator, etc..)</a:t>
            </a:r>
          </a:p>
          <a:p>
            <a:pPr marL="342900" indent="-342900"/>
            <a:r>
              <a:rPr lang="en-US" sz="2000" dirty="0">
                <a:latin typeface="Calibri" pitchFamily="34" charset="0"/>
                <a:cs typeface="Calibri" pitchFamily="34" charset="0"/>
              </a:rPr>
              <a:t>Interlock and PLC system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59" y="3453015"/>
            <a:ext cx="4076241" cy="28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6053" y="6027087"/>
            <a:ext cx="612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Operational  December 2013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07" y="1757795"/>
            <a:ext cx="5786125" cy="385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2552430"/>
            <a:ext cx="39814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Status: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Most of the components in house (sources, vacuum vessel, manipulators, holders,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Beckhoff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PLC components) 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Functional tests of the setup ongoing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Pumping system designed and ordered  delivery December 2013</a:t>
            </a:r>
          </a:p>
        </p:txBody>
      </p:sp>
    </p:spTree>
    <p:extLst>
      <p:ext uri="{BB962C8B-B14F-4D97-AF65-F5344CB8AC3E}">
        <p14:creationId xmlns:p14="http://schemas.microsoft.com/office/powerpoint/2010/main" val="28127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Vacuum compatible X-ray setup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32" y="1098158"/>
            <a:ext cx="3736000" cy="290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2552430"/>
            <a:ext cx="398145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Status: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Most of the components in house (sources, vacuum vessel, manipulators, holders,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Beckhoff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PLC components) 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Functional tests of the setup ongoing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Pumping system designed and ordered  delivery December 2013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159" y="3453015"/>
            <a:ext cx="4076241" cy="288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6053" y="6027087"/>
            <a:ext cx="612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/>
              <a:buChar char="à"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Operational  December 2013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N:\4all\intern\User data\wp_75\Calibration-WG XXX\Meetings\XDAC Dec 2013\Presentation\materials\2013-11-20 11.50.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9037" r="17623" b="27393"/>
          <a:stretch/>
        </p:blipFill>
        <p:spPr bwMode="auto">
          <a:xfrm>
            <a:off x="4366260" y="1219186"/>
            <a:ext cx="4580191" cy="501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053" y="1219186"/>
            <a:ext cx="475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Modular flexible device for multipurpose usage (filters, pin-holes, collimator, etc..)</a:t>
            </a:r>
          </a:p>
          <a:p>
            <a:pPr marL="342900" indent="-342900"/>
            <a:r>
              <a:rPr lang="en-US" sz="2000" dirty="0">
                <a:latin typeface="Calibri" pitchFamily="34" charset="0"/>
                <a:cs typeface="Calibri" pitchFamily="34" charset="0"/>
              </a:rPr>
              <a:t>Interlock and PLC system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600" y="531319"/>
            <a:ext cx="7283450" cy="481012"/>
          </a:xfrm>
        </p:spPr>
        <p:txBody>
          <a:bodyPr/>
          <a:lstStyle/>
          <a:p>
            <a:r>
              <a:rPr lang="en-US" sz="2400" dirty="0" smtClean="0"/>
              <a:t>Portable X-ray </a:t>
            </a:r>
            <a:r>
              <a:rPr lang="en-US" sz="2400" dirty="0"/>
              <a:t>T</a:t>
            </a:r>
            <a:r>
              <a:rPr lang="en-US" sz="2400" dirty="0" smtClean="0"/>
              <a:t>est </a:t>
            </a:r>
            <a:r>
              <a:rPr lang="en-US" sz="2400" dirty="0"/>
              <a:t>S</a:t>
            </a:r>
            <a:r>
              <a:rPr lang="en-US" sz="2400" dirty="0" smtClean="0"/>
              <a:t>tand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59" y="1141830"/>
            <a:ext cx="4516615" cy="4392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0976" y="978283"/>
            <a:ext cx="179408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Back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side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thin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steel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foil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(1mm)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8206" y="5220872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Breadboard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1268760"/>
            <a:ext cx="2051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Black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hardboard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sides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871" y="2456171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Sliding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door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2890" y="1619182"/>
            <a:ext cx="749594" cy="738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50976" y="2875540"/>
            <a:ext cx="1057230" cy="31422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90707" y="4791426"/>
            <a:ext cx="658000" cy="57321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6160" y="5970289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Operational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December 2013 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5862" y="3295129"/>
            <a:ext cx="179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Precision XY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stages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04157" y="3636662"/>
            <a:ext cx="1698923" cy="10599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26711" y="5529955"/>
            <a:ext cx="1839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X-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ray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source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holder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230140" y="4529470"/>
            <a:ext cx="758977" cy="10299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</p:cNvCxnSpPr>
          <p:nvPr/>
        </p:nvCxnSpPr>
        <p:spPr>
          <a:xfrm flipH="1">
            <a:off x="6990628" y="1607314"/>
            <a:ext cx="1055630" cy="60216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95151" y="2879630"/>
            <a:ext cx="1405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LPD detector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571" y="1492895"/>
            <a:ext cx="378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en-US" sz="2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Ambient X-ray setup for test and calibration of detector prototypes</a:t>
            </a:r>
            <a:endParaRPr lang="en-US" sz="2400" dirty="0">
              <a:solidFill>
                <a:srgbClr val="261748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6970" y="3586640"/>
            <a:ext cx="4008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Status: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All the components in house (sources, stages, holders, PLC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Beckhoff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components) 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Installation started </a:t>
            </a:r>
          </a:p>
        </p:txBody>
      </p:sp>
    </p:spTree>
    <p:extLst>
      <p:ext uri="{BB962C8B-B14F-4D97-AF65-F5344CB8AC3E}">
        <p14:creationId xmlns:p14="http://schemas.microsoft.com/office/powerpoint/2010/main" val="33094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600" y="531319"/>
            <a:ext cx="7283450" cy="481012"/>
          </a:xfrm>
        </p:spPr>
        <p:txBody>
          <a:bodyPr/>
          <a:lstStyle/>
          <a:p>
            <a:r>
              <a:rPr lang="en-US" sz="2400" dirty="0" smtClean="0"/>
              <a:t>Portable X-ray </a:t>
            </a:r>
            <a:r>
              <a:rPr lang="en-US" sz="2400" dirty="0"/>
              <a:t>T</a:t>
            </a:r>
            <a:r>
              <a:rPr lang="en-US" sz="2400" dirty="0" smtClean="0"/>
              <a:t>est </a:t>
            </a:r>
            <a:r>
              <a:rPr lang="en-US" sz="2400" dirty="0"/>
              <a:t>S</a:t>
            </a:r>
            <a:r>
              <a:rPr lang="en-US" sz="2400" dirty="0" smtClean="0"/>
              <a:t>tand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59" y="1141830"/>
            <a:ext cx="4516615" cy="4392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0976" y="978283"/>
            <a:ext cx="179408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Back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side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with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thin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steel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foil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(1mm)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8206" y="5220872"/>
            <a:ext cx="1189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Breadboard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1268760"/>
            <a:ext cx="2051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Black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hardboard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sides</a:t>
            </a:r>
            <a:endParaRPr lang="de-DE" sz="16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871" y="2456171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Sliding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door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2890" y="1619182"/>
            <a:ext cx="749594" cy="738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50976" y="2875540"/>
            <a:ext cx="1057230" cy="31422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90707" y="4791426"/>
            <a:ext cx="658000" cy="57321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16160" y="5970289"/>
            <a:ext cx="421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Operational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December 2013 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5862" y="3295129"/>
            <a:ext cx="1799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Precision XY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stages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04157" y="3636662"/>
            <a:ext cx="1698923" cy="10599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26711" y="5529955"/>
            <a:ext cx="1839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X-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ray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1" dirty="0" err="1" smtClean="0">
                <a:latin typeface="Calibri" pitchFamily="34" charset="0"/>
                <a:cs typeface="Calibri" pitchFamily="34" charset="0"/>
              </a:rPr>
              <a:t>source</a:t>
            </a:r>
            <a:r>
              <a:rPr lang="de-DE" sz="1600" b="1" dirty="0" smtClean="0">
                <a:latin typeface="Calibri" pitchFamily="34" charset="0"/>
                <a:cs typeface="Calibri" pitchFamily="34" charset="0"/>
              </a:rPr>
              <a:t> holder</a:t>
            </a:r>
            <a:endParaRPr lang="sr-Latn-CS" sz="16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7230140" y="4529470"/>
            <a:ext cx="758977" cy="10299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</p:cNvCxnSpPr>
          <p:nvPr/>
        </p:nvCxnSpPr>
        <p:spPr>
          <a:xfrm flipH="1">
            <a:off x="6990628" y="1607314"/>
            <a:ext cx="1055630" cy="60216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95151" y="2879630"/>
            <a:ext cx="1405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LPD detector</a:t>
            </a:r>
            <a:endParaRPr lang="en-US" sz="24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9571" y="1492895"/>
            <a:ext cx="378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/>
            <a:r>
              <a:rPr lang="en-US" sz="24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Ambient X-ray setup for test and calibration of detector prototypes</a:t>
            </a:r>
            <a:endParaRPr lang="en-US" sz="2400" dirty="0">
              <a:solidFill>
                <a:srgbClr val="261748"/>
              </a:solidFill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6970" y="3586640"/>
            <a:ext cx="4008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Status: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All the components in house (sources, stages, holders, PLC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Beckhoff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components) </a:t>
            </a:r>
          </a:p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Installation started </a:t>
            </a:r>
          </a:p>
        </p:txBody>
      </p:sp>
      <p:pic>
        <p:nvPicPr>
          <p:cNvPr id="3074" name="Picture 2" descr="N:\4all\intern\User data\wp_75\Pictures HERA-South\Ambient table-top setup\IMG_87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r="23701" b="3624"/>
          <a:stretch/>
        </p:blipFill>
        <p:spPr bwMode="auto">
          <a:xfrm>
            <a:off x="5231879" y="1166426"/>
            <a:ext cx="3616847" cy="45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:\4all\intern\User data\wp_75\Pictures HERA-South\Ambient table-top setup\IMG_87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 b="25607"/>
          <a:stretch/>
        </p:blipFill>
        <p:spPr bwMode="auto">
          <a:xfrm>
            <a:off x="2767871" y="3032653"/>
            <a:ext cx="3740646" cy="25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17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9025" y="239713"/>
            <a:ext cx="7283450" cy="779462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Permanent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Ambient X-ray Test Setup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104900"/>
            <a:ext cx="5540375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644356" y="3616325"/>
            <a:ext cx="3492500" cy="2736850"/>
          </a:xfrm>
          <a:ln>
            <a:noFill/>
          </a:ln>
          <a:extLst>
            <a:ext uri="{91240B29-F687-4F45-9708-019B960494DF}">
              <a14:hiddenLine xmlns:a14="http://schemas.microsoft.com/office/drawing/2010/main" w="54000">
                <a:solidFill>
                  <a:srgbClr val="999999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288"/>
              </a:spcAft>
              <a:buClr>
                <a:srgbClr val="FD930A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Modular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setup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large area and small area detectors</a:t>
            </a:r>
          </a:p>
          <a:p>
            <a:pPr>
              <a:spcAft>
                <a:spcPts val="288"/>
              </a:spcAft>
              <a:buClr>
                <a:srgbClr val="FD930A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Cooling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¼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Mpx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modules</a:t>
            </a:r>
          </a:p>
          <a:p>
            <a:pPr>
              <a:spcAft>
                <a:spcPts val="288"/>
              </a:spcAft>
              <a:buClr>
                <a:srgbClr val="FD930A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Dry air or N</a:t>
            </a:r>
            <a:r>
              <a:rPr lang="en-US" sz="1800" baseline="-33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atmosphere</a:t>
            </a:r>
          </a:p>
          <a:p>
            <a:pPr>
              <a:spcAft>
                <a:spcPts val="288"/>
              </a:spcAft>
              <a:buClr>
                <a:srgbClr val="FD930A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DAQ and control system</a:t>
            </a:r>
          </a:p>
          <a:p>
            <a:pPr>
              <a:spcAft>
                <a:spcPts val="288"/>
              </a:spcAft>
              <a:buClr>
                <a:srgbClr val="FD930A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X-ray tube (2-4kW),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energies </a:t>
            </a:r>
            <a:r>
              <a:rPr lang="en-US" sz="1800" b="1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potential suppliers identified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00013" y="4559300"/>
            <a:ext cx="221932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x-y-z Translation Stage</a:t>
            </a:r>
          </a:p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and Support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104900"/>
            <a:ext cx="32496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00013" y="1930400"/>
            <a:ext cx="221932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Detector System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3879850" y="2614613"/>
            <a:ext cx="2219325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X-ray Tube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2655888" y="2327275"/>
            <a:ext cx="2219325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Pin Holes, Masks etc.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2263775" y="3746500"/>
            <a:ext cx="22193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Bread Board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2408238" y="1190625"/>
            <a:ext cx="221932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Shielding and Enclosure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100013" y="5251449"/>
            <a:ext cx="5499100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4000">
                <a:solidFill>
                  <a:srgbClr val="999999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2000" tIns="36000" rIns="72000" bIns="36000"/>
          <a:lstStyle>
            <a:lvl1pPr marL="296863" indent="-2968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261748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marL="0" indent="0">
              <a:spcBef>
                <a:spcPts val="288"/>
              </a:spcBef>
              <a:spcAft>
                <a:spcPts val="288"/>
              </a:spcAft>
              <a:buClr>
                <a:srgbClr val="FD930A"/>
              </a:buClr>
              <a:buSzPct val="80000"/>
              <a:buNone/>
            </a:pP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Q2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 for small detector 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 up 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¼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Mpx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16" y="3910461"/>
            <a:ext cx="1307184" cy="129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905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70" y="2102031"/>
            <a:ext cx="4618490" cy="276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Multi-target </a:t>
            </a:r>
            <a:r>
              <a:rPr lang="en-US" dirty="0"/>
              <a:t>P</a:t>
            </a:r>
            <a:r>
              <a:rPr lang="en-US" dirty="0" smtClean="0"/>
              <a:t>ulsed X-ray/Electron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1588" y="1026860"/>
            <a:ext cx="8855764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Laboratory multi-purpose  X-ray setup for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detector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characterization and calibration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on daily use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use as electron source for direct electron illumination </a:t>
            </a:r>
            <a:endParaRPr lang="en-US" sz="1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64" y="2654243"/>
            <a:ext cx="436050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Main components:</a:t>
            </a:r>
          </a:p>
          <a:p>
            <a:pPr marL="342900" indent="-342900"/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Calibration source (electron or X-ray): </a:t>
            </a:r>
          </a:p>
          <a:p>
            <a:pPr marL="342900" lvl="0" indent="-342900"/>
            <a:r>
              <a:rPr lang="en-US" sz="1800" b="1" dirty="0" smtClean="0">
                <a:solidFill>
                  <a:srgbClr val="993366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X-ray optics (filters, focusing &amp; collimating  optics)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4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beam </a:t>
            </a:r>
            <a:r>
              <a:rPr lang="en-US" sz="1400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spot down to </a:t>
            </a:r>
            <a:r>
              <a:rPr lang="en-US" sz="14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20-30</a:t>
            </a:r>
            <a:r>
              <a:rPr lang="en-US" sz="1400" b="1" dirty="0" smtClean="0">
                <a:solidFill>
                  <a:srgbClr val="261748"/>
                </a:solidFill>
                <a:latin typeface="Symbol" pitchFamily="18" charset="2"/>
                <a:cs typeface="Calibri" pitchFamily="34" charset="0"/>
                <a:sym typeface="Wingdings" pitchFamily="2" charset="2"/>
              </a:rPr>
              <a:t>m</a:t>
            </a:r>
            <a:r>
              <a:rPr lang="en-US" sz="14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m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1400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c</a:t>
            </a:r>
            <a:r>
              <a:rPr lang="en-US" sz="14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ollimated beam with size range from a few mm to a few cm</a:t>
            </a:r>
          </a:p>
          <a:p>
            <a:pPr marL="342900" lvl="0" indent="-342900"/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Detector test chamber (vacuum and ambient)</a:t>
            </a:r>
          </a:p>
          <a:p>
            <a:pPr marL="342900" lvl="0" indent="-342900"/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Reference detector  pin diodes, SDD</a:t>
            </a:r>
            <a:endParaRPr lang="en-US" sz="18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035096" y="4508205"/>
            <a:ext cx="275739" cy="54659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796297" y="5054804"/>
            <a:ext cx="3861927" cy="136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Exchangeable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Pulsed X-ray/electron source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DC X-ray/electron source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Radioactive isotopes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29470" y="2636875"/>
            <a:ext cx="1145240" cy="1871330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74709" y="3216631"/>
            <a:ext cx="1878615" cy="812444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6531531" y="2560320"/>
            <a:ext cx="249659" cy="656311"/>
          </a:xfrm>
          <a:prstGeom prst="straightConnector1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6234859" y="2190988"/>
            <a:ext cx="1156744" cy="369332"/>
          </a:xfrm>
          <a:prstGeom prst="rect">
            <a:avLst/>
          </a:prstGeom>
          <a:solidFill>
            <a:srgbClr val="FF99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Modular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0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366" y="1050782"/>
            <a:ext cx="87524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step: Copy of PANTER X-ray source assembled &amp; operated  at the XFEL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462" y="4121182"/>
            <a:ext cx="4294191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Status: </a:t>
            </a:r>
          </a:p>
          <a:p>
            <a:pPr marL="342900" indent="-342900"/>
            <a:r>
              <a:rPr lang="en-US" sz="1800" dirty="0" smtClean="0">
                <a:latin typeface="Calibri" pitchFamily="34" charset="0"/>
                <a:cs typeface="Calibri" pitchFamily="34" charset="0"/>
              </a:rPr>
              <a:t>Technical drawing of the PANTER multi-target X-ray tube sent to XFEL 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work on optimization of the design is ongoing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462" y="5407688"/>
            <a:ext cx="872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dirty="0" smtClean="0">
                <a:latin typeface="Calibri" pitchFamily="34" charset="0"/>
                <a:cs typeface="Calibri" pitchFamily="34" charset="0"/>
              </a:rPr>
              <a:t>Copy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of the PANTER X-ray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source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will be delivered to the XFEL 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for  assembly and commissioning  at HERA South   excellent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testbed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for our project and TÜV approval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150" y="6034980"/>
            <a:ext cx="8645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Next step: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Replace 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the existing electron source with the pulsed electron source </a:t>
            </a:r>
            <a:endParaRPr lang="en-US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285b187c-5e84-48bd-a4fd-502a34e943a0" descr="4BD122C8-9567-49CB-A726-A00D708E0E33@de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9557"/>
            <a:ext cx="2762250" cy="224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935a20d7-bc1b-47be-9a62-471a2bec1f94" descr="A409F99F-B83B-4F38-B980-3993A88BC2C4@de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2" y="2619375"/>
            <a:ext cx="2143125" cy="160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02" y="3806468"/>
            <a:ext cx="1123570" cy="128124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7162800" y="2257425"/>
            <a:ext cx="735570" cy="13049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7610474" y="2000250"/>
            <a:ext cx="1436129" cy="2571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Target wheel 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572125" y="2257425"/>
            <a:ext cx="400050" cy="7334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 bwMode="auto">
          <a:xfrm>
            <a:off x="5648325" y="2019299"/>
            <a:ext cx="1752599" cy="2571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 source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752975" y="4223024"/>
            <a:ext cx="1019175" cy="625201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5914149" y="4591050"/>
            <a:ext cx="1436129" cy="25717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Filter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wheel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444459"/>
            <a:ext cx="9260284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800" dirty="0" smtClean="0">
                <a:latin typeface="Calibri" pitchFamily="34" charset="0"/>
                <a:cs typeface="Calibri" pitchFamily="34" charset="0"/>
              </a:rPr>
              <a:t>Collaboration with PANTER X-ray test facility of the </a:t>
            </a:r>
            <a:r>
              <a:rPr lang="en-US" sz="1800" dirty="0">
                <a:latin typeface="Calibri"/>
                <a:ea typeface="Calibri"/>
              </a:rPr>
              <a:t>Max-Planck </a:t>
            </a:r>
            <a:r>
              <a:rPr lang="en-US" sz="1800" dirty="0" smtClean="0">
                <a:latin typeface="Calibri"/>
                <a:ea typeface="Calibri"/>
              </a:rPr>
              <a:t>Inst.</a:t>
            </a:r>
            <a:r>
              <a:rPr lang="en-US" sz="1800" dirty="0">
                <a:latin typeface="Calibri"/>
                <a:ea typeface="Calibri"/>
              </a:rPr>
              <a:t> for extraterrestrial Physics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/>
            <a:r>
              <a:rPr lang="en-US" sz="1800" dirty="0" smtClean="0">
                <a:latin typeface="Calibri" pitchFamily="34" charset="0"/>
                <a:cs typeface="Calibri" pitchFamily="34" charset="0"/>
              </a:rPr>
              <a:t>PANTER X-ray source  </a:t>
            </a:r>
          </a:p>
          <a:p>
            <a:pPr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-  similar concept  (different electron source)</a:t>
            </a:r>
          </a:p>
          <a:p>
            <a:pPr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- TÜV approved at PANTER</a:t>
            </a:r>
          </a:p>
          <a:p>
            <a:pPr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- In successful operation for &gt; 10 years</a:t>
            </a:r>
          </a:p>
          <a:p>
            <a:pPr>
              <a:buNone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- Group member has been strongly </a:t>
            </a:r>
          </a:p>
          <a:p>
            <a:pPr>
              <a:buNone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  involved in commissioning  and </a:t>
            </a:r>
          </a:p>
          <a:p>
            <a:pPr>
              <a:buNone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  operation of the source </a:t>
            </a:r>
          </a:p>
          <a:p>
            <a:pPr>
              <a:buNone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0659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5798" y="1874355"/>
            <a:ext cx="8928474" cy="10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261748"/>
                </a:solidFill>
              </a:rPr>
              <a:t>Proposal for </a:t>
            </a:r>
            <a:r>
              <a:rPr lang="en-US" sz="2000" dirty="0">
                <a:solidFill>
                  <a:srgbClr val="261748"/>
                </a:solidFill>
              </a:rPr>
              <a:t>custom customized EGH 6210/ </a:t>
            </a:r>
            <a:r>
              <a:rPr lang="en-US" sz="2000" dirty="0" smtClean="0">
                <a:solidFill>
                  <a:srgbClr val="261748"/>
                </a:solidFill>
              </a:rPr>
              <a:t>EGPS-6210 (Kimball Physics) electron source  accepted by XFEL MB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61748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261748"/>
                </a:solidFill>
                <a:sym typeface="Wingdings" panose="05000000000000000000" pitchFamily="2" charset="2"/>
              </a:rPr>
              <a:t>    </a:t>
            </a:r>
            <a:r>
              <a:rPr lang="en-US" sz="2000" dirty="0">
                <a:solidFill>
                  <a:srgbClr val="261748"/>
                </a:solidFill>
                <a:sym typeface="Wingdings" panose="05000000000000000000" pitchFamily="2" charset="2"/>
              </a:rPr>
              <a:t>e</a:t>
            </a:r>
            <a:r>
              <a:rPr lang="en-US" sz="2000" dirty="0" smtClean="0">
                <a:solidFill>
                  <a:srgbClr val="261748"/>
                </a:solidFill>
              </a:rPr>
              <a:t>xpected delivery of the source –May 2014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51923"/>
              </p:ext>
            </p:extLst>
          </p:nvPr>
        </p:nvGraphicFramePr>
        <p:xfrm>
          <a:off x="285000" y="3011806"/>
          <a:ext cx="8395856" cy="298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65402"/>
                <a:gridCol w="3124810"/>
                <a:gridCol w="2505644"/>
              </a:tblGrid>
              <a:tr h="2828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DC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394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energy </a:t>
                      </a:r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Ee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(adjustable)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1- 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 (adjustable)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1352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beam current </a:t>
                      </a:r>
                      <a:r>
                        <a:rPr lang="en-US" sz="1600" b="1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Ie</a:t>
                      </a:r>
                      <a:endParaRPr lang="en-US" sz="1600" b="1" dirty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10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A - 20 mA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 (adjustable),</a:t>
                      </a:r>
                    </a:p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Stability better than  0.1 %/h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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A – 2(6)</a:t>
                      </a:r>
                      <a:r>
                        <a:rPr lang="it-IT" sz="1600" dirty="0" err="1" smtClean="0">
                          <a:latin typeface="Calibri" pitchFamily="34" charset="0"/>
                          <a:cs typeface="Calibri" pitchFamily="34" charset="0"/>
                        </a:rPr>
                        <a:t>mA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(adjustable),</a:t>
                      </a:r>
                    </a:p>
                    <a:p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Stability better</a:t>
                      </a:r>
                      <a:r>
                        <a:rPr lang="en-US" sz="1600" baseline="0" noProof="0" dirty="0" smtClean="0">
                          <a:latin typeface="Calibri" pitchFamily="34" charset="0"/>
                          <a:cs typeface="Calibri" pitchFamily="34" charset="0"/>
                        </a:rPr>
                        <a:t> than</a:t>
                      </a:r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 0.1 %/h</a:t>
                      </a:r>
                    </a:p>
                  </a:txBody>
                  <a:tcPr/>
                </a:tc>
              </a:tr>
              <a:tr h="2394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Beam diameter </a:t>
                      </a:r>
                      <a:r>
                        <a:rPr lang="en-US" sz="1600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r>
                        <a:rPr lang="en-US" sz="1600" baseline="-25000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beam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0.15 – 10 mm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(adjustable)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0.1-10 mm (adjustable)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7940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 beam parameters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Length: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/>
                        </a:rPr>
                        <a:t>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= 50(20)-150 ns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(</a:t>
                      </a:r>
                      <a:r>
                        <a:rPr lang="en-US" sz="1400" b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adjustable)</a:t>
                      </a:r>
                      <a:r>
                        <a:rPr lang="en-US" sz="1400" b="0" baseline="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 rise: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 ns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/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f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all: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3-4 ns </a:t>
                      </a:r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Burst mode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: rep. rate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4-5 MHz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(600s ON with high frequency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bursts, followed by 99.4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ms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OFF gap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n.a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http://www.kimballphysics.com/media/catalog/product/cache/1/image/9df78eab33525d08d6e5fb8d27136e95/6/2/6210-f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02" y="4791076"/>
            <a:ext cx="1888753" cy="14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7963" y="12017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Electron Gun for pulsed multi-target X-ray source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4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itchFamily="34" charset="0"/>
                <a:cs typeface="Calibri" pitchFamily="34" charset="0"/>
              </a:rPr>
              <a:t>Outline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1217" y="1406782"/>
            <a:ext cx="8775802" cy="445928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261748"/>
                </a:solidFill>
              </a:rPr>
              <a:t>Introduction </a:t>
            </a:r>
          </a:p>
          <a:p>
            <a:r>
              <a:rPr lang="en-US" sz="2800" b="1" dirty="0" smtClean="0">
                <a:solidFill>
                  <a:srgbClr val="261748"/>
                </a:solidFill>
              </a:rPr>
              <a:t>Highlights from the last Calibration Meeting </a:t>
            </a:r>
          </a:p>
          <a:p>
            <a:r>
              <a:rPr lang="en-US" sz="2800" b="1" dirty="0" smtClean="0">
                <a:solidFill>
                  <a:srgbClr val="261748"/>
                </a:solidFill>
              </a:rPr>
              <a:t>Infrastructure for detector calibration and tests at the XFEL – status and plans </a:t>
            </a:r>
          </a:p>
          <a:p>
            <a:r>
              <a:rPr lang="en-US" sz="2800" b="1" dirty="0" smtClean="0">
                <a:solidFill>
                  <a:srgbClr val="261748"/>
                </a:solidFill>
              </a:rPr>
              <a:t>Summary </a:t>
            </a:r>
            <a:r>
              <a:rPr lang="en-US" sz="2800" dirty="0" smtClean="0">
                <a:solidFill>
                  <a:srgbClr val="261748"/>
                </a:solidFill>
              </a:rPr>
              <a:t> </a:t>
            </a:r>
          </a:p>
          <a:p>
            <a:pPr marL="0" indent="0">
              <a:buNone/>
            </a:pP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5798" y="1874355"/>
            <a:ext cx="8928474" cy="10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solidFill>
                  <a:srgbClr val="261748"/>
                </a:solidFill>
              </a:rPr>
              <a:t>Proposal for </a:t>
            </a:r>
            <a:r>
              <a:rPr lang="en-US" sz="2000" dirty="0">
                <a:solidFill>
                  <a:srgbClr val="261748"/>
                </a:solidFill>
              </a:rPr>
              <a:t>custom customized EGH 6210/ </a:t>
            </a:r>
            <a:r>
              <a:rPr lang="en-US" sz="2000" dirty="0" smtClean="0">
                <a:solidFill>
                  <a:srgbClr val="261748"/>
                </a:solidFill>
              </a:rPr>
              <a:t>EGPS-6210 (Kimball Physics) electron source  accepted by XFEL MB 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61748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261748"/>
                </a:solidFill>
                <a:sym typeface="Wingdings" panose="05000000000000000000" pitchFamily="2" charset="2"/>
              </a:rPr>
              <a:t>    </a:t>
            </a:r>
            <a:r>
              <a:rPr lang="en-US" sz="2000" dirty="0">
                <a:solidFill>
                  <a:srgbClr val="261748"/>
                </a:solidFill>
                <a:sym typeface="Wingdings" panose="05000000000000000000" pitchFamily="2" charset="2"/>
              </a:rPr>
              <a:t>e</a:t>
            </a:r>
            <a:r>
              <a:rPr lang="en-US" sz="2000" dirty="0" smtClean="0">
                <a:solidFill>
                  <a:srgbClr val="261748"/>
                </a:solidFill>
              </a:rPr>
              <a:t>xpected delivery of the source –May 2014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638379"/>
              </p:ext>
            </p:extLst>
          </p:nvPr>
        </p:nvGraphicFramePr>
        <p:xfrm>
          <a:off x="285000" y="3011806"/>
          <a:ext cx="8395856" cy="298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65402"/>
                <a:gridCol w="3124810"/>
                <a:gridCol w="2505644"/>
              </a:tblGrid>
              <a:tr h="2828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Parameter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</a:t>
                      </a:r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latin typeface="Calibri" pitchFamily="34" charset="0"/>
                          <a:cs typeface="Calibri" pitchFamily="34" charset="0"/>
                        </a:rPr>
                        <a:t> DC mode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394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energy </a:t>
                      </a:r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Ee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- </a:t>
                      </a:r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(adjustable)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1- 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60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 (adjustable) 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13527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Electron beam current </a:t>
                      </a:r>
                      <a:r>
                        <a:rPr lang="en-US" sz="1600" b="1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Ie</a:t>
                      </a:r>
                      <a:endParaRPr lang="en-US" sz="1600" b="1" dirty="0">
                        <a:solidFill>
                          <a:srgbClr val="261748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</a:rPr>
                        <a:t>10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A - 20 mA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 (adjustable),</a:t>
                      </a:r>
                    </a:p>
                    <a:p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61748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itchFamily="1" charset="-128"/>
                          <a:cs typeface="Calibri" pitchFamily="34" charset="0"/>
                          <a:sym typeface="Symbol"/>
                        </a:rPr>
                        <a:t>Stability better than  0.1 %/h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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A – 2(6)</a:t>
                      </a:r>
                      <a:r>
                        <a:rPr lang="it-IT" sz="1600" dirty="0" err="1" smtClean="0">
                          <a:latin typeface="Calibri" pitchFamily="34" charset="0"/>
                          <a:cs typeface="Calibri" pitchFamily="34" charset="0"/>
                        </a:rPr>
                        <a:t>mA</a:t>
                      </a:r>
                      <a:r>
                        <a:rPr lang="it-IT" sz="160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(adjustable),</a:t>
                      </a:r>
                    </a:p>
                    <a:p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Stability better</a:t>
                      </a:r>
                      <a:r>
                        <a:rPr lang="en-US" sz="1600" baseline="0" noProof="0" dirty="0" smtClean="0">
                          <a:latin typeface="Calibri" pitchFamily="34" charset="0"/>
                          <a:cs typeface="Calibri" pitchFamily="34" charset="0"/>
                        </a:rPr>
                        <a:t> than</a:t>
                      </a:r>
                      <a:r>
                        <a:rPr lang="en-US" sz="1600" noProof="0" dirty="0" smtClean="0">
                          <a:latin typeface="Calibri" pitchFamily="34" charset="0"/>
                          <a:cs typeface="Calibri" pitchFamily="34" charset="0"/>
                        </a:rPr>
                        <a:t> 0.1 %/h</a:t>
                      </a:r>
                    </a:p>
                  </a:txBody>
                  <a:tcPr/>
                </a:tc>
              </a:tr>
              <a:tr h="2394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Beam diameter </a:t>
                      </a:r>
                      <a:r>
                        <a:rPr lang="en-US" sz="1600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  <a:r>
                        <a:rPr lang="en-US" sz="1600" baseline="-25000" dirty="0" err="1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</a:rPr>
                        <a:t>beam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0.15 – 10 mm </a:t>
                      </a:r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(adjustable)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0.1-10 mm (adjustable)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97940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Pulsed beam parameters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Length: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sym typeface="Symbol"/>
                        </a:rPr>
                        <a:t>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= 50(20)-150 ns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(</a:t>
                      </a:r>
                      <a:r>
                        <a:rPr lang="en-US" sz="1400" b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adjustable)</a:t>
                      </a:r>
                      <a:r>
                        <a:rPr lang="en-US" sz="1400" b="0" baseline="0" dirty="0" smtClean="0">
                          <a:solidFill>
                            <a:srgbClr val="261748"/>
                          </a:solidFill>
                          <a:sym typeface="Symbol"/>
                        </a:rPr>
                        <a:t>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 rise: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 ns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/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f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all: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3-4 ns </a:t>
                      </a:r>
                    </a:p>
                    <a:p>
                      <a:pPr marL="285750" marR="0" lvl="4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Burst mode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: rep. rate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4-5 MHz 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(600s ON with high frequency</a:t>
                      </a:r>
                    </a:p>
                    <a:p>
                      <a:pPr marL="0" marR="0" lvl="4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 bursts, followed by 99.4</a:t>
                      </a:r>
                      <a:r>
                        <a:rPr lang="en-US" sz="1400" baseline="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ms </a:t>
                      </a:r>
                      <a:r>
                        <a:rPr lang="en-US" sz="1400" dirty="0" smtClean="0">
                          <a:solidFill>
                            <a:srgbClr val="261748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OFF gap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dirty="0" err="1" smtClean="0">
                          <a:latin typeface="Calibri" pitchFamily="34" charset="0"/>
                          <a:cs typeface="Calibri" pitchFamily="34" charset="0"/>
                        </a:rPr>
                        <a:t>n.a</a:t>
                      </a:r>
                      <a:r>
                        <a:rPr lang="en-US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n-US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 descr="http://www.kimballphysics.com/media/catalog/product/cache/1/image/9df78eab33525d08d6e5fb8d27136e95/6/2/6210-f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502" y="4791076"/>
            <a:ext cx="1888753" cy="141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207963" y="12017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Electron Gun for pulsed multi-target X-ray source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48" y="1279382"/>
            <a:ext cx="6562725" cy="542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5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26" y="1038356"/>
            <a:ext cx="7283450" cy="481012"/>
          </a:xfr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Electron gun for pulsed multi-target X-ray source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0"/>
          <a:stretch/>
        </p:blipFill>
        <p:spPr bwMode="auto">
          <a:xfrm>
            <a:off x="542924" y="3800475"/>
            <a:ext cx="5616283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837" y="1552270"/>
            <a:ext cx="5586414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beam - fast pulsing – proof of concept :</a:t>
            </a:r>
          </a:p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Oscilloscope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measuring 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electron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beam 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into the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lab Faraday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cup</a:t>
            </a:r>
          </a:p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 length 50 ns, fall/rise time ~2 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007" y="3023650"/>
            <a:ext cx="4062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Clock and Control system (P. Gessler)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431143"/>
            <a:ext cx="581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Day one solution – detector “triggered” by the source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1477113"/>
            <a:ext cx="3348891" cy="232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46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826" y="1038356"/>
            <a:ext cx="7283450" cy="481012"/>
          </a:xfr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Electron gun for pulsed multi-target X-ray source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/>
          <a:stretch/>
        </p:blipFill>
        <p:spPr bwMode="auto">
          <a:xfrm>
            <a:off x="942953" y="3800475"/>
            <a:ext cx="5276872" cy="2628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3836" y="1552270"/>
            <a:ext cx="4840387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beam - fast pulsing :</a:t>
            </a:r>
          </a:p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Oscilloscope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measuring an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beam 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into the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lab Faraday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cup</a:t>
            </a:r>
          </a:p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 length 50 ns, fall/rise time ~2 ns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007" y="3023650"/>
            <a:ext cx="4062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Clock and Control system (P. Gessler)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431143"/>
            <a:ext cx="581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Final solution – XFEL Timing system  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4" y="1477113"/>
            <a:ext cx="3348891" cy="232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2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79" y="1119320"/>
            <a:ext cx="8769038" cy="4917166"/>
          </a:xfrm>
        </p:spPr>
        <p:txBody>
          <a:bodyPr/>
          <a:lstStyle/>
          <a:p>
            <a:r>
              <a:rPr lang="en-US" dirty="0" smtClean="0">
                <a:solidFill>
                  <a:srgbClr val="251555"/>
                </a:solidFill>
              </a:rPr>
              <a:t>Work on calibration is ongoing in the Consortia  and XFEL  </a:t>
            </a:r>
            <a:r>
              <a:rPr lang="en-US" dirty="0" smtClean="0">
                <a:solidFill>
                  <a:srgbClr val="251555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251555"/>
                </a:solidFill>
              </a:rPr>
              <a:t> discussed during regular meetings </a:t>
            </a:r>
          </a:p>
          <a:p>
            <a:r>
              <a:rPr lang="en-US" dirty="0" smtClean="0">
                <a:solidFill>
                  <a:srgbClr val="251555"/>
                </a:solidFill>
              </a:rPr>
              <a:t>Setup of the calibration infrastructure is ongoing </a:t>
            </a:r>
          </a:p>
          <a:p>
            <a:r>
              <a:rPr lang="en-US" dirty="0" smtClean="0">
                <a:solidFill>
                  <a:srgbClr val="251555"/>
                </a:solidFill>
              </a:rPr>
              <a:t>Baseline for laboratory X-ray/electron sources defined</a:t>
            </a:r>
            <a:endParaRPr lang="en-US" sz="20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      </a:t>
            </a:r>
            <a:r>
              <a:rPr lang="en-US" sz="2000" dirty="0">
                <a:solidFill>
                  <a:srgbClr val="251555"/>
                </a:solidFill>
              </a:rPr>
              <a:t>Fe-55 source and a portable X-ray tube  setups </a:t>
            </a:r>
            <a:r>
              <a:rPr lang="en-US" sz="2000" dirty="0" smtClean="0">
                <a:solidFill>
                  <a:srgbClr val="251555"/>
                </a:solidFill>
              </a:rPr>
              <a:t>operational soon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51555"/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251555"/>
                </a:solidFill>
                <a:sym typeface="Wingdings" pitchFamily="2" charset="2"/>
              </a:rPr>
              <a:t>     Work in progress for setup with high-power X-ray tube </a:t>
            </a:r>
            <a:endParaRPr lang="en-US" sz="20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      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W</a:t>
            </a: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ork on design </a:t>
            </a: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of the </a:t>
            </a: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pulsed multi-target X-ray setup progressing well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      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PLC </a:t>
            </a:r>
            <a:r>
              <a:rPr lang="en-US" sz="2000" dirty="0" err="1">
                <a:solidFill>
                  <a:schemeClr val="accent1"/>
                </a:solidFill>
                <a:sym typeface="Wingdings" pitchFamily="2" charset="2"/>
              </a:rPr>
              <a:t>Beckhoff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 control system requirements  defined </a:t>
            </a:r>
            <a:endParaRPr lang="en-US" sz="2000" dirty="0" smtClean="0">
              <a:solidFill>
                <a:schemeClr val="accent1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     </a:t>
            </a:r>
            <a:r>
              <a:rPr lang="en-US" sz="2000" dirty="0">
                <a:solidFill>
                  <a:schemeClr val="accent1"/>
                </a:solidFill>
                <a:sym typeface="Wingdings" pitchFamily="2" charset="2"/>
              </a:rPr>
              <a:t>I</a:t>
            </a:r>
            <a:r>
              <a:rPr lang="en-US" sz="2000" dirty="0" smtClean="0">
                <a:solidFill>
                  <a:schemeClr val="accent1"/>
                </a:solidFill>
                <a:sym typeface="Wingdings" pitchFamily="2" charset="2"/>
              </a:rPr>
              <a:t>mplementation ongoing</a:t>
            </a:r>
          </a:p>
          <a:p>
            <a:pPr lvl="0">
              <a:buClr>
                <a:srgbClr val="FD930A"/>
              </a:buClr>
            </a:pPr>
            <a:r>
              <a:rPr lang="en-US" dirty="0">
                <a:solidFill>
                  <a:srgbClr val="251555"/>
                </a:solidFill>
              </a:rPr>
              <a:t>C</a:t>
            </a:r>
            <a:r>
              <a:rPr lang="en-US" dirty="0" smtClean="0">
                <a:solidFill>
                  <a:srgbClr val="251555"/>
                </a:solidFill>
              </a:rPr>
              <a:t>alibration </a:t>
            </a:r>
            <a:r>
              <a:rPr lang="en-US" dirty="0">
                <a:solidFill>
                  <a:srgbClr val="251555"/>
                </a:solidFill>
              </a:rPr>
              <a:t>pipeline </a:t>
            </a:r>
            <a:r>
              <a:rPr lang="en-US" dirty="0" smtClean="0">
                <a:solidFill>
                  <a:srgbClr val="251555"/>
                </a:solidFill>
              </a:rPr>
              <a:t>implemented in </a:t>
            </a:r>
            <a:r>
              <a:rPr lang="en-US" dirty="0" err="1">
                <a:solidFill>
                  <a:srgbClr val="251555"/>
                </a:solidFill>
              </a:rPr>
              <a:t>Karabo</a:t>
            </a:r>
            <a:r>
              <a:rPr lang="en-US" dirty="0">
                <a:solidFill>
                  <a:srgbClr val="251555"/>
                </a:solidFill>
              </a:rPr>
              <a:t> </a:t>
            </a:r>
            <a:r>
              <a:rPr lang="en-US" dirty="0" smtClean="0">
                <a:solidFill>
                  <a:srgbClr val="251555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259" y="1245131"/>
            <a:ext cx="1500268" cy="2138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20" y="3384014"/>
            <a:ext cx="5427182" cy="299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ent Arrow 4"/>
          <p:cNvSpPr/>
          <p:nvPr/>
        </p:nvSpPr>
        <p:spPr bwMode="auto">
          <a:xfrm>
            <a:off x="6648450" y="2219325"/>
            <a:ext cx="733425" cy="1164689"/>
          </a:xfrm>
          <a:prstGeom prst="bentArrow">
            <a:avLst/>
          </a:prstGeom>
          <a:solidFill>
            <a:schemeClr val="accent2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70500"/>
            <a:ext cx="7498259" cy="3462337"/>
          </a:xfrm>
        </p:spPr>
        <p:txBody>
          <a:bodyPr/>
          <a:lstStyle/>
          <a:p>
            <a:r>
              <a:rPr lang="en-US" sz="1800" dirty="0">
                <a:solidFill>
                  <a:srgbClr val="261748"/>
                </a:solidFill>
              </a:rPr>
              <a:t>Proposal for parameters to be calibrated or characterized  </a:t>
            </a:r>
            <a:r>
              <a:rPr lang="en-US" sz="1800" dirty="0" smtClean="0">
                <a:solidFill>
                  <a:srgbClr val="261748"/>
                </a:solidFill>
              </a:rPr>
              <a:t>exists</a:t>
            </a:r>
            <a:endParaRPr lang="en-US" sz="1800" dirty="0" smtClean="0">
              <a:solidFill>
                <a:srgbClr val="251555"/>
              </a:solidFill>
            </a:endParaRPr>
          </a:p>
          <a:p>
            <a:r>
              <a:rPr lang="en-US" sz="1800" dirty="0">
                <a:solidFill>
                  <a:srgbClr val="261748"/>
                </a:solidFill>
              </a:rPr>
              <a:t>R</a:t>
            </a:r>
            <a:r>
              <a:rPr lang="en-US" sz="1800" dirty="0" smtClean="0">
                <a:solidFill>
                  <a:srgbClr val="261748"/>
                </a:solidFill>
              </a:rPr>
              <a:t>esponsibilities   were defined</a:t>
            </a:r>
            <a:endParaRPr lang="en-US" sz="1800" dirty="0">
              <a:solidFill>
                <a:srgbClr val="261748"/>
              </a:solidFill>
            </a:endParaRPr>
          </a:p>
          <a:p>
            <a:r>
              <a:rPr lang="en-US" sz="1800" dirty="0" smtClean="0">
                <a:solidFill>
                  <a:srgbClr val="251555"/>
                </a:solidFill>
              </a:rPr>
              <a:t>Open questions to be addressed by the Consortia and XFEL </a:t>
            </a:r>
          </a:p>
          <a:p>
            <a:pPr>
              <a:buFont typeface="Wingdings"/>
              <a:buChar char="à"/>
            </a:pPr>
            <a:r>
              <a:rPr lang="en-US" sz="1800" dirty="0" smtClean="0">
                <a:solidFill>
                  <a:srgbClr val="251555"/>
                </a:solidFill>
              </a:rPr>
              <a:t>how precise the calibration needs to be done (input from instruments necessary) </a:t>
            </a: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</a:t>
            </a:r>
            <a:r>
              <a:rPr lang="en-US" sz="1800" dirty="0" smtClean="0">
                <a:solidFill>
                  <a:srgbClr val="251555"/>
                </a:solidFill>
              </a:rPr>
              <a:t> definition of methodology/tools 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 how precise the calibration can be done for each of the parameters</a:t>
            </a:r>
          </a:p>
          <a:p>
            <a:pPr>
              <a:buFont typeface="Wingdings"/>
              <a:buChar char="à"/>
            </a:pPr>
            <a:r>
              <a:rPr lang="en-US" sz="1800" dirty="0" smtClean="0">
                <a:solidFill>
                  <a:srgbClr val="251555"/>
                </a:solidFill>
              </a:rPr>
              <a:t>definition </a:t>
            </a:r>
            <a:r>
              <a:rPr lang="en-US" sz="1800" dirty="0">
                <a:solidFill>
                  <a:srgbClr val="251555"/>
                </a:solidFill>
              </a:rPr>
              <a:t>of </a:t>
            </a:r>
            <a:r>
              <a:rPr lang="en-US" sz="1800" dirty="0" smtClean="0">
                <a:solidFill>
                  <a:srgbClr val="251555"/>
                </a:solidFill>
              </a:rPr>
              <a:t>priorities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         Example: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         1 - gain conversion, noise,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              bad pixels, droop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          2- quantum efficiency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</a:rPr>
              <a:t> </a:t>
            </a:r>
            <a:r>
              <a:rPr lang="en-US" sz="1800" dirty="0" smtClean="0">
                <a:solidFill>
                  <a:srgbClr val="251555"/>
                </a:solidFill>
              </a:rPr>
              <a:t>          3 – split events?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  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51555"/>
                </a:solidFill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olidFill>
                  <a:srgbClr val="251555"/>
                </a:solidFill>
                <a:sym typeface="Wingdings" panose="05000000000000000000" pitchFamily="2" charset="2"/>
              </a:rPr>
              <a:t>  </a:t>
            </a:r>
            <a:endParaRPr lang="en-US" sz="1800" dirty="0" smtClean="0">
              <a:solidFill>
                <a:srgbClr val="251555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251555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400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764565" y="1832463"/>
            <a:ext cx="570177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Answers to the Questions</a:t>
            </a:r>
          </a:p>
          <a:p>
            <a:pPr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of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the XDAC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buNone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70704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from the last XDAC report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1501"/>
            <a:ext cx="8860270" cy="5542852"/>
          </a:xfrm>
        </p:spPr>
        <p:txBody>
          <a:bodyPr/>
          <a:lstStyle/>
          <a:p>
            <a:r>
              <a:rPr lang="en-US" sz="1800" i="1" dirty="0" smtClean="0"/>
              <a:t>“…It should be clarified if the consortia are expected to supply a detector performance data sheet.</a:t>
            </a:r>
            <a:r>
              <a:rPr lang="en-US" sz="1700" i="1" dirty="0" smtClean="0"/>
              <a:t>”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Consortia already provided the expected performance data sheet. The specs sheets are and will be updated accordingly to the best current knowledge. </a:t>
            </a:r>
            <a:endParaRPr lang="en-US" sz="1600" i="1" dirty="0">
              <a:solidFill>
                <a:srgbClr val="008000"/>
              </a:solidFill>
            </a:endParaRPr>
          </a:p>
          <a:p>
            <a:r>
              <a:rPr lang="en-US" sz="1700" i="1" dirty="0" smtClean="0"/>
              <a:t>“We recommend  purchase of a single shot-pules high-intensity x-ray source; high repetition need not be top priority’’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company which can provide such kind of device was contacted (L3).  The usage of their source “</a:t>
            </a:r>
            <a:r>
              <a:rPr lang="en-US" sz="1600" dirty="0" err="1" smtClean="0">
                <a:solidFill>
                  <a:srgbClr val="008000"/>
                </a:solidFill>
              </a:rPr>
              <a:t>Pulserad</a:t>
            </a:r>
            <a:r>
              <a:rPr lang="en-US" sz="1600" dirty="0" smtClean="0">
                <a:solidFill>
                  <a:srgbClr val="008000"/>
                </a:solidFill>
              </a:rPr>
              <a:t> Flash X-ray System 150kV” was evaluated. Finally we decided do not  go for this solution.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1.  The main technical reasons for that are: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8000"/>
                </a:solidFill>
              </a:rPr>
              <a:t>Nominal energy 150kV and electron current 2kA will cause a significant safety problems as controlled areas are not foreseen in the XFEL labs and even if we decide to use the device at lower energies and current, </a:t>
            </a:r>
            <a:r>
              <a:rPr lang="en-US" sz="1600" dirty="0">
                <a:solidFill>
                  <a:srgbClr val="008000"/>
                </a:solidFill>
              </a:rPr>
              <a:t>a</a:t>
            </a:r>
            <a:r>
              <a:rPr lang="en-US" sz="1600" dirty="0" smtClean="0">
                <a:solidFill>
                  <a:srgbClr val="008000"/>
                </a:solidFill>
              </a:rPr>
              <a:t> TÜV approval will be required for the worst case scenario.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8000"/>
                </a:solidFill>
              </a:rPr>
              <a:t> L</a:t>
            </a:r>
            <a:r>
              <a:rPr lang="en-US" sz="1600" dirty="0" smtClean="0">
                <a:solidFill>
                  <a:srgbClr val="008000"/>
                </a:solidFill>
              </a:rPr>
              <a:t>ife time of the X-ray tubes, 250 pulses, makes the usage of this device very expensive.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2. For tests of detector parameters, which require high intensity and short pulses we are planning to use a beam from synchrotrons and/or FELs, where we can also test the time response of our detectors at the same time. In our opinion the pulsed </a:t>
            </a:r>
            <a:r>
              <a:rPr lang="en-US" sz="1600" b="1" dirty="0" smtClean="0">
                <a:solidFill>
                  <a:srgbClr val="008000"/>
                </a:solidFill>
              </a:rPr>
              <a:t>multi-target</a:t>
            </a:r>
            <a:r>
              <a:rPr lang="en-US" sz="1600" dirty="0" smtClean="0">
                <a:solidFill>
                  <a:srgbClr val="008000"/>
                </a:solidFill>
              </a:rPr>
              <a:t> X-ray source with the time structure of the XFEL and a power peak of 1kW  and commercially-available X-ray tubes (P&gt; 2kW) should allow us to characterize most of the detector parameters in our lab.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3. LPD performance test at PETRA and LCLS demonstrated importance of high rep. rate sources even in the laboratory </a:t>
            </a:r>
          </a:p>
          <a:p>
            <a:pPr marL="342900" indent="-342900">
              <a:buAutoNum type="arabicPeriod" startAt="2"/>
            </a:pPr>
            <a:endParaRPr lang="en-US" sz="1600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3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182" y="2702940"/>
            <a:ext cx="475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4400" b="1" dirty="0" smtClean="0">
                <a:solidFill>
                  <a:srgbClr val="2617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Backup slides</a:t>
            </a:r>
            <a:endParaRPr lang="en-US" sz="4400" b="1" dirty="0">
              <a:solidFill>
                <a:srgbClr val="2617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15" y="3194321"/>
            <a:ext cx="4678508" cy="31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Working Group -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93" y="1064636"/>
            <a:ext cx="6796125" cy="2040514"/>
          </a:xfrm>
        </p:spPr>
        <p:txBody>
          <a:bodyPr/>
          <a:lstStyle/>
          <a:p>
            <a:r>
              <a:rPr lang="en-US" dirty="0" smtClean="0">
                <a:solidFill>
                  <a:srgbClr val="251555"/>
                </a:solidFill>
              </a:rPr>
              <a:t>Calibration Scientist  – </a:t>
            </a:r>
            <a:r>
              <a:rPr lang="en-US" b="1" dirty="0" smtClean="0">
                <a:solidFill>
                  <a:srgbClr val="251555"/>
                </a:solidFill>
              </a:rPr>
              <a:t>Natascha Raab</a:t>
            </a:r>
          </a:p>
          <a:p>
            <a:pPr lvl="1"/>
            <a:r>
              <a:rPr lang="en-US" sz="2000" dirty="0" smtClean="0">
                <a:solidFill>
                  <a:srgbClr val="251555"/>
                </a:solidFill>
              </a:rPr>
              <a:t>Started November 2013</a:t>
            </a:r>
          </a:p>
          <a:p>
            <a:pPr lvl="1"/>
            <a:r>
              <a:rPr lang="en-US" sz="2000" dirty="0" smtClean="0">
                <a:solidFill>
                  <a:srgbClr val="251555"/>
                </a:solidFill>
              </a:rPr>
              <a:t>Work on construction, installation and commissioning of X-ray test setups and calibration infrastructure</a:t>
            </a:r>
          </a:p>
          <a:p>
            <a:pPr lvl="1"/>
            <a:r>
              <a:rPr lang="en-US" sz="2000" dirty="0" smtClean="0">
                <a:solidFill>
                  <a:srgbClr val="251555"/>
                </a:solidFill>
              </a:rPr>
              <a:t>Prototype detector characterization and calibration tests  </a:t>
            </a:r>
            <a:endParaRPr lang="en-US" sz="2000" dirty="0">
              <a:solidFill>
                <a:srgbClr val="2515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pic>
        <p:nvPicPr>
          <p:cNvPr id="1026" name="Picture 2" descr="N:\4all\intern\User data\wp_75\Calibration-WG XXX\Meetings\5th Calibration Meeting\Presentation\materials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4" y="1262062"/>
            <a:ext cx="1803401" cy="220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3318669" y="4260241"/>
            <a:ext cx="1291431" cy="98107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7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multi-target X-ray generator - schedule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47" y="5158896"/>
            <a:ext cx="23050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8" y="1116417"/>
            <a:ext cx="7798615" cy="404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5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Group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1687" y="1177124"/>
            <a:ext cx="8779390" cy="70772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Calibration Working Group meeting – November 2013</a:t>
            </a:r>
          </a:p>
          <a:p>
            <a:r>
              <a:rPr lang="en-US" b="1" dirty="0">
                <a:solidFill>
                  <a:srgbClr val="251555"/>
                </a:solidFill>
              </a:rPr>
              <a:t>Goal:</a:t>
            </a:r>
            <a:r>
              <a:rPr lang="en-US" dirty="0">
                <a:solidFill>
                  <a:srgbClr val="251555"/>
                </a:solidFill>
              </a:rPr>
              <a:t> Exchange information, discuss progress, next steps and open issues related to </a:t>
            </a:r>
            <a:r>
              <a:rPr lang="en-US" dirty="0" smtClean="0">
                <a:solidFill>
                  <a:srgbClr val="251555"/>
                </a:solidFill>
              </a:rPr>
              <a:t>calibration</a:t>
            </a:r>
          </a:p>
          <a:p>
            <a:r>
              <a:rPr lang="en-US" b="1" dirty="0" smtClean="0">
                <a:solidFill>
                  <a:srgbClr val="251555"/>
                </a:solidFill>
              </a:rPr>
              <a:t>Participants: </a:t>
            </a:r>
            <a:r>
              <a:rPr lang="en-US" dirty="0" smtClean="0">
                <a:solidFill>
                  <a:srgbClr val="251555"/>
                </a:solidFill>
              </a:rPr>
              <a:t> Consortia, XFEL WP-75 representatives </a:t>
            </a:r>
          </a:p>
          <a:p>
            <a:r>
              <a:rPr lang="en-US" b="1" dirty="0" smtClean="0">
                <a:solidFill>
                  <a:srgbClr val="251555"/>
                </a:solidFill>
              </a:rPr>
              <a:t>Status of calibration activities in the consortia and XFEL: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251555"/>
                </a:solidFill>
              </a:rPr>
              <a:t> </a:t>
            </a:r>
            <a:r>
              <a:rPr lang="en-US" sz="2000" dirty="0" smtClean="0">
                <a:solidFill>
                  <a:srgbClr val="251555"/>
                </a:solidFill>
              </a:rPr>
              <a:t>Status of the calibration activity ((non-)linear gain conversion, etc..) from the detector consortia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251555"/>
                </a:solidFill>
              </a:rPr>
              <a:t>Calibration pipeline – status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251555"/>
                </a:solidFill>
              </a:rPr>
              <a:t>Status of detector calibration infrastructure at the XFEL </a:t>
            </a:r>
            <a:endParaRPr lang="en-US" sz="2000" i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101" y="5137815"/>
            <a:ext cx="7931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rgbClr val="FD930A"/>
              </a:buClr>
              <a:buSzPct val="80000"/>
              <a:buNone/>
            </a:pPr>
            <a:r>
              <a:rPr lang="en-US" sz="2400" b="1" kern="0" dirty="0" smtClean="0">
                <a:solidFill>
                  <a:srgbClr val="C00000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Next meeting  April/May 2014</a:t>
            </a:r>
            <a:endParaRPr lang="en-US" sz="2400" b="1" kern="0" dirty="0">
              <a:solidFill>
                <a:srgbClr val="C00000"/>
              </a:solidFill>
              <a:latin typeface="Calibri" pitchFamily="34" charset="0"/>
              <a:ea typeface="ＭＳ Ｐゴシック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9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8" y="1116417"/>
            <a:ext cx="7798615" cy="404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multi-target X-ray generator - schedule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47" y="5158896"/>
            <a:ext cx="23050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ular Callout 6"/>
          <p:cNvSpPr/>
          <p:nvPr/>
        </p:nvSpPr>
        <p:spPr bwMode="auto">
          <a:xfrm>
            <a:off x="5271297" y="2312510"/>
            <a:ext cx="1391108" cy="445864"/>
          </a:xfrm>
          <a:prstGeom prst="wedgeRoundRectCallout">
            <a:avLst>
              <a:gd name="adj1" fmla="val -91570"/>
              <a:gd name="adj2" fmla="val 65131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TDR for pulsed X-ray source ready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6306864" y="3829421"/>
            <a:ext cx="1391108" cy="445864"/>
          </a:xfrm>
          <a:prstGeom prst="wedgeRoundRectCallout">
            <a:avLst>
              <a:gd name="adj1" fmla="val -91570"/>
              <a:gd name="adj2" fmla="val 65131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b="1" dirty="0">
                <a:solidFill>
                  <a:srgbClr val="261748"/>
                </a:solidFill>
              </a:rPr>
              <a:t>P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ulsed X-ray source 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b="1" dirty="0" smtClean="0">
                <a:solidFill>
                  <a:srgbClr val="261748"/>
                </a:solidFill>
              </a:rPr>
              <a:t>ready for operation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5966851" y="4538707"/>
            <a:ext cx="1391108" cy="445864"/>
          </a:xfrm>
          <a:prstGeom prst="wedgeRoundRectCallout">
            <a:avLst>
              <a:gd name="adj1" fmla="val -91570"/>
              <a:gd name="adj2" fmla="val 65131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b="1" dirty="0" smtClean="0">
                <a:solidFill>
                  <a:srgbClr val="261748"/>
                </a:solidFill>
              </a:rPr>
              <a:t>Detector test chamber  ready to use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1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2" y="1392097"/>
            <a:ext cx="6680107" cy="420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4317578" y="2653007"/>
            <a:ext cx="1186453" cy="445864"/>
          </a:xfrm>
          <a:prstGeom prst="wedgeRoundRectCallout">
            <a:avLst>
              <a:gd name="adj1" fmla="val -91570"/>
              <a:gd name="adj2" fmla="val 65131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First X-ray sources</a:t>
            </a:r>
            <a:r>
              <a:rPr kumimoji="0" lang="en-US" sz="900" b="1" i="0" u="none" strike="noStrike" cap="none" normalizeH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 at XFEL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4513727" y="3825746"/>
            <a:ext cx="1186453" cy="512617"/>
          </a:xfrm>
          <a:prstGeom prst="wedgeRoundRectCallout">
            <a:avLst>
              <a:gd name="adj1" fmla="val -93481"/>
              <a:gd name="adj2" fmla="val 28276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b="1" dirty="0" smtClean="0">
                <a:solidFill>
                  <a:srgbClr val="261748"/>
                </a:solidFill>
              </a:rPr>
              <a:t>Data Base &amp; Data format  ready for use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3724352" y="5592726"/>
            <a:ext cx="1186453" cy="512617"/>
          </a:xfrm>
          <a:prstGeom prst="wedgeRoundRectCallout">
            <a:avLst>
              <a:gd name="adj1" fmla="val -93481"/>
              <a:gd name="adj2" fmla="val -66073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First</a:t>
            </a:r>
            <a:r>
              <a:rPr kumimoji="0" lang="en-US" sz="900" b="1" i="0" u="none" strike="noStrike" cap="none" normalizeH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 lab. prototypes at the XFEL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80" y="4742121"/>
            <a:ext cx="2211810" cy="155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ular Callout 10"/>
          <p:cNvSpPr/>
          <p:nvPr/>
        </p:nvSpPr>
        <p:spPr bwMode="auto">
          <a:xfrm>
            <a:off x="5106953" y="4742120"/>
            <a:ext cx="1186453" cy="512617"/>
          </a:xfrm>
          <a:prstGeom prst="wedgeRoundRectCallout">
            <a:avLst>
              <a:gd name="adj1" fmla="val -158901"/>
              <a:gd name="adj2" fmla="val 62526"/>
              <a:gd name="adj3" fmla="val 16667"/>
            </a:avLst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b="1" dirty="0" smtClean="0">
                <a:solidFill>
                  <a:srgbClr val="261748"/>
                </a:solidFill>
              </a:rPr>
              <a:t>Integration of external  </a:t>
            </a:r>
            <a:r>
              <a:rPr lang="en-US" b="1" dirty="0" err="1" smtClean="0">
                <a:solidFill>
                  <a:srgbClr val="261748"/>
                </a:solidFill>
              </a:rPr>
              <a:t>sw</a:t>
            </a:r>
            <a:r>
              <a:rPr lang="en-US" b="1" dirty="0" smtClean="0">
                <a:solidFill>
                  <a:srgbClr val="261748"/>
                </a:solidFill>
              </a:rPr>
              <a:t> 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 in</a:t>
            </a:r>
            <a:r>
              <a:rPr kumimoji="0" lang="en-US" sz="900" b="1" i="0" u="none" strike="noStrike" cap="none" normalizeH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 </a:t>
            </a:r>
            <a:r>
              <a:rPr kumimoji="0" lang="en-US" sz="900" b="1" i="0" u="none" strike="noStrike" cap="none" normalizeH="0" dirty="0" err="1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Karabo</a:t>
            </a:r>
            <a:r>
              <a:rPr kumimoji="0" lang="en-US" sz="900" b="1" i="0" u="none" strike="noStrike" cap="none" normalizeH="0" dirty="0" smtClean="0">
                <a:ln>
                  <a:noFill/>
                </a:ln>
                <a:solidFill>
                  <a:srgbClr val="261748"/>
                </a:solidFill>
                <a:effectLst/>
                <a:latin typeface="Arial" charset="0"/>
                <a:ea typeface="ＭＳ Ｐゴシック" pitchFamily="1" charset="-128"/>
              </a:rPr>
              <a:t> started </a:t>
            </a:r>
            <a:endParaRPr kumimoji="0" lang="en-US" sz="900" b="1" i="0" u="none" strike="noStrike" cap="none" normalizeH="0" baseline="0" dirty="0" smtClean="0">
              <a:ln>
                <a:noFill/>
              </a:ln>
              <a:solidFill>
                <a:srgbClr val="261748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70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X-ray </a:t>
            </a:r>
            <a:r>
              <a:rPr lang="en-US" dirty="0"/>
              <a:t>S</a:t>
            </a:r>
            <a:r>
              <a:rPr lang="en-US" dirty="0" smtClean="0"/>
              <a:t>ources  for Detector Calibration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77103586"/>
              </p:ext>
            </p:extLst>
          </p:nvPr>
        </p:nvGraphicFramePr>
        <p:xfrm>
          <a:off x="202019" y="1105785"/>
          <a:ext cx="8768169" cy="451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1" y="2949303"/>
            <a:ext cx="1020726" cy="173579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92" y="4685093"/>
            <a:ext cx="1307184" cy="129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2" y="4685093"/>
            <a:ext cx="2298700" cy="10604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kimballphysics.com/media/catalog/product/cache/1/image/9df78eab33525d08d6e5fb8d27136e95/6/2/6210-fla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9" y="3940877"/>
            <a:ext cx="1562059" cy="11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fg-adlershof.de/uploads/pics/parallelisierendePolykapillaroptik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6" y="2595287"/>
            <a:ext cx="43815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ifg-adlershof.de/uploads/pics/fokussierendePolykapillaroptik_1_460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53" y="2628624"/>
            <a:ext cx="4381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801" y="1050782"/>
            <a:ext cx="7076813" cy="32987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 smtClean="0">
                <a:solidFill>
                  <a:srgbClr val="C00000"/>
                </a:solidFill>
              </a:rPr>
              <a:t>Polycapillary</a:t>
            </a:r>
            <a:r>
              <a:rPr lang="en-US" sz="2000" b="1" dirty="0" smtClean="0">
                <a:solidFill>
                  <a:srgbClr val="C00000"/>
                </a:solidFill>
              </a:rPr>
              <a:t> optics  for wide energy range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821" y="1463294"/>
            <a:ext cx="8825960" cy="31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Potential suppliers were identified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Could be a full system with support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Energy range </a:t>
            </a:r>
            <a:r>
              <a:rPr lang="en-US" sz="1800" dirty="0" smtClean="0">
                <a:solidFill>
                  <a:srgbClr val="C00000"/>
                </a:solidFill>
              </a:rPr>
              <a:t>1(3)- 30 </a:t>
            </a:r>
            <a:r>
              <a:rPr lang="en-US" sz="1800" dirty="0" err="1" smtClean="0">
                <a:solidFill>
                  <a:srgbClr val="C00000"/>
                </a:solidFill>
              </a:rPr>
              <a:t>keV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261748"/>
                </a:solidFill>
              </a:rPr>
              <a:t>and </a:t>
            </a:r>
            <a:r>
              <a:rPr lang="en-US" sz="1800" dirty="0" smtClean="0">
                <a:solidFill>
                  <a:srgbClr val="261748"/>
                </a:solidFill>
              </a:rPr>
              <a:t>capture angle </a:t>
            </a:r>
            <a:r>
              <a:rPr lang="en-US" sz="1800" dirty="0" smtClean="0">
                <a:solidFill>
                  <a:srgbClr val="C00000"/>
                </a:solidFill>
              </a:rPr>
              <a:t>up to 0.2 rad </a:t>
            </a:r>
            <a:endParaRPr lang="en-US" sz="1200" dirty="0" smtClean="0">
              <a:solidFill>
                <a:srgbClr val="C00000"/>
              </a:solidFill>
            </a:endParaRPr>
          </a:p>
        </p:txBody>
      </p:sp>
      <p:pic>
        <p:nvPicPr>
          <p:cNvPr id="2052" name="Picture 4" descr="http://www.ifg-adlershof.de/uploads/pics/PolyC2_460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08" y="1463294"/>
            <a:ext cx="1696145" cy="11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85" y="1373506"/>
            <a:ext cx="1707695" cy="113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-1515158" y="4407910"/>
            <a:ext cx="3307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200" dirty="0">
                <a:solidFill>
                  <a:srgbClr val="261748"/>
                </a:solidFill>
              </a:rPr>
              <a:t>IFG Institute for Scientific Instruments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226" y="527562"/>
            <a:ext cx="7677150" cy="52322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ulti-target Pulsed X-ray source approach  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N:\4all\intern\User data\wp_75\Calibration-WG XXX\Meetings\5th Calibration Meeting\Presentation\materials\semi-lens trans-0-30keV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6" y="3684304"/>
            <a:ext cx="4105275" cy="22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4all\intern\User data\wp_75\Calibration-WG XXX\Meetings\5th Calibration Meeting\Presentation\materials\Procop lenses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90" y="3640230"/>
            <a:ext cx="3963391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5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fg-adlershof.de/uploads/pics/parallelisierendePolykapillaroptik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1" y="2654248"/>
            <a:ext cx="43815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www.ifg-adlershof.de/uploads/pics/fokussierendePolykapillaroptik_1_460_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16" y="2720922"/>
            <a:ext cx="43815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Pulsed multi-target X-ray generator – Optics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74" y="1043635"/>
            <a:ext cx="7076813" cy="329871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Polycapillary</a:t>
            </a:r>
            <a:r>
              <a:rPr lang="en-US" sz="2000" dirty="0" smtClean="0">
                <a:solidFill>
                  <a:srgbClr val="C00000"/>
                </a:solidFill>
              </a:rPr>
              <a:t> optics  for wide energy range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" y="1373506"/>
            <a:ext cx="8825960" cy="31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Potential suppliers were identified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Delivery time 4-6 weeks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Could be a full system with support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smtClean="0">
                <a:solidFill>
                  <a:srgbClr val="261748"/>
                </a:solidFill>
              </a:rPr>
              <a:t>Energy range </a:t>
            </a:r>
            <a:r>
              <a:rPr lang="en-US" sz="1800" dirty="0" smtClean="0">
                <a:solidFill>
                  <a:srgbClr val="C00000"/>
                </a:solidFill>
              </a:rPr>
              <a:t>1(3)- 30 </a:t>
            </a:r>
            <a:r>
              <a:rPr lang="en-US" sz="1800" dirty="0" err="1" smtClean="0">
                <a:solidFill>
                  <a:srgbClr val="C00000"/>
                </a:solidFill>
              </a:rPr>
              <a:t>keV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rgbClr val="261748"/>
                </a:solidFill>
              </a:rPr>
              <a:t>and </a:t>
            </a:r>
            <a:r>
              <a:rPr lang="en-US" sz="1800" dirty="0" smtClean="0">
                <a:solidFill>
                  <a:srgbClr val="261748"/>
                </a:solidFill>
              </a:rPr>
              <a:t>capture angle </a:t>
            </a:r>
            <a:r>
              <a:rPr lang="en-US" sz="1800" dirty="0" smtClean="0">
                <a:solidFill>
                  <a:srgbClr val="C00000"/>
                </a:solidFill>
              </a:rPr>
              <a:t>up to 0.2 rad </a:t>
            </a:r>
            <a:endParaRPr lang="en-US" sz="1200" dirty="0" smtClean="0">
              <a:solidFill>
                <a:srgbClr val="C00000"/>
              </a:solidFill>
            </a:endParaRPr>
          </a:p>
        </p:txBody>
      </p:sp>
      <p:pic>
        <p:nvPicPr>
          <p:cNvPr id="2052" name="Picture 4" descr="http://www.ifg-adlershof.de/uploads/pics/PolyC2_460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33" y="1121513"/>
            <a:ext cx="1696145" cy="113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5" y="1121513"/>
            <a:ext cx="1707695" cy="113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8" y="3728269"/>
            <a:ext cx="4490153" cy="231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148" y="3728269"/>
            <a:ext cx="3932835" cy="288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rot="16200000">
            <a:off x="-1515158" y="4407910"/>
            <a:ext cx="3307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1200" dirty="0">
                <a:solidFill>
                  <a:srgbClr val="261748"/>
                </a:solidFill>
              </a:rPr>
              <a:t>IFG Institute for Scientific Instruments </a:t>
            </a:r>
          </a:p>
        </p:txBody>
      </p:sp>
    </p:spTree>
    <p:extLst>
      <p:ext uri="{BB962C8B-B14F-4D97-AF65-F5344CB8AC3E}">
        <p14:creationId xmlns:p14="http://schemas.microsoft.com/office/powerpoint/2010/main" val="24454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X-ray </a:t>
            </a:r>
            <a:r>
              <a:rPr lang="en-US" dirty="0"/>
              <a:t>y</a:t>
            </a:r>
            <a:r>
              <a:rPr lang="en-US" dirty="0" smtClean="0"/>
              <a:t>ield estimation for detector 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431" y="1648355"/>
            <a:ext cx="2565267" cy="21729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Simulation parameters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</a:t>
            </a:r>
            <a:r>
              <a:rPr lang="en-US" sz="16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251555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en-US" sz="1600" dirty="0" err="1" smtClean="0">
                <a:solidFill>
                  <a:srgbClr val="251555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600" dirty="0" smtClean="0">
              <a:solidFill>
                <a:srgbClr val="251555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Target: Cu 5mmx100mm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Target angle: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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= 18°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Plane virtual detector</a:t>
            </a:r>
          </a:p>
          <a:p>
            <a:pPr lvl="0">
              <a:buNone/>
            </a:pPr>
            <a:r>
              <a:rPr lang="en-US" sz="16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sz="1600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20 cm x 20 cm x 0.5 cm </a:t>
            </a:r>
          </a:p>
          <a:p>
            <a:pPr lvl="0">
              <a:buNone/>
            </a:pPr>
            <a:r>
              <a:rPr lang="en-US" sz="1600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16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   IP </a:t>
            </a:r>
            <a:r>
              <a:rPr lang="en-US" sz="1600" b="1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- detector  - </a:t>
            </a:r>
            <a:r>
              <a:rPr lang="en-US" sz="16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20  cm</a:t>
            </a:r>
            <a:endParaRPr lang="en-US" sz="16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9376" y="2202354"/>
            <a:ext cx="5624623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latin typeface="Calibri" pitchFamily="34" charset="0"/>
              </a:rPr>
              <a:t> </a:t>
            </a:r>
            <a:r>
              <a:rPr lang="en-US" sz="1800" b="1" dirty="0" smtClean="0">
                <a:latin typeface="Calibri" pitchFamily="34" charset="0"/>
              </a:rPr>
              <a:t>Expected number of X-rays @ </a:t>
            </a:r>
          </a:p>
          <a:p>
            <a:pPr>
              <a:buNone/>
            </a:pPr>
            <a:r>
              <a:rPr lang="en-US" sz="1800" b="1" dirty="0">
                <a:latin typeface="Calibri" pitchFamily="34" charset="0"/>
              </a:rPr>
              <a:t> </a:t>
            </a:r>
            <a:r>
              <a:rPr lang="en-US" sz="1800" b="1" dirty="0" smtClean="0">
                <a:latin typeface="Calibri" pitchFamily="34" charset="0"/>
              </a:rPr>
              <a:t> Ee=50keV, </a:t>
            </a:r>
            <a:r>
              <a:rPr lang="en-US" sz="1800" b="1" dirty="0" err="1" smtClean="0">
                <a:latin typeface="Calibri" pitchFamily="34" charset="0"/>
              </a:rPr>
              <a:t>I</a:t>
            </a:r>
            <a:r>
              <a:rPr lang="en-US" sz="1800" b="1" baseline="-25000" dirty="0" err="1" smtClean="0">
                <a:latin typeface="Calibri" pitchFamily="34" charset="0"/>
              </a:rPr>
              <a:t>e</a:t>
            </a:r>
            <a:r>
              <a:rPr lang="en-US" sz="1800" b="1" dirty="0" smtClean="0">
                <a:latin typeface="Calibri" pitchFamily="34" charset="0"/>
              </a:rPr>
              <a:t> = 20 mA &amp; t</a:t>
            </a:r>
            <a:r>
              <a:rPr lang="en-US" sz="1800" b="1" baseline="-25000" dirty="0" smtClean="0">
                <a:latin typeface="Calibri" pitchFamily="34" charset="0"/>
              </a:rPr>
              <a:t>pulse</a:t>
            </a:r>
            <a:r>
              <a:rPr lang="en-US" sz="1800" b="1" dirty="0" smtClean="0">
                <a:latin typeface="Calibri" pitchFamily="34" charset="0"/>
              </a:rPr>
              <a:t> = 50 ns</a:t>
            </a:r>
            <a:endParaRPr lang="en-US" sz="1800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</a:rPr>
              <a:t> 2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</a:rPr>
              <a:t>x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</a:rPr>
              <a:t>10</a:t>
            </a:r>
            <a:r>
              <a:rPr lang="en-US" sz="1800" b="1" baseline="30000" dirty="0">
                <a:solidFill>
                  <a:srgbClr val="C00000"/>
                </a:solidFill>
                <a:latin typeface="Calibri" pitchFamily="34" charset="0"/>
              </a:rPr>
              <a:t>6</a:t>
            </a:r>
            <a:r>
              <a:rPr lang="en-US" sz="1800" b="1" baseline="30000" dirty="0" smtClean="0">
                <a:solidFill>
                  <a:srgbClr val="C00000"/>
                </a:solidFill>
                <a:latin typeface="Calibri" pitchFamily="34" charset="0"/>
              </a:rPr>
              <a:t> 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  2 hits per pulse/pixel (200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 x 200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585" y="1026964"/>
            <a:ext cx="764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Intensity </a:t>
            </a:r>
            <a:r>
              <a:rPr lang="en-US" sz="2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estimation</a:t>
            </a:r>
            <a:r>
              <a:rPr lang="en-US" sz="2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based on simulation:</a:t>
            </a:r>
            <a:endParaRPr lang="en-US" sz="28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050151" y="2473611"/>
            <a:ext cx="361507" cy="313657"/>
          </a:xfrm>
          <a:prstGeom prst="rightArrow">
            <a:avLst/>
          </a:prstGeom>
          <a:solidFill>
            <a:schemeClr val="accent2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11" y="4493683"/>
            <a:ext cx="4647180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n-US" sz="2000" b="1" dirty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P</a:t>
            </a:r>
            <a:r>
              <a:rPr lang="en-US" sz="2000" b="1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oint-like illumination   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Focusing optics  (gain factor = 500 – 20000)     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&gt; 1000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hits per pulse/pixel (200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 x 200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m)</a:t>
            </a:r>
          </a:p>
          <a:p>
            <a:pPr marL="285750" lvl="0" indent="-285750">
              <a:buFontTx/>
              <a:buChar char="-"/>
            </a:pPr>
            <a:endParaRPr lang="en-US" sz="1800" dirty="0" smtClean="0">
              <a:solidFill>
                <a:srgbClr val="251555"/>
              </a:solidFill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08891" y="3261655"/>
            <a:ext cx="1959053" cy="40011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+ Optics </a:t>
            </a:r>
            <a:endParaRPr lang="en-US" sz="20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Straight Arrow Connector 18"/>
          <p:cNvCxnSpPr>
            <a:endCxn id="15" idx="0"/>
          </p:cNvCxnSpPr>
          <p:nvPr/>
        </p:nvCxnSpPr>
        <p:spPr bwMode="auto">
          <a:xfrm flipH="1">
            <a:off x="2385301" y="3828890"/>
            <a:ext cx="2784364" cy="664793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endCxn id="25" idx="0"/>
          </p:cNvCxnSpPr>
          <p:nvPr/>
        </p:nvCxnSpPr>
        <p:spPr bwMode="auto">
          <a:xfrm>
            <a:off x="5896224" y="3663546"/>
            <a:ext cx="1082403" cy="507979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589969" y="4171525"/>
            <a:ext cx="4777315" cy="139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n-US" sz="2000" b="1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Cluster  illumination (~a few mm</a:t>
            </a:r>
            <a:r>
              <a:rPr lang="en-US" sz="2000" b="1" baseline="30000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2</a:t>
            </a:r>
            <a:r>
              <a:rPr lang="en-US" sz="2000" b="1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Collimating optics  (gain factor  &gt; 10 )      </a:t>
            </a:r>
          </a:p>
          <a:p>
            <a:pPr>
              <a:buNone/>
            </a:pPr>
            <a:r>
              <a:rPr lang="en-US" sz="1800" b="1" dirty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en-US" sz="1800" b="1" dirty="0" smtClean="0">
                <a:solidFill>
                  <a:srgbClr val="251555"/>
                </a:solidFill>
                <a:latin typeface="Calibri" pitchFamily="34" charset="0"/>
                <a:sym typeface="Wingdings" pitchFamily="2" charset="2"/>
              </a:rPr>
              <a:t>    </a:t>
            </a:r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&gt; 20 hits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per pulse/pixel (200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 x 200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Symbol"/>
              </a:rPr>
              <a:t>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m)</a:t>
            </a:r>
          </a:p>
          <a:p>
            <a:pPr marL="285750" lvl="0" indent="-285750">
              <a:buFontTx/>
              <a:buChar char="-"/>
            </a:pPr>
            <a:endParaRPr lang="en-US" sz="1800" dirty="0" smtClean="0">
              <a:solidFill>
                <a:srgbClr val="251555"/>
              </a:solidFill>
              <a:latin typeface="Calibri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52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445650" cy="481012"/>
          </a:xfrm>
        </p:spPr>
        <p:txBody>
          <a:bodyPr/>
          <a:lstStyle/>
          <a:p>
            <a:r>
              <a:rPr lang="en-US" dirty="0" smtClean="0"/>
              <a:t>Highlights From the Last Calibration Meeting (V)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latin typeface="Calibri" pitchFamily="34" charset="0"/>
                <a:cs typeface="Calibri" pitchFamily="34" charset="0"/>
              </a:rPr>
              <a:pPr>
                <a:defRPr/>
              </a:pPr>
              <a:t>36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19628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DEFEL (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LABeC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 proton </a:t>
            </a:r>
            <a:r>
              <a:rPr lang="en-US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beam line for silicon detector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characterization (</a:t>
            </a:r>
            <a:r>
              <a:rPr lang="it-IT" sz="2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A.Castoldi</a:t>
            </a:r>
            <a:r>
              <a:rPr lang="it-IT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285750" indent="-28575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Motivation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calibration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for high intensity regime (low gain)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Solution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mono-energetic MeV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protons </a:t>
            </a:r>
            <a:r>
              <a:rPr lang="en-US" sz="20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Absolute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energy calibration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! 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Main parameters of the facility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Energy 1-6 MeV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Position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resolution of 10-100µm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Time resolution &lt;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1ns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Ionization profile: from shallow (1 MeV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p) deep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(6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MeVp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Single shot up to 10 kHz rep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rate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7123027" y="2498395"/>
            <a:ext cx="1848732" cy="2659062"/>
            <a:chOff x="4334" y="708"/>
            <a:chExt cx="1066" cy="2152"/>
          </a:xfrm>
        </p:grpSpPr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4384" y="744"/>
              <a:ext cx="1016" cy="211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" name="Rectangle 12"/>
            <p:cNvSpPr>
              <a:spLocks noChangeArrowheads="1"/>
            </p:cNvSpPr>
            <p:nvPr/>
          </p:nvSpPr>
          <p:spPr bwMode="auto">
            <a:xfrm>
              <a:off x="4334" y="708"/>
              <a:ext cx="40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i="1" dirty="0"/>
                <a:t>1 </a:t>
              </a:r>
              <a:r>
                <a:rPr lang="it-IT" sz="1400" i="1" dirty="0" err="1"/>
                <a:t>MeV</a:t>
              </a:r>
              <a:endParaRPr lang="en-US" sz="1400" i="1" dirty="0"/>
            </a:p>
          </p:txBody>
        </p:sp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" y="886"/>
              <a:ext cx="97" cy="1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36" b="3242"/>
            <a:stretch>
              <a:fillRect/>
            </a:stretch>
          </p:blipFill>
          <p:spPr bwMode="auto">
            <a:xfrm>
              <a:off x="4487" y="882"/>
              <a:ext cx="126" cy="18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4" b="3560"/>
            <a:stretch>
              <a:fillRect/>
            </a:stretch>
          </p:blipFill>
          <p:spPr bwMode="auto">
            <a:xfrm>
              <a:off x="4606" y="885"/>
              <a:ext cx="317" cy="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6" b="3236"/>
            <a:stretch>
              <a:fillRect/>
            </a:stretch>
          </p:blipFill>
          <p:spPr bwMode="auto">
            <a:xfrm>
              <a:off x="4844" y="885"/>
              <a:ext cx="337" cy="1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7"/>
            <p:cNvGrpSpPr>
              <a:grpSpLocks/>
            </p:cNvGrpSpPr>
            <p:nvPr/>
          </p:nvGrpSpPr>
          <p:grpSpPr bwMode="auto">
            <a:xfrm>
              <a:off x="4824" y="2373"/>
              <a:ext cx="331" cy="191"/>
              <a:chOff x="4824" y="1982"/>
              <a:chExt cx="331" cy="191"/>
            </a:xfrm>
          </p:grpSpPr>
          <p:sp>
            <p:nvSpPr>
              <p:cNvPr id="30" name="Line 18"/>
              <p:cNvSpPr>
                <a:spLocks noChangeShapeType="1"/>
              </p:cNvSpPr>
              <p:nvPr/>
            </p:nvSpPr>
            <p:spPr bwMode="auto">
              <a:xfrm>
                <a:off x="4942" y="1984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>
                <a:off x="5037" y="1982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>
                <a:off x="4824" y="2139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>
                <a:off x="5041" y="2140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22"/>
            <p:cNvGrpSpPr>
              <a:grpSpLocks/>
            </p:cNvGrpSpPr>
            <p:nvPr/>
          </p:nvGrpSpPr>
          <p:grpSpPr bwMode="auto">
            <a:xfrm>
              <a:off x="4582" y="1552"/>
              <a:ext cx="298" cy="191"/>
              <a:chOff x="4582" y="1161"/>
              <a:chExt cx="298" cy="191"/>
            </a:xfrm>
          </p:grpSpPr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4700" y="1163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4762" y="1161"/>
                <a:ext cx="0" cy="18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4582" y="1318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4766" y="1319"/>
                <a:ext cx="1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sm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4572" y="1030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4586" y="1028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4502" y="1185"/>
              <a:ext cx="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>
              <a:off x="4596" y="1186"/>
              <a:ext cx="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1"/>
            <p:cNvSpPr>
              <a:spLocks noChangeShapeType="1"/>
            </p:cNvSpPr>
            <p:nvPr/>
          </p:nvSpPr>
          <p:spPr bwMode="auto">
            <a:xfrm>
              <a:off x="4700" y="1554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>
              <a:off x="4762" y="1552"/>
              <a:ext cx="0" cy="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4687" y="920"/>
              <a:ext cx="40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i="1" dirty="0"/>
                <a:t>3 </a:t>
              </a:r>
              <a:r>
                <a:rPr lang="it-IT" sz="1400" i="1" dirty="0" err="1"/>
                <a:t>MeV</a:t>
              </a:r>
              <a:endParaRPr lang="en-US" sz="1400" i="1" dirty="0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>
              <a:off x="4988" y="1269"/>
              <a:ext cx="405" cy="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i="1" dirty="0"/>
                <a:t>5 </a:t>
              </a:r>
              <a:r>
                <a:rPr lang="it-IT" sz="1400" i="1" dirty="0" err="1"/>
                <a:t>MeV</a:t>
              </a:r>
              <a:endParaRPr lang="en-US" sz="1400" i="1" dirty="0"/>
            </a:p>
          </p:txBody>
        </p:sp>
        <p:sp>
          <p:nvSpPr>
            <p:cNvPr id="23" name="Rectangle 35"/>
            <p:cNvSpPr>
              <a:spLocks noChangeArrowheads="1"/>
            </p:cNvSpPr>
            <p:nvPr/>
          </p:nvSpPr>
          <p:spPr bwMode="auto">
            <a:xfrm>
              <a:off x="4388" y="1197"/>
              <a:ext cx="310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200" b="1" i="1" dirty="0"/>
                <a:t>1 µm</a:t>
              </a:r>
              <a:endParaRPr lang="en-US" sz="1200" b="1" i="1" dirty="0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4541" y="1729"/>
              <a:ext cx="38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200" b="1" i="1" dirty="0"/>
                <a:t>4.5 µm</a:t>
              </a:r>
              <a:endParaRPr lang="en-US" sz="1200" b="1" i="1" dirty="0"/>
            </a:p>
          </p:txBody>
        </p:sp>
        <p:sp>
          <p:nvSpPr>
            <p:cNvPr id="25" name="Rectangle 37"/>
            <p:cNvSpPr>
              <a:spLocks noChangeArrowheads="1"/>
            </p:cNvSpPr>
            <p:nvPr/>
          </p:nvSpPr>
          <p:spPr bwMode="auto">
            <a:xfrm>
              <a:off x="4800" y="2548"/>
              <a:ext cx="384" cy="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200" b="1" i="1" dirty="0"/>
                <a:t>9.5 µm</a:t>
              </a:r>
              <a:endParaRPr lang="en-US" sz="1200" b="1" i="1" dirty="0"/>
            </a:p>
          </p:txBody>
        </p:sp>
      </p:grp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157713" y="2036661"/>
            <a:ext cx="1838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None/>
            </a:pPr>
            <a:r>
              <a:rPr lang="it-IT" sz="1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Lateral</a:t>
            </a:r>
            <a:r>
              <a:rPr lang="it-IT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range</a:t>
            </a:r>
            <a:r>
              <a:rPr lang="it-IT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of </a:t>
            </a:r>
            <a:r>
              <a:rPr lang="it-IT" sz="14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protons</a:t>
            </a:r>
            <a:r>
              <a:rPr lang="it-IT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in Si</a:t>
            </a:r>
            <a:endParaRPr lang="en-US" sz="1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5" name="Group 23"/>
          <p:cNvGrpSpPr>
            <a:grpSpLocks/>
          </p:cNvGrpSpPr>
          <p:nvPr/>
        </p:nvGrpSpPr>
        <p:grpSpPr bwMode="auto">
          <a:xfrm>
            <a:off x="215913" y="4124324"/>
            <a:ext cx="3109119" cy="2103755"/>
            <a:chOff x="0" y="2739"/>
            <a:chExt cx="2683" cy="1450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40"/>
              <a:ext cx="2427" cy="1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981" y="2773"/>
              <a:ext cx="1702" cy="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Energy </a:t>
              </a:r>
              <a:r>
                <a:rPr lang="it-IT" sz="1400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spectrum</a:t>
              </a: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algn="ctr" eaLnBrk="1" hangingPunct="1">
                <a:buFont typeface="Wingdings" pitchFamily="2" charset="2"/>
                <a:buNone/>
              </a:pP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(3 </a:t>
              </a:r>
              <a:r>
                <a:rPr lang="it-IT" sz="1400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MeV</a:t>
              </a: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sz="1400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proton</a:t>
              </a: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it-IT" sz="1400" b="1" dirty="0" err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beam</a:t>
              </a:r>
              <a:r>
                <a:rPr lang="it-IT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) </a:t>
              </a:r>
            </a:p>
          </p:txBody>
        </p:sp>
        <p:sp>
          <p:nvSpPr>
            <p:cNvPr id="38" name="Rectangle 17"/>
            <p:cNvSpPr>
              <a:spLocks noChangeArrowheads="1"/>
            </p:cNvSpPr>
            <p:nvPr/>
          </p:nvSpPr>
          <p:spPr bwMode="auto">
            <a:xfrm>
              <a:off x="547" y="2739"/>
              <a:ext cx="4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1" i="1" dirty="0">
                  <a:solidFill>
                    <a:srgbClr val="FF0000"/>
                  </a:solidFill>
                </a:rPr>
                <a:t>N=1 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969" y="3115"/>
              <a:ext cx="4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1" i="1" dirty="0">
                  <a:solidFill>
                    <a:srgbClr val="FF0000"/>
                  </a:solidFill>
                </a:rPr>
                <a:t>N=2 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19"/>
            <p:cNvSpPr>
              <a:spLocks noChangeArrowheads="1"/>
            </p:cNvSpPr>
            <p:nvPr/>
          </p:nvSpPr>
          <p:spPr bwMode="auto">
            <a:xfrm>
              <a:off x="1283" y="3444"/>
              <a:ext cx="4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1" i="1" dirty="0" smtClean="0">
                  <a:solidFill>
                    <a:srgbClr val="FF0000"/>
                  </a:solidFill>
                </a:rPr>
                <a:t>N=3 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1581" y="3571"/>
              <a:ext cx="4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1" i="1" dirty="0" smtClean="0">
                  <a:solidFill>
                    <a:srgbClr val="FF0000"/>
                  </a:solidFill>
                </a:rPr>
                <a:t>N=4 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2" name="Rectangle 21"/>
            <p:cNvSpPr>
              <a:spLocks noChangeArrowheads="1"/>
            </p:cNvSpPr>
            <p:nvPr/>
          </p:nvSpPr>
          <p:spPr bwMode="auto">
            <a:xfrm>
              <a:off x="1950" y="3616"/>
              <a:ext cx="49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it-IT" sz="1400" b="1" i="1" dirty="0">
                  <a:solidFill>
                    <a:srgbClr val="FF0000"/>
                  </a:solidFill>
                </a:rPr>
                <a:t>N=5 </a:t>
              </a:r>
              <a:endParaRPr lang="en-US" sz="1400" b="1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131" y="3890330"/>
            <a:ext cx="3180657" cy="25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125433" y="4036747"/>
            <a:ext cx="2803355" cy="3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1400" b="1" i="1" dirty="0" smtClean="0">
                <a:solidFill>
                  <a:srgbClr val="C00000"/>
                </a:solidFill>
                <a:latin typeface="+mj-lt"/>
              </a:rPr>
              <a:t>Proton range </a:t>
            </a:r>
            <a:r>
              <a:rPr lang="en-US" sz="1400" b="1" i="1" dirty="0" err="1" smtClean="0">
                <a:solidFill>
                  <a:srgbClr val="C00000"/>
                </a:solidFill>
                <a:latin typeface="+mj-lt"/>
              </a:rPr>
              <a:t>vs</a:t>
            </a:r>
            <a:r>
              <a:rPr lang="en-US" sz="1400" b="1" i="1" dirty="0" smtClean="0">
                <a:solidFill>
                  <a:srgbClr val="C00000"/>
                </a:solidFill>
                <a:latin typeface="+mj-lt"/>
              </a:rPr>
              <a:t> Si thickness</a:t>
            </a:r>
          </a:p>
        </p:txBody>
      </p:sp>
    </p:spTree>
    <p:extLst>
      <p:ext uri="{BB962C8B-B14F-4D97-AF65-F5344CB8AC3E}">
        <p14:creationId xmlns:p14="http://schemas.microsoft.com/office/powerpoint/2010/main" val="1335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Vacuum compatible X-ray setup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85" y="2379673"/>
            <a:ext cx="5294115" cy="396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86191" y="1364010"/>
            <a:ext cx="3097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Vacuum system  – fully controllable by </a:t>
            </a:r>
            <a:r>
              <a:rPr lang="en-US" sz="20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Beckhoff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PLC</a:t>
            </a:r>
            <a:endParaRPr lang="en-US" sz="2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4" y="1280159"/>
            <a:ext cx="3823751" cy="254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1984" y="4362925"/>
            <a:ext cx="309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Functional tests of the setup are ongoing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Generator  - GEANT4 Simulation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498" y="1062031"/>
            <a:ext cx="8132802" cy="278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Intensity estimation using GEANT4 simulation toolkit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Model for low energy – EM-physics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Penelope </a:t>
            </a:r>
          </a:p>
          <a:p>
            <a:pPr>
              <a:buNone/>
            </a:pPr>
            <a:r>
              <a:rPr lang="en-US" sz="18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    (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based on validation in an independent paper)</a:t>
            </a:r>
            <a:endParaRPr lang="en-US" sz="1800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Simulation was done for: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different target materials,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different electron energies, 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different electron beam size, 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different target angles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96" y="1518964"/>
            <a:ext cx="3642853" cy="285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9491" y="4747187"/>
            <a:ext cx="16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tan</a:t>
            </a: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  <a:sym typeface="Symbol"/>
              </a:rPr>
              <a:t> = y/x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  <a:sym typeface="Symbol"/>
              </a:rPr>
              <a:t>tan = z/x</a:t>
            </a:r>
            <a:endParaRPr lang="en-US" sz="2000" b="1" dirty="0">
              <a:solidFill>
                <a:srgbClr val="0099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N:\4all\intern\User data\wp_75\Calibration-WG XXX\Meetings\WP 75 meetings\Calibration Infrastructure - status\Plots\plots_det_v3\target_material\png\target_sim_t5mm100mm_detSVac400mm_penelope_ev40M_Egamma_allEe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2" y="3518088"/>
            <a:ext cx="4190706" cy="284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7137" y="5407285"/>
            <a:ext cx="122423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Ee= 50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en-US" sz="1400" dirty="0" smtClean="0">
                <a:latin typeface="Calibri" pitchFamily="34" charset="0"/>
                <a:cs typeface="Calibri" pitchFamily="34" charset="0"/>
                <a:sym typeface="Symbol"/>
              </a:rPr>
              <a:t> = 18</a:t>
            </a:r>
            <a:r>
              <a:rPr lang="en-US" sz="1400" baseline="30000" dirty="0" smtClean="0">
                <a:latin typeface="Calibri" pitchFamily="34" charset="0"/>
                <a:cs typeface="Calibri" pitchFamily="34" charset="0"/>
                <a:sym typeface="Symbol"/>
              </a:rPr>
              <a:t>o</a:t>
            </a:r>
            <a:endParaRPr lang="en-US" sz="1400" baseline="30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N:\4all\intern\User data\wp_75\Calibration-WG XXX\Meetings\WP 75 meetings\Calibration Infrastructure - status\Plots\plots_det_v3\target_material\png\target_sim_t5mm100mm_detSVac400mm_penelope_ev40M_Egamma_eBrem_Ng_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146813"/>
            <a:ext cx="4088237" cy="277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3825" y="6477000"/>
            <a:ext cx="9020175" cy="26670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261748"/>
                </a:solidFill>
              </a:rPr>
              <a:t> February 7</a:t>
            </a:r>
            <a:r>
              <a:rPr lang="en-GB" baseline="30000" dirty="0" smtClean="0">
                <a:solidFill>
                  <a:srgbClr val="261748"/>
                </a:solidFill>
              </a:rPr>
              <a:t>th</a:t>
            </a:r>
            <a:r>
              <a:rPr lang="en-GB" dirty="0" smtClean="0">
                <a:solidFill>
                  <a:srgbClr val="261748"/>
                </a:solidFill>
              </a:rPr>
              <a:t> 2013, Hamburg                                                                                                                                                                                        J. Sztuk-Dambietz, XFEL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buNone/>
            </a:pPr>
            <a:r>
              <a:rPr lang="en-US" sz="2400" dirty="0" smtClean="0"/>
              <a:t>Target </a:t>
            </a:r>
            <a:r>
              <a:rPr lang="en-US" sz="2400" dirty="0"/>
              <a:t>m</a:t>
            </a:r>
            <a:r>
              <a:rPr lang="en-US" sz="2400" dirty="0" smtClean="0"/>
              <a:t>aterial &amp; e- energy </a:t>
            </a:r>
            <a:r>
              <a:rPr lang="en-US" sz="2400" dirty="0"/>
              <a:t>d</a:t>
            </a:r>
            <a:r>
              <a:rPr lang="en-US" sz="2400" dirty="0" smtClean="0"/>
              <a:t>ependences –</a:t>
            </a:r>
          </a:p>
          <a:p>
            <a:pPr algn="ctr">
              <a:buNone/>
            </a:pPr>
            <a:r>
              <a:rPr lang="en-US" sz="2400" dirty="0" smtClean="0"/>
              <a:t> X-ray Intensity – Bremsstrahlung  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1" kern="1200">
                <a:solidFill>
                  <a:schemeClr val="bg1"/>
                </a:solidFill>
                <a:latin typeface="Arial" charset="0"/>
                <a:ea typeface="Geneva" pitchFamily="-80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8" y="1047740"/>
            <a:ext cx="4395039" cy="267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Simulation parameters: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0 M primary e- 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 =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50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100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dirty="0" smtClean="0">
              <a:solidFill>
                <a:srgbClr val="231455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size:  5mmx100mm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materials: </a:t>
            </a:r>
            <a:r>
              <a:rPr lang="en-US" sz="1800" dirty="0" smtClean="0">
                <a:solidFill>
                  <a:srgbClr val="251555"/>
                </a:solidFill>
                <a:latin typeface="Calibri" pitchFamily="34" charset="0"/>
                <a:cs typeface="Calibri" pitchFamily="34" charset="0"/>
              </a:rPr>
              <a:t>C, Al, Cu, Mo, Ag, Au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angle: </a:t>
            </a:r>
            <a:r>
              <a:rPr lang="en-US" sz="1800" dirty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a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800" dirty="0" smtClean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18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° </a:t>
            </a:r>
          </a:p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Spherical virtual detector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full angular range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519" y="3719241"/>
            <a:ext cx="834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Simulated number of </a:t>
            </a:r>
            <a:r>
              <a:rPr lang="en-US" sz="2000" b="1" dirty="0" smtClean="0">
                <a:solidFill>
                  <a:schemeClr val="accent6"/>
                </a:solidFill>
                <a:latin typeface="Calibri" pitchFamily="34" charset="0"/>
              </a:rPr>
              <a:t>Bremsstrahlung </a:t>
            </a:r>
            <a:r>
              <a:rPr lang="en-US" sz="2000" b="1" dirty="0" smtClean="0">
                <a:latin typeface="Calibri" pitchFamily="34" charset="0"/>
              </a:rPr>
              <a:t>@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I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= 20 mA &amp; t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pulse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= 50 ns</a:t>
            </a:r>
            <a:endParaRPr lang="en-US" sz="20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457768"/>
              </p:ext>
            </p:extLst>
          </p:nvPr>
        </p:nvGraphicFramePr>
        <p:xfrm>
          <a:off x="574336" y="4119351"/>
          <a:ext cx="8156120" cy="2252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160"/>
                <a:gridCol w="1165160"/>
                <a:gridCol w="1165160"/>
                <a:gridCol w="1165160"/>
                <a:gridCol w="1165160"/>
                <a:gridCol w="1165160"/>
                <a:gridCol w="1165160"/>
              </a:tblGrid>
              <a:tr h="27384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Target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C </a:t>
                      </a:r>
                    </a:p>
                    <a:p>
                      <a:pPr algn="ctr"/>
                      <a:r>
                        <a:rPr lang="en-US" sz="1400" b="0" dirty="0" smtClean="0"/>
                        <a:t>Z=6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Al</a:t>
                      </a:r>
                    </a:p>
                    <a:p>
                      <a:pPr algn="ctr"/>
                      <a:r>
                        <a:rPr lang="en-US" sz="1400" b="0" dirty="0" smtClean="0"/>
                        <a:t>Z=13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Cu</a:t>
                      </a:r>
                    </a:p>
                    <a:p>
                      <a:pPr algn="ctr"/>
                      <a:r>
                        <a:rPr lang="en-US" sz="1400" b="0" dirty="0" smtClean="0"/>
                        <a:t>Z= 29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Mo</a:t>
                      </a:r>
                    </a:p>
                    <a:p>
                      <a:pPr algn="ctr"/>
                      <a:r>
                        <a:rPr lang="en-US" sz="1400" b="0" dirty="0" smtClean="0"/>
                        <a:t>Z=42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Ag</a:t>
                      </a:r>
                    </a:p>
                    <a:p>
                      <a:pPr algn="ctr"/>
                      <a:r>
                        <a:rPr lang="en-US" sz="1400" b="0" dirty="0" smtClean="0"/>
                        <a:t>Z=47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Au</a:t>
                      </a:r>
                    </a:p>
                    <a:p>
                      <a:pPr algn="ctr"/>
                      <a:r>
                        <a:rPr lang="en-US" sz="1400" b="0" dirty="0" smtClean="0"/>
                        <a:t>Z=79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273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e- energy</a:t>
                      </a:r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30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2.6 x 10</a:t>
                      </a:r>
                      <a:r>
                        <a:rPr lang="en-US" baseline="30000" dirty="0" smtClean="0"/>
                        <a:t>6</a:t>
                      </a:r>
                      <a:endParaRPr 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4.2 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8.3 x 10</a:t>
                      </a:r>
                      <a:r>
                        <a:rPr lang="en-US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1.1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50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4.7 x 10</a:t>
                      </a:r>
                      <a:r>
                        <a:rPr lang="en-US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6.7 x 10</a:t>
                      </a:r>
                      <a:r>
                        <a:rPr lang="en-US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1.4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1.8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1.9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2.8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100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1.1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1.4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2.4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3.3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3.6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5.4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</a:t>
            </a:r>
            <a:r>
              <a:rPr lang="en-US" dirty="0"/>
              <a:t>F</a:t>
            </a:r>
            <a:r>
              <a:rPr lang="en-US" dirty="0" smtClean="0"/>
              <a:t>rom the Last Calibration Meeting (I)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37090" y="1106761"/>
            <a:ext cx="265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AGIPD (L. Bianco)</a:t>
            </a: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383" y="1106761"/>
            <a:ext cx="907597" cy="4107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333" y="1568426"/>
            <a:ext cx="8226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haracterization of AGIPD1.0 using </a:t>
            </a:r>
            <a:r>
              <a:rPr lang="en-US" sz="2000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chiptest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box is ongoing 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focus on the calibration circuit test</a:t>
            </a:r>
          </a:p>
          <a:p>
            <a:pPr marL="342900" indent="-342900"/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Development of calibration routines to be run on FPGA </a:t>
            </a:r>
            <a:endParaRPr lang="en-US" sz="20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8" y="3257550"/>
            <a:ext cx="369540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1903" y="2895600"/>
            <a:ext cx="29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AGIPD1.0 – 3 gain intervals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38" y="3181350"/>
            <a:ext cx="3945736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06494" y="2729984"/>
            <a:ext cx="309348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Current Source Scan –</a:t>
            </a:r>
          </a:p>
          <a:p>
            <a:pPr algn="ctr">
              <a:buNone/>
            </a:pP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sz="18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3</a:t>
            </a:r>
            <a:r>
              <a:rPr lang="en-US" sz="1800" b="1" baseline="30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4899" y="5872162"/>
            <a:ext cx="3876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2617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Correspondence to effective charge needs to be verified and calibrated</a:t>
            </a:r>
            <a:endParaRPr lang="en-US" sz="1800" dirty="0">
              <a:solidFill>
                <a:srgbClr val="26174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4all\intern\User data\wp_75\Calibration-WG XXX\Meetings\WP 75 meetings\Calibration Infrastructure - status\Plots\plots_det_v3\target_material\png\target_sim_t5mm100mm_detSVac400mm_penelope_ev40M_Egamma_eIoni_Ng_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2" y="1068030"/>
            <a:ext cx="4204409" cy="28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3825" y="6477000"/>
            <a:ext cx="9020175" cy="26670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261748"/>
                </a:solidFill>
              </a:rPr>
              <a:t> February 7</a:t>
            </a:r>
            <a:r>
              <a:rPr lang="en-GB" baseline="30000" dirty="0" smtClean="0">
                <a:solidFill>
                  <a:srgbClr val="261748"/>
                </a:solidFill>
              </a:rPr>
              <a:t>th</a:t>
            </a:r>
            <a:r>
              <a:rPr lang="en-GB" dirty="0" smtClean="0">
                <a:solidFill>
                  <a:srgbClr val="261748"/>
                </a:solidFill>
              </a:rPr>
              <a:t> 2013, Hamburg                                                                                                                                                                                        J. Sztuk-Dambietz, XFEL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buNone/>
            </a:pPr>
            <a:r>
              <a:rPr lang="en-US" sz="2400" dirty="0" smtClean="0"/>
              <a:t>Target material &amp; e- energy dependences –</a:t>
            </a:r>
          </a:p>
          <a:p>
            <a:pPr algn="ctr">
              <a:buNone/>
            </a:pPr>
            <a:r>
              <a:rPr lang="en-US" sz="2400" dirty="0" smtClean="0"/>
              <a:t> X-ray Intensity – Fluorescence   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1" kern="1200">
                <a:solidFill>
                  <a:schemeClr val="bg1"/>
                </a:solidFill>
                <a:latin typeface="Arial" charset="0"/>
                <a:ea typeface="Geneva" pitchFamily="-80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8" y="1047740"/>
            <a:ext cx="4395039" cy="267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Simulation parameters: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0 M primary e- 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 = </a:t>
            </a:r>
            <a:r>
              <a:rPr lang="en-US" sz="1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50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100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err="1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dirty="0" smtClean="0">
              <a:solidFill>
                <a:srgbClr val="231455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size:  5mmx100mm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materials: </a:t>
            </a:r>
            <a:r>
              <a:rPr lang="en-US" sz="1800" dirty="0" smtClean="0">
                <a:solidFill>
                  <a:srgbClr val="251555"/>
                </a:solidFill>
                <a:latin typeface="Calibri" pitchFamily="34" charset="0"/>
                <a:cs typeface="Calibri" pitchFamily="34" charset="0"/>
              </a:rPr>
              <a:t>C, Al, Cu, Mo, Ag, Au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angle: </a:t>
            </a:r>
            <a:r>
              <a:rPr lang="en-US" sz="1800" dirty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a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800" dirty="0" smtClean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18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° </a:t>
            </a:r>
          </a:p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Spherical virtual detector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full angular range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519" y="3719241"/>
            <a:ext cx="8349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</a:rPr>
              <a:t>Simulated number of </a:t>
            </a:r>
            <a:r>
              <a:rPr lang="en-US" sz="2000" b="1" dirty="0">
                <a:solidFill>
                  <a:schemeClr val="accent6"/>
                </a:solidFill>
                <a:latin typeface="Calibri" pitchFamily="34" charset="0"/>
              </a:rPr>
              <a:t>f</a:t>
            </a:r>
            <a:r>
              <a:rPr lang="en-US" sz="2000" b="1" dirty="0" smtClean="0">
                <a:solidFill>
                  <a:schemeClr val="accent6"/>
                </a:solidFill>
                <a:latin typeface="Calibri" pitchFamily="34" charset="0"/>
              </a:rPr>
              <a:t>luorescence  </a:t>
            </a:r>
            <a:r>
              <a:rPr lang="en-US" sz="2000" b="1" dirty="0" smtClean="0">
                <a:latin typeface="Calibri" pitchFamily="34" charset="0"/>
              </a:rPr>
              <a:t>@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I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= 20 mA &amp; t</a:t>
            </a:r>
            <a:r>
              <a:rPr lang="en-US" sz="2000" b="1" baseline="-25000" dirty="0" smtClean="0">
                <a:solidFill>
                  <a:srgbClr val="C00000"/>
                </a:solidFill>
                <a:latin typeface="Calibri" pitchFamily="34" charset="0"/>
              </a:rPr>
              <a:t>pulse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</a:rPr>
              <a:t> = 50 ns</a:t>
            </a:r>
            <a:endParaRPr lang="en-US" sz="2000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25264"/>
              </p:ext>
            </p:extLst>
          </p:nvPr>
        </p:nvGraphicFramePr>
        <p:xfrm>
          <a:off x="574336" y="4119351"/>
          <a:ext cx="8156120" cy="2252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5160"/>
                <a:gridCol w="1165160"/>
                <a:gridCol w="1165160"/>
                <a:gridCol w="1165160"/>
                <a:gridCol w="1165160"/>
                <a:gridCol w="1165160"/>
                <a:gridCol w="1165160"/>
              </a:tblGrid>
              <a:tr h="27384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Target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C </a:t>
                      </a:r>
                    </a:p>
                    <a:p>
                      <a:pPr algn="ctr"/>
                      <a:r>
                        <a:rPr lang="en-US" sz="1400" b="0" dirty="0" smtClean="0"/>
                        <a:t>Z=6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Al</a:t>
                      </a:r>
                    </a:p>
                    <a:p>
                      <a:pPr algn="ctr"/>
                      <a:r>
                        <a:rPr lang="en-US" sz="1400" b="0" dirty="0" smtClean="0"/>
                        <a:t>Z=13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Cu</a:t>
                      </a:r>
                    </a:p>
                    <a:p>
                      <a:pPr algn="ctr"/>
                      <a:r>
                        <a:rPr lang="en-US" sz="1400" b="0" dirty="0" smtClean="0"/>
                        <a:t>Z= 29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Mo</a:t>
                      </a:r>
                    </a:p>
                    <a:p>
                      <a:pPr algn="ctr"/>
                      <a:r>
                        <a:rPr lang="en-US" sz="1400" b="0" dirty="0" smtClean="0"/>
                        <a:t>Z=42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Ag</a:t>
                      </a:r>
                    </a:p>
                    <a:p>
                      <a:pPr algn="ctr"/>
                      <a:r>
                        <a:rPr lang="en-US" sz="1400" b="0" dirty="0" smtClean="0"/>
                        <a:t>Z=47</a:t>
                      </a:r>
                      <a:endParaRPr lang="en-US" sz="1400" b="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Au</a:t>
                      </a:r>
                    </a:p>
                    <a:p>
                      <a:pPr algn="ctr"/>
                      <a:r>
                        <a:rPr lang="en-US" sz="1400" b="0" dirty="0" smtClean="0"/>
                        <a:t>Z=79</a:t>
                      </a:r>
                      <a:endParaRPr lang="en-US" sz="1400" b="0" dirty="0"/>
                    </a:p>
                  </a:txBody>
                  <a:tcPr anchor="ctr"/>
                </a:tc>
              </a:tr>
              <a:tr h="2738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e- energy</a:t>
                      </a:r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30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 x 10</a:t>
                      </a:r>
                      <a:r>
                        <a:rPr lang="en-US" baseline="30000" dirty="0" smtClean="0"/>
                        <a:t>7</a:t>
                      </a:r>
                      <a:endParaRPr 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4.3 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2.8 x 10</a:t>
                      </a:r>
                      <a:r>
                        <a:rPr lang="en-US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1.4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50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1.7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6.9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1.2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2.5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2.0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1.8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  <a:tr h="54769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</a:rPr>
                        <a:t>100 </a:t>
                      </a:r>
                      <a:r>
                        <a:rPr lang="en-US" sz="1800" b="0" dirty="0" err="1" smtClean="0">
                          <a:solidFill>
                            <a:schemeClr val="bg1"/>
                          </a:solidFill>
                        </a:rPr>
                        <a:t>keV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617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1.3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9.5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3.7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4.5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3.5 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3.2 </a:t>
                      </a:r>
                      <a:r>
                        <a:rPr lang="en-US" dirty="0" smtClean="0"/>
                        <a:t>x 10</a:t>
                      </a:r>
                      <a:r>
                        <a:rPr lang="en-US" baseline="30000" dirty="0" smtClean="0"/>
                        <a:t>7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69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N:\4all\intern\User data\wp_75\Calibration-WG XXX\Meetings\WP 75 meetings\Calibration Infrastructure - status\Plots\plots_det_v3\target_material\png\target_sim_t5mm100mm_detSVac400mm_penelope_ev40M_Egamma_eBrem_Eff_summ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8" y="2388189"/>
            <a:ext cx="4345135" cy="294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:\4all\intern\User data\wp_75\Calibration-WG XXX\Meetings\WP 75 meetings\Calibration Infrastructure - status\Plots\plots_det_v3\target_material\png\target_sim_t5mm100mm_detSVac400mm_penelope_ev40M_Egamma_eIoni_Eff_summa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68" y="3541118"/>
            <a:ext cx="4431219" cy="27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23825" y="6477000"/>
            <a:ext cx="9020175" cy="26670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GB" dirty="0" smtClean="0">
                <a:solidFill>
                  <a:srgbClr val="261748"/>
                </a:solidFill>
              </a:rPr>
              <a:t> February 7</a:t>
            </a:r>
            <a:r>
              <a:rPr lang="en-GB" baseline="30000" dirty="0" smtClean="0">
                <a:solidFill>
                  <a:srgbClr val="261748"/>
                </a:solidFill>
              </a:rPr>
              <a:t>th</a:t>
            </a:r>
            <a:r>
              <a:rPr lang="en-GB" dirty="0" smtClean="0">
                <a:solidFill>
                  <a:srgbClr val="261748"/>
                </a:solidFill>
              </a:rPr>
              <a:t> 2013, Hamburg                                                                                                                                                                                        J. Sztuk-Dambietz, XFEL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buNone/>
            </a:pPr>
            <a:r>
              <a:rPr lang="en-US" sz="2400" dirty="0" smtClean="0"/>
              <a:t>Target material &amp; e- energy dependences –</a:t>
            </a:r>
          </a:p>
          <a:p>
            <a:pPr algn="ctr">
              <a:buNone/>
            </a:pPr>
            <a:r>
              <a:rPr lang="en-US" sz="2400" dirty="0" smtClean="0"/>
              <a:t> X-ray production efficiency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1" kern="1200">
                <a:solidFill>
                  <a:schemeClr val="bg1"/>
                </a:solidFill>
                <a:latin typeface="Arial" charset="0"/>
                <a:ea typeface="Geneva" pitchFamily="-80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068" y="5548201"/>
            <a:ext cx="410300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Efficiency of X-ray production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~ 0.2- 1.8 %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59607" y="1519808"/>
                <a:ext cx="1984326" cy="5514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000" dirty="0" smtClean="0"/>
                  <a:t>Eff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  <m:r>
                          <a:rPr lang="en-US" sz="2000" b="0" i="1" baseline="-25000" smtClean="0">
                            <a:latin typeface="Cambria Math"/>
                            <a:ea typeface="Cambria Math"/>
                          </a:rPr>
                          <m:t>𝛾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b="0" i="1" baseline="-25000" smtClean="0">
                            <a:latin typeface="Cambria Math"/>
                          </a:rPr>
                          <m:t>𝑝𝑟𝑖𝑚</m:t>
                        </m:r>
                        <m:r>
                          <a:rPr lang="en-US" sz="2000" b="0" i="1" baseline="-25000" smtClean="0">
                            <a:latin typeface="Cambria Math"/>
                          </a:rPr>
                          <m:t>. </m:t>
                        </m:r>
                        <m:r>
                          <a:rPr lang="en-US" sz="2000" b="0" i="1" baseline="-25000" smtClean="0">
                            <a:latin typeface="Cambria Math"/>
                          </a:rPr>
                          <m:t>𝑒𝑙𝑒𝑐𝑡𝑟𝑜𝑛𝑠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607" y="1519808"/>
                <a:ext cx="1984326" cy="551433"/>
              </a:xfrm>
              <a:prstGeom prst="rect">
                <a:avLst/>
              </a:prstGeom>
              <a:blipFill rotWithShape="1">
                <a:blip r:embed="rId4"/>
                <a:stretch>
                  <a:fillRect l="-2417" b="-7292"/>
                </a:stretch>
              </a:blipFill>
              <a:ln w="28575">
                <a:solidFill>
                  <a:schemeClr val="tx1">
                    <a:lumMod val="90000"/>
                    <a:lumOff val="1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 descr="N:\4all\intern\User data\wp_75\Calibration-WG XXX\Meetings\WP 75 meetings\Calibration Infrastructure - status\Plots\plots_det_v3\target_material\png\target_sim_t5mm100mm_detSVac400mm_penelope_ev40M_Egamma_all_Eff_summar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03" y="1022349"/>
            <a:ext cx="4289931" cy="273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28619" y="2982470"/>
            <a:ext cx="157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All X-rays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9814" y="4555848"/>
            <a:ext cx="1577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Fluorescence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597" y="3553975"/>
            <a:ext cx="2129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Bremsstrahlung 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N:\4all\intern\User data\wp_75\Calibration-WG XXX\Meetings\WP 75 meetings\Calibration Infrastructure - status\Plots\plots_det_v3\target_material\png\target_sim_t5mm100mm_detSVac400mm_penelope_ev40M_theta_allEe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047740"/>
            <a:ext cx="3895725" cy="264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4all\intern\User data\wp_75\Calibration-WG XXX\Meetings\WP 75 meetings\Calibration Infrastructure - status\Plots\plots_det_v3\target_material\png\target_sim_t5mm100mm_detSVac400mm_penelope_ev40M_theta_allEe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827" y="3600450"/>
            <a:ext cx="4073148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N:\4all\intern\User data\wp_75\Calibration-WG XXX\Meetings\WP 75 meetings\Calibration Infrastructure - status\Plots\plots_det_v3\target_material\png\target_sim_t5mm100mm_detSVac400mm_penelope_ev40M_theta_allEe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1" y="3600450"/>
            <a:ext cx="4073148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buNone/>
            </a:pPr>
            <a:r>
              <a:rPr lang="en-US" sz="2400" dirty="0" smtClean="0"/>
              <a:t>Target material &amp; e- energy dependences –</a:t>
            </a:r>
          </a:p>
          <a:p>
            <a:pPr algn="ctr">
              <a:buNone/>
            </a:pPr>
            <a:r>
              <a:rPr lang="en-US" sz="2400" dirty="0" smtClean="0"/>
              <a:t> X-ray angles - </a:t>
            </a:r>
            <a:r>
              <a:rPr lang="en-US" sz="2400" dirty="0" smtClean="0">
                <a:sym typeface="Symbol"/>
              </a:rPr>
              <a:t>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1" kern="1200">
                <a:solidFill>
                  <a:schemeClr val="bg1"/>
                </a:solidFill>
                <a:latin typeface="Arial" charset="0"/>
                <a:ea typeface="Geneva" pitchFamily="-80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8" y="1047740"/>
            <a:ext cx="4395039" cy="267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Simulation parameters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0 M primary e- 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 = 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30,50,100 </a:t>
            </a:r>
            <a:r>
              <a:rPr lang="en-US" sz="1800" dirty="0" err="1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dirty="0" smtClean="0">
              <a:solidFill>
                <a:srgbClr val="231455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size:  5mmx100mm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materials: C,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Cu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FF3399"/>
                </a:solidFill>
                <a:latin typeface="Calibri" pitchFamily="34" charset="0"/>
                <a:cs typeface="Calibri" pitchFamily="34" charset="0"/>
              </a:rPr>
              <a:t>Au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angle: </a:t>
            </a:r>
            <a:r>
              <a:rPr lang="en-US" sz="1800" dirty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a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800" dirty="0" smtClean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18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° </a:t>
            </a:r>
          </a:p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Spherical virtual detector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full angular range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6112" y="1251592"/>
            <a:ext cx="1630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Ee=100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9282" y="3781593"/>
            <a:ext cx="15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Ee=50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4635" y="3765662"/>
            <a:ext cx="15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Ee=30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3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:\4all\intern\User data\wp_75\Calibration-WG XXX\Meetings\WP 75 meetings\Calibration Infrastructure - status\Plots\plots_det_v3\target_material\png\target_sim_t5mm100mm_detSVac400mm_penelope_ev40M_phi_eBremEe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91" y="1025525"/>
            <a:ext cx="3953241" cy="268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N:\4all\intern\User data\wp_75\Calibration-WG XXX\Meetings\WP 75 meetings\Calibration Infrastructure - status\Plots\plots_det_v3\target_material\png\target_sim_t5mm100mm_detSVac400mm_penelope_ev40M_phi_eBremEe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63" y="3602623"/>
            <a:ext cx="4160838" cy="28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:\4all\intern\User data\wp_75\Calibration-WG XXX\Meetings\WP 75 meetings\Calibration Infrastructure - status\Plots\plots_det_v3\target_material\png\target_sim_t5mm100mm_detSVac400mm_penelope_ev40M_phi_eBremEe3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719241"/>
            <a:ext cx="3988876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>
              <a:buNone/>
            </a:pPr>
            <a:r>
              <a:rPr lang="en-US" sz="2400" dirty="0" smtClean="0"/>
              <a:t>Target material &amp; e- energy dependences –</a:t>
            </a:r>
          </a:p>
          <a:p>
            <a:pPr algn="ctr">
              <a:buNone/>
            </a:pPr>
            <a:r>
              <a:rPr lang="en-US" sz="2400" dirty="0" smtClean="0"/>
              <a:t> X-ray angles - </a:t>
            </a:r>
            <a:r>
              <a:rPr lang="en-US" sz="2400" dirty="0" smtClean="0">
                <a:sym typeface="Symbol"/>
              </a:rPr>
              <a:t></a:t>
            </a:r>
            <a:endParaRPr lang="en-US" sz="2400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1" kern="1200">
                <a:solidFill>
                  <a:schemeClr val="bg1"/>
                </a:solidFill>
                <a:latin typeface="Arial" charset="0"/>
                <a:ea typeface="Geneva" pitchFamily="-80" charset="-128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8" y="1047740"/>
            <a:ext cx="4395039" cy="267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Simulation parameters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4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0 M primary e- 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 = </a:t>
            </a:r>
            <a:r>
              <a:rPr lang="en-US" sz="1800" dirty="0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30,50,100 </a:t>
            </a:r>
            <a:r>
              <a:rPr lang="en-US" sz="1800" dirty="0" err="1" smtClean="0">
                <a:solidFill>
                  <a:srgbClr val="231455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dirty="0" smtClean="0">
              <a:solidFill>
                <a:srgbClr val="231455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size:  5mmx100mm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materials: C,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009900"/>
                </a:solidFill>
                <a:latin typeface="Calibri" pitchFamily="34" charset="0"/>
                <a:cs typeface="Calibri" pitchFamily="34" charset="0"/>
              </a:rPr>
              <a:t>Cu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Ag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dirty="0" smtClean="0">
                <a:solidFill>
                  <a:srgbClr val="FF3399"/>
                </a:solidFill>
                <a:latin typeface="Calibri" pitchFamily="34" charset="0"/>
                <a:cs typeface="Calibri" pitchFamily="34" charset="0"/>
              </a:rPr>
              <a:t>Au</a:t>
            </a:r>
          </a:p>
          <a:p>
            <a:pPr marL="342900" indent="-342900">
              <a:buFontTx/>
              <a:buChar char="-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Target angle: </a:t>
            </a:r>
            <a:r>
              <a:rPr lang="en-US" sz="1800" dirty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a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800" dirty="0" smtClean="0">
                <a:solidFill>
                  <a:srgbClr val="261748"/>
                </a:solidFill>
                <a:latin typeface="Symbol" pitchFamily="18" charset="2"/>
                <a:cs typeface="Calibri" pitchFamily="34" charset="0"/>
              </a:rPr>
              <a:t>18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° </a:t>
            </a:r>
          </a:p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Spherical virtual detector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full angular range</a:t>
            </a:r>
            <a:endParaRPr lang="en-US" sz="1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6112" y="1251592"/>
            <a:ext cx="1630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Ee=100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29282" y="3781593"/>
            <a:ext cx="15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Ee=50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4635" y="3979071"/>
            <a:ext cx="15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Ee=30 </a:t>
            </a:r>
            <a:r>
              <a:rPr lang="en-US" sz="1800" b="1" dirty="0" err="1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keV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X-ray Generator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73574"/>
            <a:ext cx="906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X-ray generator setup 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with different targets and filters for </a:t>
            </a:r>
            <a:r>
              <a:rPr lang="en-US" sz="20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detector 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characterization</a:t>
            </a:r>
            <a:endParaRPr lang="en-US" sz="20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14487"/>
              </p:ext>
            </p:extLst>
          </p:nvPr>
        </p:nvGraphicFramePr>
        <p:xfrm>
          <a:off x="5820633" y="2586968"/>
          <a:ext cx="3247168" cy="30971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4580"/>
                <a:gridCol w="1352430"/>
                <a:gridCol w="930158"/>
              </a:tblGrid>
              <a:tr h="3439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Description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Material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Thickness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Multilayer Thin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Polyimide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40 nm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160nm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3911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Multilayer Medium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Polyimide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80 nm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160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7951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Multilayer Thick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Sn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Polypropylen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45 nm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55 nm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330 nm</a:t>
                      </a:r>
                      <a:endParaRPr lang="en-US" sz="900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55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Al Thin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Al Think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Cu Thin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Cu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Cu Thick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Cu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Ni Thin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955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Ni Thick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>
                          <a:effectLst/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en-US" sz="9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9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XX nm</a:t>
                      </a:r>
                      <a:endParaRPr lang="en-US" sz="9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595157"/>
              </p:ext>
            </p:extLst>
          </p:nvPr>
        </p:nvGraphicFramePr>
        <p:xfrm>
          <a:off x="111211" y="2224364"/>
          <a:ext cx="5498757" cy="4065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8389"/>
                <a:gridCol w="921961"/>
                <a:gridCol w="636145"/>
                <a:gridCol w="637646"/>
                <a:gridCol w="673654"/>
                <a:gridCol w="673654"/>
                <a:gridCol w="673654"/>
                <a:gridCol w="673654"/>
              </a:tblGrid>
              <a:tr h="32483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Target material</a:t>
                      </a:r>
                      <a:endParaRPr lang="en-US" sz="8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Emission Line Energy [</a:t>
                      </a:r>
                      <a:r>
                        <a:rPr lang="en-GB" sz="800" dirty="0" err="1">
                          <a:effectLst/>
                          <a:latin typeface="Calibri" pitchFamily="34" charset="0"/>
                          <a:cs typeface="Calibri" pitchFamily="34" charset="0"/>
                        </a:rPr>
                        <a:t>keV</a:t>
                      </a:r>
                      <a:r>
                        <a:rPr lang="en-GB" sz="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]</a:t>
                      </a:r>
                      <a:endParaRPr lang="en-US" sz="8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Z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Symbol</a:t>
                      </a:r>
                      <a:endParaRPr lang="en-US" sz="800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a1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a2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b1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L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a1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L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a2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L</a:t>
                      </a:r>
                      <a:r>
                        <a:rPr lang="en-GB" sz="800" baseline="-25000">
                          <a:effectLst/>
                          <a:latin typeface="Calibri" pitchFamily="34" charset="0"/>
                          <a:cs typeface="Calibri" pitchFamily="34" charset="0"/>
                        </a:rPr>
                        <a:t>b1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96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0.277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Mg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1.25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1.25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1.30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Al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1.49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1.56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5391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  <a:endParaRPr lang="en-US" sz="800" b="1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Si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0.525</a:t>
                      </a:r>
                      <a:endParaRPr lang="en-US" sz="800" b="1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1.74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1.74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 dirty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1.84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4.51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4.50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4.93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0.452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0.452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0.458</a:t>
                      </a:r>
                      <a:endParaRPr lang="en-US" sz="800" b="1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24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Cr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5.41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5.41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5.95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0.573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0.573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0.583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26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Fe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6.40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6.39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7.06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0.705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0.705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0.719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27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Co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6.93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6.92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7.65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0.776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0.776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0.791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28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7.48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7.46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8.26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0.852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0.852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0.868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29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Cu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8.045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8.027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8.905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0.929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0.929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0.950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42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Mo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17.48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17.38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19.61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2.29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2.29</a:t>
                      </a:r>
                      <a:endParaRPr lang="en-US" sz="800" b="1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2.39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47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Ag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22.16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21.99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24.94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2.98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2.98</a:t>
                      </a:r>
                      <a:endParaRPr lang="en-US" sz="800" b="1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3.15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74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0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59.32</a:t>
                      </a:r>
                      <a:endParaRPr lang="en-US" sz="800" b="0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57.98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67.24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8.40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8.36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9.67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79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Au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0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68.80</a:t>
                      </a:r>
                      <a:endParaRPr lang="en-US" sz="800" b="0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66.99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77.98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9.71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9.63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solidFill>
                            <a:schemeClr val="tx1">
                              <a:lumMod val="25000"/>
                              <a:lumOff val="75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11.44</a:t>
                      </a:r>
                      <a:endParaRPr lang="en-US" sz="800" b="1" dirty="0">
                        <a:solidFill>
                          <a:schemeClr val="tx1">
                            <a:lumMod val="25000"/>
                            <a:lumOff val="75000"/>
                          </a:schemeClr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Makrolon</a:t>
                      </a:r>
                      <a:endParaRPr lang="en-US" sz="800" b="1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(ceramics)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0.52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0.68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0.93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1.25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1.49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1.74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  <a:tr h="186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2.62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3.31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3.59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6.40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>
                          <a:effectLst/>
                          <a:latin typeface="Calibri" pitchFamily="34" charset="0"/>
                          <a:cs typeface="Calibri" pitchFamily="34" charset="0"/>
                        </a:rPr>
                        <a:t>7.06</a:t>
                      </a:r>
                      <a:endParaRPr lang="en-US" sz="800" b="1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596900" algn="l"/>
                          <a:tab pos="9144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</a:pPr>
                      <a:r>
                        <a:rPr lang="en-GB" sz="800" b="1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8.04</a:t>
                      </a:r>
                      <a:endParaRPr lang="en-US" sz="8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117771" y="2148108"/>
            <a:ext cx="15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61748"/>
                </a:solidFill>
              </a:rPr>
              <a:t>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Filters 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275" y="1778626"/>
            <a:ext cx="186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1748"/>
                </a:solidFill>
              </a:rPr>
              <a:t> </a:t>
            </a:r>
            <a:r>
              <a:rPr lang="en-US" sz="1800" b="1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</a:rPr>
              <a:t>Targets </a:t>
            </a:r>
            <a:endParaRPr lang="en-US" sz="1800" b="1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0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Kimball Electron guns – Pulsing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42153" y="3127986"/>
            <a:ext cx="87785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/>
              <a:t>Beam blanking </a:t>
            </a:r>
            <a:r>
              <a:rPr lang="en-US" sz="2000" dirty="0"/>
              <a:t>is a different type of pulsing that does </a:t>
            </a:r>
            <a:r>
              <a:rPr lang="en-US" sz="2000" dirty="0" smtClean="0"/>
              <a:t>not rely </a:t>
            </a:r>
            <a:r>
              <a:rPr lang="en-US" sz="2000" dirty="0"/>
              <a:t>on grid cut-off and is used in some high current </a:t>
            </a:r>
            <a:r>
              <a:rPr lang="en-US" sz="2000" dirty="0" smtClean="0"/>
              <a:t>guns. Blanking </a:t>
            </a:r>
            <a:r>
              <a:rPr lang="en-US" sz="2000" dirty="0"/>
              <a:t>deflects the electron beam to one side of the </a:t>
            </a:r>
            <a:r>
              <a:rPr lang="en-US" sz="2000" dirty="0" smtClean="0"/>
              <a:t>gun tube </a:t>
            </a:r>
            <a:r>
              <a:rPr lang="en-US" sz="2000" dirty="0"/>
              <a:t>to interrupt the flow of electrons to the target </a:t>
            </a:r>
            <a:r>
              <a:rPr lang="en-US" sz="2000" dirty="0" smtClean="0"/>
              <a:t>without actually </a:t>
            </a:r>
            <a:r>
              <a:rPr lang="en-US" sz="2000" dirty="0"/>
              <a:t>turning off the beam.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632" y="1396850"/>
            <a:ext cx="86950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b="1" dirty="0" smtClean="0"/>
              <a:t>Dual </a:t>
            </a:r>
            <a:r>
              <a:rPr lang="en-US" sz="2000" b="1" dirty="0"/>
              <a:t>grid pulsing </a:t>
            </a:r>
            <a:r>
              <a:rPr lang="en-US" sz="2000" dirty="0"/>
              <a:t>option, there are two </a:t>
            </a:r>
            <a:r>
              <a:rPr lang="en-US" sz="2000" dirty="0" smtClean="0"/>
              <a:t>grid power </a:t>
            </a:r>
            <a:r>
              <a:rPr lang="en-US" sz="2000" dirty="0"/>
              <a:t>supplies built into the main power supply. A </a:t>
            </a:r>
            <a:r>
              <a:rPr lang="en-US" sz="2000" dirty="0" smtClean="0"/>
              <a:t>pulsing TTL </a:t>
            </a:r>
            <a:r>
              <a:rPr lang="en-US" sz="2000" dirty="0"/>
              <a:t>(transistor-transistor-logic) signal switches </a:t>
            </a:r>
            <a:r>
              <a:rPr lang="en-US" sz="2000" dirty="0" smtClean="0"/>
              <a:t>rapidly between </a:t>
            </a:r>
            <a:r>
              <a:rPr lang="en-US" sz="2000" dirty="0"/>
              <a:t>the two supplies, pulsing the beam on and off.</a:t>
            </a:r>
          </a:p>
        </p:txBody>
      </p:sp>
    </p:spTree>
    <p:extLst>
      <p:ext uri="{BB962C8B-B14F-4D97-AF65-F5344CB8AC3E}">
        <p14:creationId xmlns:p14="http://schemas.microsoft.com/office/powerpoint/2010/main" val="344120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latin typeface="Calibri" pitchFamily="34" charset="0"/>
                <a:cs typeface="Calibri" pitchFamily="34" charset="0"/>
              </a:rPr>
              <a:pPr>
                <a:defRPr/>
              </a:pPr>
              <a:t>5</a:t>
            </a:fld>
            <a:endParaRPr lang="en-GB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9" y="1145352"/>
            <a:ext cx="5653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DSSC (G</a:t>
            </a:r>
            <a:r>
              <a:rPr lang="en-US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Weidenspointner):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145352"/>
            <a:ext cx="841002" cy="62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From the Last Calibration Meeting (II)</a:t>
            </a:r>
            <a:endParaRPr lang="en-US" dirty="0"/>
          </a:p>
        </p:txBody>
      </p:sp>
      <p:pic>
        <p:nvPicPr>
          <p:cNvPr id="7" name="Picture 6" descr="IMG_13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430" y="1910619"/>
            <a:ext cx="2762250" cy="1841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2596" y="1517637"/>
            <a:ext cx="5277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Sensor test bench for pxd7/8 characterization </a:t>
            </a:r>
            <a:endParaRPr lang="en-US" sz="20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019" y="2079874"/>
            <a:ext cx="5784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Check of NLSR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Calibration for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igh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ignal using charge pulses </a:t>
            </a:r>
          </a:p>
          <a:p>
            <a:pPr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1MeV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protons at LABEC </a:t>
            </a:r>
          </a:p>
          <a:p>
            <a:pPr marL="342900" indent="-3429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tudy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use of a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selection of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fluorescence lines to improve NLSR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calibration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6221" y="4108312"/>
            <a:ext cx="80962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Study of Collected-charge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Distribution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Function and Charge Sharing in preparation</a:t>
            </a:r>
          </a:p>
          <a:p>
            <a:pPr marL="342900" indent="-34290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 on system simulation is ongoing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Determination of ADC Bin Boundaries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Charge sharing  </a:t>
            </a:r>
          </a:p>
        </p:txBody>
      </p:sp>
    </p:spTree>
    <p:extLst>
      <p:ext uri="{BB962C8B-B14F-4D97-AF65-F5344CB8AC3E}">
        <p14:creationId xmlns:p14="http://schemas.microsoft.com/office/powerpoint/2010/main" val="11210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>
                <a:latin typeface="Calibri" pitchFamily="34" charset="0"/>
                <a:cs typeface="Calibri" pitchFamily="34" charset="0"/>
              </a:rPr>
              <a:pPr>
                <a:defRPr/>
              </a:pPr>
              <a:t>6</a:t>
            </a:fld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331" y="1086729"/>
            <a:ext cx="2349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LPD (M. Hart):</a:t>
            </a:r>
            <a:r>
              <a:rPr lang="en-US" sz="2200" b="1" dirty="0" smtClean="0">
                <a:latin typeface="Calibri" pitchFamily="34" charset="0"/>
                <a:cs typeface="Calibri" pitchFamily="34" charset="0"/>
              </a:rPr>
              <a:t>  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68198" y="1117506"/>
            <a:ext cx="72736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LPD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596" y="3899591"/>
            <a:ext cx="8762966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Internal injection circuit - new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firmware and software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system API has been updated to enable independent programming of any pixel in the system.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ROI gain settings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On-chip injection of signals in to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pixels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9718" y="6037766"/>
            <a:ext cx="8281434" cy="372559"/>
          </a:xfrm>
        </p:spPr>
        <p:txBody>
          <a:bodyPr/>
          <a:lstStyle/>
          <a:p>
            <a:pPr>
              <a:buFont typeface="Wingdings" pitchFamily="2" charset="2"/>
              <a:buChar char="à"/>
            </a:pPr>
            <a:r>
              <a:rPr lang="en-US" sz="2000" b="1" dirty="0" smtClean="0">
                <a:solidFill>
                  <a:srgbClr val="C00000"/>
                </a:solidFill>
              </a:rPr>
              <a:t>More details in the consortia talks  at the general and closed sessions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126877" y="527510"/>
            <a:ext cx="740500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>
              <a:buNone/>
            </a:pPr>
            <a:r>
              <a:rPr lang="en-US" dirty="0" smtClean="0"/>
              <a:t>Highlights From the Last Calibration Meeting (III)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2596" y="1517637"/>
            <a:ext cx="8640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B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eam test  (LCLS and PETRAIII) in  May 2013  </a:t>
            </a:r>
            <a:r>
              <a:rPr lang="en-US" sz="2000" dirty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261748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results of the analysis  available</a:t>
            </a:r>
            <a:endParaRPr lang="en-US" sz="2000" dirty="0">
              <a:solidFill>
                <a:srgbClr val="261748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C:\Users\vgt73462\Desktop\Images From LCLS Tests\10xHighSigna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68" y="2228813"/>
            <a:ext cx="4320480" cy="108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855250" y="1935681"/>
            <a:ext cx="2676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LCLS – Copper Florescence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4" descr="image0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1" t="21048" r="25431" b="68227"/>
          <a:stretch/>
        </p:blipFill>
        <p:spPr bwMode="auto">
          <a:xfrm>
            <a:off x="1478115" y="5186097"/>
            <a:ext cx="5715450" cy="77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902250" y="1859481"/>
            <a:ext cx="3365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LCLS – </a:t>
            </a:r>
            <a:r>
              <a:rPr lang="en-GB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Edge and Corner Response</a:t>
            </a:r>
            <a:endParaRPr lang="en-US" sz="1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97" y="1917747"/>
            <a:ext cx="3528392" cy="188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7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92"/>
          <p:cNvSpPr/>
          <p:nvPr/>
        </p:nvSpPr>
        <p:spPr bwMode="auto">
          <a:xfrm>
            <a:off x="7017563" y="1090353"/>
            <a:ext cx="2027011" cy="1911325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505240"/>
            <a:ext cx="7283450" cy="530396"/>
          </a:xfrm>
        </p:spPr>
        <p:txBody>
          <a:bodyPr/>
          <a:lstStyle/>
          <a:p>
            <a:r>
              <a:rPr lang="en-US" sz="2400" dirty="0" smtClean="0"/>
              <a:t>Calibration Pipeline (S. Hauf)</a:t>
            </a:r>
            <a:endParaRPr lang="en-US" sz="2400" dirty="0"/>
          </a:p>
        </p:txBody>
      </p:sp>
      <p:sp>
        <p:nvSpPr>
          <p:cNvPr id="97" name="TextBox 96"/>
          <p:cNvSpPr txBox="1"/>
          <p:nvPr/>
        </p:nvSpPr>
        <p:spPr>
          <a:xfrm>
            <a:off x="2758274" y="1090354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iterate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39571" y="2551178"/>
            <a:ext cx="1011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Dark </a:t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dirty="0" smtClean="0">
                <a:solidFill>
                  <a:schemeClr val="accent3"/>
                </a:solidFill>
              </a:rPr>
              <a:t>images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50849" y="4281383"/>
            <a:ext cx="1153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Flat field</a:t>
            </a:r>
            <a:br>
              <a:rPr lang="en-US" sz="2000" dirty="0" smtClean="0">
                <a:solidFill>
                  <a:schemeClr val="accent3"/>
                </a:solidFill>
              </a:rPr>
            </a:br>
            <a:r>
              <a:rPr lang="en-US" sz="2000" dirty="0" smtClean="0">
                <a:solidFill>
                  <a:schemeClr val="accent3"/>
                </a:solidFill>
              </a:rPr>
              <a:t>images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7514801" y="1908262"/>
            <a:ext cx="149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>
                <a:solidFill>
                  <a:schemeClr val="accent3"/>
                </a:solidFill>
              </a:rPr>
              <a:t>r</a:t>
            </a:r>
            <a:r>
              <a:rPr lang="en-US" sz="2000" dirty="0" smtClean="0">
                <a:solidFill>
                  <a:schemeClr val="accent3"/>
                </a:solidFill>
              </a:rPr>
              <a:t>ow/column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7115547" y="1008792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b="1" dirty="0" smtClean="0">
                <a:solidFill>
                  <a:schemeClr val="accent3"/>
                </a:solidFill>
              </a:rPr>
              <a:t>granularity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139571" y="60667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450" lvl="0" indent="-298450" eaLnBrk="0" hangingPunct="0">
              <a:buClr>
                <a:srgbClr val="FD930A"/>
              </a:buClr>
              <a:buSzPct val="80000"/>
              <a:buFont typeface="Wingdings" pitchFamily="2" charset="2"/>
              <a:buChar char="à"/>
            </a:pPr>
            <a:r>
              <a:rPr lang="en-US" sz="1800" b="1" kern="0" dirty="0">
                <a:solidFill>
                  <a:srgbClr val="C00000"/>
                </a:solidFill>
                <a:latin typeface="Calibri" pitchFamily="34" charset="0"/>
                <a:ea typeface="ＭＳ Ｐゴシック"/>
              </a:rPr>
              <a:t>More details </a:t>
            </a:r>
            <a:r>
              <a:rPr lang="en-US" sz="1800" b="1" kern="0" dirty="0" smtClean="0">
                <a:solidFill>
                  <a:srgbClr val="C00000"/>
                </a:solidFill>
                <a:latin typeface="Calibri" pitchFamily="34" charset="0"/>
                <a:ea typeface="ＭＳ Ｐゴシック"/>
              </a:rPr>
              <a:t>in WP75 closed sessions</a:t>
            </a:r>
            <a:endParaRPr lang="en-US" sz="1800" b="1" kern="0" dirty="0">
              <a:solidFill>
                <a:srgbClr val="C00000"/>
              </a:solidFill>
              <a:latin typeface="Calibri" pitchFamily="34" charset="0"/>
              <a:ea typeface="ＭＳ Ｐゴシック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19" y="2658796"/>
            <a:ext cx="4858754" cy="324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053" y="1219186"/>
            <a:ext cx="8466922" cy="1064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Modular calibration pipeline (stand-alone and in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Karabo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-framework)  exists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Monitoring &amp;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ear online calibration for rapid feedback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Processing for archive after experiment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571" y="2601374"/>
            <a:ext cx="42306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Pipeline development approach</a:t>
            </a:r>
          </a:p>
          <a:p>
            <a:pPr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Step1 :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Stand-alone pipeline: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pnCCD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pipeline as a reference implementation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tested and validated against existing CCD CAST calibration analysis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Performance tests</a:t>
            </a: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Step2: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Karabo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framework pipeline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Concepts to “Software in Action</a:t>
            </a:r>
            <a:r>
              <a:rPr lang="en-US" dirty="0" smtClean="0"/>
              <a:t>” (S. Hauf) </a:t>
            </a:r>
            <a:endParaRPr lang="en-US" dirty="0"/>
          </a:p>
        </p:txBody>
      </p:sp>
      <p:pic>
        <p:nvPicPr>
          <p:cNvPr id="11" name="Picture 10" descr="hist_correct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42" y="2360378"/>
            <a:ext cx="3604260" cy="36042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22932" y="2006435"/>
            <a:ext cx="277028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  <a:latin typeface="Calibri" panose="020F0502020204030204" pitchFamily="34" charset="0"/>
              </a:rPr>
              <a:t>Gain calibration after full event reconstruction</a:t>
            </a:r>
          </a:p>
        </p:txBody>
      </p:sp>
      <p:pic>
        <p:nvPicPr>
          <p:cNvPr id="10" name="Picture 9" descr="hist_pattern_spe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4" y="2092422"/>
            <a:ext cx="3964062" cy="3964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0481" y="2149473"/>
            <a:ext cx="246320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Split event spectrum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053" y="1219186"/>
            <a:ext cx="8865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 smtClean="0">
                <a:latin typeface="Calibri" pitchFamily="34" charset="0"/>
                <a:cs typeface="Calibri" pitchFamily="34" charset="0"/>
              </a:rPr>
              <a:t>Calibration results for CCD CAST </a:t>
            </a:r>
          </a:p>
          <a:p>
            <a:pPr marL="342900" indent="-342900"/>
            <a:r>
              <a:rPr lang="en-US" sz="20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esults obtained using CAST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calib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oftware and XFEL pipeline are in agreement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19250" y="60564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450" lvl="0" indent="-298450" eaLnBrk="0" hangingPunct="0">
              <a:buClr>
                <a:srgbClr val="FD930A"/>
              </a:buClr>
              <a:buSzPct val="80000"/>
              <a:buFont typeface="Wingdings" pitchFamily="2" charset="2"/>
              <a:buChar char="à"/>
            </a:pPr>
            <a:r>
              <a:rPr lang="en-US" sz="1800" b="1" kern="0" dirty="0">
                <a:solidFill>
                  <a:srgbClr val="C00000"/>
                </a:solidFill>
                <a:latin typeface="Calibri" pitchFamily="34" charset="0"/>
                <a:ea typeface="ＭＳ Ｐゴシック"/>
              </a:rPr>
              <a:t>More details </a:t>
            </a:r>
            <a:r>
              <a:rPr lang="en-US" sz="1800" b="1" kern="0" dirty="0" smtClean="0">
                <a:solidFill>
                  <a:srgbClr val="C00000"/>
                </a:solidFill>
                <a:latin typeface="Calibri" pitchFamily="34" charset="0"/>
                <a:ea typeface="ＭＳ Ｐゴシック"/>
              </a:rPr>
              <a:t>in WP75 closed sessions</a:t>
            </a:r>
            <a:endParaRPr lang="en-US" sz="1800" b="1" kern="0" dirty="0">
              <a:solidFill>
                <a:srgbClr val="C00000"/>
              </a:solidFill>
              <a:latin typeface="Calibri" pitchFamily="34" charset="0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8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From Concepts to “Software in Action</a:t>
            </a:r>
            <a:r>
              <a:rPr lang="en-US" sz="2400" dirty="0" smtClean="0"/>
              <a:t>” </a:t>
            </a:r>
            <a:br>
              <a:rPr lang="en-US" sz="2400" dirty="0" smtClean="0"/>
            </a:br>
            <a:r>
              <a:rPr lang="en-US" sz="2400" dirty="0" smtClean="0"/>
              <a:t>– </a:t>
            </a:r>
            <a:r>
              <a:rPr lang="en-US" sz="2400" dirty="0" err="1" smtClean="0"/>
              <a:t>Karabo</a:t>
            </a:r>
            <a:r>
              <a:rPr lang="en-US" sz="2400" dirty="0" smtClean="0"/>
              <a:t> Pipeline (S. Hauf)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6" y="1161200"/>
            <a:ext cx="9144000" cy="5616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9486" y="1411044"/>
            <a:ext cx="404119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chemeClr val="accent3"/>
                </a:solidFill>
              </a:rPr>
              <a:t>Plot display and interactive editing of python code is also possible from within </a:t>
            </a:r>
            <a:r>
              <a:rPr lang="en-US" sz="2000" dirty="0" err="1" smtClean="0">
                <a:solidFill>
                  <a:schemeClr val="accent3"/>
                </a:solidFill>
              </a:rPr>
              <a:t>Karabo</a:t>
            </a:r>
            <a:r>
              <a:rPr lang="en-US" sz="2000" dirty="0" smtClean="0">
                <a:solidFill>
                  <a:schemeClr val="accent3"/>
                </a:solidFill>
              </a:rPr>
              <a:t> GUI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142474" y="4002237"/>
            <a:ext cx="1552331" cy="14623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2634" y="5386094"/>
            <a:ext cx="1836122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Plotting code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023" y="1792811"/>
            <a:ext cx="1836122" cy="64633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Registered devices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0779" y="5883310"/>
            <a:ext cx="1836122" cy="3693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Device Wiki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7878" y="3867831"/>
            <a:ext cx="1836122" cy="64633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Device parameters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8873" y="6211669"/>
            <a:ext cx="1836122" cy="646331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smtClean="0">
                <a:solidFill>
                  <a:schemeClr val="accent3"/>
                </a:solidFill>
              </a:rPr>
              <a:t>Logger with filtering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1647" y="3272597"/>
            <a:ext cx="1836122" cy="92333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SzPct val="80000"/>
              <a:buNone/>
            </a:pPr>
            <a:r>
              <a:rPr lang="en-US" sz="1800" dirty="0" err="1" smtClean="0">
                <a:solidFill>
                  <a:schemeClr val="accent3"/>
                </a:solidFill>
              </a:rPr>
              <a:t>Powerpoint</a:t>
            </a:r>
            <a:r>
              <a:rPr lang="en-US" sz="1800" dirty="0" smtClean="0">
                <a:solidFill>
                  <a:schemeClr val="accent3"/>
                </a:solidFill>
              </a:rPr>
              <a:t>-like composition canvas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04834-5313-40AC-B135-E30BD596D54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3587</Words>
  <Application>Microsoft Office PowerPoint</Application>
  <PresentationFormat>On-screen Show (4:3)</PresentationFormat>
  <Paragraphs>787</Paragraphs>
  <Slides>45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DESY European XFEL</vt:lpstr>
      <vt:lpstr>Calibration Working Group  and  Calibration Infrastructure</vt:lpstr>
      <vt:lpstr>Outline</vt:lpstr>
      <vt:lpstr>Calibration Group    </vt:lpstr>
      <vt:lpstr>Highlights From the Last Calibration Meeting (I)</vt:lpstr>
      <vt:lpstr>Highlights From the Last Calibration Meeting (II)</vt:lpstr>
      <vt:lpstr>PowerPoint Presentation</vt:lpstr>
      <vt:lpstr>Calibration Pipeline (S. Hauf)</vt:lpstr>
      <vt:lpstr>From Concepts to “Software in Action” (S. Hauf) </vt:lpstr>
      <vt:lpstr>From Concepts to “Software in Action”  – Karabo Pipeline (S. Hauf)</vt:lpstr>
      <vt:lpstr>Lab X-ray  Sources  vs. Requirements </vt:lpstr>
      <vt:lpstr>Vacuum compatible X-ray setup</vt:lpstr>
      <vt:lpstr>Vacuum compatible X-ray setup</vt:lpstr>
      <vt:lpstr>Vacuum compatible X-ray setup</vt:lpstr>
      <vt:lpstr>Portable X-ray Test Stand </vt:lpstr>
      <vt:lpstr>Portable X-ray Test Stand </vt:lpstr>
      <vt:lpstr>Permanent Ambient X-ray Test Setup</vt:lpstr>
      <vt:lpstr>Multi-target Pulsed X-ray/Electron Setup</vt:lpstr>
      <vt:lpstr>PowerPoint Presentation</vt:lpstr>
      <vt:lpstr>PowerPoint Presentation</vt:lpstr>
      <vt:lpstr>PowerPoint Presentation</vt:lpstr>
      <vt:lpstr>Electron gun for pulsed multi-target X-ray source </vt:lpstr>
      <vt:lpstr>Electron gun for pulsed multi-target X-ray source </vt:lpstr>
      <vt:lpstr>Summary</vt:lpstr>
      <vt:lpstr>Outlook </vt:lpstr>
      <vt:lpstr>PowerPoint Presentation</vt:lpstr>
      <vt:lpstr>Comments from the last XDAC report </vt:lpstr>
      <vt:lpstr>PowerPoint Presentation</vt:lpstr>
      <vt:lpstr>Calibration Working Group - Update</vt:lpstr>
      <vt:lpstr>Pulsed multi-target X-ray generator - schedule </vt:lpstr>
      <vt:lpstr>Pulsed multi-target X-ray generator - schedule </vt:lpstr>
      <vt:lpstr>Schedule </vt:lpstr>
      <vt:lpstr>Lab X-ray Sources  for Detector Calibration</vt:lpstr>
      <vt:lpstr>PowerPoint Presentation</vt:lpstr>
      <vt:lpstr>Pulsed multi-target X-ray generator – Optics</vt:lpstr>
      <vt:lpstr>X-ray yield estimation for detector plane</vt:lpstr>
      <vt:lpstr>Highlights From the Last Calibration Meeting (V)</vt:lpstr>
      <vt:lpstr>Vacuum compatible X-ray setup</vt:lpstr>
      <vt:lpstr>X-ray Generator  - GEANT4 Simulation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X-ray Generator Setup</vt:lpstr>
      <vt:lpstr>Kimball Electron guns – Pulsing 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jsztuk</cp:lastModifiedBy>
  <cp:revision>1046</cp:revision>
  <cp:lastPrinted>2013-11-27T12:28:54Z</cp:lastPrinted>
  <dcterms:created xsi:type="dcterms:W3CDTF">2008-08-31T12:56:32Z</dcterms:created>
  <dcterms:modified xsi:type="dcterms:W3CDTF">2013-12-02T11:23:25Z</dcterms:modified>
</cp:coreProperties>
</file>