
<file path=[Content_Types].xml><?xml version="1.0" encoding="utf-8"?>
<Types xmlns="http://schemas.openxmlformats.org/package/2006/content-types">
  <Override PartName="/ppt/tags/tag1.xml" ContentType="application/vnd.openxmlformats-officedocument.presentationml.tags+xml"/>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Default Extension="jpeg" ContentType="image/jpeg"/>
  <Override PartName="/ppt/tableStyles.xml" ContentType="application/vnd.openxmlformats-officedocument.presentationml.tableStyles+xml"/>
  <Default Extension="emf" ContentType="image/x-emf"/>
  <Override PartName="/ppt/slides/slide7.xml" ContentType="application/vnd.openxmlformats-officedocument.presentationml.slide+xml"/>
  <Override PartName="/ppt/notesSlides/notesSlide1.xml" ContentType="application/vnd.openxmlformats-officedocument.presentationml.notesSlide+xml"/>
  <Override PartName="/ppt/commentAuthors.xml" ContentType="application/vnd.openxmlformats-officedocument.presentationml.commentAuthors+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docProps/core.xml" ContentType="application/vnd.openxmlformats-package.core-properties+xml"/>
  <Override PartName="/ppt/slides/slide3.xml" ContentType="application/vnd.openxmlformats-officedocument.presentationml.slide+xml"/>
  <Override PartName="/ppt/slides/slide14.xml" ContentType="application/vnd.openxmlformats-officedocument.presentationml.slide+xml"/>
  <Override PartName="/ppt/tags/tag2.xml" ContentType="application/vnd.openxmlformats-officedocument.presentationml.tags+xml"/>
  <Override PartName="/docProps/app.xml" ContentType="application/vnd.openxmlformats-officedocument.extended-properties+xml"/>
  <Override PartName="/ppt/diagrams/quickStyle1.xml" ContentType="application/vnd.openxmlformats-officedocument.drawingml.diagramStyle+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diagrams/colors1.xml" ContentType="application/vnd.openxmlformats-officedocument.drawingml.diagramColors+xml"/>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diagrams/data1.xml" ContentType="application/vnd.openxmlformats-officedocument.drawingml.diagramData+xml"/>
  <Override PartName="/ppt/diagrams/drawing1.xml" ContentType="application/vnd.ms-office.drawingml.diagramDrawing+xml"/>
  <Override PartName="/ppt/handoutMasters/handoutMaster1.xml" ContentType="application/vnd.openxmlformats-officedocument.presentationml.handoutMaster+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slides/slide4.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Default Extension="fntdata" ContentType="application/x-fontdata"/>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embedTrueTypeFonts="1" saveSubsetFonts="1">
  <p:sldMasterIdLst>
    <p:sldMasterId id="2147483675" r:id="rId1"/>
  </p:sldMasterIdLst>
  <p:notesMasterIdLst>
    <p:notesMasterId r:id="rId17"/>
  </p:notesMasterIdLst>
  <p:handoutMasterIdLst>
    <p:handoutMasterId r:id="rId18"/>
  </p:handoutMasterIdLst>
  <p:sldIdLst>
    <p:sldId id="256" r:id="rId2"/>
    <p:sldId id="414" r:id="rId3"/>
    <p:sldId id="485" r:id="rId4"/>
    <p:sldId id="522" r:id="rId5"/>
    <p:sldId id="523" r:id="rId6"/>
    <p:sldId id="524" r:id="rId7"/>
    <p:sldId id="479" r:id="rId8"/>
    <p:sldId id="487" r:id="rId9"/>
    <p:sldId id="517" r:id="rId10"/>
    <p:sldId id="525" r:id="rId11"/>
    <p:sldId id="482" r:id="rId12"/>
    <p:sldId id="483" r:id="rId13"/>
    <p:sldId id="521" r:id="rId14"/>
    <p:sldId id="488" r:id="rId15"/>
    <p:sldId id="484" r:id="rId16"/>
  </p:sldIdLst>
  <p:sldSz cx="9144000" cy="6858000" type="screen4x3"/>
  <p:notesSz cx="6669088" cy="9926638"/>
  <p:embeddedFontLst>
    <p:embeddedFont>
      <p:font typeface="Calibri"/>
      <p:regular r:id="rId19"/>
      <p:bold r:id="rId20"/>
      <p:italic r:id="rId21"/>
      <p:boldItalic r:id="rId22"/>
    </p:embeddedFont>
    <p:embeddedFont>
      <p:font typeface="ＭＳ Ｐゴシック"/>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sonneman" initials="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A900"/>
    <a:srgbClr val="CC0000"/>
    <a:srgbClr val="008000"/>
    <a:srgbClr val="000000"/>
    <a:srgbClr val="C0C0C0"/>
    <a:srgbClr val="FF0066"/>
    <a:srgbClr val="0033CC"/>
    <a:srgbClr val="FFFFFF"/>
    <a:srgbClr val="FFFF99"/>
    <a:srgbClr val="66FF3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436" autoAdjust="0"/>
    <p:restoredTop sz="92540" autoAdjust="0"/>
  </p:normalViewPr>
  <p:slideViewPr>
    <p:cSldViewPr>
      <p:cViewPr varScale="1">
        <p:scale>
          <a:sx n="94" d="100"/>
          <a:sy n="94" d="100"/>
        </p:scale>
        <p:origin x="-76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40" d="100"/>
        <a:sy n="40" d="100"/>
      </p:scale>
      <p:origin x="0" y="0"/>
    </p:cViewPr>
  </p:sorterViewPr>
  <p:notesViewPr>
    <p:cSldViewPr>
      <p:cViewPr varScale="1">
        <p:scale>
          <a:sx n="101" d="100"/>
          <a:sy n="101" d="100"/>
        </p:scale>
        <p:origin x="-3576" y="-90"/>
      </p:cViewPr>
      <p:guideLst>
        <p:guide orient="horz" pos="3127"/>
        <p:guide pos="2101"/>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font" Target="fonts/font2.fntdata"/><Relationship Id="rId21" Type="http://schemas.openxmlformats.org/officeDocument/2006/relationships/font" Target="fonts/font3.fntdata"/><Relationship Id="rId22" Type="http://schemas.openxmlformats.org/officeDocument/2006/relationships/font" Target="fonts/font4.fntdata"/><Relationship Id="rId23" Type="http://schemas.openxmlformats.org/officeDocument/2006/relationships/font" Target="fonts/font5.fntdata"/><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font" Target="fonts/font1.fntdata"/><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image" Target="../media/image9.png"/><Relationship Id="rId2"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BFA699-D76E-1F49-AE24-ACFEE6BF3B6E}" type="doc">
      <dgm:prSet loTypeId="urn:microsoft.com/office/officeart/2005/8/layout/pList1#1" loCatId="" qsTypeId="urn:microsoft.com/office/officeart/2005/8/quickstyle/simple4" qsCatId="simple" csTypeId="urn:microsoft.com/office/officeart/2005/8/colors/accent1_2" csCatId="accent1" phldr="1"/>
      <dgm:spPr/>
      <dgm:t>
        <a:bodyPr/>
        <a:lstStyle/>
        <a:p>
          <a:endParaRPr lang="en-US"/>
        </a:p>
      </dgm:t>
    </dgm:pt>
    <dgm:pt modelId="{753ECFE9-7C31-C148-A577-9B8629DE94C4}">
      <dgm:prSet phldrT="[Text]" custT="1"/>
      <dgm:spPr>
        <a:solidFill>
          <a:srgbClr val="558ED5"/>
        </a:solidFill>
      </dgm:spPr>
      <dgm:t>
        <a:bodyPr/>
        <a:lstStyle/>
        <a:p>
          <a:pPr>
            <a:lnSpc>
              <a:spcPct val="100000"/>
            </a:lnSpc>
          </a:pPr>
          <a:r>
            <a:rPr lang="en-GB" sz="1100" dirty="0" smtClean="0">
              <a:solidFill>
                <a:srgbClr val="FFFFFF"/>
              </a:solidFill>
              <a:latin typeface="Arial" charset="0"/>
            </a:rPr>
            <a:t>A re-</a:t>
          </a:r>
          <a:r>
            <a:rPr lang="en-GB" sz="1100" dirty="0" err="1" smtClean="0">
              <a:solidFill>
                <a:srgbClr val="FFFFFF"/>
              </a:solidFill>
              <a:latin typeface="Arial" charset="0"/>
            </a:rPr>
            <a:t>baselined</a:t>
          </a:r>
          <a:r>
            <a:rPr lang="en-GB" sz="1100" dirty="0" smtClean="0">
              <a:solidFill>
                <a:srgbClr val="FFFFFF"/>
              </a:solidFill>
              <a:latin typeface="Arial" charset="0"/>
            </a:rPr>
            <a:t> staged project plan,  cost and power optimisation, increased industrialisation effort for cost-drivers</a:t>
          </a:r>
          <a:endParaRPr lang="en-US" sz="1100" dirty="0"/>
        </a:p>
      </dgm:t>
    </dgm:pt>
    <dgm:pt modelId="{7B21E3E7-BDE7-AA46-9A4A-FF5C6D9B135D}" type="parTrans" cxnId="{9F63071D-043B-8247-AE9C-A3ED76CF2E6A}">
      <dgm:prSet/>
      <dgm:spPr/>
      <dgm:t>
        <a:bodyPr/>
        <a:lstStyle/>
        <a:p>
          <a:endParaRPr lang="en-US"/>
        </a:p>
      </dgm:t>
    </dgm:pt>
    <dgm:pt modelId="{E932B13A-EF1B-BD4E-9576-22DE96024DD3}" type="sibTrans" cxnId="{9F63071D-043B-8247-AE9C-A3ED76CF2E6A}">
      <dgm:prSet/>
      <dgm:spPr/>
      <dgm:t>
        <a:bodyPr/>
        <a:lstStyle/>
        <a:p>
          <a:endParaRPr lang="en-US"/>
        </a:p>
      </dgm:t>
    </dgm:pt>
    <dgm:pt modelId="{83A02E13-6C60-814D-9C38-F5F689F703BA}">
      <dgm:prSet phldrT="[Text]" custT="1"/>
      <dgm:spPr>
        <a:solidFill>
          <a:srgbClr val="558ED5"/>
        </a:solidFill>
      </dgm:spPr>
      <dgm:t>
        <a:bodyPr/>
        <a:lstStyle/>
        <a:p>
          <a:pPr>
            <a:lnSpc>
              <a:spcPct val="100000"/>
            </a:lnSpc>
          </a:pPr>
          <a:r>
            <a:rPr lang="en-GB" sz="1100" dirty="0" smtClean="0">
              <a:solidFill>
                <a:srgbClr val="FFFFFF"/>
              </a:solidFill>
              <a:latin typeface="Arial" charset="0"/>
            </a:rPr>
            <a:t>High Gradient structure development and significantly increased test-capacity for X-band RF-structures </a:t>
          </a:r>
          <a:endParaRPr lang="en-US" sz="1100" dirty="0"/>
        </a:p>
      </dgm:t>
    </dgm:pt>
    <dgm:pt modelId="{9EFFF332-3EE9-9B4C-943D-FBAC22B09E58}" type="parTrans" cxnId="{95975E95-972F-6247-A560-9E9DBBFD839C}">
      <dgm:prSet/>
      <dgm:spPr/>
      <dgm:t>
        <a:bodyPr/>
        <a:lstStyle/>
        <a:p>
          <a:endParaRPr lang="en-US"/>
        </a:p>
      </dgm:t>
    </dgm:pt>
    <dgm:pt modelId="{5AC66678-BDFD-934D-BE74-2CB71AA364F9}" type="sibTrans" cxnId="{95975E95-972F-6247-A560-9E9DBBFD839C}">
      <dgm:prSet/>
      <dgm:spPr/>
      <dgm:t>
        <a:bodyPr/>
        <a:lstStyle/>
        <a:p>
          <a:endParaRPr lang="en-US"/>
        </a:p>
      </dgm:t>
    </dgm:pt>
    <dgm:pt modelId="{314C9F3B-2896-E948-96DB-6F479F68A99C}">
      <dgm:prSet phldrT="[Text]" custT="1"/>
      <dgm:spPr>
        <a:solidFill>
          <a:srgbClr val="558ED5"/>
        </a:solidFill>
      </dgm:spPr>
      <dgm:t>
        <a:bodyPr/>
        <a:lstStyle/>
        <a:p>
          <a:pPr>
            <a:lnSpc>
              <a:spcPct val="100000"/>
            </a:lnSpc>
          </a:pPr>
          <a:r>
            <a:rPr lang="en-GB" sz="1100" dirty="0" smtClean="0">
              <a:solidFill>
                <a:srgbClr val="FFFFFF"/>
              </a:solidFill>
              <a:latin typeface="Arial" charset="0"/>
            </a:rPr>
            <a:t>System-test programmes in CTF3, at ATF and FACET, as well as system-tests in collaborative programmes with light-source laboratories </a:t>
          </a:r>
          <a:endParaRPr lang="en-US" sz="1100" dirty="0"/>
        </a:p>
      </dgm:t>
    </dgm:pt>
    <dgm:pt modelId="{89DC598F-3457-3D4A-B9DC-EE38EE736434}" type="parTrans" cxnId="{C8E7F801-9A3A-A44B-8E34-EA98D7DB542D}">
      <dgm:prSet/>
      <dgm:spPr/>
      <dgm:t>
        <a:bodyPr/>
        <a:lstStyle/>
        <a:p>
          <a:endParaRPr lang="en-US"/>
        </a:p>
      </dgm:t>
    </dgm:pt>
    <dgm:pt modelId="{A654ACC0-628E-FB45-BDA2-1CBFD1B07CBA}" type="sibTrans" cxnId="{C8E7F801-9A3A-A44B-8E34-EA98D7DB542D}">
      <dgm:prSet/>
      <dgm:spPr/>
      <dgm:t>
        <a:bodyPr/>
        <a:lstStyle/>
        <a:p>
          <a:endParaRPr lang="en-US"/>
        </a:p>
      </dgm:t>
    </dgm:pt>
    <dgm:pt modelId="{5E2675C7-F277-184B-8754-03A1EE37F8DB}">
      <dgm:prSet/>
      <dgm:spPr>
        <a:solidFill>
          <a:srgbClr val="558ED5"/>
        </a:solidFill>
      </dgm:spPr>
      <dgm:t>
        <a:bodyPr/>
        <a:lstStyle/>
        <a:p>
          <a:pPr>
            <a:lnSpc>
              <a:spcPct val="100000"/>
            </a:lnSpc>
          </a:pPr>
          <a:r>
            <a:rPr lang="en-GB" dirty="0" smtClean="0">
              <a:solidFill>
                <a:srgbClr val="FFFFFF"/>
              </a:solidFill>
              <a:latin typeface="Arial" charset="0"/>
            </a:rPr>
            <a:t>Technical systems developments, related among others to complete modules, alignment/stability, instrumentation and power sources</a:t>
          </a:r>
          <a:endParaRPr lang="en-GB" dirty="0">
            <a:solidFill>
              <a:srgbClr val="FFFFFF"/>
            </a:solidFill>
            <a:latin typeface="Arial" charset="0"/>
          </a:endParaRPr>
        </a:p>
      </dgm:t>
    </dgm:pt>
    <dgm:pt modelId="{2B91A150-1BD1-9F45-A91E-B918EC3CBD73}" type="parTrans" cxnId="{B31DB61B-2F81-2543-A778-BE22248C3434}">
      <dgm:prSet/>
      <dgm:spPr/>
      <dgm:t>
        <a:bodyPr/>
        <a:lstStyle/>
        <a:p>
          <a:endParaRPr lang="en-US"/>
        </a:p>
      </dgm:t>
    </dgm:pt>
    <dgm:pt modelId="{57FF7A36-DAEB-C44F-BBB9-9C8053B28AB5}" type="sibTrans" cxnId="{B31DB61B-2F81-2543-A778-BE22248C3434}">
      <dgm:prSet/>
      <dgm:spPr/>
      <dgm:t>
        <a:bodyPr/>
        <a:lstStyle/>
        <a:p>
          <a:endParaRPr lang="en-US"/>
        </a:p>
      </dgm:t>
    </dgm:pt>
    <dgm:pt modelId="{D7387A57-7B14-914C-BA56-FBC567F952D6}">
      <dgm:prSet/>
      <dgm:spPr>
        <a:solidFill>
          <a:srgbClr val="558ED5"/>
        </a:solidFill>
      </dgm:spPr>
      <dgm:t>
        <a:bodyPr/>
        <a:lstStyle/>
        <a:p>
          <a:pPr>
            <a:lnSpc>
              <a:spcPct val="100000"/>
            </a:lnSpc>
          </a:pPr>
          <a:r>
            <a:rPr lang="en-GB" dirty="0" smtClean="0">
              <a:solidFill>
                <a:srgbClr val="FFFFFF"/>
              </a:solidFill>
              <a:latin typeface="Arial" charset="0"/>
            </a:rPr>
            <a:t>Physics studies related to energy frontier capabilities and potential new physics as it emerges from LHC   </a:t>
          </a:r>
          <a:endParaRPr lang="en-US" dirty="0">
            <a:solidFill>
              <a:srgbClr val="FFFFFF"/>
            </a:solidFill>
            <a:latin typeface="Arial" charset="0"/>
          </a:endParaRPr>
        </a:p>
      </dgm:t>
    </dgm:pt>
    <dgm:pt modelId="{F7705787-A764-AF4F-9C1C-D90C42483997}" type="parTrans" cxnId="{DB370480-D2D7-3449-B278-A4F625ECB24A}">
      <dgm:prSet/>
      <dgm:spPr/>
      <dgm:t>
        <a:bodyPr/>
        <a:lstStyle/>
        <a:p>
          <a:endParaRPr lang="en-US"/>
        </a:p>
      </dgm:t>
    </dgm:pt>
    <dgm:pt modelId="{45F53FB6-AC6D-5A40-8551-6ADBA12ED275}" type="sibTrans" cxnId="{DB370480-D2D7-3449-B278-A4F625ECB24A}">
      <dgm:prSet/>
      <dgm:spPr/>
      <dgm:t>
        <a:bodyPr/>
        <a:lstStyle/>
        <a:p>
          <a:endParaRPr lang="en-US"/>
        </a:p>
      </dgm:t>
    </dgm:pt>
    <dgm:pt modelId="{F1F6F29D-CFF0-AE42-ACE7-9514DDA5B370}" type="pres">
      <dgm:prSet presAssocID="{21BFA699-D76E-1F49-AE24-ACFEE6BF3B6E}" presName="Name0" presStyleCnt="0">
        <dgm:presLayoutVars>
          <dgm:dir/>
          <dgm:resizeHandles val="exact"/>
        </dgm:presLayoutVars>
      </dgm:prSet>
      <dgm:spPr/>
      <dgm:t>
        <a:bodyPr/>
        <a:lstStyle/>
        <a:p>
          <a:endParaRPr lang="en-US"/>
        </a:p>
      </dgm:t>
    </dgm:pt>
    <dgm:pt modelId="{B71F1CE2-BB24-3D4B-861B-7FDE65268CC9}" type="pres">
      <dgm:prSet presAssocID="{753ECFE9-7C31-C148-A577-9B8629DE94C4}" presName="compNode" presStyleCnt="0"/>
      <dgm:spPr/>
    </dgm:pt>
    <dgm:pt modelId="{BF45FFCF-7501-D048-8884-A619AA2E3FF2}" type="pres">
      <dgm:prSet presAssocID="{753ECFE9-7C31-C148-A577-9B8629DE94C4}" presName="pictRect" presStyleLbl="node1" presStyleIdx="0" presStyleCnt="5"/>
      <dgm:spPr>
        <a:blipFill rotWithShape="1">
          <a:blip xmlns:r="http://schemas.openxmlformats.org/officeDocument/2006/relationships" r:embed="rId1"/>
          <a:stretch>
            <a:fillRect/>
          </a:stretch>
        </a:blipFill>
      </dgm:spPr>
    </dgm:pt>
    <dgm:pt modelId="{A123DE25-0539-CC4D-B3D7-6E60410404FB}" type="pres">
      <dgm:prSet presAssocID="{753ECFE9-7C31-C148-A577-9B8629DE94C4}" presName="textRect" presStyleLbl="revTx" presStyleIdx="0" presStyleCnt="5">
        <dgm:presLayoutVars>
          <dgm:bulletEnabled val="1"/>
        </dgm:presLayoutVars>
      </dgm:prSet>
      <dgm:spPr/>
      <dgm:t>
        <a:bodyPr/>
        <a:lstStyle/>
        <a:p>
          <a:endParaRPr lang="en-US"/>
        </a:p>
      </dgm:t>
    </dgm:pt>
    <dgm:pt modelId="{55C32ECA-4439-BC4E-A269-0D931C646060}" type="pres">
      <dgm:prSet presAssocID="{E932B13A-EF1B-BD4E-9576-22DE96024DD3}" presName="sibTrans" presStyleLbl="sibTrans2D1" presStyleIdx="0" presStyleCnt="0"/>
      <dgm:spPr/>
      <dgm:t>
        <a:bodyPr/>
        <a:lstStyle/>
        <a:p>
          <a:endParaRPr lang="en-US"/>
        </a:p>
      </dgm:t>
    </dgm:pt>
    <dgm:pt modelId="{7FFD86EC-0EEA-704B-B260-9A588B397B3F}" type="pres">
      <dgm:prSet presAssocID="{83A02E13-6C60-814D-9C38-F5F689F703BA}" presName="compNode" presStyleCnt="0"/>
      <dgm:spPr/>
    </dgm:pt>
    <dgm:pt modelId="{6714AD0C-83FD-7B42-A42D-5EFC70EB1916}" type="pres">
      <dgm:prSet presAssocID="{83A02E13-6C60-814D-9C38-F5F689F703BA}" presName="pictRect" presStyleLbl="node1" presStyleIdx="1" presStyleCnt="5"/>
      <dgm:spPr>
        <a:blipFill rotWithShape="1">
          <a:blip xmlns:r="http://schemas.openxmlformats.org/officeDocument/2006/relationships" r:embed="rId2"/>
          <a:stretch>
            <a:fillRect/>
          </a:stretch>
        </a:blipFill>
      </dgm:spPr>
    </dgm:pt>
    <dgm:pt modelId="{77562E53-17BE-0A42-80D6-3624A598B297}" type="pres">
      <dgm:prSet presAssocID="{83A02E13-6C60-814D-9C38-F5F689F703BA}" presName="textRect" presStyleLbl="revTx" presStyleIdx="1" presStyleCnt="5">
        <dgm:presLayoutVars>
          <dgm:bulletEnabled val="1"/>
        </dgm:presLayoutVars>
      </dgm:prSet>
      <dgm:spPr/>
      <dgm:t>
        <a:bodyPr/>
        <a:lstStyle/>
        <a:p>
          <a:endParaRPr lang="en-US"/>
        </a:p>
      </dgm:t>
    </dgm:pt>
    <dgm:pt modelId="{18201F9D-52D9-2540-87AF-907AB7D1948E}" type="pres">
      <dgm:prSet presAssocID="{5AC66678-BDFD-934D-BE74-2CB71AA364F9}" presName="sibTrans" presStyleLbl="sibTrans2D1" presStyleIdx="0" presStyleCnt="0"/>
      <dgm:spPr/>
      <dgm:t>
        <a:bodyPr/>
        <a:lstStyle/>
        <a:p>
          <a:endParaRPr lang="en-US"/>
        </a:p>
      </dgm:t>
    </dgm:pt>
    <dgm:pt modelId="{B2F9474A-7E83-BF48-A786-5C5C3393A817}" type="pres">
      <dgm:prSet presAssocID="{314C9F3B-2896-E948-96DB-6F479F68A99C}" presName="compNode" presStyleCnt="0"/>
      <dgm:spPr/>
    </dgm:pt>
    <dgm:pt modelId="{255DC3B5-650B-484C-B4BA-9E204B2B18C9}" type="pres">
      <dgm:prSet presAssocID="{314C9F3B-2896-E948-96DB-6F479F68A99C}" presName="pictRect" presStyleLbl="node1" presStyleIdx="2" presStyleCnt="5"/>
      <dgm:spPr>
        <a:blipFill rotWithShape="1">
          <a:blip xmlns:r="http://schemas.openxmlformats.org/officeDocument/2006/relationships" r:embed="rId3" cstate="print">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a:ext>
            </a:extLst>
          </a:blip>
          <a:stretch>
            <a:fillRect/>
          </a:stretch>
        </a:blipFill>
      </dgm:spPr>
      <dgm:t>
        <a:bodyPr/>
        <a:lstStyle/>
        <a:p>
          <a:endParaRPr lang="en-US"/>
        </a:p>
      </dgm:t>
    </dgm:pt>
    <dgm:pt modelId="{72053FB3-2B09-C445-A0FC-6A71C395A3EE}" type="pres">
      <dgm:prSet presAssocID="{314C9F3B-2896-E948-96DB-6F479F68A99C}" presName="textRect" presStyleLbl="revTx" presStyleIdx="2" presStyleCnt="5">
        <dgm:presLayoutVars>
          <dgm:bulletEnabled val="1"/>
        </dgm:presLayoutVars>
      </dgm:prSet>
      <dgm:spPr/>
      <dgm:t>
        <a:bodyPr/>
        <a:lstStyle/>
        <a:p>
          <a:endParaRPr lang="en-US"/>
        </a:p>
      </dgm:t>
    </dgm:pt>
    <dgm:pt modelId="{E7E323A9-5F9A-4543-9699-53898B59302E}" type="pres">
      <dgm:prSet presAssocID="{A654ACC0-628E-FB45-BDA2-1CBFD1B07CBA}" presName="sibTrans" presStyleLbl="sibTrans2D1" presStyleIdx="0" presStyleCnt="0"/>
      <dgm:spPr/>
      <dgm:t>
        <a:bodyPr/>
        <a:lstStyle/>
        <a:p>
          <a:endParaRPr lang="en-US"/>
        </a:p>
      </dgm:t>
    </dgm:pt>
    <dgm:pt modelId="{CD317253-6539-354E-9F72-22F378936547}" type="pres">
      <dgm:prSet presAssocID="{5E2675C7-F277-184B-8754-03A1EE37F8DB}" presName="compNode" presStyleCnt="0"/>
      <dgm:spPr/>
    </dgm:pt>
    <dgm:pt modelId="{F9EB0802-6B82-8E45-9B34-7366997C5315}" type="pres">
      <dgm:prSet presAssocID="{5E2675C7-F277-184B-8754-03A1EE37F8DB}" presName="pictRect" presStyleLbl="node1" presStyleIdx="3" presStyleCnt="5"/>
      <dgm:spPr>
        <a:blipFill rotWithShape="1">
          <a:blip xmlns:r="http://schemas.openxmlformats.org/officeDocument/2006/relationships" r:embed="rId4"/>
          <a:stretch>
            <a:fillRect/>
          </a:stretch>
        </a:blipFill>
      </dgm:spPr>
      <dgm:t>
        <a:bodyPr/>
        <a:lstStyle/>
        <a:p>
          <a:endParaRPr lang="en-US"/>
        </a:p>
      </dgm:t>
    </dgm:pt>
    <dgm:pt modelId="{297576A9-1F30-4540-98CE-D69900F1C86B}" type="pres">
      <dgm:prSet presAssocID="{5E2675C7-F277-184B-8754-03A1EE37F8DB}" presName="textRect" presStyleLbl="revTx" presStyleIdx="3" presStyleCnt="5">
        <dgm:presLayoutVars>
          <dgm:bulletEnabled val="1"/>
        </dgm:presLayoutVars>
      </dgm:prSet>
      <dgm:spPr/>
      <dgm:t>
        <a:bodyPr/>
        <a:lstStyle/>
        <a:p>
          <a:endParaRPr lang="en-US"/>
        </a:p>
      </dgm:t>
    </dgm:pt>
    <dgm:pt modelId="{E5B008D3-914B-604B-AAD7-B3CD26C68A35}" type="pres">
      <dgm:prSet presAssocID="{57FF7A36-DAEB-C44F-BBB9-9C8053B28AB5}" presName="sibTrans" presStyleLbl="sibTrans2D1" presStyleIdx="0" presStyleCnt="0"/>
      <dgm:spPr/>
      <dgm:t>
        <a:bodyPr/>
        <a:lstStyle/>
        <a:p>
          <a:endParaRPr lang="en-US"/>
        </a:p>
      </dgm:t>
    </dgm:pt>
    <dgm:pt modelId="{61C690FF-8425-0149-B0D9-4BD0E1D3EFD5}" type="pres">
      <dgm:prSet presAssocID="{D7387A57-7B14-914C-BA56-FBC567F952D6}" presName="compNode" presStyleCnt="0"/>
      <dgm:spPr/>
    </dgm:pt>
    <dgm:pt modelId="{8B2022BA-B68F-5142-9067-7DD8195435F4}" type="pres">
      <dgm:prSet presAssocID="{D7387A57-7B14-914C-BA56-FBC567F952D6}" presName="pictRect" presStyleLbl="node1" presStyleIdx="4" presStyleCnt="5"/>
      <dgm:spPr>
        <a:blipFill rotWithShape="1">
          <a:blip xmlns:r="http://schemas.openxmlformats.org/officeDocument/2006/relationships" r:embed="rId5"/>
          <a:stretch>
            <a:fillRect/>
          </a:stretch>
        </a:blipFill>
      </dgm:spPr>
    </dgm:pt>
    <dgm:pt modelId="{99351CD5-622E-D54E-9EB3-882243792BC2}" type="pres">
      <dgm:prSet presAssocID="{D7387A57-7B14-914C-BA56-FBC567F952D6}" presName="textRect" presStyleLbl="revTx" presStyleIdx="4" presStyleCnt="5">
        <dgm:presLayoutVars>
          <dgm:bulletEnabled val="1"/>
        </dgm:presLayoutVars>
      </dgm:prSet>
      <dgm:spPr/>
      <dgm:t>
        <a:bodyPr/>
        <a:lstStyle/>
        <a:p>
          <a:endParaRPr lang="en-US"/>
        </a:p>
      </dgm:t>
    </dgm:pt>
  </dgm:ptLst>
  <dgm:cxnLst>
    <dgm:cxn modelId="{3C3764A6-C427-E745-9718-B74D6E8068BA}" type="presOf" srcId="{753ECFE9-7C31-C148-A577-9B8629DE94C4}" destId="{A123DE25-0539-CC4D-B3D7-6E60410404FB}" srcOrd="0" destOrd="0" presId="urn:microsoft.com/office/officeart/2005/8/layout/pList1#1"/>
    <dgm:cxn modelId="{95975E95-972F-6247-A560-9E9DBBFD839C}" srcId="{21BFA699-D76E-1F49-AE24-ACFEE6BF3B6E}" destId="{83A02E13-6C60-814D-9C38-F5F689F703BA}" srcOrd="1" destOrd="0" parTransId="{9EFFF332-3EE9-9B4C-943D-FBAC22B09E58}" sibTransId="{5AC66678-BDFD-934D-BE74-2CB71AA364F9}"/>
    <dgm:cxn modelId="{27F176D5-2AAF-644A-BAAD-9778914868C4}" type="presOf" srcId="{A654ACC0-628E-FB45-BDA2-1CBFD1B07CBA}" destId="{E7E323A9-5F9A-4543-9699-53898B59302E}" srcOrd="0" destOrd="0" presId="urn:microsoft.com/office/officeart/2005/8/layout/pList1#1"/>
    <dgm:cxn modelId="{4FDFFA13-6B11-294B-BFD0-C5192ADB4AA2}" type="presOf" srcId="{21BFA699-D76E-1F49-AE24-ACFEE6BF3B6E}" destId="{F1F6F29D-CFF0-AE42-ACE7-9514DDA5B370}" srcOrd="0" destOrd="0" presId="urn:microsoft.com/office/officeart/2005/8/layout/pList1#1"/>
    <dgm:cxn modelId="{DC78DD9D-83AB-B04C-BA0C-4B4D69972408}" type="presOf" srcId="{5AC66678-BDFD-934D-BE74-2CB71AA364F9}" destId="{18201F9D-52D9-2540-87AF-907AB7D1948E}" srcOrd="0" destOrd="0" presId="urn:microsoft.com/office/officeart/2005/8/layout/pList1#1"/>
    <dgm:cxn modelId="{D518E0CD-832F-7542-ABD3-D004706A5173}" type="presOf" srcId="{57FF7A36-DAEB-C44F-BBB9-9C8053B28AB5}" destId="{E5B008D3-914B-604B-AAD7-B3CD26C68A35}" srcOrd="0" destOrd="0" presId="urn:microsoft.com/office/officeart/2005/8/layout/pList1#1"/>
    <dgm:cxn modelId="{D1D4CC57-CBC0-364C-8AC3-3B1CF3A8FFB3}" type="presOf" srcId="{D7387A57-7B14-914C-BA56-FBC567F952D6}" destId="{99351CD5-622E-D54E-9EB3-882243792BC2}" srcOrd="0" destOrd="0" presId="urn:microsoft.com/office/officeart/2005/8/layout/pList1#1"/>
    <dgm:cxn modelId="{B31DB61B-2F81-2543-A778-BE22248C3434}" srcId="{21BFA699-D76E-1F49-AE24-ACFEE6BF3B6E}" destId="{5E2675C7-F277-184B-8754-03A1EE37F8DB}" srcOrd="3" destOrd="0" parTransId="{2B91A150-1BD1-9F45-A91E-B918EC3CBD73}" sibTransId="{57FF7A36-DAEB-C44F-BBB9-9C8053B28AB5}"/>
    <dgm:cxn modelId="{C003A12E-B068-C14E-9CEF-221A291D7AE8}" type="presOf" srcId="{83A02E13-6C60-814D-9C38-F5F689F703BA}" destId="{77562E53-17BE-0A42-80D6-3624A598B297}" srcOrd="0" destOrd="0" presId="urn:microsoft.com/office/officeart/2005/8/layout/pList1#1"/>
    <dgm:cxn modelId="{15C0F630-3182-BB4D-8504-4001A0FCE5A6}" type="presOf" srcId="{314C9F3B-2896-E948-96DB-6F479F68A99C}" destId="{72053FB3-2B09-C445-A0FC-6A71C395A3EE}" srcOrd="0" destOrd="0" presId="urn:microsoft.com/office/officeart/2005/8/layout/pList1#1"/>
    <dgm:cxn modelId="{DB370480-D2D7-3449-B278-A4F625ECB24A}" srcId="{21BFA699-D76E-1F49-AE24-ACFEE6BF3B6E}" destId="{D7387A57-7B14-914C-BA56-FBC567F952D6}" srcOrd="4" destOrd="0" parTransId="{F7705787-A764-AF4F-9C1C-D90C42483997}" sibTransId="{45F53FB6-AC6D-5A40-8551-6ADBA12ED275}"/>
    <dgm:cxn modelId="{B019D061-A17F-DD40-8644-1CF9E63E95AA}" type="presOf" srcId="{5E2675C7-F277-184B-8754-03A1EE37F8DB}" destId="{297576A9-1F30-4540-98CE-D69900F1C86B}" srcOrd="0" destOrd="0" presId="urn:microsoft.com/office/officeart/2005/8/layout/pList1#1"/>
    <dgm:cxn modelId="{B7FAFD7D-3708-024F-B859-32EEFE6A7D04}" type="presOf" srcId="{E932B13A-EF1B-BD4E-9576-22DE96024DD3}" destId="{55C32ECA-4439-BC4E-A269-0D931C646060}" srcOrd="0" destOrd="0" presId="urn:microsoft.com/office/officeart/2005/8/layout/pList1#1"/>
    <dgm:cxn modelId="{9F63071D-043B-8247-AE9C-A3ED76CF2E6A}" srcId="{21BFA699-D76E-1F49-AE24-ACFEE6BF3B6E}" destId="{753ECFE9-7C31-C148-A577-9B8629DE94C4}" srcOrd="0" destOrd="0" parTransId="{7B21E3E7-BDE7-AA46-9A4A-FF5C6D9B135D}" sibTransId="{E932B13A-EF1B-BD4E-9576-22DE96024DD3}"/>
    <dgm:cxn modelId="{C8E7F801-9A3A-A44B-8E34-EA98D7DB542D}" srcId="{21BFA699-D76E-1F49-AE24-ACFEE6BF3B6E}" destId="{314C9F3B-2896-E948-96DB-6F479F68A99C}" srcOrd="2" destOrd="0" parTransId="{89DC598F-3457-3D4A-B9DC-EE38EE736434}" sibTransId="{A654ACC0-628E-FB45-BDA2-1CBFD1B07CBA}"/>
    <dgm:cxn modelId="{B2C66365-8556-574F-B598-751D909F9FA5}" type="presParOf" srcId="{F1F6F29D-CFF0-AE42-ACE7-9514DDA5B370}" destId="{B71F1CE2-BB24-3D4B-861B-7FDE65268CC9}" srcOrd="0" destOrd="0" presId="urn:microsoft.com/office/officeart/2005/8/layout/pList1#1"/>
    <dgm:cxn modelId="{3AD1951F-C5AA-9F4E-89E8-D86AE8535BC4}" type="presParOf" srcId="{B71F1CE2-BB24-3D4B-861B-7FDE65268CC9}" destId="{BF45FFCF-7501-D048-8884-A619AA2E3FF2}" srcOrd="0" destOrd="0" presId="urn:microsoft.com/office/officeart/2005/8/layout/pList1#1"/>
    <dgm:cxn modelId="{2896BBDA-EC1F-2745-BE83-8BEF74E76521}" type="presParOf" srcId="{B71F1CE2-BB24-3D4B-861B-7FDE65268CC9}" destId="{A123DE25-0539-CC4D-B3D7-6E60410404FB}" srcOrd="1" destOrd="0" presId="urn:microsoft.com/office/officeart/2005/8/layout/pList1#1"/>
    <dgm:cxn modelId="{FCB69384-30DA-9141-80E7-CB43A01EC0F9}" type="presParOf" srcId="{F1F6F29D-CFF0-AE42-ACE7-9514DDA5B370}" destId="{55C32ECA-4439-BC4E-A269-0D931C646060}" srcOrd="1" destOrd="0" presId="urn:microsoft.com/office/officeart/2005/8/layout/pList1#1"/>
    <dgm:cxn modelId="{14D8112B-8EB5-1E48-A33C-F4A13158D8D7}" type="presParOf" srcId="{F1F6F29D-CFF0-AE42-ACE7-9514DDA5B370}" destId="{7FFD86EC-0EEA-704B-B260-9A588B397B3F}" srcOrd="2" destOrd="0" presId="urn:microsoft.com/office/officeart/2005/8/layout/pList1#1"/>
    <dgm:cxn modelId="{89234C67-80EE-2B4D-8619-9208BE6A839A}" type="presParOf" srcId="{7FFD86EC-0EEA-704B-B260-9A588B397B3F}" destId="{6714AD0C-83FD-7B42-A42D-5EFC70EB1916}" srcOrd="0" destOrd="0" presId="urn:microsoft.com/office/officeart/2005/8/layout/pList1#1"/>
    <dgm:cxn modelId="{04191E44-9EEF-834B-B19E-E0C3FCEEBE1C}" type="presParOf" srcId="{7FFD86EC-0EEA-704B-B260-9A588B397B3F}" destId="{77562E53-17BE-0A42-80D6-3624A598B297}" srcOrd="1" destOrd="0" presId="urn:microsoft.com/office/officeart/2005/8/layout/pList1#1"/>
    <dgm:cxn modelId="{55D65E5D-6AC4-DC4D-A1D2-B83DFDC89D8C}" type="presParOf" srcId="{F1F6F29D-CFF0-AE42-ACE7-9514DDA5B370}" destId="{18201F9D-52D9-2540-87AF-907AB7D1948E}" srcOrd="3" destOrd="0" presId="urn:microsoft.com/office/officeart/2005/8/layout/pList1#1"/>
    <dgm:cxn modelId="{70A6FE16-B929-864F-9048-DBEDFA3F54DB}" type="presParOf" srcId="{F1F6F29D-CFF0-AE42-ACE7-9514DDA5B370}" destId="{B2F9474A-7E83-BF48-A786-5C5C3393A817}" srcOrd="4" destOrd="0" presId="urn:microsoft.com/office/officeart/2005/8/layout/pList1#1"/>
    <dgm:cxn modelId="{8CFCD5CB-172E-454B-B109-1B7EA4DBECB7}" type="presParOf" srcId="{B2F9474A-7E83-BF48-A786-5C5C3393A817}" destId="{255DC3B5-650B-484C-B4BA-9E204B2B18C9}" srcOrd="0" destOrd="0" presId="urn:microsoft.com/office/officeart/2005/8/layout/pList1#1"/>
    <dgm:cxn modelId="{4EE955E0-528F-1E4D-AE64-6D5D181A5A7F}" type="presParOf" srcId="{B2F9474A-7E83-BF48-A786-5C5C3393A817}" destId="{72053FB3-2B09-C445-A0FC-6A71C395A3EE}" srcOrd="1" destOrd="0" presId="urn:microsoft.com/office/officeart/2005/8/layout/pList1#1"/>
    <dgm:cxn modelId="{3F0FC259-A27D-9745-936E-66F0A0F7B179}" type="presParOf" srcId="{F1F6F29D-CFF0-AE42-ACE7-9514DDA5B370}" destId="{E7E323A9-5F9A-4543-9699-53898B59302E}" srcOrd="5" destOrd="0" presId="urn:microsoft.com/office/officeart/2005/8/layout/pList1#1"/>
    <dgm:cxn modelId="{EC658F33-430C-354B-9B1F-B42FAD846E57}" type="presParOf" srcId="{F1F6F29D-CFF0-AE42-ACE7-9514DDA5B370}" destId="{CD317253-6539-354E-9F72-22F378936547}" srcOrd="6" destOrd="0" presId="urn:microsoft.com/office/officeart/2005/8/layout/pList1#1"/>
    <dgm:cxn modelId="{E5F5E322-D13D-3A46-93E7-F13A080B4024}" type="presParOf" srcId="{CD317253-6539-354E-9F72-22F378936547}" destId="{F9EB0802-6B82-8E45-9B34-7366997C5315}" srcOrd="0" destOrd="0" presId="urn:microsoft.com/office/officeart/2005/8/layout/pList1#1"/>
    <dgm:cxn modelId="{67DFAD0C-678E-8E47-A6D7-9A5B82E03661}" type="presParOf" srcId="{CD317253-6539-354E-9F72-22F378936547}" destId="{297576A9-1F30-4540-98CE-D69900F1C86B}" srcOrd="1" destOrd="0" presId="urn:microsoft.com/office/officeart/2005/8/layout/pList1#1"/>
    <dgm:cxn modelId="{D023071B-DC00-0942-8599-EBE5F2805C83}" type="presParOf" srcId="{F1F6F29D-CFF0-AE42-ACE7-9514DDA5B370}" destId="{E5B008D3-914B-604B-AAD7-B3CD26C68A35}" srcOrd="7" destOrd="0" presId="urn:microsoft.com/office/officeart/2005/8/layout/pList1#1"/>
    <dgm:cxn modelId="{EB179015-3B5D-D447-8A5D-79216F463CD6}" type="presParOf" srcId="{F1F6F29D-CFF0-AE42-ACE7-9514DDA5B370}" destId="{61C690FF-8425-0149-B0D9-4BD0E1D3EFD5}" srcOrd="8" destOrd="0" presId="urn:microsoft.com/office/officeart/2005/8/layout/pList1#1"/>
    <dgm:cxn modelId="{E8D89F60-8679-C741-A7E9-68055E4A582E}" type="presParOf" srcId="{61C690FF-8425-0149-B0D9-4BD0E1D3EFD5}" destId="{8B2022BA-B68F-5142-9067-7DD8195435F4}" srcOrd="0" destOrd="0" presId="urn:microsoft.com/office/officeart/2005/8/layout/pList1#1"/>
    <dgm:cxn modelId="{C9EEEA11-9EAC-E84A-9FD8-566D5A3543B7}" type="presParOf" srcId="{61C690FF-8425-0149-B0D9-4BD0E1D3EFD5}" destId="{99351CD5-622E-D54E-9EB3-882243792BC2}" srcOrd="1" destOrd="0" presId="urn:microsoft.com/office/officeart/2005/8/layout/pList1#1"/>
  </dgm:cxnLst>
  <dgm:bg>
    <a:solidFill>
      <a:srgbClr val="D9D9D9">
        <a:alpha val="77000"/>
      </a:srgbClr>
    </a:solid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45FFCF-7501-D048-8884-A619AA2E3FF2}">
      <dsp:nvSpPr>
        <dsp:cNvPr id="0" name=""/>
        <dsp:cNvSpPr/>
      </dsp:nvSpPr>
      <dsp:spPr>
        <a:xfrm>
          <a:off x="565934" y="2164"/>
          <a:ext cx="2503725" cy="1725066"/>
        </a:xfrm>
        <a:prstGeom prst="roundRect">
          <a:avLst/>
        </a:prstGeom>
        <a:blipFill rotWithShape="1">
          <a:blip xmlns:r="http://schemas.openxmlformats.org/officeDocument/2006/relationships" r:embed="rId1"/>
          <a:stretch>
            <a:fillRect/>
          </a:stretch>
        </a:blip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A123DE25-0539-CC4D-B3D7-6E60410404FB}">
      <dsp:nvSpPr>
        <dsp:cNvPr id="0" name=""/>
        <dsp:cNvSpPr/>
      </dsp:nvSpPr>
      <dsp:spPr>
        <a:xfrm>
          <a:off x="565934" y="1727231"/>
          <a:ext cx="2503725" cy="928882"/>
        </a:xfrm>
        <a:prstGeom prst="rect">
          <a:avLst/>
        </a:prstGeom>
        <a:solidFill>
          <a:srgbClr val="558ED5"/>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100000"/>
            </a:lnSpc>
            <a:spcBef>
              <a:spcPct val="0"/>
            </a:spcBef>
            <a:spcAft>
              <a:spcPct val="35000"/>
            </a:spcAft>
          </a:pPr>
          <a:r>
            <a:rPr lang="en-GB" sz="1100" kern="1200" dirty="0" smtClean="0">
              <a:solidFill>
                <a:srgbClr val="FFFFFF"/>
              </a:solidFill>
              <a:latin typeface="Arial" charset="0"/>
            </a:rPr>
            <a:t>A re-</a:t>
          </a:r>
          <a:r>
            <a:rPr lang="en-GB" sz="1100" kern="1200" dirty="0" err="1" smtClean="0">
              <a:solidFill>
                <a:srgbClr val="FFFFFF"/>
              </a:solidFill>
              <a:latin typeface="Arial" charset="0"/>
            </a:rPr>
            <a:t>baselined</a:t>
          </a:r>
          <a:r>
            <a:rPr lang="en-GB" sz="1100" kern="1200" dirty="0" smtClean="0">
              <a:solidFill>
                <a:srgbClr val="FFFFFF"/>
              </a:solidFill>
              <a:latin typeface="Arial" charset="0"/>
            </a:rPr>
            <a:t> staged project plan,  cost and power optimisation, increased industrialisation effort for cost-drivers</a:t>
          </a:r>
          <a:endParaRPr lang="en-US" sz="1100" kern="1200" dirty="0"/>
        </a:p>
      </dsp:txBody>
      <dsp:txXfrm>
        <a:off x="565934" y="1727231"/>
        <a:ext cx="2503725" cy="928882"/>
      </dsp:txXfrm>
    </dsp:sp>
    <dsp:sp modelId="{6714AD0C-83FD-7B42-A42D-5EFC70EB1916}">
      <dsp:nvSpPr>
        <dsp:cNvPr id="0" name=""/>
        <dsp:cNvSpPr/>
      </dsp:nvSpPr>
      <dsp:spPr>
        <a:xfrm>
          <a:off x="3320137" y="2164"/>
          <a:ext cx="2503725" cy="1725066"/>
        </a:xfrm>
        <a:prstGeom prst="roundRect">
          <a:avLst/>
        </a:prstGeom>
        <a:blipFill rotWithShape="1">
          <a:blip xmlns:r="http://schemas.openxmlformats.org/officeDocument/2006/relationships" r:embed="rId2"/>
          <a:stretch>
            <a:fillRect/>
          </a:stretch>
        </a:blip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77562E53-17BE-0A42-80D6-3624A598B297}">
      <dsp:nvSpPr>
        <dsp:cNvPr id="0" name=""/>
        <dsp:cNvSpPr/>
      </dsp:nvSpPr>
      <dsp:spPr>
        <a:xfrm>
          <a:off x="3320137" y="1727231"/>
          <a:ext cx="2503725" cy="928882"/>
        </a:xfrm>
        <a:prstGeom prst="rect">
          <a:avLst/>
        </a:prstGeom>
        <a:solidFill>
          <a:srgbClr val="558ED5"/>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100000"/>
            </a:lnSpc>
            <a:spcBef>
              <a:spcPct val="0"/>
            </a:spcBef>
            <a:spcAft>
              <a:spcPct val="35000"/>
            </a:spcAft>
          </a:pPr>
          <a:r>
            <a:rPr lang="en-GB" sz="1100" kern="1200" dirty="0" smtClean="0">
              <a:solidFill>
                <a:srgbClr val="FFFFFF"/>
              </a:solidFill>
              <a:latin typeface="Arial" charset="0"/>
            </a:rPr>
            <a:t>High Gradient structure development and significantly increased test-capacity for X-band RF-structures </a:t>
          </a:r>
          <a:endParaRPr lang="en-US" sz="1100" kern="1200" dirty="0"/>
        </a:p>
      </dsp:txBody>
      <dsp:txXfrm>
        <a:off x="3320137" y="1727231"/>
        <a:ext cx="2503725" cy="928882"/>
      </dsp:txXfrm>
    </dsp:sp>
    <dsp:sp modelId="{255DC3B5-650B-484C-B4BA-9E204B2B18C9}">
      <dsp:nvSpPr>
        <dsp:cNvPr id="0" name=""/>
        <dsp:cNvSpPr/>
      </dsp:nvSpPr>
      <dsp:spPr>
        <a:xfrm>
          <a:off x="6074340" y="2164"/>
          <a:ext cx="2503725" cy="1725066"/>
        </a:xfrm>
        <a:prstGeom prst="roundRect">
          <a:avLst/>
        </a:prstGeom>
        <a:blipFill rotWithShape="1">
          <a:blip xmlns:r="http://schemas.openxmlformats.org/officeDocument/2006/relationships" r:embed="rId3" cstate="print">
            <a:extLst>
              <a:ext uri="{28A0092B-C50C-407E-A947-70E740481C1C}">
                <a14:useLocalDpi xmlns:a14="http://schemas.microsoft.com/office/drawing/2010/main" xmlns:r="http://schemas.openxmlformats.org/officeDocument/2006/relationships" xmlns:a="http://schemas.openxmlformats.org/drawingml/2006/main" xmlns:dgm="http://schemas.openxmlformats.org/drawingml/2006/diagram" xmlns=""/>
              </a:ext>
            </a:extLst>
          </a:blip>
          <a:stretch>
            <a:fillRect/>
          </a:stretch>
        </a:blip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72053FB3-2B09-C445-A0FC-6A71C395A3EE}">
      <dsp:nvSpPr>
        <dsp:cNvPr id="0" name=""/>
        <dsp:cNvSpPr/>
      </dsp:nvSpPr>
      <dsp:spPr>
        <a:xfrm>
          <a:off x="6074340" y="1727231"/>
          <a:ext cx="2503725" cy="928882"/>
        </a:xfrm>
        <a:prstGeom prst="rect">
          <a:avLst/>
        </a:prstGeom>
        <a:solidFill>
          <a:srgbClr val="558ED5"/>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100000"/>
            </a:lnSpc>
            <a:spcBef>
              <a:spcPct val="0"/>
            </a:spcBef>
            <a:spcAft>
              <a:spcPct val="35000"/>
            </a:spcAft>
          </a:pPr>
          <a:r>
            <a:rPr lang="en-GB" sz="1100" kern="1200" dirty="0" smtClean="0">
              <a:solidFill>
                <a:srgbClr val="FFFFFF"/>
              </a:solidFill>
              <a:latin typeface="Arial" charset="0"/>
            </a:rPr>
            <a:t>System-test programmes in CTF3, at ATF and FACET, as well as system-tests in collaborative programmes with light-source laboratories </a:t>
          </a:r>
          <a:endParaRPr lang="en-US" sz="1100" kern="1200" dirty="0"/>
        </a:p>
      </dsp:txBody>
      <dsp:txXfrm>
        <a:off x="6074340" y="1727231"/>
        <a:ext cx="2503725" cy="928882"/>
      </dsp:txXfrm>
    </dsp:sp>
    <dsp:sp modelId="{F9EB0802-6B82-8E45-9B34-7366997C5315}">
      <dsp:nvSpPr>
        <dsp:cNvPr id="0" name=""/>
        <dsp:cNvSpPr/>
      </dsp:nvSpPr>
      <dsp:spPr>
        <a:xfrm>
          <a:off x="1943035" y="2906486"/>
          <a:ext cx="2503725" cy="1725066"/>
        </a:xfrm>
        <a:prstGeom prst="roundRect">
          <a:avLst/>
        </a:prstGeom>
        <a:blipFill rotWithShape="1">
          <a:blip xmlns:r="http://schemas.openxmlformats.org/officeDocument/2006/relationships" r:embed="rId4"/>
          <a:stretch>
            <a:fillRect/>
          </a:stretch>
        </a:blip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297576A9-1F30-4540-98CE-D69900F1C86B}">
      <dsp:nvSpPr>
        <dsp:cNvPr id="0" name=""/>
        <dsp:cNvSpPr/>
      </dsp:nvSpPr>
      <dsp:spPr>
        <a:xfrm>
          <a:off x="1943035" y="4631553"/>
          <a:ext cx="2503725" cy="928882"/>
        </a:xfrm>
        <a:prstGeom prst="rect">
          <a:avLst/>
        </a:prstGeom>
        <a:solidFill>
          <a:srgbClr val="558ED5"/>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100000"/>
            </a:lnSpc>
            <a:spcBef>
              <a:spcPct val="0"/>
            </a:spcBef>
            <a:spcAft>
              <a:spcPct val="35000"/>
            </a:spcAft>
          </a:pPr>
          <a:r>
            <a:rPr lang="en-GB" sz="1100" kern="1200" dirty="0" smtClean="0">
              <a:solidFill>
                <a:srgbClr val="FFFFFF"/>
              </a:solidFill>
              <a:latin typeface="Arial" charset="0"/>
            </a:rPr>
            <a:t>Technical systems developments, related among others to complete modules, alignment/stability, instrumentation and power sources</a:t>
          </a:r>
          <a:endParaRPr lang="en-GB" sz="1100" kern="1200" dirty="0">
            <a:solidFill>
              <a:srgbClr val="FFFFFF"/>
            </a:solidFill>
            <a:latin typeface="Arial" charset="0"/>
          </a:endParaRPr>
        </a:p>
      </dsp:txBody>
      <dsp:txXfrm>
        <a:off x="1943035" y="4631553"/>
        <a:ext cx="2503725" cy="928882"/>
      </dsp:txXfrm>
    </dsp:sp>
    <dsp:sp modelId="{8B2022BA-B68F-5142-9067-7DD8195435F4}">
      <dsp:nvSpPr>
        <dsp:cNvPr id="0" name=""/>
        <dsp:cNvSpPr/>
      </dsp:nvSpPr>
      <dsp:spPr>
        <a:xfrm>
          <a:off x="4697238" y="2906486"/>
          <a:ext cx="2503725" cy="1725066"/>
        </a:xfrm>
        <a:prstGeom prst="roundRect">
          <a:avLst/>
        </a:prstGeom>
        <a:blipFill rotWithShape="1">
          <a:blip xmlns:r="http://schemas.openxmlformats.org/officeDocument/2006/relationships" r:embed="rId5"/>
          <a:stretch>
            <a:fillRect/>
          </a:stretch>
        </a:blipFill>
        <a:ln>
          <a:noFill/>
        </a:ln>
        <a:effectLst>
          <a:glow rad="70000">
            <a:schemeClr val="accent1">
              <a:hueOff val="0"/>
              <a:satOff val="0"/>
              <a:lumOff val="0"/>
              <a:alphaOff val="0"/>
              <a:tint val="30000"/>
              <a:shade val="95000"/>
              <a:satMod val="300000"/>
              <a:alpha val="50000"/>
            </a:schemeClr>
          </a:glow>
        </a:effectLst>
      </dsp:spPr>
      <dsp:style>
        <a:lnRef idx="0">
          <a:scrgbClr r="0" g="0" b="0"/>
        </a:lnRef>
        <a:fillRef idx="3">
          <a:scrgbClr r="0" g="0" b="0"/>
        </a:fillRef>
        <a:effectRef idx="2">
          <a:scrgbClr r="0" g="0" b="0"/>
        </a:effectRef>
        <a:fontRef idx="minor">
          <a:schemeClr val="lt1"/>
        </a:fontRef>
      </dsp:style>
    </dsp:sp>
    <dsp:sp modelId="{99351CD5-622E-D54E-9EB3-882243792BC2}">
      <dsp:nvSpPr>
        <dsp:cNvPr id="0" name=""/>
        <dsp:cNvSpPr/>
      </dsp:nvSpPr>
      <dsp:spPr>
        <a:xfrm>
          <a:off x="4697238" y="4631553"/>
          <a:ext cx="2503725" cy="928882"/>
        </a:xfrm>
        <a:prstGeom prst="rect">
          <a:avLst/>
        </a:prstGeom>
        <a:solidFill>
          <a:srgbClr val="558ED5"/>
        </a:solid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0" numCol="1" spcCol="1270" anchor="t" anchorCtr="0">
          <a:noAutofit/>
        </a:bodyPr>
        <a:lstStyle/>
        <a:p>
          <a:pPr lvl="0" algn="ctr" defTabSz="488950">
            <a:lnSpc>
              <a:spcPct val="100000"/>
            </a:lnSpc>
            <a:spcBef>
              <a:spcPct val="0"/>
            </a:spcBef>
            <a:spcAft>
              <a:spcPct val="35000"/>
            </a:spcAft>
          </a:pPr>
          <a:r>
            <a:rPr lang="en-GB" sz="1100" kern="1200" dirty="0" smtClean="0">
              <a:solidFill>
                <a:srgbClr val="FFFFFF"/>
              </a:solidFill>
              <a:latin typeface="Arial" charset="0"/>
            </a:rPr>
            <a:t>Physics studies related to energy frontier capabilities and potential new physics as it emerges from LHC   </a:t>
          </a:r>
          <a:endParaRPr lang="en-US" sz="1100" kern="1200" dirty="0">
            <a:solidFill>
              <a:srgbClr val="FFFFFF"/>
            </a:solidFill>
            <a:latin typeface="Arial" charset="0"/>
          </a:endParaRPr>
        </a:p>
      </dsp:txBody>
      <dsp:txXfrm>
        <a:off x="4697238" y="4631553"/>
        <a:ext cx="2503725" cy="928882"/>
      </dsp:txXfrm>
    </dsp:sp>
  </dsp:spTree>
</dsp:drawing>
</file>

<file path=ppt/diagrams/layout1.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332"/>
          </a:xfrm>
          <a:prstGeom prst="rect">
            <a:avLst/>
          </a:prstGeom>
        </p:spPr>
        <p:txBody>
          <a:bodyPr vert="horz" lIns="91440" tIns="45720" rIns="91440" bIns="45720" rtlCol="0"/>
          <a:lstStyle>
            <a:lvl1pPr algn="r">
              <a:defRPr sz="1200"/>
            </a:lvl1pPr>
          </a:lstStyle>
          <a:p>
            <a:fld id="{CB310BA0-050A-4997-B1AC-FD3BCC455418}" type="datetimeFigureOut">
              <a:rPr lang="en-GB" smtClean="0"/>
              <a:pPr/>
              <a:t>11/21/13</a:t>
            </a:fld>
            <a:endParaRPr lang="en-GB"/>
          </a:p>
        </p:txBody>
      </p:sp>
      <p:sp>
        <p:nvSpPr>
          <p:cNvPr id="4" name="Footer Placeholder 3"/>
          <p:cNvSpPr>
            <a:spLocks noGrp="1"/>
          </p:cNvSpPr>
          <p:nvPr>
            <p:ph type="ftr" sz="quarter" idx="2"/>
          </p:nvPr>
        </p:nvSpPr>
        <p:spPr>
          <a:xfrm>
            <a:off x="0"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440" tIns="45720" rIns="91440" bIns="45720" rtlCol="0" anchor="b"/>
          <a:lstStyle>
            <a:lvl1pPr algn="r">
              <a:defRPr sz="1200"/>
            </a:lvl1pPr>
          </a:lstStyle>
          <a:p>
            <a:fld id="{2299761C-D337-4915-A6DD-157470CC0978}"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514741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1"/>
            <a:ext cx="2889938" cy="496332"/>
          </a:xfrm>
          <a:prstGeom prst="rect">
            <a:avLst/>
          </a:prstGeom>
        </p:spPr>
        <p:txBody>
          <a:bodyPr vert="horz" lIns="91440" tIns="45720" rIns="91440" bIns="45720" rtlCol="0"/>
          <a:lstStyle>
            <a:lvl1pPr algn="r">
              <a:defRPr sz="1200"/>
            </a:lvl1pPr>
          </a:lstStyle>
          <a:p>
            <a:fld id="{F8632A1A-D26E-42D0-A2DF-B39D9B2C3CCA}" type="datetimeFigureOut">
              <a:rPr lang="en-GB" smtClean="0"/>
              <a:pPr/>
              <a:t>11/21/13</a:t>
            </a:fld>
            <a:endParaRPr lang="en-GB"/>
          </a:p>
        </p:txBody>
      </p:sp>
      <p:sp>
        <p:nvSpPr>
          <p:cNvPr id="4" name="Slide Image Placeholder 3"/>
          <p:cNvSpPr>
            <a:spLocks noGrp="1" noRot="1" noChangeAspect="1"/>
          </p:cNvSpPr>
          <p:nvPr>
            <p:ph type="sldImg" idx="2"/>
          </p:nvPr>
        </p:nvSpPr>
        <p:spPr>
          <a:xfrm>
            <a:off x="852488" y="744538"/>
            <a:ext cx="4964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4"/>
            <a:ext cx="5335270" cy="44669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a:defRPr sz="1200"/>
            </a:lvl1pPr>
          </a:lstStyle>
          <a:p>
            <a:fld id="{05604DCD-C511-4B12-9DBB-AC80DD19A492}" type="slidenum">
              <a:rPr lang="en-GB" smtClean="0"/>
              <a:pPr/>
              <a:t>‹#›</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612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604DCD-C511-4B12-9DBB-AC80DD19A492}" type="slidenum">
              <a:rPr lang="en-GB" smtClean="0"/>
              <a:pPr/>
              <a:t>1</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3208458"/>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smtClean="0"/>
              <a:t>Main</a:t>
            </a:r>
            <a:r>
              <a:rPr lang="en-US" baseline="0" dirty="0" smtClean="0"/>
              <a:t> points:</a:t>
            </a:r>
          </a:p>
          <a:p>
            <a:r>
              <a:rPr lang="en-US" baseline="0" dirty="0" smtClean="0"/>
              <a:t>After the work done for the CDR there are several key points that need to be addressed or improved in the coming years (mention the five points on the fly in)</a:t>
            </a:r>
          </a:p>
          <a:p>
            <a:r>
              <a:rPr lang="en-US" baseline="0" dirty="0" smtClean="0"/>
              <a:t>Several of them, for example costing-power-physics-some technical developments, can and will be done in collaboration with similar work for the large ring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124B83-6DBD-014C-844E-8BD18F37FD4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159906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smtClean="0"/>
              <a:t>Main</a:t>
            </a:r>
            <a:r>
              <a:rPr lang="en-US" baseline="0" dirty="0" smtClean="0"/>
              <a:t> points:</a:t>
            </a:r>
          </a:p>
          <a:p>
            <a:r>
              <a:rPr lang="en-US" baseline="0" dirty="0" smtClean="0"/>
              <a:t>After the work done for the CDR there are several key points that need to be addressed or improved in the coming years (mention the five points on the fly in)</a:t>
            </a:r>
          </a:p>
          <a:p>
            <a:r>
              <a:rPr lang="en-US" baseline="0" dirty="0" smtClean="0"/>
              <a:t>Several of them, for example costing-power-physics-some technical developments, can and will be done in collaboration with similar work for the large ring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124B83-6DBD-014C-844E-8BD18F37FD4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159906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r>
              <a:rPr lang="en-US" dirty="0" smtClean="0"/>
              <a:t>The CLIC accelerator</a:t>
            </a:r>
            <a:r>
              <a:rPr lang="en-US" baseline="0" dirty="0" smtClean="0"/>
              <a:t> and </a:t>
            </a:r>
            <a:r>
              <a:rPr lang="en-US" baseline="0" dirty="0" err="1" smtClean="0"/>
              <a:t>detector&amp;physics</a:t>
            </a:r>
            <a:r>
              <a:rPr lang="en-US" baseline="0" dirty="0" smtClean="0"/>
              <a:t> studies are already set up at international </a:t>
            </a:r>
            <a:r>
              <a:rPr lang="en-US" baseline="0" dirty="0" err="1" smtClean="0"/>
              <a:t>collaboraitons</a:t>
            </a:r>
            <a:r>
              <a:rPr lang="en-US" baseline="0" dirty="0" smtClean="0"/>
              <a:t> with wide participation from member and non-member states</a:t>
            </a:r>
            <a:endParaRPr lang="en-US" dirty="0"/>
          </a:p>
        </p:txBody>
      </p:sp>
      <p:sp>
        <p:nvSpPr>
          <p:cNvPr id="4" name="Slide Number Placeholder 3"/>
          <p:cNvSpPr>
            <a:spLocks noGrp="1"/>
          </p:cNvSpPr>
          <p:nvPr>
            <p:ph type="sldNum" sz="quarter" idx="10"/>
          </p:nvPr>
        </p:nvSpPr>
        <p:spPr/>
        <p:txBody>
          <a:bodyPr/>
          <a:lstStyle/>
          <a:p>
            <a:fld id="{8FC37EA9-54F7-794F-83B1-5D56308BD45C}"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7773687"/>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44538"/>
            <a:ext cx="4964112"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604DCD-C511-4B12-9DBB-AC80DD19A492}" type="slidenum">
              <a:rPr lang="en-GB" smtClean="0"/>
              <a:pPr/>
              <a:t>8</a:t>
            </a:fld>
            <a:endParaRPr lang="en-GB"/>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2102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_Diapositive de titre">
    <p:bg>
      <p:bgRef idx="1001">
        <a:schemeClr val="bg2"/>
      </p:bgRef>
    </p:bg>
    <p:spTree>
      <p:nvGrpSpPr>
        <p:cNvPr id="1" name=""/>
        <p:cNvGrpSpPr/>
        <p:nvPr/>
      </p:nvGrpSpPr>
      <p:grpSpPr>
        <a:xfrm>
          <a:off x="0" y="0"/>
          <a:ext cx="0" cy="0"/>
          <a:chOff x="0" y="0"/>
          <a:chExt cx="0" cy="0"/>
        </a:xfrm>
      </p:grpSpPr>
      <p:pic>
        <p:nvPicPr>
          <p:cNvPr id="3" name="Image 2" descr="LOGOfin.eps"/>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016726" y="2420890"/>
            <a:ext cx="1172455" cy="146704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6849792"/>
      </p:ext>
    </p:extLst>
  </p:cSld>
  <p:clrMapOvr>
    <a:overrideClrMapping bg1="dk1" tx1="lt1" bg2="dk2" tx2="lt2" accent1="accent1" accent2="accent2" accent3="accent3" accent4="accent4" accent5="accent5" accent6="accent6" hlink="hlink" folHlink="folHlink"/>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H" smtClean="0"/>
              <a:t>Cliquez et modifiez le titre</a:t>
            </a:r>
            <a:endParaRPr kumimoji="0" lang="en-US"/>
          </a:p>
        </p:txBody>
      </p:sp>
      <p:sp>
        <p:nvSpPr>
          <p:cNvPr id="30" name="Espace réservé du texte 29"/>
          <p:cNvSpPr>
            <a:spLocks noGrp="1"/>
          </p:cNvSpPr>
          <p:nvPr>
            <p:ph type="body" idx="1"/>
          </p:nvPr>
        </p:nvSpPr>
        <p:spPr>
          <a:xfrm>
            <a:off x="457200" y="1600202"/>
            <a:ext cx="7467600" cy="4525963"/>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6" name="Slide Number Placeholder 5"/>
          <p:cNvSpPr>
            <a:spLocks noGrp="1"/>
          </p:cNvSpPr>
          <p:nvPr>
            <p:ph type="sldNum" sz="quarter" idx="4"/>
          </p:nvPr>
        </p:nvSpPr>
        <p:spPr>
          <a:xfrm>
            <a:off x="8172401" y="6356824"/>
            <a:ext cx="792088" cy="365125"/>
          </a:xfrm>
          <a:prstGeom prst="rect">
            <a:avLst/>
          </a:prstGeom>
        </p:spPr>
        <p:txBody>
          <a:bodyPr/>
          <a:lstStyle>
            <a:lvl1pPr>
              <a:defRPr sz="1400">
                <a:solidFill>
                  <a:schemeClr val="bg1"/>
                </a:solidFill>
              </a:defRPr>
            </a:lvl1pPr>
          </a:lstStyle>
          <a:p>
            <a:fld id="{6501926D-BD55-4F99-B46D-3C231A52E354}" type="slidenum">
              <a:rPr lang="en-GB" smtClean="0"/>
              <a:pPr/>
              <a:t>‹#›</a:t>
            </a:fld>
            <a:endParaRPr lang="en-GB" dirty="0"/>
          </a:p>
        </p:txBody>
      </p:sp>
      <p:sp>
        <p:nvSpPr>
          <p:cNvPr id="8" name="Footer Placeholder 4"/>
          <p:cNvSpPr>
            <a:spLocks noGrp="1"/>
          </p:cNvSpPr>
          <p:nvPr>
            <p:ph type="ftr" sz="quarter" idx="3"/>
          </p:nvPr>
        </p:nvSpPr>
        <p:spPr>
          <a:xfrm>
            <a:off x="3995936" y="6338552"/>
            <a:ext cx="3888432" cy="365125"/>
          </a:xfrm>
          <a:prstGeom prst="rect">
            <a:avLst/>
          </a:prstGeom>
        </p:spPr>
        <p:txBody>
          <a:bodyPr/>
          <a:lstStyle>
            <a:lvl1pPr>
              <a:defRPr>
                <a:solidFill>
                  <a:schemeClr val="bg1"/>
                </a:solidFill>
              </a:defRPr>
            </a:lvl1pPr>
          </a:lstStyle>
          <a:p>
            <a:endParaRPr lang="en-GB" dirty="0"/>
          </a:p>
        </p:txBody>
      </p:sp>
      <p:pic>
        <p:nvPicPr>
          <p:cNvPr id="7" name="Image 4" descr="bande-01.eps"/>
          <p:cNvPicPr>
            <a:picLocks noChangeAspect="1"/>
          </p:cNvPicPr>
          <p:nvPr userDrawn="1"/>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0" y="6157663"/>
            <a:ext cx="9144000" cy="707202"/>
          </a:xfrm>
          <a:prstGeom prst="rect">
            <a:avLst/>
          </a:prstGeom>
        </p:spPr>
      </p:pic>
      <p:sp>
        <p:nvSpPr>
          <p:cNvPr id="10" name="Slide Number Placeholder 2"/>
          <p:cNvSpPr txBox="1">
            <a:spLocks/>
          </p:cNvSpPr>
          <p:nvPr userDrawn="1"/>
        </p:nvSpPr>
        <p:spPr>
          <a:xfrm>
            <a:off x="6553200" y="6356352"/>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628D0A3-5C9A-4901-9C42-FBE507C34AF3}" type="slidenum">
              <a:rPr lang="en-GB" smtClean="0"/>
              <a:pPr/>
              <a:t>‹#›</a:t>
            </a:fld>
            <a:endParaRPr lang="en-GB" dirty="0"/>
          </a:p>
        </p:txBody>
      </p:sp>
      <p:sp>
        <p:nvSpPr>
          <p:cNvPr id="11" name="TextBox 10"/>
          <p:cNvSpPr txBox="1"/>
          <p:nvPr userDrawn="1"/>
        </p:nvSpPr>
        <p:spPr>
          <a:xfrm>
            <a:off x="715841" y="6150114"/>
            <a:ext cx="4648247" cy="707886"/>
          </a:xfrm>
          <a:prstGeom prst="rect">
            <a:avLst/>
          </a:prstGeom>
          <a:noFill/>
        </p:spPr>
        <p:txBody>
          <a:bodyPr wrap="square" rtlCol="0">
            <a:spAutoFit/>
          </a:bodyPr>
          <a:lstStyle/>
          <a:p>
            <a:r>
              <a:rPr lang="en-GB" sz="1000" b="1" dirty="0" smtClean="0">
                <a:solidFill>
                  <a:schemeClr val="bg1"/>
                </a:solidFill>
              </a:rPr>
              <a:t>Future Circular Colliders</a:t>
            </a:r>
            <a:r>
              <a:rPr lang="en-GB" sz="1000" b="1" baseline="0" dirty="0" smtClean="0">
                <a:solidFill>
                  <a:schemeClr val="bg1"/>
                </a:solidFill>
              </a:rPr>
              <a:t> – Conceptual Design Study</a:t>
            </a:r>
            <a:r>
              <a:rPr lang="en-GB" sz="1000" b="1" dirty="0" smtClean="0">
                <a:solidFill>
                  <a:schemeClr val="bg1"/>
                </a:solidFill>
              </a:rPr>
              <a:t/>
            </a:r>
            <a:br>
              <a:rPr lang="en-GB" sz="1000" b="1" dirty="0" smtClean="0">
                <a:solidFill>
                  <a:schemeClr val="bg1"/>
                </a:solidFill>
              </a:rPr>
            </a:br>
            <a:r>
              <a:rPr lang="en-US" sz="1000" b="0" dirty="0" smtClean="0">
                <a:solidFill>
                  <a:schemeClr val="bg1"/>
                </a:solidFill>
              </a:rPr>
              <a:t>Daniel</a:t>
            </a:r>
            <a:r>
              <a:rPr lang="en-US" sz="1000" b="0" baseline="0" dirty="0" smtClean="0">
                <a:solidFill>
                  <a:schemeClr val="bg1"/>
                </a:solidFill>
              </a:rPr>
              <a:t> Schulte</a:t>
            </a:r>
            <a:endParaRPr lang="en-US" sz="1000" b="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err="1" smtClean="0">
                <a:solidFill>
                  <a:schemeClr val="bg1"/>
                </a:solidFill>
              </a:rPr>
              <a:t>Jahresversammlung</a:t>
            </a:r>
            <a:r>
              <a:rPr lang="en-GB" sz="1000" b="0" baseline="0" dirty="0" smtClean="0">
                <a:solidFill>
                  <a:schemeClr val="bg1"/>
                </a:solidFill>
              </a:rPr>
              <a:t> </a:t>
            </a:r>
            <a:r>
              <a:rPr lang="en-GB" sz="1000" b="0" baseline="0" dirty="0" err="1" smtClean="0">
                <a:solidFill>
                  <a:schemeClr val="bg1"/>
                </a:solidFill>
              </a:rPr>
              <a:t>der</a:t>
            </a:r>
            <a:r>
              <a:rPr lang="en-GB" sz="1000" b="0" baseline="0" dirty="0" smtClean="0">
                <a:solidFill>
                  <a:schemeClr val="bg1"/>
                </a:solidFill>
              </a:rPr>
              <a:t> </a:t>
            </a:r>
            <a:r>
              <a:rPr lang="en-GB" sz="1000" b="0" baseline="0" dirty="0" err="1" smtClean="0">
                <a:solidFill>
                  <a:schemeClr val="bg1"/>
                </a:solidFill>
              </a:rPr>
              <a:t>deutschen</a:t>
            </a:r>
            <a:r>
              <a:rPr lang="en-GB" sz="1000" b="0" baseline="0" dirty="0" smtClean="0">
                <a:solidFill>
                  <a:schemeClr val="bg1"/>
                </a:solidFill>
              </a:rPr>
              <a:t> </a:t>
            </a:r>
            <a:r>
              <a:rPr lang="en-GB" sz="1000" b="0" baseline="0" dirty="0" err="1" smtClean="0">
                <a:solidFill>
                  <a:schemeClr val="bg1"/>
                </a:solidFill>
              </a:rPr>
              <a:t>Teilchenphysik</a:t>
            </a:r>
            <a:endParaRPr lang="en-GB" sz="1000" b="0"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baseline="0" dirty="0" smtClean="0">
                <a:solidFill>
                  <a:schemeClr val="bg1"/>
                </a:solidFill>
              </a:rPr>
              <a:t>Bad </a:t>
            </a:r>
            <a:r>
              <a:rPr lang="en-GB" sz="1000" b="0" baseline="0" dirty="0" err="1" smtClean="0">
                <a:solidFill>
                  <a:schemeClr val="bg1"/>
                </a:solidFill>
              </a:rPr>
              <a:t>Honnef</a:t>
            </a:r>
            <a:r>
              <a:rPr lang="en-GB" sz="1000" b="0" dirty="0" smtClean="0">
                <a:solidFill>
                  <a:schemeClr val="bg1"/>
                </a:solidFill>
              </a:rPr>
              <a:t>– 23</a:t>
            </a:r>
            <a:r>
              <a:rPr lang="en-GB" sz="1000" b="0" baseline="30000" dirty="0" smtClean="0">
                <a:solidFill>
                  <a:schemeClr val="bg1"/>
                </a:solidFill>
              </a:rPr>
              <a:t>rd</a:t>
            </a:r>
            <a:r>
              <a:rPr lang="en-GB" sz="1000" b="0" baseline="0" dirty="0" smtClean="0">
                <a:solidFill>
                  <a:schemeClr val="bg1"/>
                </a:solidFill>
              </a:rPr>
              <a:t> November</a:t>
            </a:r>
            <a:r>
              <a:rPr lang="en-GB" sz="1000" b="0" dirty="0" smtClean="0">
                <a:solidFill>
                  <a:schemeClr val="bg1"/>
                </a:solidFill>
              </a:rPr>
              <a:t> </a:t>
            </a:r>
            <a:r>
              <a:rPr lang="en-GB" sz="1000" b="0" dirty="0" smtClean="0">
                <a:solidFill>
                  <a:schemeClr val="bg1"/>
                </a:solidFill>
              </a:rPr>
              <a:t>2013</a:t>
            </a:r>
          </a:p>
        </p:txBody>
      </p:sp>
    </p:spTree>
  </p:cSld>
  <p:clrMap bg1="lt1" tx1="dk1" bg2="lt2" tx2="dk2" accent1="accent1" accent2="accent2" accent3="accent3" accent4="accent4" accent5="accent5" accent6="accent6" hlink="hlink" folHlink="folHlink"/>
  <p:sldLayoutIdLst>
    <p:sldLayoutId id="2147483679" r:id="rId1"/>
    <p:sldLayoutId id="2147483684" r:id="rId2"/>
    <p:sldLayoutId id="2147483689" r:id="rId3"/>
  </p:sldLayoutIdLst>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hf hdr="0" dt="0"/>
  <p:txStyles>
    <p:titleStyle>
      <a:lvl1pPr algn="l" rtl="0" eaLnBrk="1" latinLnBrk="0" hangingPunct="1">
        <a:spcBef>
          <a:spcPct val="0"/>
        </a:spcBef>
        <a:buNone/>
        <a:defRPr kumimoji="0" sz="3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png"/><Relationship Id="rId3"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tiff"/><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0" Type="http://schemas.openxmlformats.org/officeDocument/2006/relationships/image" Target="../media/image31.png"/><Relationship Id="rId21" Type="http://schemas.openxmlformats.org/officeDocument/2006/relationships/image" Target="../media/image32.png"/><Relationship Id="rId22" Type="http://schemas.openxmlformats.org/officeDocument/2006/relationships/image" Target="../media/image33.png"/><Relationship Id="rId23" Type="http://schemas.openxmlformats.org/officeDocument/2006/relationships/image" Target="../media/image34.png"/><Relationship Id="rId24" Type="http://schemas.openxmlformats.org/officeDocument/2006/relationships/image" Target="../media/image35.png"/><Relationship Id="rId25" Type="http://schemas.openxmlformats.org/officeDocument/2006/relationships/image" Target="../media/image36.png"/><Relationship Id="rId26" Type="http://schemas.openxmlformats.org/officeDocument/2006/relationships/image" Target="../media/image37.png"/><Relationship Id="rId27" Type="http://schemas.openxmlformats.org/officeDocument/2006/relationships/image" Target="../media/image38.png"/><Relationship Id="rId28" Type="http://schemas.openxmlformats.org/officeDocument/2006/relationships/image" Target="../media/image39.png"/><Relationship Id="rId29"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30" Type="http://schemas.openxmlformats.org/officeDocument/2006/relationships/image" Target="../media/image41.png"/><Relationship Id="rId31" Type="http://schemas.openxmlformats.org/officeDocument/2006/relationships/image" Target="../media/image42.png"/><Relationship Id="rId32" Type="http://schemas.openxmlformats.org/officeDocument/2006/relationships/image" Target="../media/image43.png"/><Relationship Id="rId9"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33" Type="http://schemas.openxmlformats.org/officeDocument/2006/relationships/image" Target="../media/image44.png"/><Relationship Id="rId34" Type="http://schemas.openxmlformats.org/officeDocument/2006/relationships/image" Target="../media/image45.png"/><Relationship Id="rId10" Type="http://schemas.openxmlformats.org/officeDocument/2006/relationships/image" Target="../media/image21.png"/><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openxmlformats.org/officeDocument/2006/relationships/image" Target="../media/image29.png"/><Relationship Id="rId19"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11384" y="921489"/>
            <a:ext cx="8159489" cy="5109091"/>
          </a:xfrm>
          <a:prstGeom prst="rect">
            <a:avLst/>
          </a:prstGeom>
          <a:noFill/>
        </p:spPr>
        <p:txBody>
          <a:bodyPr wrap="square" rtlCol="0">
            <a:spAutoFit/>
          </a:bodyPr>
          <a:lstStyle/>
          <a:p>
            <a:pPr algn="ctr"/>
            <a:r>
              <a:rPr lang="en-GB" sz="3200" dirty="0" smtClean="0">
                <a:latin typeface="+mj-lt"/>
              </a:rPr>
              <a:t>Future</a:t>
            </a:r>
            <a:r>
              <a:rPr lang="en-GB" sz="3200" dirty="0" smtClean="0">
                <a:latin typeface="+mj-lt"/>
              </a:rPr>
              <a:t> Collider Projects at CERN</a:t>
            </a:r>
            <a:r>
              <a:rPr lang="en-GB" sz="2600" dirty="0" smtClean="0"/>
              <a:t/>
            </a:r>
            <a:br>
              <a:rPr lang="en-GB" sz="2600" dirty="0" smtClean="0"/>
            </a:br>
            <a:endParaRPr lang="en-GB" sz="2600" dirty="0" smtClean="0"/>
          </a:p>
          <a:p>
            <a:endParaRPr lang="en-GB" sz="2600" dirty="0"/>
          </a:p>
          <a:p>
            <a:endParaRPr lang="en-GB" sz="2600" dirty="0" smtClean="0"/>
          </a:p>
          <a:p>
            <a:endParaRPr lang="en-GB" sz="2600" dirty="0" smtClean="0"/>
          </a:p>
          <a:p>
            <a:endParaRPr lang="en-GB" sz="2600" dirty="0"/>
          </a:p>
          <a:p>
            <a:endParaRPr lang="en-GB" sz="2600" dirty="0" smtClean="0"/>
          </a:p>
          <a:p>
            <a:endParaRPr lang="en-GB" sz="2600" dirty="0"/>
          </a:p>
          <a:p>
            <a:endParaRPr lang="en-GB" sz="2600" dirty="0" smtClean="0"/>
          </a:p>
          <a:p>
            <a:endParaRPr lang="en-GB" sz="2600" dirty="0" smtClean="0"/>
          </a:p>
          <a:p>
            <a:r>
              <a:rPr lang="en-US" sz="2000" dirty="0" smtClean="0"/>
              <a:t>Daniel Schulte</a:t>
            </a:r>
            <a:endParaRPr lang="en-US" sz="2000" b="0" dirty="0" smtClean="0"/>
          </a:p>
          <a:p>
            <a:r>
              <a:rPr lang="en-GB" dirty="0" err="1" smtClean="0"/>
              <a:t>Jahresversammlung</a:t>
            </a:r>
            <a:r>
              <a:rPr lang="en-GB" dirty="0" smtClean="0"/>
              <a:t> </a:t>
            </a:r>
            <a:r>
              <a:rPr lang="en-GB" dirty="0" err="1" smtClean="0"/>
              <a:t>der</a:t>
            </a:r>
            <a:r>
              <a:rPr lang="en-GB" dirty="0" smtClean="0"/>
              <a:t> </a:t>
            </a:r>
            <a:r>
              <a:rPr lang="en-GB" dirty="0" err="1" smtClean="0"/>
              <a:t>deutschen</a:t>
            </a:r>
            <a:r>
              <a:rPr lang="en-GB" dirty="0" smtClean="0"/>
              <a:t> </a:t>
            </a:r>
            <a:r>
              <a:rPr lang="en-GB" dirty="0" err="1" smtClean="0"/>
              <a:t>Teilchenphysik</a:t>
            </a:r>
            <a:endParaRPr lang="en-GB" dirty="0" smtClean="0"/>
          </a:p>
          <a:p>
            <a:r>
              <a:rPr lang="en-GB" dirty="0" smtClean="0"/>
              <a:t> Bad </a:t>
            </a:r>
            <a:r>
              <a:rPr lang="en-GB" dirty="0" err="1" smtClean="0"/>
              <a:t>Honnef</a:t>
            </a:r>
            <a:r>
              <a:rPr lang="en-GB" dirty="0" smtClean="0"/>
              <a:t>  - </a:t>
            </a:r>
            <a:r>
              <a:rPr lang="en-US" dirty="0" smtClean="0"/>
              <a:t>23</a:t>
            </a:r>
            <a:r>
              <a:rPr lang="en-US" baseline="30000" dirty="0" smtClean="0"/>
              <a:t>rd</a:t>
            </a:r>
            <a:r>
              <a:rPr lang="en-US" dirty="0" smtClean="0"/>
              <a:t> November</a:t>
            </a:r>
            <a:r>
              <a:rPr lang="en-US" b="0" baseline="0" dirty="0" smtClean="0"/>
              <a:t> </a:t>
            </a:r>
            <a:r>
              <a:rPr lang="en-US" b="0" baseline="0" dirty="0" smtClean="0"/>
              <a:t>2013</a:t>
            </a:r>
            <a:endParaRPr lang="en-GB" b="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590728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990600"/>
            <a:ext cx="8991600" cy="4924424"/>
          </a:xfrm>
          <a:prstGeom prst="rect">
            <a:avLst/>
          </a:prstGeom>
          <a:noFill/>
        </p:spPr>
        <p:txBody>
          <a:bodyPr wrap="square" rtlCol="0">
            <a:spAutoFit/>
          </a:bodyPr>
          <a:lstStyle/>
          <a:p>
            <a:pPr marL="457200" indent="-457200">
              <a:spcAft>
                <a:spcPts val="600"/>
              </a:spcAft>
              <a:buFont typeface="Arial" pitchFamily="34" charset="0"/>
              <a:buChar char="•"/>
            </a:pPr>
            <a:r>
              <a:rPr lang="en-US" sz="2400" b="1" dirty="0" smtClean="0">
                <a:solidFill>
                  <a:schemeClr val="tx2">
                    <a:lumMod val="60000"/>
                    <a:lumOff val="40000"/>
                  </a:schemeClr>
                </a:solidFill>
              </a:rPr>
              <a:t>Dipole and other magnets</a:t>
            </a:r>
          </a:p>
          <a:p>
            <a:pPr marL="457200" indent="-457200">
              <a:spcAft>
                <a:spcPts val="600"/>
              </a:spcAft>
              <a:buFont typeface="Arial" pitchFamily="34" charset="0"/>
              <a:buChar char="•"/>
            </a:pPr>
            <a:r>
              <a:rPr lang="en-US" sz="2400" b="1" dirty="0" smtClean="0">
                <a:solidFill>
                  <a:schemeClr val="tx2">
                    <a:lumMod val="60000"/>
                    <a:lumOff val="40000"/>
                  </a:schemeClr>
                </a:solidFill>
              </a:rPr>
              <a:t>Heat load at beam screen, </a:t>
            </a:r>
            <a:r>
              <a:rPr lang="en-US" sz="2400" b="1" dirty="0" smtClean="0">
                <a:solidFill>
                  <a:schemeClr val="tx2">
                    <a:lumMod val="60000"/>
                    <a:lumOff val="40000"/>
                  </a:schemeClr>
                </a:solidFill>
              </a:rPr>
              <a:t>cryogenics, beam pipe design</a:t>
            </a:r>
            <a:endParaRPr lang="en-US" sz="2400" b="1" dirty="0" smtClean="0">
              <a:solidFill>
                <a:schemeClr val="tx2">
                  <a:lumMod val="60000"/>
                  <a:lumOff val="40000"/>
                </a:schemeClr>
              </a:solidFill>
            </a:endParaRPr>
          </a:p>
          <a:p>
            <a:pPr marL="457200" indent="-457200">
              <a:spcAft>
                <a:spcPts val="600"/>
              </a:spcAft>
              <a:buFont typeface="Arial" pitchFamily="34" charset="0"/>
              <a:buChar char="•"/>
            </a:pPr>
            <a:r>
              <a:rPr lang="en-US" sz="2400" b="1" dirty="0" smtClean="0">
                <a:solidFill>
                  <a:schemeClr val="tx2">
                    <a:lumMod val="60000"/>
                    <a:lumOff val="40000"/>
                  </a:schemeClr>
                </a:solidFill>
              </a:rPr>
              <a:t>Machine protection, failures, r</a:t>
            </a:r>
            <a:r>
              <a:rPr lang="en-US" sz="2400" b="1" dirty="0" smtClean="0">
                <a:solidFill>
                  <a:schemeClr val="tx2">
                    <a:lumMod val="60000"/>
                    <a:lumOff val="40000"/>
                  </a:schemeClr>
                </a:solidFill>
              </a:rPr>
              <a:t>adiation, c</a:t>
            </a:r>
            <a:r>
              <a:rPr lang="en-US" sz="2400" b="1" dirty="0" smtClean="0">
                <a:solidFill>
                  <a:schemeClr val="tx2">
                    <a:lumMod val="60000"/>
                    <a:lumOff val="40000"/>
                  </a:schemeClr>
                </a:solidFill>
              </a:rPr>
              <a:t>ollimation</a:t>
            </a:r>
          </a:p>
          <a:p>
            <a:pPr marL="457200" indent="-457200">
              <a:spcAft>
                <a:spcPts val="600"/>
              </a:spcAft>
              <a:buFont typeface="Arial" pitchFamily="34" charset="0"/>
              <a:buChar char="•"/>
            </a:pPr>
            <a:r>
              <a:rPr lang="en-US" sz="2400" b="1" dirty="0" smtClean="0">
                <a:solidFill>
                  <a:schemeClr val="tx2">
                    <a:lumMod val="60000"/>
                    <a:lumOff val="40000"/>
                  </a:schemeClr>
                </a:solidFill>
              </a:rPr>
              <a:t>Electron cloud</a:t>
            </a:r>
          </a:p>
          <a:p>
            <a:pPr marL="457200" indent="-457200">
              <a:spcAft>
                <a:spcPts val="600"/>
              </a:spcAft>
              <a:buFont typeface="Arial" pitchFamily="34" charset="0"/>
              <a:buChar char="•"/>
            </a:pPr>
            <a:r>
              <a:rPr lang="en-US" sz="2400" b="1" dirty="0" smtClean="0">
                <a:solidFill>
                  <a:schemeClr val="tx2">
                    <a:lumMod val="60000"/>
                    <a:lumOff val="40000"/>
                  </a:schemeClr>
                </a:solidFill>
              </a:rPr>
              <a:t>Machine detector interface</a:t>
            </a:r>
          </a:p>
          <a:p>
            <a:pPr marL="457200" indent="-457200">
              <a:spcAft>
                <a:spcPts val="600"/>
              </a:spcAft>
              <a:buFont typeface="Arial" pitchFamily="34" charset="0"/>
              <a:buChar char="•"/>
            </a:pPr>
            <a:r>
              <a:rPr lang="en-US" sz="2400" b="1" dirty="0" smtClean="0">
                <a:solidFill>
                  <a:schemeClr val="tx2">
                    <a:lumMod val="60000"/>
                    <a:lumOff val="40000"/>
                  </a:schemeClr>
                </a:solidFill>
              </a:rPr>
              <a:t>Operation with significant damping</a:t>
            </a:r>
          </a:p>
          <a:p>
            <a:pPr marL="457200" indent="-457200">
              <a:spcAft>
                <a:spcPts val="600"/>
              </a:spcAft>
              <a:buFont typeface="Arial" pitchFamily="34" charset="0"/>
              <a:buChar char="•"/>
            </a:pPr>
            <a:r>
              <a:rPr lang="en-US" sz="2400" b="1" dirty="0" smtClean="0">
                <a:solidFill>
                  <a:schemeClr val="tx2">
                    <a:lumMod val="60000"/>
                    <a:lumOff val="40000"/>
                  </a:schemeClr>
                </a:solidFill>
              </a:rPr>
              <a:t>…</a:t>
            </a:r>
          </a:p>
          <a:p>
            <a:pPr marL="457200" indent="-457200">
              <a:spcAft>
                <a:spcPts val="600"/>
              </a:spcAft>
              <a:buFont typeface="Arial" pitchFamily="34" charset="0"/>
              <a:buChar char="•"/>
            </a:pPr>
            <a:endParaRPr lang="en-US" sz="2400" b="1" dirty="0" smtClean="0">
              <a:solidFill>
                <a:schemeClr val="tx2">
                  <a:lumMod val="60000"/>
                  <a:lumOff val="40000"/>
                </a:schemeClr>
              </a:solidFill>
            </a:endParaRPr>
          </a:p>
          <a:p>
            <a:pPr marL="457200" indent="-457200">
              <a:spcAft>
                <a:spcPts val="600"/>
              </a:spcAft>
              <a:buFont typeface="Arial" pitchFamily="34" charset="0"/>
              <a:buChar char="•"/>
            </a:pPr>
            <a:r>
              <a:rPr lang="en-US" sz="2400" b="1" dirty="0" smtClean="0">
                <a:solidFill>
                  <a:srgbClr val="FF0000"/>
                </a:solidFill>
              </a:rPr>
              <a:t>Cost</a:t>
            </a:r>
          </a:p>
          <a:p>
            <a:pPr marL="914400" lvl="1" indent="-457200">
              <a:spcAft>
                <a:spcPts val="600"/>
              </a:spcAft>
              <a:buFont typeface="Arial" pitchFamily="34" charset="0"/>
              <a:buChar char="•"/>
            </a:pPr>
            <a:r>
              <a:rPr lang="en-US" sz="2400" b="1" dirty="0" smtClean="0">
                <a:solidFill>
                  <a:srgbClr val="FF0000"/>
                </a:solidFill>
              </a:rPr>
              <a:t>To reduce cost will have to push parameters</a:t>
            </a:r>
          </a:p>
          <a:p>
            <a:pPr marL="914400" lvl="1" indent="-457200">
              <a:spcAft>
                <a:spcPts val="600"/>
              </a:spcAft>
              <a:buFont typeface="Arial" pitchFamily="34" charset="0"/>
              <a:buChar char="•"/>
            </a:pPr>
            <a:r>
              <a:rPr lang="en-US" sz="2400" b="1" dirty="0" smtClean="0">
                <a:solidFill>
                  <a:srgbClr val="FF0000"/>
                </a:solidFill>
              </a:rPr>
              <a:t>Need to find an </a:t>
            </a:r>
            <a:r>
              <a:rPr lang="en-US" sz="2400" b="1" dirty="0" err="1" smtClean="0">
                <a:solidFill>
                  <a:srgbClr val="FF0000"/>
                </a:solidFill>
              </a:rPr>
              <a:t>optimised</a:t>
            </a:r>
            <a:r>
              <a:rPr lang="en-US" sz="2400" b="1" dirty="0" smtClean="0">
                <a:solidFill>
                  <a:srgbClr val="FF0000"/>
                </a:solidFill>
              </a:rPr>
              <a:t> design</a:t>
            </a:r>
          </a:p>
        </p:txBody>
      </p:sp>
      <p:sp>
        <p:nvSpPr>
          <p:cNvPr id="5" name="Title 1"/>
          <p:cNvSpPr txBox="1">
            <a:spLocks/>
          </p:cNvSpPr>
          <p:nvPr/>
        </p:nvSpPr>
        <p:spPr>
          <a:xfrm>
            <a:off x="318357" y="116632"/>
            <a:ext cx="8507288" cy="571500"/>
          </a:xfrm>
          <a:prstGeom prst="rect">
            <a:avLst/>
          </a:prstGeom>
          <a:solidFill>
            <a:schemeClr val="tx2">
              <a:lumMod val="60000"/>
              <a:lumOff val="40000"/>
            </a:schemeClr>
          </a:solidFill>
        </p:spPr>
        <p:txBody>
          <a:bodyPr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rPr>
              <a:t>FHC </a:t>
            </a:r>
            <a:r>
              <a:rPr lang="en-US" sz="3200" dirty="0" smtClean="0">
                <a:solidFill>
                  <a:schemeClr val="bg1"/>
                </a:solidFill>
              </a:rPr>
              <a:t>Challenges</a:t>
            </a:r>
            <a:endParaRPr lang="en-US" sz="3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381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65996" y="973753"/>
            <a:ext cx="8212008" cy="4893647"/>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tx2">
                    <a:lumMod val="60000"/>
                    <a:lumOff val="40000"/>
                  </a:schemeClr>
                </a:solidFill>
              </a:rPr>
              <a:t>E</a:t>
            </a:r>
            <a:r>
              <a:rPr lang="en-US" sz="2400" b="1" dirty="0" smtClean="0">
                <a:solidFill>
                  <a:schemeClr val="tx2">
                    <a:lumMod val="60000"/>
                    <a:lumOff val="40000"/>
                  </a:schemeClr>
                </a:solidFill>
              </a:rPr>
              <a:t>nergy </a:t>
            </a:r>
            <a:r>
              <a:rPr lang="en-US" sz="2400" b="1" dirty="0">
                <a:solidFill>
                  <a:schemeClr val="tx2">
                    <a:lumMod val="60000"/>
                    <a:lumOff val="40000"/>
                  </a:schemeClr>
                </a:solidFill>
              </a:rPr>
              <a:t>= </a:t>
            </a:r>
            <a:r>
              <a:rPr lang="en-US" sz="2400" dirty="0" smtClean="0">
                <a:solidFill>
                  <a:schemeClr val="tx2">
                    <a:lumMod val="60000"/>
                    <a:lumOff val="40000"/>
                  </a:schemeClr>
                </a:solidFill>
              </a:rPr>
              <a:t>91, 160, </a:t>
            </a:r>
            <a:r>
              <a:rPr lang="en-US" sz="2400" b="1" dirty="0" smtClean="0">
                <a:solidFill>
                  <a:schemeClr val="tx2">
                    <a:lumMod val="60000"/>
                    <a:lumOff val="40000"/>
                  </a:schemeClr>
                </a:solidFill>
              </a:rPr>
              <a:t>240, </a:t>
            </a:r>
            <a:r>
              <a:rPr lang="en-US" sz="2400" dirty="0" smtClean="0">
                <a:solidFill>
                  <a:schemeClr val="tx2">
                    <a:lumMod val="60000"/>
                    <a:lumOff val="40000"/>
                  </a:schemeClr>
                </a:solidFill>
              </a:rPr>
              <a:t>350 </a:t>
            </a:r>
            <a:r>
              <a:rPr lang="en-US" sz="2400" b="1" dirty="0" err="1" smtClean="0">
                <a:solidFill>
                  <a:schemeClr val="tx2">
                    <a:lumMod val="60000"/>
                    <a:lumOff val="40000"/>
                  </a:schemeClr>
                </a:solidFill>
              </a:rPr>
              <a:t>GeV</a:t>
            </a:r>
            <a:r>
              <a:rPr lang="en-US" sz="2400" b="1" dirty="0" smtClean="0">
                <a:solidFill>
                  <a:schemeClr val="tx2">
                    <a:lumMod val="60000"/>
                    <a:lumOff val="40000"/>
                  </a:schemeClr>
                </a:solidFill>
              </a:rPr>
              <a:t> </a:t>
            </a:r>
            <a:r>
              <a:rPr lang="en-US" sz="2400" b="1" dirty="0" err="1" smtClean="0">
                <a:solidFill>
                  <a:schemeClr val="tx2">
                    <a:lumMod val="60000"/>
                    <a:lumOff val="40000"/>
                  </a:schemeClr>
                </a:solidFill>
              </a:rPr>
              <a:t>c.m</a:t>
            </a:r>
            <a:r>
              <a:rPr lang="en-US" sz="2400" b="1" dirty="0" smtClean="0">
                <a:solidFill>
                  <a:schemeClr val="tx2">
                    <a:lumMod val="60000"/>
                    <a:lumOff val="40000"/>
                  </a:schemeClr>
                </a:solidFill>
              </a:rPr>
              <a:t>.</a:t>
            </a:r>
          </a:p>
          <a:p>
            <a:pPr marL="914400" lvl="1" indent="-457200"/>
            <a:r>
              <a:rPr lang="en-US" sz="2400" dirty="0" smtClean="0">
                <a:solidFill>
                  <a:schemeClr val="tx2">
                    <a:lumMod val="60000"/>
                    <a:lumOff val="40000"/>
                  </a:schemeClr>
                </a:solidFill>
              </a:rPr>
              <a:t>      (</a:t>
            </a:r>
            <a:r>
              <a:rPr lang="en-US" sz="2400" dirty="0" smtClean="0">
                <a:solidFill>
                  <a:schemeClr val="tx2">
                    <a:lumMod val="60000"/>
                    <a:lumOff val="40000"/>
                  </a:schemeClr>
                </a:solidFill>
              </a:rPr>
              <a:t>energy upgrade </a:t>
            </a:r>
            <a:r>
              <a:rPr lang="en-US" sz="2400" dirty="0" smtClean="0">
                <a:solidFill>
                  <a:schemeClr val="tx2">
                    <a:lumMod val="60000"/>
                    <a:lumOff val="40000"/>
                  </a:schemeClr>
                </a:solidFill>
              </a:rPr>
              <a:t>500 for ZHH</a:t>
            </a:r>
            <a:r>
              <a:rPr lang="en-US" sz="2400" dirty="0" smtClean="0">
                <a:solidFill>
                  <a:schemeClr val="tx2">
                    <a:lumMod val="60000"/>
                    <a:lumOff val="40000"/>
                  </a:schemeClr>
                </a:solidFill>
              </a:rPr>
              <a:t>/ttH</a:t>
            </a:r>
            <a:r>
              <a:rPr lang="en-US" sz="2400" dirty="0" smtClean="0">
                <a:solidFill>
                  <a:schemeClr val="tx2">
                    <a:lumMod val="60000"/>
                    <a:lumOff val="40000"/>
                  </a:schemeClr>
                </a:solidFill>
              </a:rPr>
              <a:t>)</a:t>
            </a:r>
          </a:p>
          <a:p>
            <a:pPr marL="457200" indent="-457200">
              <a:buFont typeface="Arial" pitchFamily="34" charset="0"/>
              <a:buChar char="•"/>
            </a:pPr>
            <a:r>
              <a:rPr lang="en-US" sz="2400" b="1" dirty="0" smtClean="0">
                <a:solidFill>
                  <a:schemeClr val="tx2">
                    <a:lumMod val="60000"/>
                    <a:lumOff val="40000"/>
                  </a:schemeClr>
                </a:solidFill>
              </a:rPr>
              <a:t>Peak luminosity / </a:t>
            </a:r>
            <a:r>
              <a:rPr lang="en-US" sz="2400" b="1" dirty="0" smtClean="0">
                <a:solidFill>
                  <a:schemeClr val="tx2">
                    <a:lumMod val="60000"/>
                    <a:lumOff val="40000"/>
                  </a:schemeClr>
                </a:solidFill>
              </a:rPr>
              <a:t>IP </a:t>
            </a:r>
          </a:p>
          <a:p>
            <a:pPr marL="914400" lvl="1" indent="-457200">
              <a:buFont typeface="Arial" pitchFamily="34" charset="0"/>
              <a:buChar char="•"/>
            </a:pPr>
            <a:r>
              <a:rPr lang="en-US" sz="2400" b="1" dirty="0" smtClean="0">
                <a:solidFill>
                  <a:schemeClr val="tx2">
                    <a:lumMod val="60000"/>
                    <a:lumOff val="40000"/>
                  </a:schemeClr>
                </a:solidFill>
              </a:rPr>
              <a:t>5x10</a:t>
            </a:r>
            <a:r>
              <a:rPr lang="en-US" sz="2400" b="1" baseline="30000" dirty="0" smtClean="0">
                <a:solidFill>
                  <a:schemeClr val="tx2">
                    <a:lumMod val="60000"/>
                    <a:lumOff val="40000"/>
                  </a:schemeClr>
                </a:solidFill>
              </a:rPr>
              <a:t>34</a:t>
            </a:r>
            <a:r>
              <a:rPr lang="en-US" sz="2400" b="1" dirty="0" smtClean="0">
                <a:solidFill>
                  <a:schemeClr val="tx2">
                    <a:lumMod val="60000"/>
                    <a:lumOff val="40000"/>
                  </a:schemeClr>
                </a:solidFill>
              </a:rPr>
              <a:t> </a:t>
            </a:r>
            <a:r>
              <a:rPr lang="en-US" sz="2400" b="1" dirty="0" smtClean="0">
                <a:solidFill>
                  <a:schemeClr val="tx2">
                    <a:lumMod val="60000"/>
                    <a:lumOff val="40000"/>
                  </a:schemeClr>
                </a:solidFill>
              </a:rPr>
              <a:t>cm</a:t>
            </a:r>
            <a:r>
              <a:rPr lang="en-US" sz="2400" b="1" baseline="30000" dirty="0" smtClean="0">
                <a:solidFill>
                  <a:schemeClr val="tx2">
                    <a:lumMod val="60000"/>
                    <a:lumOff val="40000"/>
                  </a:schemeClr>
                </a:solidFill>
              </a:rPr>
              <a:t>-2</a:t>
            </a:r>
            <a:r>
              <a:rPr lang="en-US" sz="2400" b="1" dirty="0" smtClean="0">
                <a:solidFill>
                  <a:schemeClr val="tx2">
                    <a:lumMod val="60000"/>
                    <a:lumOff val="40000"/>
                  </a:schemeClr>
                </a:solidFill>
              </a:rPr>
              <a:t>s</a:t>
            </a:r>
            <a:r>
              <a:rPr lang="en-US" sz="2400" b="1" baseline="30000" dirty="0" smtClean="0">
                <a:solidFill>
                  <a:schemeClr val="tx2">
                    <a:lumMod val="60000"/>
                    <a:lumOff val="40000"/>
                  </a:schemeClr>
                </a:solidFill>
              </a:rPr>
              <a:t>-1 </a:t>
            </a:r>
            <a:r>
              <a:rPr lang="en-US" sz="2400" b="1" dirty="0" smtClean="0">
                <a:solidFill>
                  <a:schemeClr val="tx2">
                    <a:lumMod val="60000"/>
                    <a:lumOff val="40000"/>
                  </a:schemeClr>
                </a:solidFill>
              </a:rPr>
              <a:t>at </a:t>
            </a:r>
            <a:r>
              <a:rPr lang="en-US" sz="2400" b="1" dirty="0" smtClean="0">
                <a:solidFill>
                  <a:schemeClr val="tx2">
                    <a:lumMod val="60000"/>
                    <a:lumOff val="40000"/>
                  </a:schemeClr>
                </a:solidFill>
              </a:rPr>
              <a:t>Higgs</a:t>
            </a:r>
          </a:p>
          <a:p>
            <a:pPr marL="914400" lvl="1" indent="-457200">
              <a:buFont typeface="Arial" pitchFamily="34" charset="0"/>
              <a:buChar char="•"/>
            </a:pPr>
            <a:r>
              <a:rPr lang="en-US" sz="2400" dirty="0" smtClean="0">
                <a:solidFill>
                  <a:schemeClr val="tx2">
                    <a:lumMod val="60000"/>
                    <a:lumOff val="40000"/>
                  </a:schemeClr>
                </a:solidFill>
              </a:rPr>
              <a:t>~</a:t>
            </a:r>
            <a:r>
              <a:rPr lang="en-US" sz="2400" dirty="0" smtClean="0">
                <a:solidFill>
                  <a:schemeClr val="tx2">
                    <a:lumMod val="60000"/>
                    <a:lumOff val="40000"/>
                  </a:schemeClr>
                </a:solidFill>
              </a:rPr>
              <a:t>1x10</a:t>
            </a:r>
            <a:r>
              <a:rPr lang="en-US" sz="2400" baseline="30000" dirty="0" smtClean="0">
                <a:solidFill>
                  <a:schemeClr val="tx2">
                    <a:lumMod val="60000"/>
                    <a:lumOff val="40000"/>
                  </a:schemeClr>
                </a:solidFill>
              </a:rPr>
              <a:t>34</a:t>
            </a:r>
            <a:r>
              <a:rPr lang="en-US" sz="2400" dirty="0" smtClean="0">
                <a:solidFill>
                  <a:schemeClr val="tx2">
                    <a:lumMod val="60000"/>
                    <a:lumOff val="40000"/>
                  </a:schemeClr>
                </a:solidFill>
              </a:rPr>
              <a:t> </a:t>
            </a:r>
            <a:r>
              <a:rPr lang="en-US" sz="2400" dirty="0" smtClean="0">
                <a:solidFill>
                  <a:schemeClr val="tx2">
                    <a:lumMod val="60000"/>
                    <a:lumOff val="40000"/>
                  </a:schemeClr>
                </a:solidFill>
              </a:rPr>
              <a:t>cm</a:t>
            </a:r>
            <a:r>
              <a:rPr lang="en-US" sz="2400" baseline="30000" dirty="0" smtClean="0">
                <a:solidFill>
                  <a:schemeClr val="tx2">
                    <a:lumMod val="60000"/>
                    <a:lumOff val="40000"/>
                  </a:schemeClr>
                </a:solidFill>
              </a:rPr>
              <a:t>-2</a:t>
            </a:r>
            <a:r>
              <a:rPr lang="en-US" sz="2400" dirty="0" smtClean="0">
                <a:solidFill>
                  <a:schemeClr val="tx2">
                    <a:lumMod val="60000"/>
                    <a:lumOff val="40000"/>
                  </a:schemeClr>
                </a:solidFill>
              </a:rPr>
              <a:t>s</a:t>
            </a:r>
            <a:r>
              <a:rPr lang="en-US" sz="2400" baseline="30000" dirty="0" smtClean="0">
                <a:solidFill>
                  <a:schemeClr val="tx2">
                    <a:lumMod val="60000"/>
                    <a:lumOff val="40000"/>
                  </a:schemeClr>
                </a:solidFill>
              </a:rPr>
              <a:t>-1 </a:t>
            </a:r>
            <a:r>
              <a:rPr lang="en-US" sz="2400" dirty="0" smtClean="0">
                <a:solidFill>
                  <a:schemeClr val="tx2">
                    <a:lumMod val="60000"/>
                    <a:lumOff val="40000"/>
                  </a:schemeClr>
                </a:solidFill>
              </a:rPr>
              <a:t>at</a:t>
            </a:r>
            <a:r>
              <a:rPr lang="en-US" sz="2400" dirty="0" smtClean="0">
                <a:solidFill>
                  <a:schemeClr val="tx2">
                    <a:lumMod val="60000"/>
                    <a:lumOff val="40000"/>
                  </a:schemeClr>
                </a:solidFill>
              </a:rPr>
              <a:t> top</a:t>
            </a:r>
          </a:p>
          <a:p>
            <a:pPr marL="914400" lvl="1" indent="-457200">
              <a:buFont typeface="Arial" pitchFamily="34" charset="0"/>
              <a:buChar char="•"/>
            </a:pPr>
            <a:r>
              <a:rPr lang="en-US" sz="2400" dirty="0" smtClean="0">
                <a:solidFill>
                  <a:schemeClr val="tx2">
                    <a:lumMod val="60000"/>
                    <a:lumOff val="40000"/>
                  </a:schemeClr>
                </a:solidFill>
              </a:rPr>
              <a:t>~</a:t>
            </a:r>
            <a:r>
              <a:rPr lang="en-US" sz="2400" dirty="0" smtClean="0">
                <a:solidFill>
                  <a:schemeClr val="tx2">
                    <a:lumMod val="60000"/>
                    <a:lumOff val="40000"/>
                  </a:schemeClr>
                </a:solidFill>
              </a:rPr>
              <a:t>50x10</a:t>
            </a:r>
            <a:r>
              <a:rPr lang="en-US" sz="2400" baseline="30000" dirty="0" smtClean="0">
                <a:solidFill>
                  <a:schemeClr val="tx2">
                    <a:lumMod val="60000"/>
                    <a:lumOff val="40000"/>
                  </a:schemeClr>
                </a:solidFill>
              </a:rPr>
              <a:t>34</a:t>
            </a:r>
            <a:r>
              <a:rPr lang="en-US" sz="2400" dirty="0" smtClean="0">
                <a:solidFill>
                  <a:schemeClr val="tx2">
                    <a:lumMod val="60000"/>
                    <a:lumOff val="40000"/>
                  </a:schemeClr>
                </a:solidFill>
              </a:rPr>
              <a:t> </a:t>
            </a:r>
            <a:r>
              <a:rPr lang="en-US" sz="2400" dirty="0" smtClean="0">
                <a:solidFill>
                  <a:schemeClr val="tx2">
                    <a:lumMod val="60000"/>
                    <a:lumOff val="40000"/>
                  </a:schemeClr>
                </a:solidFill>
              </a:rPr>
              <a:t>cm</a:t>
            </a:r>
            <a:r>
              <a:rPr lang="en-US" sz="2400" baseline="30000" dirty="0" smtClean="0">
                <a:solidFill>
                  <a:schemeClr val="tx2">
                    <a:lumMod val="60000"/>
                    <a:lumOff val="40000"/>
                  </a:schemeClr>
                </a:solidFill>
              </a:rPr>
              <a:t>-2</a:t>
            </a:r>
            <a:r>
              <a:rPr lang="en-US" sz="2400" dirty="0" smtClean="0">
                <a:solidFill>
                  <a:schemeClr val="tx2">
                    <a:lumMod val="60000"/>
                    <a:lumOff val="40000"/>
                  </a:schemeClr>
                </a:solidFill>
              </a:rPr>
              <a:t>s</a:t>
            </a:r>
            <a:r>
              <a:rPr lang="en-US" sz="2400" baseline="30000" dirty="0" smtClean="0">
                <a:solidFill>
                  <a:schemeClr val="tx2">
                    <a:lumMod val="60000"/>
                    <a:lumOff val="40000"/>
                  </a:schemeClr>
                </a:solidFill>
              </a:rPr>
              <a:t>-1</a:t>
            </a:r>
            <a:r>
              <a:rPr lang="en-US" sz="2400" baseline="30000" dirty="0" smtClean="0">
                <a:solidFill>
                  <a:schemeClr val="tx2">
                    <a:lumMod val="60000"/>
                    <a:lumOff val="40000"/>
                  </a:schemeClr>
                </a:solidFill>
              </a:rPr>
              <a:t> </a:t>
            </a:r>
            <a:r>
              <a:rPr lang="en-US" sz="2400" dirty="0" smtClean="0">
                <a:solidFill>
                  <a:schemeClr val="tx2">
                    <a:lumMod val="60000"/>
                    <a:lumOff val="40000"/>
                  </a:schemeClr>
                </a:solidFill>
              </a:rPr>
              <a:t>Z</a:t>
            </a:r>
            <a:endParaRPr lang="en-US" sz="2400"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a:t>
            </a:r>
            <a:r>
              <a:rPr lang="en-US" sz="2400" b="1" dirty="0" err="1" smtClean="0">
                <a:solidFill>
                  <a:schemeClr val="tx2">
                    <a:lumMod val="60000"/>
                    <a:lumOff val="40000"/>
                  </a:schemeClr>
                </a:solidFill>
              </a:rPr>
              <a:t>IPs</a:t>
            </a:r>
            <a:r>
              <a:rPr lang="en-US" sz="2400" b="1" dirty="0" smtClean="0">
                <a:solidFill>
                  <a:schemeClr val="tx2">
                    <a:lumMod val="60000"/>
                    <a:lumOff val="40000"/>
                  </a:schemeClr>
                </a:solidFill>
              </a:rPr>
              <a:t> = 2 or 4 </a:t>
            </a:r>
          </a:p>
          <a:p>
            <a:pPr marL="457200" indent="-457200">
              <a:buFont typeface="Arial" pitchFamily="34" charset="0"/>
              <a:buChar char="•"/>
            </a:pPr>
            <a:endParaRPr lang="en-US" sz="2400"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C</a:t>
            </a:r>
            <a:r>
              <a:rPr lang="en-US" sz="2400" b="1" dirty="0" smtClean="0">
                <a:solidFill>
                  <a:schemeClr val="tx2">
                    <a:lumMod val="60000"/>
                    <a:lumOff val="40000"/>
                  </a:schemeClr>
                </a:solidFill>
              </a:rPr>
              <a:t>ircumference </a:t>
            </a:r>
            <a:r>
              <a:rPr lang="en-US" sz="2400" b="1" dirty="0">
                <a:solidFill>
                  <a:schemeClr val="tx2">
                    <a:lumMod val="60000"/>
                    <a:lumOff val="40000"/>
                  </a:schemeClr>
                </a:solidFill>
              </a:rPr>
              <a:t>~100 </a:t>
            </a:r>
            <a:r>
              <a:rPr lang="en-US" sz="2400" b="1" dirty="0" smtClean="0">
                <a:solidFill>
                  <a:schemeClr val="tx2">
                    <a:lumMod val="60000"/>
                    <a:lumOff val="40000"/>
                  </a:schemeClr>
                </a:solidFill>
              </a:rPr>
              <a:t>km (from FHC)</a:t>
            </a:r>
          </a:p>
          <a:p>
            <a:pPr marL="457200" indent="-457200">
              <a:buFont typeface="Arial" pitchFamily="34" charset="0"/>
              <a:buChar char="•"/>
            </a:pPr>
            <a:r>
              <a:rPr lang="en-US" sz="2400" b="1" dirty="0">
                <a:solidFill>
                  <a:schemeClr val="tx2">
                    <a:lumMod val="60000"/>
                    <a:lumOff val="40000"/>
                  </a:schemeClr>
                </a:solidFill>
              </a:rPr>
              <a:t>T</a:t>
            </a:r>
            <a:r>
              <a:rPr lang="en-US" sz="2400" b="1" dirty="0" smtClean="0">
                <a:solidFill>
                  <a:schemeClr val="tx2">
                    <a:lumMod val="60000"/>
                    <a:lumOff val="40000"/>
                  </a:schemeClr>
                </a:solidFill>
              </a:rPr>
              <a:t>otal </a:t>
            </a:r>
            <a:r>
              <a:rPr lang="en-US" sz="2400" b="1" dirty="0" smtClean="0">
                <a:solidFill>
                  <a:schemeClr val="tx2">
                    <a:lumMod val="60000"/>
                    <a:lumOff val="40000"/>
                  </a:schemeClr>
                </a:solidFill>
              </a:rPr>
              <a:t>SR power ≤ 100 MW </a:t>
            </a:r>
            <a:r>
              <a:rPr lang="en-US" sz="2400" dirty="0" smtClean="0">
                <a:solidFill>
                  <a:schemeClr val="tx2">
                    <a:lumMod val="60000"/>
                    <a:lumOff val="40000"/>
                  </a:schemeClr>
                </a:solidFill>
              </a:rPr>
              <a:t>(design limit)</a:t>
            </a:r>
            <a:endParaRPr lang="en-US" sz="2400" dirty="0" smtClean="0">
              <a:solidFill>
                <a:schemeClr val="tx2">
                  <a:lumMod val="60000"/>
                  <a:lumOff val="40000"/>
                </a:schemeClr>
              </a:solidFill>
            </a:endParaRPr>
          </a:p>
          <a:p>
            <a:pPr marL="457200" indent="-457200">
              <a:buFont typeface="Arial" pitchFamily="34" charset="0"/>
              <a:buChar char="•"/>
            </a:pPr>
            <a:r>
              <a:rPr lang="en-US" sz="2400" dirty="0" smtClean="0">
                <a:solidFill>
                  <a:schemeClr val="tx2">
                    <a:lumMod val="60000"/>
                    <a:lumOff val="40000"/>
                  </a:schemeClr>
                </a:solidFill>
              </a:rPr>
              <a:t>B</a:t>
            </a:r>
            <a:r>
              <a:rPr lang="en-US" sz="2400" dirty="0" smtClean="0">
                <a:solidFill>
                  <a:schemeClr val="tx2">
                    <a:lumMod val="60000"/>
                    <a:lumOff val="40000"/>
                  </a:schemeClr>
                </a:solidFill>
              </a:rPr>
              <a:t>eam</a:t>
            </a:r>
            <a:r>
              <a:rPr lang="en-US" sz="2400" dirty="0" smtClean="0">
                <a:solidFill>
                  <a:schemeClr val="tx2">
                    <a:lumMod val="60000"/>
                    <a:lumOff val="40000"/>
                  </a:schemeClr>
                </a:solidFill>
              </a:rPr>
              <a:t>-beam </a:t>
            </a:r>
            <a:r>
              <a:rPr lang="en-US" sz="2400" dirty="0">
                <a:solidFill>
                  <a:schemeClr val="tx2">
                    <a:lumMod val="60000"/>
                    <a:lumOff val="40000"/>
                  </a:schemeClr>
                </a:solidFill>
              </a:rPr>
              <a:t>tune </a:t>
            </a:r>
            <a:r>
              <a:rPr lang="en-US" sz="2400" dirty="0" smtClean="0">
                <a:solidFill>
                  <a:schemeClr val="tx2">
                    <a:lumMod val="60000"/>
                    <a:lumOff val="40000"/>
                  </a:schemeClr>
                </a:solidFill>
              </a:rPr>
              <a:t>shift / IP scaled from LEP</a:t>
            </a:r>
            <a:endParaRPr lang="en-US" sz="2400" dirty="0" smtClean="0">
              <a:solidFill>
                <a:schemeClr val="tx2">
                  <a:lumMod val="60000"/>
                  <a:lumOff val="40000"/>
                </a:schemeClr>
              </a:solidFill>
            </a:endParaRPr>
          </a:p>
          <a:p>
            <a:pPr marL="457200" indent="-457200">
              <a:buFont typeface="Arial" pitchFamily="34" charset="0"/>
              <a:buChar char="•"/>
            </a:pPr>
            <a:r>
              <a:rPr lang="en-US" sz="2400" dirty="0" smtClean="0">
                <a:solidFill>
                  <a:schemeClr val="tx2">
                    <a:lumMod val="60000"/>
                    <a:lumOff val="40000"/>
                  </a:schemeClr>
                </a:solidFill>
              </a:rPr>
              <a:t>T</a:t>
            </a:r>
            <a:r>
              <a:rPr lang="en-US" sz="2400" dirty="0" smtClean="0">
                <a:solidFill>
                  <a:schemeClr val="tx2">
                    <a:lumMod val="60000"/>
                    <a:lumOff val="40000"/>
                  </a:schemeClr>
                </a:solidFill>
              </a:rPr>
              <a:t>op</a:t>
            </a:r>
            <a:r>
              <a:rPr lang="en-US" sz="2400" dirty="0" smtClean="0">
                <a:solidFill>
                  <a:schemeClr val="tx2">
                    <a:lumMod val="60000"/>
                    <a:lumOff val="40000"/>
                  </a:schemeClr>
                </a:solidFill>
              </a:rPr>
              <a:t>-up </a:t>
            </a:r>
            <a:r>
              <a:rPr lang="en-US" sz="2400" dirty="0" smtClean="0">
                <a:solidFill>
                  <a:schemeClr val="tx2">
                    <a:lumMod val="60000"/>
                    <a:lumOff val="40000"/>
                  </a:schemeClr>
                </a:solidFill>
              </a:rPr>
              <a:t>injection required</a:t>
            </a:r>
          </a:p>
          <a:p>
            <a:pPr marL="457200" indent="-457200">
              <a:buFont typeface="Arial" pitchFamily="34" charset="0"/>
              <a:buChar char="•"/>
            </a:pPr>
            <a:r>
              <a:rPr lang="en-US" sz="2400" dirty="0" smtClean="0">
                <a:solidFill>
                  <a:schemeClr val="tx2">
                    <a:lumMod val="60000"/>
                    <a:lumOff val="40000"/>
                  </a:schemeClr>
                </a:solidFill>
                <a:latin typeface="Symbol" panose="05050102010706020507" pitchFamily="18" charset="2"/>
              </a:rPr>
              <a:t>b</a:t>
            </a:r>
            <a:r>
              <a:rPr lang="en-US" sz="2400" baseline="-25000" dirty="0" smtClean="0">
                <a:solidFill>
                  <a:schemeClr val="tx2">
                    <a:lumMod val="60000"/>
                    <a:lumOff val="40000"/>
                  </a:schemeClr>
                </a:solidFill>
                <a:latin typeface="Arial" panose="020B0604020202020204" pitchFamily="34" charset="0"/>
                <a:cs typeface="Arial" panose="020B0604020202020204" pitchFamily="34" charset="0"/>
              </a:rPr>
              <a:t>y</a:t>
            </a:r>
            <a:r>
              <a:rPr lang="en-US" sz="2400" dirty="0" smtClean="0">
                <a:solidFill>
                  <a:schemeClr val="tx2">
                    <a:lumMod val="60000"/>
                    <a:lumOff val="40000"/>
                  </a:schemeClr>
                </a:solidFill>
              </a:rPr>
              <a:t>* </a:t>
            </a:r>
            <a:r>
              <a:rPr lang="en-US" sz="2400" dirty="0">
                <a:solidFill>
                  <a:schemeClr val="tx2">
                    <a:lumMod val="60000"/>
                    <a:lumOff val="40000"/>
                  </a:schemeClr>
                </a:solidFill>
              </a:rPr>
              <a:t>= </a:t>
            </a:r>
            <a:r>
              <a:rPr lang="en-US" sz="2400" dirty="0" smtClean="0">
                <a:solidFill>
                  <a:schemeClr val="tx2">
                    <a:lumMod val="60000"/>
                    <a:lumOff val="40000"/>
                  </a:schemeClr>
                </a:solidFill>
              </a:rPr>
              <a:t>1 mm ~ </a:t>
            </a:r>
            <a:r>
              <a:rPr lang="en-US" sz="2400" dirty="0" err="1" smtClean="0">
                <a:solidFill>
                  <a:schemeClr val="tx2">
                    <a:lumMod val="60000"/>
                    <a:lumOff val="40000"/>
                  </a:schemeClr>
                </a:solidFill>
                <a:latin typeface="Symbol" panose="05050102010706020507" pitchFamily="18" charset="2"/>
              </a:rPr>
              <a:t>s</a:t>
            </a:r>
            <a:r>
              <a:rPr lang="en-US" sz="2400" baseline="-25000" dirty="0" err="1" smtClean="0">
                <a:solidFill>
                  <a:schemeClr val="tx2">
                    <a:lumMod val="60000"/>
                    <a:lumOff val="40000"/>
                  </a:schemeClr>
                </a:solidFill>
              </a:rPr>
              <a:t>z</a:t>
            </a:r>
            <a:endParaRPr lang="en-GB" sz="2400" baseline="-25000" dirty="0">
              <a:solidFill>
                <a:schemeClr val="tx2">
                  <a:lumMod val="60000"/>
                  <a:lumOff val="40000"/>
                </a:schemeClr>
              </a:solidFill>
            </a:endParaRPr>
          </a:p>
        </p:txBody>
      </p:sp>
      <p:sp>
        <p:nvSpPr>
          <p:cNvPr id="6" name="Title 1"/>
          <p:cNvSpPr txBox="1">
            <a:spLocks/>
          </p:cNvSpPr>
          <p:nvPr/>
        </p:nvSpPr>
        <p:spPr>
          <a:xfrm>
            <a:off x="318357" y="116632"/>
            <a:ext cx="8507288" cy="571500"/>
          </a:xfrm>
          <a:prstGeom prst="rect">
            <a:avLst/>
          </a:prstGeom>
          <a:solidFill>
            <a:schemeClr val="tx2">
              <a:lumMod val="60000"/>
              <a:lumOff val="40000"/>
            </a:schemeClr>
          </a:solidFill>
        </p:spPr>
        <p:txBody>
          <a:bodyPr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err="1" smtClean="0">
                <a:solidFill>
                  <a:schemeClr val="bg1"/>
                </a:solidFill>
              </a:rPr>
              <a:t>Prel</a:t>
            </a:r>
            <a:r>
              <a:rPr lang="en-GB" sz="3600" dirty="0" smtClean="0">
                <a:solidFill>
                  <a:schemeClr val="bg1"/>
                </a:solidFill>
              </a:rPr>
              <a:t>.</a:t>
            </a:r>
            <a:r>
              <a:rPr lang="en-GB" sz="3600" dirty="0" smtClean="0">
                <a:solidFill>
                  <a:schemeClr val="bg1"/>
                </a:solidFill>
              </a:rPr>
              <a:t> </a:t>
            </a:r>
            <a:r>
              <a:rPr lang="en-GB" sz="3600" dirty="0">
                <a:solidFill>
                  <a:schemeClr val="bg1"/>
                </a:solidFill>
              </a:rPr>
              <a:t>P</a:t>
            </a:r>
            <a:r>
              <a:rPr lang="en-GB" sz="3600" dirty="0" smtClean="0">
                <a:solidFill>
                  <a:schemeClr val="bg1"/>
                </a:solidFill>
              </a:rPr>
              <a:t>arameters </a:t>
            </a:r>
            <a:r>
              <a:rPr lang="en-GB" sz="3600" dirty="0">
                <a:solidFill>
                  <a:schemeClr val="bg1"/>
                </a:solidFill>
              </a:rPr>
              <a:t>for </a:t>
            </a:r>
            <a:r>
              <a:rPr lang="en-GB" sz="3600" dirty="0" smtClean="0">
                <a:solidFill>
                  <a:schemeClr val="bg1"/>
                </a:solidFill>
              </a:rPr>
              <a:t>FEC </a:t>
            </a:r>
            <a:r>
              <a:rPr lang="en-GB" sz="3200" i="1" dirty="0">
                <a:solidFill>
                  <a:schemeClr val="bg1"/>
                </a:solidFill>
              </a:rPr>
              <a:t>(TLEP</a:t>
            </a:r>
            <a:r>
              <a:rPr lang="en-GB" sz="3200" i="1" dirty="0" smtClean="0">
                <a:solidFill>
                  <a:schemeClr val="bg1"/>
                </a:solidFill>
              </a:rPr>
              <a:t>)</a:t>
            </a:r>
            <a:endParaRPr lang="en-GB" sz="3200" i="1" dirty="0">
              <a:solidFill>
                <a:schemeClr val="bg1"/>
              </a:solidFill>
            </a:endParaRPr>
          </a:p>
        </p:txBody>
      </p:sp>
      <p:sp>
        <p:nvSpPr>
          <p:cNvPr id="5" name="TextBox 4"/>
          <p:cNvSpPr txBox="1"/>
          <p:nvPr/>
        </p:nvSpPr>
        <p:spPr>
          <a:xfrm>
            <a:off x="5285442" y="6374457"/>
            <a:ext cx="2867958" cy="276999"/>
          </a:xfrm>
          <a:prstGeom prst="rect">
            <a:avLst/>
          </a:prstGeom>
          <a:noFill/>
        </p:spPr>
        <p:txBody>
          <a:bodyPr wrap="square" rtlCol="0">
            <a:spAutoFit/>
          </a:bodyPr>
          <a:lstStyle/>
          <a:p>
            <a:r>
              <a:rPr lang="en-GB" sz="1200" i="1" dirty="0" smtClean="0">
                <a:solidFill>
                  <a:schemeClr val="bg1"/>
                </a:solidFill>
              </a:rPr>
              <a:t>From M. Benedikt and F. Zimmermann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5066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6200" y="1601212"/>
            <a:ext cx="8991600" cy="2308324"/>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tx1">
                    <a:lumMod val="60000"/>
                    <a:lumOff val="40000"/>
                  </a:schemeClr>
                </a:solidFill>
              </a:rPr>
              <a:t>L</a:t>
            </a:r>
            <a:r>
              <a:rPr lang="en-US" sz="2400" b="1" dirty="0" smtClean="0">
                <a:solidFill>
                  <a:schemeClr val="tx1">
                    <a:lumMod val="60000"/>
                    <a:lumOff val="40000"/>
                  </a:schemeClr>
                </a:solidFill>
              </a:rPr>
              <a:t>epton energy </a:t>
            </a:r>
            <a:r>
              <a:rPr lang="en-US" sz="2400" b="1" dirty="0">
                <a:solidFill>
                  <a:schemeClr val="tx1">
                    <a:lumMod val="60000"/>
                    <a:lumOff val="40000"/>
                  </a:schemeClr>
                </a:solidFill>
              </a:rPr>
              <a:t>= </a:t>
            </a:r>
            <a:r>
              <a:rPr lang="en-US" sz="2400" b="1" dirty="0" smtClean="0">
                <a:solidFill>
                  <a:schemeClr val="tx1">
                    <a:lumMod val="60000"/>
                    <a:lumOff val="40000"/>
                  </a:schemeClr>
                </a:solidFill>
              </a:rPr>
              <a:t>60, 120, 250 GeV </a:t>
            </a:r>
          </a:p>
          <a:p>
            <a:pPr marL="457200" indent="-457200">
              <a:buFont typeface="Arial" pitchFamily="34" charset="0"/>
              <a:buChar char="•"/>
            </a:pPr>
            <a:r>
              <a:rPr lang="en-US" sz="2400" b="1" i="1" dirty="0">
                <a:solidFill>
                  <a:schemeClr val="tx1">
                    <a:lumMod val="60000"/>
                    <a:lumOff val="40000"/>
                  </a:schemeClr>
                </a:solidFill>
              </a:rPr>
              <a:t>p</a:t>
            </a:r>
            <a:r>
              <a:rPr lang="en-US" sz="2400" b="1" dirty="0" smtClean="0">
                <a:solidFill>
                  <a:schemeClr val="tx1">
                    <a:lumMod val="60000"/>
                    <a:lumOff val="40000"/>
                  </a:schemeClr>
                </a:solidFill>
              </a:rPr>
              <a:t> energy = 50 </a:t>
            </a:r>
            <a:r>
              <a:rPr lang="en-US" sz="2400" b="1" dirty="0" err="1" smtClean="0">
                <a:solidFill>
                  <a:schemeClr val="tx1">
                    <a:lumMod val="60000"/>
                    <a:lumOff val="40000"/>
                  </a:schemeClr>
                </a:solidFill>
              </a:rPr>
              <a:t>TeV</a:t>
            </a:r>
            <a:endParaRPr lang="en-US" sz="2400" b="1" dirty="0" smtClean="0">
              <a:solidFill>
                <a:schemeClr val="tx1">
                  <a:lumMod val="60000"/>
                  <a:lumOff val="40000"/>
                </a:schemeClr>
              </a:solidFill>
            </a:endParaRPr>
          </a:p>
          <a:p>
            <a:pPr marL="457200" indent="-457200">
              <a:buFont typeface="Arial" pitchFamily="34" charset="0"/>
              <a:buChar char="•"/>
            </a:pPr>
            <a:r>
              <a:rPr lang="en-US" sz="2400" b="1" dirty="0" smtClean="0">
                <a:solidFill>
                  <a:schemeClr val="tx1">
                    <a:lumMod val="60000"/>
                    <a:lumOff val="40000"/>
                  </a:schemeClr>
                </a:solidFill>
              </a:rPr>
              <a:t>#</a:t>
            </a:r>
            <a:r>
              <a:rPr lang="en-US" sz="2400" b="1" dirty="0" err="1" smtClean="0">
                <a:solidFill>
                  <a:schemeClr val="tx1">
                    <a:lumMod val="60000"/>
                    <a:lumOff val="40000"/>
                  </a:schemeClr>
                </a:solidFill>
              </a:rPr>
              <a:t>IPs</a:t>
            </a:r>
            <a:r>
              <a:rPr lang="en-US" sz="2400" b="1" dirty="0" smtClean="0">
                <a:solidFill>
                  <a:schemeClr val="tx1">
                    <a:lumMod val="60000"/>
                    <a:lumOff val="40000"/>
                  </a:schemeClr>
                </a:solidFill>
              </a:rPr>
              <a:t> = 1 or 2 </a:t>
            </a:r>
          </a:p>
          <a:p>
            <a:pPr marL="457200" indent="-457200">
              <a:buFont typeface="Arial" pitchFamily="34" charset="0"/>
              <a:buChar char="•"/>
            </a:pPr>
            <a:endParaRPr lang="en-US" sz="2400" b="1" dirty="0" smtClean="0">
              <a:solidFill>
                <a:schemeClr val="tx1">
                  <a:lumMod val="60000"/>
                  <a:lumOff val="40000"/>
                </a:schemeClr>
              </a:solidFill>
            </a:endParaRPr>
          </a:p>
          <a:p>
            <a:pPr marL="457200" indent="-457200">
              <a:buFont typeface="Arial" pitchFamily="34" charset="0"/>
              <a:buChar char="•"/>
            </a:pPr>
            <a:r>
              <a:rPr lang="en-US" sz="2400" dirty="0">
                <a:solidFill>
                  <a:schemeClr val="tx1">
                    <a:lumMod val="60000"/>
                    <a:lumOff val="40000"/>
                  </a:schemeClr>
                </a:solidFill>
              </a:rPr>
              <a:t>S</a:t>
            </a:r>
            <a:r>
              <a:rPr lang="en-US" sz="2400" dirty="0" smtClean="0">
                <a:solidFill>
                  <a:schemeClr val="tx1">
                    <a:lumMod val="60000"/>
                    <a:lumOff val="40000"/>
                  </a:schemeClr>
                </a:solidFill>
              </a:rPr>
              <a:t>pot </a:t>
            </a:r>
            <a:r>
              <a:rPr lang="en-US" sz="2400" dirty="0" smtClean="0">
                <a:solidFill>
                  <a:schemeClr val="tx1">
                    <a:lumMod val="60000"/>
                    <a:lumOff val="40000"/>
                  </a:schemeClr>
                </a:solidFill>
              </a:rPr>
              <a:t>size determined by </a:t>
            </a:r>
            <a:r>
              <a:rPr lang="en-US" sz="2400" dirty="0" smtClean="0">
                <a:solidFill>
                  <a:schemeClr val="tx1">
                    <a:lumMod val="60000"/>
                    <a:lumOff val="40000"/>
                  </a:schemeClr>
                </a:solidFill>
              </a:rPr>
              <a:t>protons</a:t>
            </a:r>
          </a:p>
          <a:p>
            <a:pPr marL="457200" indent="-457200">
              <a:buFont typeface="Arial" pitchFamily="34" charset="0"/>
              <a:buChar char="•"/>
            </a:pPr>
            <a:r>
              <a:rPr lang="en-US" sz="2400" dirty="0" smtClean="0">
                <a:solidFill>
                  <a:schemeClr val="tx1">
                    <a:lumMod val="60000"/>
                    <a:lumOff val="40000"/>
                  </a:schemeClr>
                </a:solidFill>
              </a:rPr>
              <a:t>L</a:t>
            </a:r>
            <a:r>
              <a:rPr lang="en-US" sz="2400" dirty="0" smtClean="0">
                <a:solidFill>
                  <a:schemeClr val="tx1">
                    <a:lumMod val="60000"/>
                    <a:lumOff val="40000"/>
                  </a:schemeClr>
                </a:solidFill>
              </a:rPr>
              <a:t>epton</a:t>
            </a:r>
            <a:r>
              <a:rPr lang="en-US" sz="2400" dirty="0" smtClean="0">
                <a:solidFill>
                  <a:schemeClr val="tx1">
                    <a:lumMod val="60000"/>
                    <a:lumOff val="40000"/>
                  </a:schemeClr>
                </a:solidFill>
              </a:rPr>
              <a:t> </a:t>
            </a:r>
            <a:r>
              <a:rPr lang="en-US" sz="2400" dirty="0" smtClean="0">
                <a:solidFill>
                  <a:schemeClr val="tx1">
                    <a:lumMod val="60000"/>
                    <a:lumOff val="40000"/>
                  </a:schemeClr>
                </a:solidFill>
              </a:rPr>
              <a:t>current from FEC (SR </a:t>
            </a:r>
            <a:r>
              <a:rPr lang="en-US" sz="2400" dirty="0">
                <a:solidFill>
                  <a:schemeClr val="tx1">
                    <a:lumMod val="60000"/>
                    <a:lumOff val="40000"/>
                  </a:schemeClr>
                </a:solidFill>
              </a:rPr>
              <a:t>power ≤ </a:t>
            </a:r>
            <a:r>
              <a:rPr lang="en-US" sz="2400" dirty="0" smtClean="0">
                <a:solidFill>
                  <a:schemeClr val="tx1">
                    <a:lumMod val="60000"/>
                    <a:lumOff val="40000"/>
                  </a:schemeClr>
                </a:solidFill>
              </a:rPr>
              <a:t>50 MW)</a:t>
            </a:r>
            <a:endParaRPr lang="en-US" sz="2400" dirty="0">
              <a:solidFill>
                <a:schemeClr val="tx1">
                  <a:lumMod val="60000"/>
                  <a:lumOff val="40000"/>
                </a:schemeClr>
              </a:solidFill>
            </a:endParaRPr>
          </a:p>
        </p:txBody>
      </p:sp>
      <p:sp>
        <p:nvSpPr>
          <p:cNvPr id="6" name="Title 1"/>
          <p:cNvSpPr txBox="1">
            <a:spLocks/>
          </p:cNvSpPr>
          <p:nvPr/>
        </p:nvSpPr>
        <p:spPr>
          <a:xfrm>
            <a:off x="289910" y="190500"/>
            <a:ext cx="8507288" cy="571500"/>
          </a:xfrm>
          <a:prstGeom prst="rect">
            <a:avLst/>
          </a:prstGeom>
          <a:solidFill>
            <a:schemeClr val="tx2">
              <a:lumMod val="60000"/>
              <a:lumOff val="40000"/>
            </a:schemeClr>
          </a:solidFill>
        </p:spPr>
        <p:txBody>
          <a:bodyPr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dirty="0" err="1" smtClean="0">
                <a:solidFill>
                  <a:schemeClr val="bg1"/>
                </a:solidFill>
              </a:rPr>
              <a:t>Prel</a:t>
            </a:r>
            <a:r>
              <a:rPr lang="en-GB" sz="3600" dirty="0" smtClean="0">
                <a:solidFill>
                  <a:schemeClr val="bg1"/>
                </a:solidFill>
              </a:rPr>
              <a:t>.</a:t>
            </a:r>
            <a:r>
              <a:rPr lang="en-GB" sz="3600" dirty="0" smtClean="0">
                <a:solidFill>
                  <a:schemeClr val="bg1"/>
                </a:solidFill>
              </a:rPr>
              <a:t> </a:t>
            </a:r>
            <a:r>
              <a:rPr lang="en-GB" sz="3600" dirty="0">
                <a:solidFill>
                  <a:schemeClr val="bg1"/>
                </a:solidFill>
              </a:rPr>
              <a:t>P</a:t>
            </a:r>
            <a:r>
              <a:rPr lang="en-GB" sz="3600" dirty="0" smtClean="0">
                <a:solidFill>
                  <a:schemeClr val="bg1"/>
                </a:solidFill>
              </a:rPr>
              <a:t>arameters </a:t>
            </a:r>
            <a:r>
              <a:rPr lang="en-GB" sz="3600" dirty="0" smtClean="0">
                <a:solidFill>
                  <a:schemeClr val="bg1"/>
                </a:solidFill>
              </a:rPr>
              <a:t>FHEC </a:t>
            </a:r>
            <a:r>
              <a:rPr lang="en-GB" sz="3200" i="1" dirty="0">
                <a:solidFill>
                  <a:schemeClr val="bg1"/>
                </a:solidFill>
              </a:rPr>
              <a:t>(</a:t>
            </a:r>
            <a:r>
              <a:rPr lang="en-GB" sz="3200" i="1" dirty="0" smtClean="0">
                <a:solidFill>
                  <a:schemeClr val="bg1"/>
                </a:solidFill>
              </a:rPr>
              <a:t>VHELHC-TLEP)</a:t>
            </a:r>
            <a:endParaRPr lang="en-GB" sz="3600" i="1" dirty="0">
              <a:solidFill>
                <a:schemeClr val="bg1"/>
              </a:solidFill>
            </a:endParaRPr>
          </a:p>
        </p:txBody>
      </p:sp>
      <p:sp>
        <p:nvSpPr>
          <p:cNvPr id="7" name="TextBox 6"/>
          <p:cNvSpPr txBox="1"/>
          <p:nvPr/>
        </p:nvSpPr>
        <p:spPr>
          <a:xfrm>
            <a:off x="5181601" y="6400802"/>
            <a:ext cx="2867958" cy="276999"/>
          </a:xfrm>
          <a:prstGeom prst="rect">
            <a:avLst/>
          </a:prstGeom>
          <a:noFill/>
        </p:spPr>
        <p:txBody>
          <a:bodyPr wrap="square" rtlCol="0">
            <a:spAutoFit/>
          </a:bodyPr>
          <a:lstStyle/>
          <a:p>
            <a:r>
              <a:rPr lang="en-GB" sz="1200" i="1" dirty="0" smtClean="0">
                <a:solidFill>
                  <a:schemeClr val="bg1"/>
                </a:solidFill>
              </a:rPr>
              <a:t>From M. Benedikt and F. Zimmermann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385112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
          <p:cNvGrpSpPr/>
          <p:nvPr/>
        </p:nvGrpSpPr>
        <p:grpSpPr>
          <a:xfrm>
            <a:off x="329831" y="980730"/>
            <a:ext cx="2664000" cy="5112569"/>
            <a:chOff x="345596" y="853323"/>
            <a:chExt cx="2664000" cy="5112569"/>
          </a:xfrm>
        </p:grpSpPr>
        <p:sp>
          <p:nvSpPr>
            <p:cNvPr id="6" name="Rectangle 5"/>
            <p:cNvSpPr/>
            <p:nvPr/>
          </p:nvSpPr>
          <p:spPr>
            <a:xfrm>
              <a:off x="417308" y="2149468"/>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Infrastructure</a:t>
              </a:r>
            </a:p>
          </p:txBody>
        </p:sp>
        <p:sp>
          <p:nvSpPr>
            <p:cNvPr id="7" name="Rectangle 6"/>
            <p:cNvSpPr/>
            <p:nvPr/>
          </p:nvSpPr>
          <p:spPr>
            <a:xfrm>
              <a:off x="417308" y="2905628"/>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a:t>
              </a:r>
              <a:r>
                <a:rPr lang="en-GB" dirty="0" smtClean="0">
                  <a:solidFill>
                    <a:schemeClr val="tx1"/>
                  </a:solidFill>
                </a:rPr>
                <a:t>adron collider conceptual design</a:t>
              </a:r>
            </a:p>
          </p:txBody>
        </p:sp>
        <p:sp>
          <p:nvSpPr>
            <p:cNvPr id="8" name="Rectangle 7"/>
            <p:cNvSpPr/>
            <p:nvPr/>
          </p:nvSpPr>
          <p:spPr>
            <a:xfrm>
              <a:off x="417308" y="4489804"/>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Lepton collider conceptual design</a:t>
              </a:r>
            </a:p>
          </p:txBody>
        </p:sp>
        <p:sp>
          <p:nvSpPr>
            <p:cNvPr id="9" name="Rectangle 8"/>
            <p:cNvSpPr/>
            <p:nvPr/>
          </p:nvSpPr>
          <p:spPr>
            <a:xfrm>
              <a:off x="419283" y="3697716"/>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Hadron injectors</a:t>
              </a:r>
            </a:p>
          </p:txBody>
        </p:sp>
        <p:sp>
          <p:nvSpPr>
            <p:cNvPr id="19" name="Rectangle 18"/>
            <p:cNvSpPr/>
            <p:nvPr/>
          </p:nvSpPr>
          <p:spPr>
            <a:xfrm>
              <a:off x="417308" y="5281892"/>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600"/>
                </a:lnSpc>
              </a:pPr>
              <a:r>
                <a:rPr lang="en-GB" dirty="0" smtClean="0">
                  <a:solidFill>
                    <a:schemeClr val="tx1"/>
                  </a:solidFill>
                </a:rPr>
                <a:t>Safety, operation, energy management environmental aspects</a:t>
              </a:r>
            </a:p>
          </p:txBody>
        </p:sp>
        <p:sp>
          <p:nvSpPr>
            <p:cNvPr id="20" name="Rectangle 19"/>
            <p:cNvSpPr/>
            <p:nvPr/>
          </p:nvSpPr>
          <p:spPr>
            <a:xfrm>
              <a:off x="345596" y="853323"/>
              <a:ext cx="2664000" cy="1015663"/>
            </a:xfrm>
            <a:prstGeom prst="rect">
              <a:avLst/>
            </a:prstGeom>
            <a:solidFill>
              <a:schemeClr val="tx2">
                <a:lumMod val="60000"/>
                <a:lumOff val="40000"/>
              </a:schemeClr>
            </a:solidFill>
            <a:ln w="38100">
              <a:solidFill>
                <a:schemeClr val="tx1"/>
              </a:solidFill>
            </a:ln>
          </p:spPr>
          <p:txBody>
            <a:bodyPr wrap="square">
              <a:spAutoFit/>
            </a:bodyPr>
            <a:lstStyle/>
            <a:p>
              <a:pPr algn="ctr"/>
              <a:r>
                <a:rPr lang="en-GB" sz="2000" b="1" dirty="0">
                  <a:solidFill>
                    <a:schemeClr val="bg1"/>
                  </a:solidFill>
                  <a:latin typeface="+mj-lt"/>
                </a:rPr>
                <a:t>Machines and infrastructure conceptual designs</a:t>
              </a:r>
            </a:p>
          </p:txBody>
        </p:sp>
      </p:grpSp>
      <p:grpSp>
        <p:nvGrpSpPr>
          <p:cNvPr id="4" name="Group 3"/>
          <p:cNvGrpSpPr/>
          <p:nvPr/>
        </p:nvGrpSpPr>
        <p:grpSpPr>
          <a:xfrm>
            <a:off x="3209855" y="980730"/>
            <a:ext cx="2664000" cy="5112569"/>
            <a:chOff x="3225620" y="853323"/>
            <a:chExt cx="2664000" cy="5112569"/>
          </a:xfrm>
        </p:grpSpPr>
        <p:sp>
          <p:nvSpPr>
            <p:cNvPr id="11" name="Rectangle 10"/>
            <p:cNvSpPr/>
            <p:nvPr/>
          </p:nvSpPr>
          <p:spPr>
            <a:xfrm>
              <a:off x="3369908" y="2149468"/>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High-field magnets</a:t>
              </a:r>
              <a:endParaRPr lang="en-GB" dirty="0">
                <a:solidFill>
                  <a:schemeClr val="tx1"/>
                </a:solidFill>
              </a:endParaRPr>
            </a:p>
          </p:txBody>
        </p:sp>
        <p:sp>
          <p:nvSpPr>
            <p:cNvPr id="12" name="Rectangle 11"/>
            <p:cNvSpPr/>
            <p:nvPr/>
          </p:nvSpPr>
          <p:spPr>
            <a:xfrm>
              <a:off x="3369908" y="2905628"/>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Superconducting      RF systems</a:t>
              </a:r>
              <a:endParaRPr lang="en-GB" dirty="0">
                <a:solidFill>
                  <a:schemeClr val="tx1"/>
                </a:solidFill>
              </a:endParaRPr>
            </a:p>
          </p:txBody>
        </p:sp>
        <p:sp>
          <p:nvSpPr>
            <p:cNvPr id="13" name="Rectangle 12"/>
            <p:cNvSpPr/>
            <p:nvPr/>
          </p:nvSpPr>
          <p:spPr>
            <a:xfrm>
              <a:off x="3369908" y="3697716"/>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Cryogenics</a:t>
              </a:r>
              <a:endParaRPr lang="en-GB" dirty="0">
                <a:solidFill>
                  <a:schemeClr val="tx1"/>
                </a:solidFill>
              </a:endParaRPr>
            </a:p>
          </p:txBody>
        </p:sp>
        <p:sp>
          <p:nvSpPr>
            <p:cNvPr id="14" name="Rectangle 13"/>
            <p:cNvSpPr/>
            <p:nvPr/>
          </p:nvSpPr>
          <p:spPr>
            <a:xfrm>
              <a:off x="3369908" y="4489804"/>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Specific technologies </a:t>
              </a:r>
              <a:endParaRPr lang="en-GB" dirty="0">
                <a:solidFill>
                  <a:schemeClr val="tx1"/>
                </a:solidFill>
              </a:endParaRPr>
            </a:p>
          </p:txBody>
        </p:sp>
        <p:sp>
          <p:nvSpPr>
            <p:cNvPr id="17" name="Rectangle 16"/>
            <p:cNvSpPr/>
            <p:nvPr/>
          </p:nvSpPr>
          <p:spPr>
            <a:xfrm>
              <a:off x="3369636" y="5281892"/>
              <a:ext cx="2448000" cy="68400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Planning</a:t>
              </a:r>
              <a:endParaRPr lang="en-GB" dirty="0">
                <a:solidFill>
                  <a:schemeClr val="tx1"/>
                </a:solidFill>
              </a:endParaRPr>
            </a:p>
          </p:txBody>
        </p:sp>
        <p:sp>
          <p:nvSpPr>
            <p:cNvPr id="21" name="Rectangle 20"/>
            <p:cNvSpPr/>
            <p:nvPr/>
          </p:nvSpPr>
          <p:spPr>
            <a:xfrm>
              <a:off x="3225620" y="853323"/>
              <a:ext cx="2664000" cy="1015663"/>
            </a:xfrm>
            <a:prstGeom prst="rect">
              <a:avLst/>
            </a:prstGeom>
            <a:solidFill>
              <a:schemeClr val="tx2">
                <a:lumMod val="60000"/>
                <a:lumOff val="40000"/>
              </a:schemeClr>
            </a:solidFill>
            <a:ln w="38100">
              <a:solidFill>
                <a:schemeClr val="tx1"/>
              </a:solidFill>
            </a:ln>
          </p:spPr>
          <p:txBody>
            <a:bodyPr wrap="square">
              <a:spAutoFit/>
            </a:bodyPr>
            <a:lstStyle/>
            <a:p>
              <a:pPr algn="ctr"/>
              <a:r>
                <a:rPr lang="en-GB" sz="2000" b="1" dirty="0">
                  <a:solidFill>
                    <a:schemeClr val="bg1"/>
                  </a:solidFill>
                  <a:latin typeface="+mj-lt"/>
                </a:rPr>
                <a:t>Technologies </a:t>
              </a:r>
              <a:endParaRPr lang="en-GB" sz="2000" b="1" dirty="0" smtClean="0">
                <a:solidFill>
                  <a:schemeClr val="bg1"/>
                </a:solidFill>
                <a:latin typeface="+mj-lt"/>
              </a:endParaRPr>
            </a:p>
            <a:p>
              <a:pPr algn="ctr"/>
              <a:r>
                <a:rPr lang="en-GB" sz="2000" b="1" dirty="0" smtClean="0">
                  <a:solidFill>
                    <a:schemeClr val="bg1"/>
                  </a:solidFill>
                  <a:latin typeface="+mj-lt"/>
                </a:rPr>
                <a:t>R&amp;D activities</a:t>
              </a:r>
            </a:p>
            <a:p>
              <a:pPr algn="ctr"/>
              <a:r>
                <a:rPr lang="en-GB" sz="2000" b="1" dirty="0" smtClean="0">
                  <a:solidFill>
                    <a:schemeClr val="bg1"/>
                  </a:solidFill>
                  <a:latin typeface="+mj-lt"/>
                </a:rPr>
                <a:t>Planning</a:t>
              </a:r>
              <a:endParaRPr lang="en-GB" sz="2000" b="1" dirty="0">
                <a:solidFill>
                  <a:schemeClr val="bg1"/>
                </a:solidFill>
                <a:latin typeface="+mj-lt"/>
              </a:endParaRPr>
            </a:p>
          </p:txBody>
        </p:sp>
      </p:grpSp>
      <p:grpSp>
        <p:nvGrpSpPr>
          <p:cNvPr id="5" name="Group 4"/>
          <p:cNvGrpSpPr/>
          <p:nvPr/>
        </p:nvGrpSpPr>
        <p:grpSpPr>
          <a:xfrm>
            <a:off x="6090471" y="980730"/>
            <a:ext cx="2664000" cy="4562495"/>
            <a:chOff x="6106236" y="853323"/>
            <a:chExt cx="2664000" cy="4562495"/>
          </a:xfrm>
        </p:grpSpPr>
        <p:sp>
          <p:nvSpPr>
            <p:cNvPr id="15" name="Rectangle 14"/>
            <p:cNvSpPr/>
            <p:nvPr/>
          </p:nvSpPr>
          <p:spPr>
            <a:xfrm>
              <a:off x="6250228" y="2149468"/>
              <a:ext cx="2448000" cy="1080120"/>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dirty="0">
                  <a:solidFill>
                    <a:schemeClr val="tx1"/>
                  </a:solidFill>
                </a:rPr>
                <a:t>Hadron </a:t>
              </a:r>
              <a:r>
                <a:rPr lang="en-GB" dirty="0" smtClean="0">
                  <a:solidFill>
                    <a:schemeClr val="tx1"/>
                  </a:solidFill>
                </a:rPr>
                <a:t>physics         experiments </a:t>
              </a:r>
              <a:endParaRPr lang="en-GB" dirty="0">
                <a:solidFill>
                  <a:schemeClr val="tx1"/>
                </a:solidFill>
              </a:endParaRPr>
            </a:p>
            <a:p>
              <a:pPr algn="ctr"/>
              <a:r>
                <a:rPr lang="en-GB" dirty="0">
                  <a:solidFill>
                    <a:schemeClr val="tx1"/>
                  </a:solidFill>
                </a:rPr>
                <a:t>interface, integration</a:t>
              </a:r>
            </a:p>
          </p:txBody>
        </p:sp>
        <p:sp>
          <p:nvSpPr>
            <p:cNvPr id="16" name="Rectangle 15"/>
            <p:cNvSpPr/>
            <p:nvPr/>
          </p:nvSpPr>
          <p:spPr>
            <a:xfrm>
              <a:off x="6250228" y="3301596"/>
              <a:ext cx="2448000" cy="1008112"/>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a:t>
              </a:r>
              <a:r>
                <a:rPr lang="en-GB" baseline="30000" dirty="0" smtClean="0">
                  <a:solidFill>
                    <a:schemeClr val="tx1"/>
                  </a:solidFill>
                </a:rPr>
                <a:t>+</a:t>
              </a:r>
              <a:r>
                <a:rPr lang="en-GB" dirty="0" smtClean="0">
                  <a:solidFill>
                    <a:schemeClr val="tx1"/>
                  </a:solidFill>
                </a:rPr>
                <a:t> e</a:t>
              </a:r>
              <a:r>
                <a:rPr lang="en-GB" baseline="30000" dirty="0" smtClean="0">
                  <a:solidFill>
                    <a:schemeClr val="tx1"/>
                  </a:solidFill>
                </a:rPr>
                <a:t>- </a:t>
              </a:r>
              <a:r>
                <a:rPr lang="en-GB" dirty="0" smtClean="0">
                  <a:solidFill>
                    <a:schemeClr val="tx1"/>
                  </a:solidFill>
                </a:rPr>
                <a:t>coll. physics      experiments  interface, integration</a:t>
              </a:r>
            </a:p>
          </p:txBody>
        </p:sp>
        <p:sp>
          <p:nvSpPr>
            <p:cNvPr id="22" name="Rectangle 21"/>
            <p:cNvSpPr/>
            <p:nvPr/>
          </p:nvSpPr>
          <p:spPr>
            <a:xfrm>
              <a:off x="6250228" y="4381715"/>
              <a:ext cx="2448000" cy="1034103"/>
            </a:xfrm>
            <a:prstGeom prst="rect">
              <a:avLst/>
            </a:prstGeom>
            <a:solidFill>
              <a:srgbClr val="CCFF9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e</a:t>
              </a:r>
              <a:r>
                <a:rPr lang="en-GB" baseline="30000" dirty="0" smtClean="0">
                  <a:solidFill>
                    <a:schemeClr val="tx1"/>
                  </a:solidFill>
                </a:rPr>
                <a:t>-</a:t>
              </a:r>
              <a:r>
                <a:rPr lang="en-GB" dirty="0" smtClean="0">
                  <a:solidFill>
                    <a:schemeClr val="tx1"/>
                  </a:solidFill>
                </a:rPr>
                <a:t> - p physics, experiments,</a:t>
              </a:r>
            </a:p>
            <a:p>
              <a:pPr algn="ctr"/>
              <a:r>
                <a:rPr lang="en-GB" dirty="0" smtClean="0">
                  <a:solidFill>
                    <a:schemeClr val="tx1"/>
                  </a:solidFill>
                </a:rPr>
                <a:t>integration aspects</a:t>
              </a:r>
            </a:p>
          </p:txBody>
        </p:sp>
        <p:sp>
          <p:nvSpPr>
            <p:cNvPr id="23" name="Rectangle 22"/>
            <p:cNvSpPr/>
            <p:nvPr/>
          </p:nvSpPr>
          <p:spPr>
            <a:xfrm>
              <a:off x="6106236" y="853323"/>
              <a:ext cx="2664000" cy="1015663"/>
            </a:xfrm>
            <a:prstGeom prst="rect">
              <a:avLst/>
            </a:prstGeom>
            <a:solidFill>
              <a:schemeClr val="tx2">
                <a:lumMod val="60000"/>
                <a:lumOff val="40000"/>
              </a:schemeClr>
            </a:solidFill>
            <a:ln w="38100">
              <a:solidFill>
                <a:schemeClr val="tx1"/>
              </a:solidFill>
            </a:ln>
          </p:spPr>
          <p:txBody>
            <a:bodyPr wrap="square">
              <a:spAutoFit/>
            </a:bodyPr>
            <a:lstStyle/>
            <a:p>
              <a:pPr algn="ctr"/>
              <a:r>
                <a:rPr lang="en-GB" sz="2000" b="1" dirty="0">
                  <a:solidFill>
                    <a:schemeClr val="bg1"/>
                  </a:solidFill>
                  <a:latin typeface="+mj-lt"/>
                </a:rPr>
                <a:t>Physics    experiments detectors</a:t>
              </a:r>
            </a:p>
          </p:txBody>
        </p:sp>
      </p:grpSp>
      <p:sp>
        <p:nvSpPr>
          <p:cNvPr id="24" name="Rectangle 23"/>
          <p:cNvSpPr/>
          <p:nvPr/>
        </p:nvSpPr>
        <p:spPr>
          <a:xfrm>
            <a:off x="273221" y="102994"/>
            <a:ext cx="5225709" cy="584776"/>
          </a:xfrm>
          <a:prstGeom prst="rect">
            <a:avLst/>
          </a:prstGeom>
          <a:solidFill>
            <a:schemeClr val="tx2">
              <a:lumMod val="60000"/>
              <a:lumOff val="40000"/>
            </a:schemeClr>
          </a:solidFill>
        </p:spPr>
        <p:txBody>
          <a:bodyPr wrap="none">
            <a:spAutoFit/>
          </a:bodyPr>
          <a:lstStyle/>
          <a:p>
            <a:r>
              <a:rPr lang="en-GB" sz="3200" dirty="0">
                <a:solidFill>
                  <a:schemeClr val="bg1"/>
                </a:solidFill>
              </a:rPr>
              <a:t>Main areas for design study</a:t>
            </a:r>
            <a:endParaRPr lang="fr-FR" sz="3200" dirty="0">
              <a:solidFill>
                <a:schemeClr val="bg1"/>
              </a:solidFill>
            </a:endParaRPr>
          </a:p>
        </p:txBody>
      </p:sp>
      <p:sp>
        <p:nvSpPr>
          <p:cNvPr id="3" name="TextBox 2"/>
          <p:cNvSpPr txBox="1"/>
          <p:nvPr/>
        </p:nvSpPr>
        <p:spPr>
          <a:xfrm>
            <a:off x="5939880" y="26792"/>
            <a:ext cx="2952600" cy="923330"/>
          </a:xfrm>
          <a:prstGeom prst="rect">
            <a:avLst/>
          </a:prstGeom>
          <a:noFill/>
        </p:spPr>
        <p:txBody>
          <a:bodyPr wrap="square" rtlCol="0">
            <a:spAutoFit/>
          </a:bodyPr>
          <a:lstStyle/>
          <a:p>
            <a:r>
              <a:rPr lang="en-GB" b="1" dirty="0" smtClean="0"/>
              <a:t>Preparatory group </a:t>
            </a:r>
          </a:p>
          <a:p>
            <a:r>
              <a:rPr lang="en-GB" b="1" dirty="0" smtClean="0"/>
              <a:t>for a kick-off meeting </a:t>
            </a:r>
          </a:p>
          <a:p>
            <a:r>
              <a:rPr lang="en-GB" b="1" dirty="0" smtClean="0"/>
              <a:t>=&gt; Steering committee</a:t>
            </a:r>
            <a:endParaRPr lang="en-GB"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97071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90277" y="1480335"/>
            <a:ext cx="8718550" cy="245272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6" name="Straight Connector 5"/>
          <p:cNvCxnSpPr/>
          <p:nvPr/>
        </p:nvCxnSpPr>
        <p:spPr>
          <a:xfrm>
            <a:off x="4972173" y="1910482"/>
            <a:ext cx="0" cy="244827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4392991" y="2285825"/>
            <a:ext cx="825867" cy="369332"/>
          </a:xfrm>
          <a:prstGeom prst="rect">
            <a:avLst/>
          </a:prstGeom>
          <a:noFill/>
        </p:spPr>
        <p:txBody>
          <a:bodyPr wrap="none" rtlCol="0">
            <a:spAutoFit/>
          </a:bodyPr>
          <a:lstStyle/>
          <a:p>
            <a:r>
              <a:rPr lang="en-GB" b="1" dirty="0" smtClean="0">
                <a:solidFill>
                  <a:srgbClr val="FF0000"/>
                </a:solidFill>
              </a:rPr>
              <a:t>today</a:t>
            </a:r>
            <a:endParaRPr lang="en-GB" b="1" dirty="0">
              <a:solidFill>
                <a:srgbClr val="FF0000"/>
              </a:solidFill>
            </a:endParaRPr>
          </a:p>
        </p:txBody>
      </p:sp>
      <p:sp>
        <p:nvSpPr>
          <p:cNvPr id="8" name="Rectangle 7"/>
          <p:cNvSpPr/>
          <p:nvPr/>
        </p:nvSpPr>
        <p:spPr>
          <a:xfrm>
            <a:off x="229748" y="116632"/>
            <a:ext cx="8701528" cy="584776"/>
          </a:xfrm>
          <a:prstGeom prst="rect">
            <a:avLst/>
          </a:prstGeom>
          <a:solidFill>
            <a:schemeClr val="tx1">
              <a:lumMod val="60000"/>
              <a:lumOff val="40000"/>
            </a:schemeClr>
          </a:solidFill>
        </p:spPr>
        <p:txBody>
          <a:bodyPr wrap="square">
            <a:spAutoFit/>
          </a:bodyPr>
          <a:lstStyle/>
          <a:p>
            <a:pPr algn="ctr"/>
            <a:r>
              <a:rPr lang="en-GB" sz="3200" b="1" dirty="0" smtClean="0">
                <a:solidFill>
                  <a:schemeClr val="bg1"/>
                </a:solidFill>
              </a:rPr>
              <a:t>Timeline</a:t>
            </a:r>
            <a:endParaRPr lang="en-GB" sz="3200" b="1" dirty="0">
              <a:solidFill>
                <a:schemeClr val="bg1"/>
              </a:solidFill>
            </a:endParaRPr>
          </a:p>
        </p:txBody>
      </p:sp>
      <p:sp>
        <p:nvSpPr>
          <p:cNvPr id="4" name="TextBox 3"/>
          <p:cNvSpPr txBox="1"/>
          <p:nvPr/>
        </p:nvSpPr>
        <p:spPr>
          <a:xfrm>
            <a:off x="7672703" y="3394071"/>
            <a:ext cx="1402948" cy="523220"/>
          </a:xfrm>
          <a:prstGeom prst="rect">
            <a:avLst/>
          </a:prstGeom>
          <a:noFill/>
        </p:spPr>
        <p:txBody>
          <a:bodyPr wrap="none" rtlCol="0">
            <a:spAutoFit/>
          </a:bodyPr>
          <a:lstStyle/>
          <a:p>
            <a:r>
              <a:rPr lang="en-GB" sz="2800" b="1" dirty="0" smtClean="0"/>
              <a:t>Project</a:t>
            </a:r>
            <a:endParaRPr lang="en-GB" sz="2800" b="1" dirty="0"/>
          </a:p>
        </p:txBody>
      </p:sp>
      <p:sp>
        <p:nvSpPr>
          <p:cNvPr id="10" name="TextBox 9"/>
          <p:cNvSpPr txBox="1"/>
          <p:nvPr/>
        </p:nvSpPr>
        <p:spPr>
          <a:xfrm>
            <a:off x="3851920" y="4514223"/>
            <a:ext cx="5056906" cy="461665"/>
          </a:xfrm>
          <a:prstGeom prst="rect">
            <a:avLst/>
          </a:prstGeom>
          <a:noFill/>
        </p:spPr>
        <p:txBody>
          <a:bodyPr wrap="square" rtlCol="0">
            <a:spAutoFit/>
          </a:bodyPr>
          <a:lstStyle/>
          <a:p>
            <a:pPr marL="1428750" indent="-1428750"/>
            <a:r>
              <a:rPr lang="en-GB" sz="2400" b="1" dirty="0" smtClean="0">
                <a:solidFill>
                  <a:srgbClr val="FF0000"/>
                </a:solidFill>
              </a:rPr>
              <a:t>FCC Study :</a:t>
            </a:r>
            <a:r>
              <a:rPr lang="en-GB" sz="2400" b="1" dirty="0">
                <a:solidFill>
                  <a:srgbClr val="FF0000"/>
                </a:solidFill>
              </a:rPr>
              <a:t> </a:t>
            </a:r>
            <a:r>
              <a:rPr lang="en-GB" sz="2400" b="1" dirty="0" smtClean="0">
                <a:solidFill>
                  <a:srgbClr val="FF0000"/>
                </a:solidFill>
              </a:rPr>
              <a:t>p-p towards 100 </a:t>
            </a:r>
            <a:r>
              <a:rPr lang="en-GB" sz="2400" b="1" dirty="0" err="1" smtClean="0">
                <a:solidFill>
                  <a:srgbClr val="FF0000"/>
                </a:solidFill>
              </a:rPr>
              <a:t>TeV</a:t>
            </a:r>
            <a:endParaRPr lang="en-GB" b="1" dirty="0">
              <a:solidFill>
                <a:srgbClr val="FF0000"/>
              </a:solidFill>
            </a:endParaRPr>
          </a:p>
        </p:txBody>
      </p:sp>
      <p:sp>
        <p:nvSpPr>
          <p:cNvPr id="11" name="TextBox 10"/>
          <p:cNvSpPr txBox="1"/>
          <p:nvPr/>
        </p:nvSpPr>
        <p:spPr>
          <a:xfrm>
            <a:off x="3435916" y="4961190"/>
            <a:ext cx="5472911" cy="461665"/>
          </a:xfrm>
          <a:prstGeom prst="rect">
            <a:avLst/>
          </a:prstGeom>
          <a:noFill/>
        </p:spPr>
        <p:txBody>
          <a:bodyPr wrap="square" rtlCol="0">
            <a:spAutoFit/>
          </a:bodyPr>
          <a:lstStyle/>
          <a:p>
            <a:pPr marL="1790700" indent="-1790700"/>
            <a:r>
              <a:rPr lang="en-GB" sz="2400" b="1" dirty="0" smtClean="0">
                <a:solidFill>
                  <a:srgbClr val="FF0000"/>
                </a:solidFill>
              </a:rPr>
              <a:t>Kick-off meeting: 12</a:t>
            </a:r>
            <a:r>
              <a:rPr lang="en-GB" sz="2400" b="1" baseline="30000" dirty="0" smtClean="0">
                <a:solidFill>
                  <a:srgbClr val="FF0000"/>
                </a:solidFill>
              </a:rPr>
              <a:t>th</a:t>
            </a:r>
            <a:r>
              <a:rPr lang="en-GB" sz="2400" b="1" dirty="0" smtClean="0">
                <a:solidFill>
                  <a:srgbClr val="FF0000"/>
                </a:solidFill>
              </a:rPr>
              <a:t>-14</a:t>
            </a:r>
            <a:r>
              <a:rPr lang="en-GB" sz="2400" b="1" baseline="30000" dirty="0" smtClean="0">
                <a:solidFill>
                  <a:srgbClr val="FF0000"/>
                </a:solidFill>
              </a:rPr>
              <a:t>th</a:t>
            </a:r>
            <a:r>
              <a:rPr lang="en-GB" sz="2400" b="1" dirty="0" smtClean="0">
                <a:solidFill>
                  <a:srgbClr val="FF0000"/>
                </a:solidFill>
              </a:rPr>
              <a:t> Feb. 2014</a:t>
            </a:r>
            <a:endParaRPr lang="en-GB" sz="2400" b="1" dirty="0">
              <a:solidFill>
                <a:srgbClr val="FF0000"/>
              </a:solidFill>
            </a:endParaRPr>
          </a:p>
        </p:txBody>
      </p:sp>
      <p:sp>
        <p:nvSpPr>
          <p:cNvPr id="3" name="Rectangle 2"/>
          <p:cNvSpPr/>
          <p:nvPr/>
        </p:nvSpPr>
        <p:spPr>
          <a:xfrm>
            <a:off x="539553" y="5661250"/>
            <a:ext cx="4613763" cy="461665"/>
          </a:xfrm>
          <a:prstGeom prst="rect">
            <a:avLst/>
          </a:prstGeom>
        </p:spPr>
        <p:txBody>
          <a:bodyPr wrap="none">
            <a:spAutoFit/>
          </a:bodyPr>
          <a:lstStyle/>
          <a:p>
            <a:r>
              <a:rPr lang="en-GB" sz="2400" b="1" dirty="0" smtClean="0">
                <a:solidFill>
                  <a:srgbClr val="FF0000"/>
                </a:solidFill>
              </a:rPr>
              <a:t>FCC: Future Circular Colliders</a:t>
            </a:r>
            <a:endParaRPr lang="en-GB" sz="2400" dirty="0"/>
          </a:p>
        </p:txBody>
      </p:sp>
      <p:cxnSp>
        <p:nvCxnSpPr>
          <p:cNvPr id="12" name="Straight Connector 11"/>
          <p:cNvCxnSpPr/>
          <p:nvPr/>
        </p:nvCxnSpPr>
        <p:spPr>
          <a:xfrm flipH="1">
            <a:off x="5677024" y="1910482"/>
            <a:ext cx="18926" cy="2410172"/>
          </a:xfrm>
          <a:prstGeom prst="line">
            <a:avLst/>
          </a:prstGeom>
          <a:ln w="28575">
            <a:solidFill>
              <a:srgbClr val="008000"/>
            </a:solidFill>
            <a:prstDash val="soli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63" y="2051331"/>
            <a:ext cx="3071424" cy="369332"/>
          </a:xfrm>
          <a:prstGeom prst="rect">
            <a:avLst/>
          </a:prstGeom>
          <a:noFill/>
        </p:spPr>
        <p:txBody>
          <a:bodyPr wrap="none" rtlCol="0">
            <a:spAutoFit/>
          </a:bodyPr>
          <a:lstStyle/>
          <a:p>
            <a:r>
              <a:rPr lang="en-GB" dirty="0" smtClean="0">
                <a:solidFill>
                  <a:srgbClr val="008000"/>
                </a:solidFill>
              </a:rPr>
              <a:t>CDR and Cost Review 2018</a:t>
            </a:r>
            <a:endParaRPr lang="en-GB" dirty="0">
              <a:solidFill>
                <a:srgbClr val="008000"/>
              </a:solidFill>
            </a:endParaRPr>
          </a:p>
        </p:txBody>
      </p:sp>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b="-787"/>
          <a:stretch/>
        </p:blipFill>
        <p:spPr bwMode="auto">
          <a:xfrm>
            <a:off x="4805925" y="3853992"/>
            <a:ext cx="4331580" cy="72290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502798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429270" y="740897"/>
            <a:ext cx="8208912" cy="4708981"/>
          </a:xfrm>
          <a:prstGeom prst="rect">
            <a:avLst/>
          </a:prstGeom>
          <a:noFill/>
        </p:spPr>
        <p:txBody>
          <a:bodyPr wrap="square" rtlCol="0">
            <a:spAutoFit/>
          </a:bodyPr>
          <a:lstStyle/>
          <a:p>
            <a:pPr marL="188913" indent="-188913" algn="just">
              <a:buFont typeface="Arial" pitchFamily="34" charset="0"/>
              <a:buChar char="•"/>
            </a:pPr>
            <a:r>
              <a:rPr lang="en-GB" sz="2000" b="1" dirty="0" smtClean="0">
                <a:solidFill>
                  <a:schemeClr val="tx2">
                    <a:lumMod val="60000"/>
                    <a:lumOff val="40000"/>
                  </a:schemeClr>
                </a:solidFill>
              </a:rPr>
              <a:t>The CLIC study is continued to be ready for decision in 2018</a:t>
            </a:r>
          </a:p>
          <a:p>
            <a:pPr marL="646113" lvl="1" indent="-188913" algn="just">
              <a:buFont typeface="Arial" pitchFamily="34" charset="0"/>
              <a:buChar char="•"/>
            </a:pPr>
            <a:r>
              <a:rPr lang="en-GB" sz="2000" b="1" dirty="0" smtClean="0">
                <a:solidFill>
                  <a:schemeClr val="tx2">
                    <a:lumMod val="60000"/>
                    <a:lumOff val="40000"/>
                  </a:schemeClr>
                </a:solidFill>
              </a:rPr>
              <a:t>Also contributions to ILC</a:t>
            </a:r>
          </a:p>
          <a:p>
            <a:pPr marL="646113" lvl="1" indent="-188913" algn="just">
              <a:buFont typeface="Arial" pitchFamily="34" charset="0"/>
              <a:buChar char="•"/>
            </a:pPr>
            <a:r>
              <a:rPr lang="en-GB" sz="2000" b="1" dirty="0" smtClean="0">
                <a:solidFill>
                  <a:srgbClr val="FF0000"/>
                </a:solidFill>
              </a:rPr>
              <a:t>CLIC meeting 3.-7. February at CERN</a:t>
            </a:r>
          </a:p>
          <a:p>
            <a:pPr marL="188913" indent="-188913" algn="just"/>
            <a:endParaRPr lang="en-GB" sz="2000" b="1" dirty="0" smtClean="0">
              <a:solidFill>
                <a:schemeClr val="tx2">
                  <a:lumMod val="60000"/>
                  <a:lumOff val="40000"/>
                </a:schemeClr>
              </a:solidFill>
            </a:endParaRPr>
          </a:p>
          <a:p>
            <a:pPr marL="188913" indent="-188913" algn="just">
              <a:buFont typeface="Arial" pitchFamily="34" charset="0"/>
              <a:buChar char="•"/>
            </a:pPr>
            <a:r>
              <a:rPr lang="en-GB" sz="2000" b="1" dirty="0" smtClean="0">
                <a:solidFill>
                  <a:schemeClr val="tx2">
                    <a:lumMod val="60000"/>
                    <a:lumOff val="40000"/>
                  </a:schemeClr>
                </a:solidFill>
              </a:rPr>
              <a:t>C</a:t>
            </a:r>
            <a:r>
              <a:rPr lang="en-GB" sz="2000" b="1" dirty="0" smtClean="0">
                <a:solidFill>
                  <a:schemeClr val="tx2">
                    <a:lumMod val="60000"/>
                    <a:lumOff val="40000"/>
                  </a:schemeClr>
                </a:solidFill>
              </a:rPr>
              <a:t>ERN is starting a new international study of future circular colliders (FCC): </a:t>
            </a:r>
            <a:r>
              <a:rPr lang="en-GB" sz="2000" b="1" dirty="0" smtClean="0">
                <a:solidFill>
                  <a:srgbClr val="008000"/>
                </a:solidFill>
              </a:rPr>
              <a:t>CDR and cost review for the next ESU (target 2018)</a:t>
            </a:r>
            <a:endParaRPr lang="en-GB" sz="2000" b="1" dirty="0" smtClean="0">
              <a:solidFill>
                <a:schemeClr val="tx2">
                  <a:lumMod val="60000"/>
                  <a:lumOff val="40000"/>
                </a:schemeClr>
              </a:solidFill>
            </a:endParaRPr>
          </a:p>
          <a:p>
            <a:pPr marL="188913" indent="-188913" algn="just">
              <a:buFont typeface="Arial" pitchFamily="34" charset="0"/>
              <a:buChar char="•"/>
            </a:pPr>
            <a:r>
              <a:rPr lang="en-GB" sz="2000" b="1" dirty="0" smtClean="0">
                <a:solidFill>
                  <a:schemeClr val="tx2">
                    <a:lumMod val="60000"/>
                    <a:lumOff val="40000"/>
                  </a:schemeClr>
                </a:solidFill>
              </a:rPr>
              <a:t>The study is driven by the </a:t>
            </a:r>
            <a:r>
              <a:rPr lang="en-GB" sz="2000" b="1" dirty="0" err="1" smtClean="0">
                <a:solidFill>
                  <a:schemeClr val="tx2">
                    <a:lumMod val="60000"/>
                    <a:lumOff val="40000"/>
                  </a:schemeClr>
                </a:solidFill>
              </a:rPr>
              <a:t>hadron</a:t>
            </a:r>
            <a:r>
              <a:rPr lang="en-GB" sz="2000" b="1" dirty="0" smtClean="0">
                <a:solidFill>
                  <a:schemeClr val="tx2">
                    <a:lumMod val="60000"/>
                    <a:lumOff val="40000"/>
                  </a:schemeClr>
                </a:solidFill>
              </a:rPr>
              <a:t> collider at the energy frontier, determining also  the infrastructure.</a:t>
            </a:r>
          </a:p>
          <a:p>
            <a:pPr marL="188913" indent="-188913" algn="just">
              <a:buFont typeface="Arial" pitchFamily="34" charset="0"/>
              <a:buChar char="•"/>
            </a:pPr>
            <a:r>
              <a:rPr lang="en-GB" sz="2000" b="1" dirty="0" smtClean="0">
                <a:solidFill>
                  <a:schemeClr val="tx2">
                    <a:lumMod val="60000"/>
                    <a:lumOff val="40000"/>
                  </a:schemeClr>
                </a:solidFill>
              </a:rPr>
              <a:t>The study will also contain an </a:t>
            </a:r>
            <a:r>
              <a:rPr lang="en-GB" sz="2000" b="1" dirty="0" err="1" smtClean="0">
                <a:solidFill>
                  <a:schemeClr val="tx2">
                    <a:lumMod val="60000"/>
                    <a:lumOff val="40000"/>
                  </a:schemeClr>
                </a:solidFill>
              </a:rPr>
              <a:t>e</a:t>
            </a:r>
            <a:r>
              <a:rPr lang="en-GB" sz="2000" b="1" baseline="30000" dirty="0" err="1" smtClean="0">
                <a:solidFill>
                  <a:schemeClr val="tx2">
                    <a:lumMod val="60000"/>
                    <a:lumOff val="40000"/>
                  </a:schemeClr>
                </a:solidFill>
              </a:rPr>
              <a:t>+</a:t>
            </a:r>
            <a:r>
              <a:rPr lang="en-GB" sz="2000" b="1" dirty="0" err="1" smtClean="0">
                <a:solidFill>
                  <a:schemeClr val="tx2">
                    <a:lumMod val="60000"/>
                    <a:lumOff val="40000"/>
                  </a:schemeClr>
                </a:solidFill>
              </a:rPr>
              <a:t>e</a:t>
            </a:r>
            <a:r>
              <a:rPr lang="en-GB" sz="2000" b="1" baseline="30000" dirty="0" smtClean="0">
                <a:solidFill>
                  <a:schemeClr val="tx2">
                    <a:lumMod val="60000"/>
                    <a:lumOff val="40000"/>
                  </a:schemeClr>
                </a:solidFill>
              </a:rPr>
              <a:t>-</a:t>
            </a:r>
            <a:r>
              <a:rPr lang="en-GB" sz="2000" b="1" dirty="0" smtClean="0">
                <a:solidFill>
                  <a:schemeClr val="tx2">
                    <a:lumMod val="60000"/>
                    <a:lumOff val="40000"/>
                  </a:schemeClr>
                </a:solidFill>
              </a:rPr>
              <a:t> collider, as potential intermediate step, and look at an </a:t>
            </a:r>
            <a:r>
              <a:rPr lang="en-GB" sz="2000" b="1" dirty="0" err="1" smtClean="0">
                <a:solidFill>
                  <a:schemeClr val="tx2">
                    <a:lumMod val="60000"/>
                    <a:lumOff val="40000"/>
                  </a:schemeClr>
                </a:solidFill>
              </a:rPr>
              <a:t>e-p</a:t>
            </a:r>
            <a:r>
              <a:rPr lang="en-GB" sz="2000" b="1" dirty="0" smtClean="0">
                <a:solidFill>
                  <a:schemeClr val="tx2">
                    <a:lumMod val="60000"/>
                    <a:lumOff val="40000"/>
                  </a:schemeClr>
                </a:solidFill>
              </a:rPr>
              <a:t> option. </a:t>
            </a:r>
            <a:r>
              <a:rPr lang="en-US" sz="2000" b="1" i="1" dirty="0" smtClean="0">
                <a:solidFill>
                  <a:schemeClr val="tx2">
                    <a:lumMod val="60000"/>
                    <a:lumOff val="40000"/>
                  </a:schemeClr>
                </a:solidFill>
              </a:rPr>
              <a:t> </a:t>
            </a:r>
          </a:p>
          <a:p>
            <a:pPr marL="188913" indent="-188913">
              <a:buFont typeface="Arial" pitchFamily="34" charset="0"/>
              <a:buChar char="•"/>
            </a:pPr>
            <a:r>
              <a:rPr lang="en-US" sz="2000" b="1" i="1" dirty="0" smtClean="0">
                <a:solidFill>
                  <a:srgbClr val="FF0000"/>
                </a:solidFill>
              </a:rPr>
              <a:t>FCC kick-off meeting: 12-14. February 2014 in Geneva area</a:t>
            </a:r>
          </a:p>
          <a:p>
            <a:pPr marL="1166813" lvl="1" indent="-173038"/>
            <a:r>
              <a:rPr lang="en-US" sz="2000" b="1" i="1" dirty="0" smtClean="0">
                <a:solidFill>
                  <a:schemeClr val="tx2">
                    <a:lumMod val="60000"/>
                    <a:lumOff val="40000"/>
                  </a:schemeClr>
                </a:solidFill>
              </a:rPr>
              <a:t>- Establishing international collaborations </a:t>
            </a:r>
          </a:p>
          <a:p>
            <a:pPr marL="1166813" lvl="1" indent="-173038">
              <a:buFontTx/>
              <a:buChar char="-"/>
            </a:pPr>
            <a:r>
              <a:rPr lang="en-US" sz="2000" b="1" i="1" dirty="0" smtClean="0">
                <a:solidFill>
                  <a:schemeClr val="tx2">
                    <a:lumMod val="60000"/>
                    <a:lumOff val="40000"/>
                  </a:schemeClr>
                </a:solidFill>
              </a:rPr>
              <a:t>Set-up study groups and study committees</a:t>
            </a:r>
          </a:p>
          <a:p>
            <a:pPr marL="1166813" lvl="1" indent="-173038">
              <a:buFontTx/>
              <a:buChar char="-"/>
            </a:pPr>
            <a:r>
              <a:rPr lang="en-US" sz="2000" b="1" i="1" dirty="0" smtClean="0">
                <a:solidFill>
                  <a:schemeClr val="tx2">
                    <a:lumMod val="60000"/>
                    <a:lumOff val="40000"/>
                  </a:schemeClr>
                </a:solidFill>
              </a:rPr>
              <a:t>International Advisory Committee (IAC)</a:t>
            </a:r>
          </a:p>
        </p:txBody>
      </p:sp>
      <p:sp>
        <p:nvSpPr>
          <p:cNvPr id="5" name="Text Box 8"/>
          <p:cNvSpPr txBox="1">
            <a:spLocks noChangeArrowheads="1"/>
          </p:cNvSpPr>
          <p:nvPr/>
        </p:nvSpPr>
        <p:spPr bwMode="auto">
          <a:xfrm>
            <a:off x="903618" y="5802868"/>
            <a:ext cx="6792582" cy="36933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folHlink"/>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lgn="ctr">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wrap="none">
            <a:spAutoFit/>
          </a:bodyPr>
          <a:lstStyle/>
          <a:p>
            <a:r>
              <a:rPr lang="en-GB" dirty="0" smtClean="0"/>
              <a:t>Thanks to Michael </a:t>
            </a:r>
            <a:r>
              <a:rPr lang="en-GB" dirty="0" err="1" smtClean="0"/>
              <a:t>Benedikt</a:t>
            </a:r>
            <a:r>
              <a:rPr lang="en-GB" dirty="0" smtClean="0"/>
              <a:t> and </a:t>
            </a:r>
            <a:r>
              <a:rPr lang="en-GB" dirty="0" err="1" smtClean="0"/>
              <a:t>Steinar</a:t>
            </a:r>
            <a:r>
              <a:rPr lang="en-GB" dirty="0" smtClean="0"/>
              <a:t> </a:t>
            </a:r>
            <a:r>
              <a:rPr lang="en-GB" dirty="0" err="1" smtClean="0"/>
              <a:t>Stapnes</a:t>
            </a:r>
            <a:r>
              <a:rPr lang="en-GB" dirty="0" smtClean="0"/>
              <a:t> for some slides</a:t>
            </a:r>
            <a:endParaRPr lang="en-GB" dirty="0"/>
          </a:p>
        </p:txBody>
      </p:sp>
      <p:sp>
        <p:nvSpPr>
          <p:cNvPr id="6" name="Rectangle 5"/>
          <p:cNvSpPr/>
          <p:nvPr/>
        </p:nvSpPr>
        <p:spPr>
          <a:xfrm>
            <a:off x="381001" y="102995"/>
            <a:ext cx="8458200" cy="584775"/>
          </a:xfrm>
          <a:prstGeom prst="rect">
            <a:avLst/>
          </a:prstGeom>
          <a:solidFill>
            <a:schemeClr val="tx2">
              <a:lumMod val="60000"/>
              <a:lumOff val="40000"/>
            </a:schemeClr>
          </a:solidFill>
        </p:spPr>
        <p:txBody>
          <a:bodyPr wrap="square">
            <a:spAutoFit/>
          </a:bodyPr>
          <a:lstStyle/>
          <a:p>
            <a:pPr algn="ctr"/>
            <a:r>
              <a:rPr lang="en-GB" sz="3200" dirty="0" smtClean="0">
                <a:solidFill>
                  <a:schemeClr val="bg1"/>
                </a:solidFill>
              </a:rPr>
              <a:t>Summary</a:t>
            </a:r>
            <a:endParaRPr lang="fr-FR" sz="3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992001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1521" y="1498363"/>
            <a:ext cx="8525781" cy="1477328"/>
          </a:xfrm>
          <a:prstGeom prst="rect">
            <a:avLst/>
          </a:prstGeom>
          <a:noFill/>
        </p:spPr>
        <p:txBody>
          <a:bodyPr wrap="square" rtlCol="0">
            <a:spAutoFit/>
          </a:bodyPr>
          <a:lstStyle/>
          <a:p>
            <a:pPr marL="266700" indent="-266700" algn="just"/>
            <a:r>
              <a:rPr lang="en-GB" i="1" dirty="0" smtClean="0"/>
              <a:t>c)</a:t>
            </a:r>
            <a:r>
              <a:rPr lang="en-GB" i="1" dirty="0" smtClean="0"/>
              <a:t> </a:t>
            </a:r>
            <a:r>
              <a:rPr lang="en-GB" i="1" dirty="0" smtClean="0">
                <a:solidFill>
                  <a:srgbClr val="000000"/>
                </a:solidFill>
              </a:rPr>
              <a:t>Europe’s </a:t>
            </a:r>
            <a:r>
              <a:rPr lang="en-GB" i="1" dirty="0" smtClean="0">
                <a:solidFill>
                  <a:srgbClr val="000000"/>
                </a:solidFill>
              </a:rPr>
              <a:t>top priority should be the </a:t>
            </a:r>
            <a:r>
              <a:rPr lang="en-GB" b="1" i="1" dirty="0" smtClean="0">
                <a:solidFill>
                  <a:srgbClr val="327AEB"/>
                </a:solidFill>
              </a:rPr>
              <a:t>exploitation of the full potential of the LHC</a:t>
            </a:r>
            <a:r>
              <a:rPr lang="en-GB" i="1" dirty="0" smtClean="0">
                <a:solidFill>
                  <a:srgbClr val="000000"/>
                </a:solidFill>
              </a:rPr>
              <a:t>, including the high-luminosity upgrade of the machine and detectors with a view to collecting </a:t>
            </a:r>
            <a:r>
              <a:rPr lang="en-GB" b="1" i="1" dirty="0" smtClean="0">
                <a:solidFill>
                  <a:schemeClr val="tx1">
                    <a:lumMod val="60000"/>
                    <a:lumOff val="40000"/>
                  </a:schemeClr>
                </a:solidFill>
              </a:rPr>
              <a:t>ten times more data than in the initial design, by around 2030</a:t>
            </a:r>
            <a:r>
              <a:rPr lang="en-GB" i="1" dirty="0" smtClean="0">
                <a:solidFill>
                  <a:srgbClr val="000000"/>
                </a:solidFill>
              </a:rPr>
              <a:t>. This upgrade programme will also provide further exciting opportunities for the study of flavour physics and the quark-gluon plasma.</a:t>
            </a:r>
            <a:endParaRPr lang="en-GB" dirty="0">
              <a:solidFill>
                <a:srgbClr val="000000"/>
              </a:solidFill>
            </a:endParaRPr>
          </a:p>
        </p:txBody>
      </p:sp>
      <p:sp>
        <p:nvSpPr>
          <p:cNvPr id="3" name="TextBox 2"/>
          <p:cNvSpPr txBox="1"/>
          <p:nvPr/>
        </p:nvSpPr>
        <p:spPr>
          <a:xfrm>
            <a:off x="543498" y="3611062"/>
            <a:ext cx="7809285" cy="2062103"/>
          </a:xfrm>
          <a:prstGeom prst="rect">
            <a:avLst/>
          </a:prstGeom>
          <a:solidFill>
            <a:schemeClr val="tx1">
              <a:lumMod val="60000"/>
              <a:lumOff val="40000"/>
            </a:schemeClr>
          </a:solidFill>
        </p:spPr>
        <p:txBody>
          <a:bodyPr wrap="square" rtlCol="0">
            <a:spAutoFit/>
          </a:bodyPr>
          <a:lstStyle/>
          <a:p>
            <a:pPr algn="ctr"/>
            <a:r>
              <a:rPr lang="en-GB" sz="3200" b="1" dirty="0" smtClean="0">
                <a:solidFill>
                  <a:schemeClr val="bg1"/>
                </a:solidFill>
              </a:rPr>
              <a:t>HL-LHC from a study to a PROJECT</a:t>
            </a:r>
          </a:p>
          <a:p>
            <a:pPr algn="ctr"/>
            <a:r>
              <a:rPr lang="en-GB" sz="3200" b="1" dirty="0" smtClean="0">
                <a:solidFill>
                  <a:schemeClr val="bg1"/>
                </a:solidFill>
              </a:rPr>
              <a:t>300 fb</a:t>
            </a:r>
            <a:r>
              <a:rPr lang="en-GB" sz="3200" b="1" baseline="30000" dirty="0" smtClean="0">
                <a:solidFill>
                  <a:schemeClr val="bg1"/>
                </a:solidFill>
              </a:rPr>
              <a:t>-1</a:t>
            </a:r>
            <a:r>
              <a:rPr lang="en-GB" sz="3200" b="1" dirty="0" smtClean="0">
                <a:solidFill>
                  <a:schemeClr val="bg1"/>
                </a:solidFill>
              </a:rPr>
              <a:t> → 3000 fb</a:t>
            </a:r>
            <a:r>
              <a:rPr lang="en-GB" sz="3200" b="1" baseline="30000" dirty="0" smtClean="0">
                <a:solidFill>
                  <a:schemeClr val="bg1"/>
                </a:solidFill>
              </a:rPr>
              <a:t>-1</a:t>
            </a:r>
          </a:p>
          <a:p>
            <a:r>
              <a:rPr lang="en-GB" sz="3200" dirty="0">
                <a:solidFill>
                  <a:schemeClr val="bg1"/>
                </a:solidFill>
              </a:rPr>
              <a:t>i</a:t>
            </a:r>
            <a:r>
              <a:rPr lang="en-GB" sz="3200" dirty="0" smtClean="0">
                <a:solidFill>
                  <a:schemeClr val="bg1"/>
                </a:solidFill>
              </a:rPr>
              <a:t>ncluding LHC injectors upgrade </a:t>
            </a:r>
            <a:r>
              <a:rPr lang="en-GB" sz="3600" b="1" dirty="0" smtClean="0">
                <a:solidFill>
                  <a:schemeClr val="bg1"/>
                </a:solidFill>
              </a:rPr>
              <a:t>LIU</a:t>
            </a:r>
            <a:r>
              <a:rPr lang="en-GB" sz="3200" dirty="0">
                <a:solidFill>
                  <a:schemeClr val="bg1"/>
                </a:solidFill>
              </a:rPr>
              <a:t> </a:t>
            </a:r>
            <a:r>
              <a:rPr lang="en-GB" sz="2800" dirty="0" smtClean="0">
                <a:solidFill>
                  <a:schemeClr val="bg1"/>
                </a:solidFill>
              </a:rPr>
              <a:t>(</a:t>
            </a:r>
            <a:r>
              <a:rPr lang="en-GB" sz="2800" dirty="0" err="1" smtClean="0">
                <a:solidFill>
                  <a:schemeClr val="bg1"/>
                </a:solidFill>
              </a:rPr>
              <a:t>Linac</a:t>
            </a:r>
            <a:r>
              <a:rPr lang="en-GB" sz="2800" dirty="0" smtClean="0">
                <a:solidFill>
                  <a:schemeClr val="bg1"/>
                </a:solidFill>
              </a:rPr>
              <a:t> 4, Booster 2GeV, PS and SPS upgrade) </a:t>
            </a:r>
            <a:endParaRPr lang="en-GB" sz="2800" dirty="0">
              <a:solidFill>
                <a:schemeClr val="bg1"/>
              </a:solidFill>
            </a:endParaRPr>
          </a:p>
        </p:txBody>
      </p:sp>
      <p:sp>
        <p:nvSpPr>
          <p:cNvPr id="4" name="Rectangle 3"/>
          <p:cNvSpPr/>
          <p:nvPr/>
        </p:nvSpPr>
        <p:spPr>
          <a:xfrm>
            <a:off x="2555776" y="210421"/>
            <a:ext cx="6480720" cy="830997"/>
          </a:xfrm>
          <a:prstGeom prst="rect">
            <a:avLst/>
          </a:prstGeom>
          <a:solidFill>
            <a:schemeClr val="tx2">
              <a:lumMod val="60000"/>
              <a:lumOff val="40000"/>
            </a:schemeClr>
          </a:solidFill>
        </p:spPr>
        <p:txBody>
          <a:bodyPr wrap="square">
            <a:spAutoFit/>
          </a:bodyPr>
          <a:lstStyle/>
          <a:p>
            <a:r>
              <a:rPr lang="en-GB" sz="2400" b="1" dirty="0">
                <a:solidFill>
                  <a:schemeClr val="bg1"/>
                </a:solidFill>
              </a:rPr>
              <a:t>The European Strategy for Particle </a:t>
            </a:r>
            <a:r>
              <a:rPr lang="en-GB" sz="2400" b="1" dirty="0" smtClean="0">
                <a:solidFill>
                  <a:schemeClr val="bg1"/>
                </a:solidFill>
              </a:rPr>
              <a:t>Physics </a:t>
            </a:r>
          </a:p>
          <a:p>
            <a:r>
              <a:rPr lang="fr-FR" sz="2400" dirty="0" smtClean="0">
                <a:solidFill>
                  <a:schemeClr val="bg1"/>
                </a:solidFill>
              </a:rPr>
              <a:t>Update </a:t>
            </a:r>
            <a:r>
              <a:rPr lang="fr-FR" sz="2400" dirty="0">
                <a:solidFill>
                  <a:schemeClr val="bg1"/>
                </a:solidFill>
              </a:rPr>
              <a:t>2013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 y="0"/>
            <a:ext cx="2242458" cy="119675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69832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62001"/>
            <a:ext cx="8839200" cy="1754327"/>
          </a:xfrm>
          <a:prstGeom prst="rect">
            <a:avLst/>
          </a:prstGeom>
          <a:noFill/>
        </p:spPr>
        <p:txBody>
          <a:bodyPr wrap="square" rtlCol="0">
            <a:spAutoFit/>
          </a:bodyPr>
          <a:lstStyle/>
          <a:p>
            <a:pPr marL="266700" indent="-266700" algn="just"/>
            <a:r>
              <a:rPr lang="en-GB" sz="1600" i="1" dirty="0" smtClean="0"/>
              <a:t>	</a:t>
            </a:r>
            <a:r>
              <a:rPr lang="en-GB" sz="1600" dirty="0" err="1" smtClean="0">
                <a:solidFill>
                  <a:srgbClr val="000000"/>
                </a:solidFill>
              </a:rPr>
              <a:t>d</a:t>
            </a:r>
            <a:r>
              <a:rPr lang="en-GB" sz="1600" dirty="0" smtClean="0">
                <a:solidFill>
                  <a:srgbClr val="000000"/>
                </a:solidFill>
              </a:rPr>
              <a:t>) </a:t>
            </a:r>
            <a:r>
              <a:rPr lang="en-GB" i="1" dirty="0" smtClean="0">
                <a:solidFill>
                  <a:srgbClr val="000000"/>
                </a:solidFill>
              </a:rPr>
              <a:t>CERN </a:t>
            </a:r>
            <a:r>
              <a:rPr lang="en-GB" i="1" dirty="0" smtClean="0">
                <a:solidFill>
                  <a:srgbClr val="000000"/>
                </a:solidFill>
              </a:rPr>
              <a:t>should undertake design studies for accelerator projects in a </a:t>
            </a:r>
            <a:r>
              <a:rPr lang="en-GB" i="1" dirty="0" smtClean="0">
                <a:solidFill>
                  <a:srgbClr val="000000"/>
                </a:solidFill>
              </a:rPr>
              <a:t>global with </a:t>
            </a:r>
            <a:r>
              <a:rPr lang="en-GB" i="1" dirty="0">
                <a:solidFill>
                  <a:srgbClr val="000000"/>
                </a:solidFill>
              </a:rPr>
              <a:t>emphasis on </a:t>
            </a:r>
            <a:r>
              <a:rPr lang="en-GB" b="1" i="1" dirty="0">
                <a:solidFill>
                  <a:srgbClr val="FF0000"/>
                </a:solidFill>
              </a:rPr>
              <a:t>proton-proton</a:t>
            </a:r>
            <a:r>
              <a:rPr lang="en-GB" b="1" i="1" dirty="0">
                <a:solidFill>
                  <a:schemeClr val="tx1">
                    <a:lumMod val="60000"/>
                    <a:lumOff val="40000"/>
                  </a:schemeClr>
                </a:solidFill>
              </a:rPr>
              <a:t> and </a:t>
            </a:r>
            <a:r>
              <a:rPr lang="en-GB" b="1" i="1" dirty="0" smtClean="0">
                <a:solidFill>
                  <a:srgbClr val="00A900"/>
                </a:solidFill>
              </a:rPr>
              <a:t>electron-positron</a:t>
            </a:r>
            <a:r>
              <a:rPr lang="en-GB" b="1" i="1" dirty="0">
                <a:solidFill>
                  <a:srgbClr val="00A900"/>
                </a:solidFill>
              </a:rPr>
              <a:t> </a:t>
            </a:r>
            <a:r>
              <a:rPr lang="en-GB" b="1" i="1" dirty="0" smtClean="0">
                <a:solidFill>
                  <a:schemeClr val="tx1">
                    <a:lumMod val="60000"/>
                    <a:lumOff val="40000"/>
                  </a:schemeClr>
                </a:solidFill>
              </a:rPr>
              <a:t>high-energy </a:t>
            </a:r>
            <a:r>
              <a:rPr lang="en-GB" b="1" i="1" dirty="0">
                <a:solidFill>
                  <a:schemeClr val="tx1">
                    <a:lumMod val="60000"/>
                    <a:lumOff val="40000"/>
                  </a:schemeClr>
                </a:solidFill>
              </a:rPr>
              <a:t>frontier machines</a:t>
            </a:r>
            <a:r>
              <a:rPr lang="en-GB" i="1" dirty="0">
                <a:solidFill>
                  <a:srgbClr val="000000"/>
                </a:solidFill>
              </a:rPr>
              <a:t>. These design studies should be coupled to a </a:t>
            </a:r>
            <a:r>
              <a:rPr lang="en-GB" i="1" dirty="0" smtClean="0">
                <a:solidFill>
                  <a:srgbClr val="000000"/>
                </a:solidFill>
              </a:rPr>
              <a:t>vigorous accelerator </a:t>
            </a:r>
            <a:r>
              <a:rPr lang="en-GB" i="1" dirty="0">
                <a:solidFill>
                  <a:srgbClr val="000000"/>
                </a:solidFill>
              </a:rPr>
              <a:t>R&amp;D programme, including </a:t>
            </a:r>
            <a:r>
              <a:rPr lang="en-GB" b="1" i="1" dirty="0">
                <a:solidFill>
                  <a:srgbClr val="FF0000"/>
                </a:solidFill>
              </a:rPr>
              <a:t>high-field magnets </a:t>
            </a:r>
            <a:r>
              <a:rPr lang="en-GB" dirty="0">
                <a:solidFill>
                  <a:srgbClr val="000000"/>
                </a:solidFill>
              </a:rPr>
              <a:t>and</a:t>
            </a:r>
            <a:r>
              <a:rPr lang="en-GB" b="1" i="1" dirty="0">
                <a:solidFill>
                  <a:srgbClr val="000000"/>
                </a:solidFill>
              </a:rPr>
              <a:t> </a:t>
            </a:r>
            <a:r>
              <a:rPr lang="en-GB" b="1" i="1" dirty="0">
                <a:solidFill>
                  <a:srgbClr val="00A900"/>
                </a:solidFill>
              </a:rPr>
              <a:t>high-gradient </a:t>
            </a:r>
            <a:r>
              <a:rPr lang="en-GB" b="1" i="1" dirty="0" smtClean="0">
                <a:solidFill>
                  <a:srgbClr val="00A900"/>
                </a:solidFill>
              </a:rPr>
              <a:t>accelerating structures</a:t>
            </a:r>
            <a:r>
              <a:rPr lang="en-GB" i="1" dirty="0">
                <a:solidFill>
                  <a:srgbClr val="00A900"/>
                </a:solidFill>
              </a:rPr>
              <a:t>,</a:t>
            </a:r>
            <a:r>
              <a:rPr lang="en-GB" i="1" dirty="0">
                <a:solidFill>
                  <a:srgbClr val="000000"/>
                </a:solidFill>
              </a:rPr>
              <a:t> </a:t>
            </a:r>
            <a:r>
              <a:rPr lang="en-GB" b="1" i="1" dirty="0">
                <a:solidFill>
                  <a:schemeClr val="tx1">
                    <a:lumMod val="60000"/>
                    <a:lumOff val="40000"/>
                  </a:schemeClr>
                </a:solidFill>
              </a:rPr>
              <a:t>in collaboration with national institutes, laboratories and universities worldwide.</a:t>
            </a:r>
            <a:endParaRPr lang="fr-FR" b="1" dirty="0">
              <a:solidFill>
                <a:schemeClr val="tx1">
                  <a:lumMod val="60000"/>
                  <a:lumOff val="4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4615" y="3201618"/>
            <a:ext cx="4220262" cy="296831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 name="Picture 5"/>
          <p:cNvPicPr>
            <a:picLocks noChangeAspect="1"/>
          </p:cNvPicPr>
          <p:nvPr/>
        </p:nvPicPr>
        <p:blipFill>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99993" y="2976377"/>
            <a:ext cx="4299845" cy="253118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TextBox 3"/>
          <p:cNvSpPr txBox="1"/>
          <p:nvPr/>
        </p:nvSpPr>
        <p:spPr>
          <a:xfrm>
            <a:off x="1844895" y="2714765"/>
            <a:ext cx="962423" cy="523220"/>
          </a:xfrm>
          <a:prstGeom prst="rect">
            <a:avLst/>
          </a:prstGeom>
          <a:noFill/>
        </p:spPr>
        <p:txBody>
          <a:bodyPr wrap="none" rtlCol="0">
            <a:spAutoFit/>
          </a:bodyPr>
          <a:lstStyle/>
          <a:p>
            <a:r>
              <a:rPr lang="en-GB" sz="2800" b="1" dirty="0" smtClean="0">
                <a:solidFill>
                  <a:srgbClr val="FF0000"/>
                </a:solidFill>
              </a:rPr>
              <a:t>HFM</a:t>
            </a:r>
            <a:endParaRPr lang="en-GB" sz="2800" b="1" dirty="0">
              <a:solidFill>
                <a:srgbClr val="FF0000"/>
              </a:solidFill>
            </a:endParaRPr>
          </a:p>
        </p:txBody>
      </p:sp>
      <p:sp>
        <p:nvSpPr>
          <p:cNvPr id="9" name="TextBox 8"/>
          <p:cNvSpPr txBox="1"/>
          <p:nvPr/>
        </p:nvSpPr>
        <p:spPr>
          <a:xfrm>
            <a:off x="6168052" y="2475624"/>
            <a:ext cx="969261" cy="523220"/>
          </a:xfrm>
          <a:prstGeom prst="rect">
            <a:avLst/>
          </a:prstGeom>
          <a:noFill/>
        </p:spPr>
        <p:txBody>
          <a:bodyPr wrap="none" rtlCol="0">
            <a:spAutoFit/>
          </a:bodyPr>
          <a:lstStyle/>
          <a:p>
            <a:r>
              <a:rPr lang="en-GB" sz="2800" b="1" dirty="0" smtClean="0">
                <a:solidFill>
                  <a:srgbClr val="00A900"/>
                </a:solidFill>
              </a:rPr>
              <a:t>HGA</a:t>
            </a:r>
            <a:endParaRPr lang="en-GB" sz="2800" b="1" dirty="0">
              <a:solidFill>
                <a:srgbClr val="00A900"/>
              </a:solidFill>
            </a:endParaRPr>
          </a:p>
        </p:txBody>
      </p:sp>
      <p:sp>
        <p:nvSpPr>
          <p:cNvPr id="10" name="Rectangle 9"/>
          <p:cNvSpPr/>
          <p:nvPr/>
        </p:nvSpPr>
        <p:spPr>
          <a:xfrm>
            <a:off x="251520" y="105744"/>
            <a:ext cx="8548317" cy="523220"/>
          </a:xfrm>
          <a:prstGeom prst="rect">
            <a:avLst/>
          </a:prstGeom>
          <a:solidFill>
            <a:schemeClr val="tx1">
              <a:lumMod val="60000"/>
              <a:lumOff val="40000"/>
            </a:schemeClr>
          </a:solidFill>
        </p:spPr>
        <p:txBody>
          <a:bodyPr wrap="square">
            <a:spAutoFit/>
          </a:bodyPr>
          <a:lstStyle/>
          <a:p>
            <a:pPr algn="ctr"/>
            <a:r>
              <a:rPr lang="en-GB" sz="2800" dirty="0" smtClean="0">
                <a:solidFill>
                  <a:schemeClr val="bg1"/>
                </a:solidFill>
                <a:latin typeface="+mj-lt"/>
              </a:rPr>
              <a:t>A</a:t>
            </a:r>
            <a:r>
              <a:rPr lang="en-GB" sz="2800" dirty="0" smtClean="0">
                <a:solidFill>
                  <a:schemeClr val="bg1"/>
                </a:solidFill>
                <a:latin typeface="+mj-lt"/>
              </a:rPr>
              <a:t>mbitious </a:t>
            </a:r>
            <a:r>
              <a:rPr lang="en-GB" sz="2800" b="1" dirty="0">
                <a:solidFill>
                  <a:schemeClr val="bg1"/>
                </a:solidFill>
                <a:latin typeface="+mj-lt"/>
              </a:rPr>
              <a:t>P</a:t>
            </a:r>
            <a:r>
              <a:rPr lang="en-GB" sz="2800" b="1" dirty="0" smtClean="0">
                <a:solidFill>
                  <a:schemeClr val="bg1"/>
                </a:solidFill>
                <a:latin typeface="+mj-lt"/>
              </a:rPr>
              <a:t>ost</a:t>
            </a:r>
            <a:r>
              <a:rPr lang="en-GB" sz="2800" b="1" dirty="0">
                <a:solidFill>
                  <a:schemeClr val="bg1"/>
                </a:solidFill>
                <a:latin typeface="+mj-lt"/>
              </a:rPr>
              <a:t>-LHC</a:t>
            </a:r>
            <a:r>
              <a:rPr lang="en-GB" sz="2800" b="1" dirty="0" smtClean="0">
                <a:solidFill>
                  <a:schemeClr val="bg1"/>
                </a:solidFill>
                <a:latin typeface="+mj-lt"/>
              </a:rPr>
              <a:t> Accelerator </a:t>
            </a:r>
            <a:r>
              <a:rPr lang="en-GB" sz="2800" b="1" dirty="0">
                <a:solidFill>
                  <a:schemeClr val="bg1"/>
                </a:solidFill>
                <a:latin typeface="+mj-lt"/>
              </a:rPr>
              <a:t>P</a:t>
            </a:r>
            <a:r>
              <a:rPr lang="en-GB" sz="2800" b="1" dirty="0" smtClean="0">
                <a:solidFill>
                  <a:schemeClr val="bg1"/>
                </a:solidFill>
                <a:latin typeface="+mj-lt"/>
              </a:rPr>
              <a:t>roject </a:t>
            </a:r>
            <a:r>
              <a:rPr lang="en-GB" sz="2800" b="1" dirty="0">
                <a:solidFill>
                  <a:schemeClr val="bg1"/>
                </a:solidFill>
                <a:latin typeface="+mj-lt"/>
              </a:rPr>
              <a:t>at </a:t>
            </a:r>
            <a:r>
              <a:rPr lang="en-GB" sz="2800" b="1" dirty="0" smtClean="0">
                <a:solidFill>
                  <a:schemeClr val="bg1"/>
                </a:solidFill>
                <a:latin typeface="+mj-lt"/>
              </a:rPr>
              <a:t>CERN</a:t>
            </a:r>
            <a:endParaRPr lang="en-GB" sz="2800" b="1" dirty="0">
              <a:solidFill>
                <a:schemeClr val="bg1"/>
              </a:solidFill>
              <a:latin typeface="+mj-lt"/>
            </a:endParaRPr>
          </a:p>
        </p:txBody>
      </p:sp>
      <p:sp>
        <p:nvSpPr>
          <p:cNvPr id="13" name="TextBox 12"/>
          <p:cNvSpPr txBox="1"/>
          <p:nvPr/>
        </p:nvSpPr>
        <p:spPr>
          <a:xfrm>
            <a:off x="6172200" y="6324600"/>
            <a:ext cx="1005604" cy="338554"/>
          </a:xfrm>
          <a:prstGeom prst="rect">
            <a:avLst/>
          </a:prstGeom>
          <a:noFill/>
        </p:spPr>
        <p:txBody>
          <a:bodyPr wrap="none" rtlCol="0">
            <a:spAutoFit/>
          </a:bodyPr>
          <a:lstStyle/>
          <a:p>
            <a:r>
              <a:rPr lang="en-US" sz="1600" dirty="0" smtClean="0">
                <a:solidFill>
                  <a:schemeClr val="bg1"/>
                </a:solidFill>
              </a:rPr>
              <a:t>F. </a:t>
            </a:r>
            <a:r>
              <a:rPr lang="en-US" sz="1600" dirty="0" err="1" smtClean="0">
                <a:solidFill>
                  <a:schemeClr val="bg1"/>
                </a:solidFill>
              </a:rPr>
              <a:t>Bordry</a:t>
            </a:r>
            <a:endParaRPr lang="en-US" sz="16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929679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5982" y="489022"/>
            <a:ext cx="9144000" cy="6493213"/>
          </a:xfrm>
          <a:prstGeom prst="rect">
            <a:avLst/>
          </a:prstGeom>
        </p:spPr>
      </p:pic>
      <p:pic>
        <p:nvPicPr>
          <p:cNvPr id="3" name="Picture 2" descr="clic-profile.png"/>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345593" y="3264326"/>
            <a:ext cx="1825046" cy="1222873"/>
          </a:xfrm>
          <a:prstGeom prst="rect">
            <a:avLst/>
          </a:prstGeom>
        </p:spPr>
      </p:pic>
      <p:pic>
        <p:nvPicPr>
          <p:cNvPr id="8" name="Image 3" descr="Figure9-3.tif"/>
          <p:cNvPicPr>
            <a:picLocks noGrp="1"/>
          </p:cNvPicPr>
          <p:nvPr>
            <p:ph idx="1"/>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7345471" y="5099894"/>
            <a:ext cx="1799749" cy="1263962"/>
          </a:xfrm>
          <a:prstGeom prst="rect">
            <a:avLst/>
          </a:prstGeom>
          <a:ln>
            <a:noFill/>
          </a:ln>
        </p:spPr>
      </p:pic>
      <p:sp>
        <p:nvSpPr>
          <p:cNvPr id="10" name="TextBox 9"/>
          <p:cNvSpPr txBox="1"/>
          <p:nvPr/>
        </p:nvSpPr>
        <p:spPr>
          <a:xfrm>
            <a:off x="7345471" y="4557521"/>
            <a:ext cx="1799747" cy="461665"/>
          </a:xfrm>
          <a:prstGeom prst="rect">
            <a:avLst/>
          </a:prstGeom>
          <a:solidFill>
            <a:schemeClr val="accent1">
              <a:lumMod val="20000"/>
              <a:lumOff val="80000"/>
            </a:schemeClr>
          </a:solidFill>
        </p:spPr>
        <p:txBody>
          <a:bodyPr wrap="square" rtlCol="0">
            <a:spAutoFit/>
          </a:bodyPr>
          <a:lstStyle/>
          <a:p>
            <a:pPr defTabSz="914400" fontAlgn="base">
              <a:spcBef>
                <a:spcPct val="0"/>
              </a:spcBef>
              <a:spcAft>
                <a:spcPct val="0"/>
              </a:spcAft>
            </a:pPr>
            <a:r>
              <a:rPr lang="en-US" sz="1200" dirty="0" smtClean="0">
                <a:solidFill>
                  <a:srgbClr val="000000"/>
                </a:solidFill>
                <a:latin typeface="Calibri"/>
              </a:rPr>
              <a:t>Tunnel implementations  (laser straight)</a:t>
            </a:r>
            <a:endParaRPr lang="en-US" sz="1200" dirty="0">
              <a:solidFill>
                <a:srgbClr val="000000"/>
              </a:solidFill>
              <a:latin typeface="Calibri"/>
            </a:endParaRPr>
          </a:p>
        </p:txBody>
      </p:sp>
      <p:sp>
        <p:nvSpPr>
          <p:cNvPr id="11" name="TextBox 10"/>
          <p:cNvSpPr txBox="1"/>
          <p:nvPr/>
        </p:nvSpPr>
        <p:spPr>
          <a:xfrm flipH="1">
            <a:off x="7345593" y="6438324"/>
            <a:ext cx="1798408" cy="461665"/>
          </a:xfrm>
          <a:prstGeom prst="rect">
            <a:avLst/>
          </a:prstGeom>
          <a:solidFill>
            <a:schemeClr val="accent1">
              <a:lumMod val="20000"/>
              <a:lumOff val="80000"/>
            </a:schemeClr>
          </a:solidFill>
        </p:spPr>
        <p:txBody>
          <a:bodyPr wrap="square" rtlCol="0">
            <a:spAutoFit/>
          </a:bodyPr>
          <a:lstStyle/>
          <a:p>
            <a:pPr defTabSz="457200"/>
            <a:r>
              <a:rPr lang="en-US" sz="1200" dirty="0" smtClean="0">
                <a:solidFill>
                  <a:srgbClr val="000000"/>
                </a:solidFill>
                <a:latin typeface="Calibri"/>
              </a:rPr>
              <a:t>Central MDI &amp; Interaction Region</a:t>
            </a:r>
            <a:endParaRPr lang="en-US" sz="1200" dirty="0">
              <a:solidFill>
                <a:srgbClr val="000000"/>
              </a:solidFill>
              <a:latin typeface="Calibri"/>
            </a:endParaRPr>
          </a:p>
        </p:txBody>
      </p:sp>
      <p:sp>
        <p:nvSpPr>
          <p:cNvPr id="12" name="Title 1"/>
          <p:cNvSpPr>
            <a:spLocks noGrp="1"/>
          </p:cNvSpPr>
          <p:nvPr>
            <p:ph type="title"/>
          </p:nvPr>
        </p:nvSpPr>
        <p:spPr>
          <a:xfrm>
            <a:off x="1" y="-50800"/>
            <a:ext cx="9143999" cy="754050"/>
          </a:xfrm>
          <a:solidFill>
            <a:schemeClr val="tx2">
              <a:lumMod val="60000"/>
              <a:lumOff val="40000"/>
            </a:schemeClr>
          </a:solidFill>
        </p:spPr>
        <p:txBody>
          <a:bodyPr>
            <a:noAutofit/>
          </a:bodyPr>
          <a:lstStyle/>
          <a:p>
            <a:pPr algn="ctr"/>
            <a:r>
              <a:rPr lang="en-US" sz="3600" dirty="0" smtClean="0">
                <a:solidFill>
                  <a:srgbClr val="FFFFFF"/>
                </a:solidFill>
              </a:rPr>
              <a:t>CLIC Site</a:t>
            </a:r>
            <a:endParaRPr lang="en-US" sz="3600" dirty="0">
              <a:solidFill>
                <a:srgbClr val="FFFFFF"/>
              </a:solidFill>
            </a:endParaRPr>
          </a:p>
        </p:txBody>
      </p:sp>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81633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Title 1"/>
          <p:cNvSpPr>
            <a:spLocks noGrp="1"/>
          </p:cNvSpPr>
          <p:nvPr>
            <p:ph type="title"/>
          </p:nvPr>
        </p:nvSpPr>
        <p:spPr>
          <a:xfrm>
            <a:off x="1" y="-50800"/>
            <a:ext cx="9143999" cy="754050"/>
          </a:xfrm>
          <a:solidFill>
            <a:schemeClr val="tx2">
              <a:lumMod val="60000"/>
              <a:lumOff val="40000"/>
            </a:schemeClr>
          </a:solidFill>
        </p:spPr>
        <p:txBody>
          <a:bodyPr>
            <a:noAutofit/>
          </a:bodyPr>
          <a:lstStyle/>
          <a:p>
            <a:pPr algn="ctr"/>
            <a:r>
              <a:rPr lang="en-US" sz="3600" dirty="0" smtClean="0">
                <a:solidFill>
                  <a:srgbClr val="FFFFFF"/>
                </a:solidFill>
              </a:rPr>
              <a:t>CLIC </a:t>
            </a:r>
            <a:r>
              <a:rPr lang="en-US" dirty="0" smtClean="0">
                <a:solidFill>
                  <a:srgbClr val="FFFFFF"/>
                </a:solidFill>
                <a:latin typeface="Arial"/>
                <a:cs typeface="Arial"/>
              </a:rPr>
              <a:t>D</a:t>
            </a:r>
            <a:r>
              <a:rPr lang="en-US" sz="3600" dirty="0" smtClean="0">
                <a:solidFill>
                  <a:srgbClr val="FFFFFF"/>
                </a:solidFill>
                <a:latin typeface="Arial"/>
                <a:cs typeface="Arial"/>
              </a:rPr>
              <a:t>evelopments </a:t>
            </a:r>
            <a:r>
              <a:rPr lang="en-US" dirty="0" smtClean="0">
                <a:solidFill>
                  <a:srgbClr val="FFFFFF"/>
                </a:solidFill>
                <a:latin typeface="Arial"/>
                <a:cs typeface="Arial"/>
              </a:rPr>
              <a:t>T</a:t>
            </a:r>
            <a:r>
              <a:rPr lang="en-US" sz="3600" dirty="0" smtClean="0">
                <a:solidFill>
                  <a:srgbClr val="FFFFFF"/>
                </a:solidFill>
                <a:latin typeface="Arial"/>
                <a:cs typeface="Arial"/>
              </a:rPr>
              <a:t>owards </a:t>
            </a:r>
            <a:r>
              <a:rPr lang="en-US" sz="3600" dirty="0" smtClean="0">
                <a:solidFill>
                  <a:srgbClr val="FFFFFF"/>
                </a:solidFill>
                <a:latin typeface="Arial"/>
                <a:cs typeface="Arial"/>
              </a:rPr>
              <a:t>2018</a:t>
            </a:r>
            <a:endParaRPr lang="en-US" sz="3600" dirty="0">
              <a:solidFill>
                <a:srgbClr val="FFFFFF"/>
              </a:solidFill>
            </a:endParaRPr>
          </a:p>
        </p:txBody>
      </p:sp>
      <p:graphicFrame>
        <p:nvGraphicFramePr>
          <p:cNvPr id="7" name="Diagram 6"/>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676854270"/>
              </p:ext>
            </p:extLst>
          </p:nvPr>
        </p:nvGraphicFramePr>
        <p:xfrm>
          <a:off x="0" y="609600"/>
          <a:ext cx="9144000" cy="5562600"/>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4816330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 name="Rectangle 96"/>
          <p:cNvSpPr>
            <a:spLocks noChangeArrowheads="1"/>
          </p:cNvSpPr>
          <p:nvPr/>
        </p:nvSpPr>
        <p:spPr bwMode="auto">
          <a:xfrm>
            <a:off x="0" y="819150"/>
            <a:ext cx="9144000" cy="6038850"/>
          </a:xfrm>
          <a:prstGeom prst="rect">
            <a:avLst/>
          </a:prstGeom>
          <a:solidFill>
            <a:srgbClr val="00187E"/>
          </a:solidFill>
          <a:ln w="9525">
            <a:solidFill>
              <a:srgbClr val="4A7EBB"/>
            </a:solidFill>
            <a:miter lim="800000"/>
            <a:headEnd/>
            <a:tailEnd/>
          </a:ln>
          <a:effectLst>
            <a:outerShdw dist="23000" dir="5400000" rotWithShape="0">
              <a:srgbClr val="808080">
                <a:alpha val="34999"/>
              </a:srgbClr>
            </a:outerShdw>
          </a:effectLst>
        </p:spPr>
        <p:txBody>
          <a:bodyPr anchor="ctr"/>
          <a:lstStyle/>
          <a:p>
            <a:pPr algn="ctr" defTabSz="456697">
              <a:defRPr/>
            </a:pPr>
            <a:endParaRPr lang="en-US">
              <a:solidFill>
                <a:prstClr val="white"/>
              </a:solidFill>
              <a:latin typeface="Calibri"/>
            </a:endParaRPr>
          </a:p>
        </p:txBody>
      </p:sp>
      <p:pic>
        <p:nvPicPr>
          <p:cNvPr id="17411" name="Image 1" descr="CLIC-CollabMap.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2928" b="7321"/>
          <a:stretch>
            <a:fillRect/>
          </a:stretch>
        </p:blipFill>
        <p:spPr bwMode="auto">
          <a:xfrm>
            <a:off x="-146050" y="715780"/>
            <a:ext cx="9461500" cy="4262437"/>
          </a:xfrm>
          <a:prstGeom prst="rect">
            <a:avLst/>
          </a:prstGeom>
          <a:noFill/>
          <a:ln w="9525">
            <a:noFill/>
            <a:miter lim="800000"/>
            <a:headEnd/>
            <a:tailEnd/>
          </a:ln>
        </p:spPr>
      </p:pic>
      <p:sp>
        <p:nvSpPr>
          <p:cNvPr id="17412" name="Oval 33"/>
          <p:cNvSpPr>
            <a:spLocks noChangeAspect="1" noChangeArrowheads="1"/>
          </p:cNvSpPr>
          <p:nvPr/>
        </p:nvSpPr>
        <p:spPr bwMode="auto">
          <a:xfrm>
            <a:off x="2289175" y="2147703"/>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3" name="Oval 33"/>
          <p:cNvSpPr>
            <a:spLocks noChangeAspect="1" noChangeArrowheads="1"/>
          </p:cNvSpPr>
          <p:nvPr/>
        </p:nvSpPr>
        <p:spPr bwMode="auto">
          <a:xfrm>
            <a:off x="2211388" y="2155640"/>
            <a:ext cx="152400" cy="1524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4" name="Oval 33"/>
          <p:cNvSpPr>
            <a:spLocks noChangeAspect="1" noChangeArrowheads="1"/>
          </p:cNvSpPr>
          <p:nvPr/>
        </p:nvSpPr>
        <p:spPr bwMode="auto">
          <a:xfrm>
            <a:off x="2371725" y="2147703"/>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5" name="Oval 33"/>
          <p:cNvSpPr>
            <a:spLocks noChangeAspect="1" noChangeArrowheads="1"/>
          </p:cNvSpPr>
          <p:nvPr/>
        </p:nvSpPr>
        <p:spPr bwMode="auto">
          <a:xfrm>
            <a:off x="2463800" y="2265178"/>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6" name="Oval 33"/>
          <p:cNvSpPr>
            <a:spLocks noChangeAspect="1" noChangeArrowheads="1"/>
          </p:cNvSpPr>
          <p:nvPr/>
        </p:nvSpPr>
        <p:spPr bwMode="auto">
          <a:xfrm>
            <a:off x="1524000" y="2262003"/>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7" name="Oval 33"/>
          <p:cNvSpPr>
            <a:spLocks noChangeAspect="1" noChangeArrowheads="1"/>
          </p:cNvSpPr>
          <p:nvPr/>
        </p:nvSpPr>
        <p:spPr bwMode="auto">
          <a:xfrm>
            <a:off x="1600200" y="2414403"/>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8" name="Oval 33"/>
          <p:cNvSpPr>
            <a:spLocks noChangeAspect="1" noChangeArrowheads="1"/>
          </p:cNvSpPr>
          <p:nvPr/>
        </p:nvSpPr>
        <p:spPr bwMode="auto">
          <a:xfrm>
            <a:off x="4267200" y="21096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19" name="Oval 33"/>
          <p:cNvSpPr>
            <a:spLocks noChangeAspect="1" noChangeArrowheads="1"/>
          </p:cNvSpPr>
          <p:nvPr/>
        </p:nvSpPr>
        <p:spPr bwMode="auto">
          <a:xfrm>
            <a:off x="4222750" y="189052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0" name="Oval 33"/>
          <p:cNvSpPr>
            <a:spLocks noChangeAspect="1" noChangeArrowheads="1"/>
          </p:cNvSpPr>
          <p:nvPr/>
        </p:nvSpPr>
        <p:spPr bwMode="auto">
          <a:xfrm>
            <a:off x="4267200" y="199212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1" name="Oval 33"/>
          <p:cNvSpPr>
            <a:spLocks noChangeAspect="1" noChangeArrowheads="1"/>
          </p:cNvSpPr>
          <p:nvPr/>
        </p:nvSpPr>
        <p:spPr bwMode="auto">
          <a:xfrm>
            <a:off x="4203701" y="20016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2" name="Oval 33"/>
          <p:cNvSpPr>
            <a:spLocks noChangeAspect="1" noChangeArrowheads="1"/>
          </p:cNvSpPr>
          <p:nvPr/>
        </p:nvSpPr>
        <p:spPr bwMode="auto">
          <a:xfrm>
            <a:off x="4343400" y="21096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3" name="Oval 33"/>
          <p:cNvSpPr>
            <a:spLocks noChangeAspect="1" noChangeArrowheads="1"/>
          </p:cNvSpPr>
          <p:nvPr/>
        </p:nvSpPr>
        <p:spPr bwMode="auto">
          <a:xfrm>
            <a:off x="4343400" y="21858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4" name="Oval 33"/>
          <p:cNvSpPr>
            <a:spLocks noChangeAspect="1" noChangeArrowheads="1"/>
          </p:cNvSpPr>
          <p:nvPr/>
        </p:nvSpPr>
        <p:spPr bwMode="auto">
          <a:xfrm>
            <a:off x="4194176" y="22048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5" name="Oval 33"/>
          <p:cNvSpPr>
            <a:spLocks noChangeAspect="1" noChangeArrowheads="1"/>
          </p:cNvSpPr>
          <p:nvPr/>
        </p:nvSpPr>
        <p:spPr bwMode="auto">
          <a:xfrm>
            <a:off x="4273550" y="227787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6" name="Oval 33"/>
          <p:cNvSpPr>
            <a:spLocks noChangeAspect="1" noChangeArrowheads="1"/>
          </p:cNvSpPr>
          <p:nvPr/>
        </p:nvSpPr>
        <p:spPr bwMode="auto">
          <a:xfrm>
            <a:off x="4178301" y="22874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7" name="Oval 33"/>
          <p:cNvSpPr>
            <a:spLocks noChangeAspect="1" noChangeArrowheads="1"/>
          </p:cNvSpPr>
          <p:nvPr/>
        </p:nvSpPr>
        <p:spPr bwMode="auto">
          <a:xfrm>
            <a:off x="4572000" y="22620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8" name="Oval 18"/>
          <p:cNvSpPr>
            <a:spLocks noChangeAspect="1" noChangeArrowheads="1"/>
          </p:cNvSpPr>
          <p:nvPr/>
        </p:nvSpPr>
        <p:spPr bwMode="auto">
          <a:xfrm>
            <a:off x="4492626" y="19318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29" name="Oval 33"/>
          <p:cNvSpPr>
            <a:spLocks noChangeAspect="1" noChangeArrowheads="1"/>
          </p:cNvSpPr>
          <p:nvPr/>
        </p:nvSpPr>
        <p:spPr bwMode="auto">
          <a:xfrm>
            <a:off x="5159375" y="189052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0" name="Oval 33"/>
          <p:cNvSpPr>
            <a:spLocks noChangeAspect="1" noChangeArrowheads="1"/>
          </p:cNvSpPr>
          <p:nvPr/>
        </p:nvSpPr>
        <p:spPr bwMode="auto">
          <a:xfrm>
            <a:off x="4521201" y="1868303"/>
            <a:ext cx="127000" cy="1270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1" name="Oval 33"/>
          <p:cNvSpPr>
            <a:spLocks noChangeAspect="1" noChangeArrowheads="1"/>
          </p:cNvSpPr>
          <p:nvPr/>
        </p:nvSpPr>
        <p:spPr bwMode="auto">
          <a:xfrm>
            <a:off x="4454526" y="17921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2" name="Oval 33"/>
          <p:cNvSpPr>
            <a:spLocks noChangeAspect="1" noChangeArrowheads="1"/>
          </p:cNvSpPr>
          <p:nvPr/>
        </p:nvSpPr>
        <p:spPr bwMode="auto">
          <a:xfrm>
            <a:off x="5232401" y="19572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3" name="Oval 33"/>
          <p:cNvSpPr>
            <a:spLocks noChangeAspect="1" noChangeArrowheads="1"/>
          </p:cNvSpPr>
          <p:nvPr/>
        </p:nvSpPr>
        <p:spPr bwMode="auto">
          <a:xfrm>
            <a:off x="4854575" y="17413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4" name="Oval 33"/>
          <p:cNvSpPr>
            <a:spLocks noChangeAspect="1" noChangeArrowheads="1"/>
          </p:cNvSpPr>
          <p:nvPr/>
        </p:nvSpPr>
        <p:spPr bwMode="auto">
          <a:xfrm>
            <a:off x="6169026" y="194767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5" name="Oval 33"/>
          <p:cNvSpPr>
            <a:spLocks noChangeAspect="1" noChangeArrowheads="1"/>
          </p:cNvSpPr>
          <p:nvPr/>
        </p:nvSpPr>
        <p:spPr bwMode="auto">
          <a:xfrm>
            <a:off x="7432676" y="23445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6" name="Oval 33"/>
          <p:cNvSpPr>
            <a:spLocks noChangeAspect="1" noChangeArrowheads="1"/>
          </p:cNvSpPr>
          <p:nvPr/>
        </p:nvSpPr>
        <p:spPr bwMode="auto">
          <a:xfrm>
            <a:off x="7004050" y="22429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7" name="Oval 33"/>
          <p:cNvSpPr>
            <a:spLocks noChangeAspect="1" noChangeArrowheads="1"/>
          </p:cNvSpPr>
          <p:nvPr/>
        </p:nvSpPr>
        <p:spPr bwMode="auto">
          <a:xfrm>
            <a:off x="6915151" y="23001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8" name="Oval 33"/>
          <p:cNvSpPr>
            <a:spLocks noChangeAspect="1" noChangeArrowheads="1"/>
          </p:cNvSpPr>
          <p:nvPr/>
        </p:nvSpPr>
        <p:spPr bwMode="auto">
          <a:xfrm>
            <a:off x="7581900" y="4040003"/>
            <a:ext cx="127000" cy="1270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39" name="Oval 33"/>
          <p:cNvSpPr>
            <a:spLocks noChangeAspect="1" noChangeArrowheads="1"/>
          </p:cNvSpPr>
          <p:nvPr/>
        </p:nvSpPr>
        <p:spPr bwMode="auto">
          <a:xfrm>
            <a:off x="5883275" y="27065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0" name="Oval 33"/>
          <p:cNvSpPr>
            <a:spLocks noChangeAspect="1" noChangeArrowheads="1"/>
          </p:cNvSpPr>
          <p:nvPr/>
        </p:nvSpPr>
        <p:spPr bwMode="auto">
          <a:xfrm>
            <a:off x="5803901" y="251917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1" name="Oval 33"/>
          <p:cNvSpPr>
            <a:spLocks noChangeAspect="1" noChangeArrowheads="1"/>
          </p:cNvSpPr>
          <p:nvPr/>
        </p:nvSpPr>
        <p:spPr bwMode="auto">
          <a:xfrm>
            <a:off x="4416426" y="20143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2" name="Oval 33"/>
          <p:cNvSpPr>
            <a:spLocks noChangeAspect="1" noChangeArrowheads="1"/>
          </p:cNvSpPr>
          <p:nvPr/>
        </p:nvSpPr>
        <p:spPr bwMode="auto">
          <a:xfrm>
            <a:off x="4495800" y="20143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3" name="Oval 33"/>
          <p:cNvSpPr>
            <a:spLocks noChangeAspect="1" noChangeArrowheads="1"/>
          </p:cNvSpPr>
          <p:nvPr/>
        </p:nvSpPr>
        <p:spPr bwMode="auto">
          <a:xfrm>
            <a:off x="4489450" y="20778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4" name="Oval 33"/>
          <p:cNvSpPr>
            <a:spLocks noChangeAspect="1" noChangeArrowheads="1"/>
          </p:cNvSpPr>
          <p:nvPr/>
        </p:nvSpPr>
        <p:spPr bwMode="auto">
          <a:xfrm>
            <a:off x="4425950" y="209372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5" name="Oval 33"/>
          <p:cNvSpPr>
            <a:spLocks noChangeAspect="1" noChangeArrowheads="1"/>
          </p:cNvSpPr>
          <p:nvPr/>
        </p:nvSpPr>
        <p:spPr bwMode="auto">
          <a:xfrm>
            <a:off x="4470401" y="21350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6" name="Oval 33"/>
          <p:cNvSpPr>
            <a:spLocks noChangeAspect="1" noChangeArrowheads="1"/>
          </p:cNvSpPr>
          <p:nvPr/>
        </p:nvSpPr>
        <p:spPr bwMode="auto">
          <a:xfrm>
            <a:off x="4902201" y="1976253"/>
            <a:ext cx="127000" cy="1270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7" name="Oval 33"/>
          <p:cNvSpPr>
            <a:spLocks noChangeAspect="1" noChangeArrowheads="1"/>
          </p:cNvSpPr>
          <p:nvPr/>
        </p:nvSpPr>
        <p:spPr bwMode="auto">
          <a:xfrm>
            <a:off x="4724400" y="227787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8" name="Oval 33"/>
          <p:cNvSpPr>
            <a:spLocks noChangeAspect="1" noChangeArrowheads="1"/>
          </p:cNvSpPr>
          <p:nvPr/>
        </p:nvSpPr>
        <p:spPr bwMode="auto">
          <a:xfrm>
            <a:off x="4787901" y="22747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49" name="Oval 33"/>
          <p:cNvSpPr>
            <a:spLocks noChangeAspect="1" noChangeArrowheads="1"/>
          </p:cNvSpPr>
          <p:nvPr/>
        </p:nvSpPr>
        <p:spPr bwMode="auto">
          <a:xfrm>
            <a:off x="4848226" y="22747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50" name="Oval 33"/>
          <p:cNvSpPr>
            <a:spLocks noChangeAspect="1" noChangeArrowheads="1"/>
          </p:cNvSpPr>
          <p:nvPr/>
        </p:nvSpPr>
        <p:spPr bwMode="auto">
          <a:xfrm>
            <a:off x="4959350" y="22810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51" name="Oval 33"/>
          <p:cNvSpPr>
            <a:spLocks noChangeAspect="1" noChangeArrowheads="1"/>
          </p:cNvSpPr>
          <p:nvPr/>
        </p:nvSpPr>
        <p:spPr bwMode="auto">
          <a:xfrm>
            <a:off x="5048251" y="230645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52" name="Rectangle 62"/>
          <p:cNvSpPr>
            <a:spLocks noChangeArrowheads="1"/>
          </p:cNvSpPr>
          <p:nvPr/>
        </p:nvSpPr>
        <p:spPr bwMode="auto">
          <a:xfrm>
            <a:off x="190500" y="660217"/>
            <a:ext cx="8953500" cy="593725"/>
          </a:xfrm>
          <a:prstGeom prst="rect">
            <a:avLst/>
          </a:prstGeom>
          <a:noFill/>
          <a:ln w="9525">
            <a:noFill/>
            <a:miter lim="800000"/>
            <a:headEnd/>
            <a:tailEnd/>
          </a:ln>
        </p:spPr>
        <p:txBody>
          <a:bodyPr lIns="0" tIns="0" bIns="0" anchor="ctr"/>
          <a:lstStyle/>
          <a:p>
            <a:pPr algn="ctr" defTabSz="456697" eaLnBrk="0" hangingPunct="0"/>
            <a:r>
              <a:rPr lang="en-US">
                <a:solidFill>
                  <a:srgbClr val="FFFFFF"/>
                </a:solidFill>
                <a:latin typeface="Calibri" pitchFamily="34" charset="0"/>
              </a:rPr>
              <a:t>29 Countries – over 70 Institutes</a:t>
            </a:r>
          </a:p>
        </p:txBody>
      </p:sp>
      <p:pic>
        <p:nvPicPr>
          <p:cNvPr id="17453" name="Image 66" descr="Australia.png"/>
          <p:cNvPicPr>
            <a:picLocks noChangeAspect="1"/>
          </p:cNvPicPr>
          <p:nvPr/>
        </p:nvPicPr>
        <p:blipFill>
          <a:blip r:embed="rId4" cstate="print"/>
          <a:srcRect/>
          <a:stretch>
            <a:fillRect/>
          </a:stretch>
        </p:blipFill>
        <p:spPr bwMode="auto">
          <a:xfrm>
            <a:off x="68264" y="5083175"/>
            <a:ext cx="627062" cy="609600"/>
          </a:xfrm>
          <a:prstGeom prst="rect">
            <a:avLst/>
          </a:prstGeom>
          <a:noFill/>
          <a:ln w="9525">
            <a:noFill/>
            <a:miter lim="800000"/>
            <a:headEnd/>
            <a:tailEnd/>
          </a:ln>
        </p:spPr>
      </p:pic>
      <p:pic>
        <p:nvPicPr>
          <p:cNvPr id="17454" name="Image 67" descr="China.png"/>
          <p:cNvPicPr>
            <a:picLocks noChangeAspect="1"/>
          </p:cNvPicPr>
          <p:nvPr/>
        </p:nvPicPr>
        <p:blipFill>
          <a:blip r:embed="rId5" cstate="print"/>
          <a:srcRect/>
          <a:stretch>
            <a:fillRect/>
          </a:stretch>
        </p:blipFill>
        <p:spPr bwMode="auto">
          <a:xfrm>
            <a:off x="2068513" y="5070475"/>
            <a:ext cx="609600" cy="609600"/>
          </a:xfrm>
          <a:prstGeom prst="rect">
            <a:avLst/>
          </a:prstGeom>
          <a:noFill/>
          <a:ln w="9525">
            <a:noFill/>
            <a:miter lim="800000"/>
            <a:headEnd/>
            <a:tailEnd/>
          </a:ln>
        </p:spPr>
      </p:pic>
      <p:pic>
        <p:nvPicPr>
          <p:cNvPr id="17455" name="Image 68" descr="Denmark.png"/>
          <p:cNvPicPr>
            <a:picLocks noChangeAspect="1"/>
          </p:cNvPicPr>
          <p:nvPr/>
        </p:nvPicPr>
        <p:blipFill>
          <a:blip r:embed="rId6" cstate="print"/>
          <a:srcRect/>
          <a:stretch>
            <a:fillRect/>
          </a:stretch>
        </p:blipFill>
        <p:spPr bwMode="auto">
          <a:xfrm>
            <a:off x="3416300" y="5070475"/>
            <a:ext cx="609600" cy="609600"/>
          </a:xfrm>
          <a:prstGeom prst="rect">
            <a:avLst/>
          </a:prstGeom>
          <a:noFill/>
          <a:ln w="9525">
            <a:noFill/>
            <a:miter lim="800000"/>
            <a:headEnd/>
            <a:tailEnd/>
          </a:ln>
        </p:spPr>
      </p:pic>
      <p:pic>
        <p:nvPicPr>
          <p:cNvPr id="17456" name="Image 72" descr="France.png"/>
          <p:cNvPicPr>
            <a:picLocks noChangeAspect="1"/>
          </p:cNvPicPr>
          <p:nvPr/>
        </p:nvPicPr>
        <p:blipFill>
          <a:blip r:embed="rId7" cstate="print"/>
          <a:srcRect/>
          <a:stretch>
            <a:fillRect/>
          </a:stretch>
        </p:blipFill>
        <p:spPr bwMode="auto">
          <a:xfrm>
            <a:off x="5499100" y="5041900"/>
            <a:ext cx="609600" cy="609600"/>
          </a:xfrm>
          <a:prstGeom prst="rect">
            <a:avLst/>
          </a:prstGeom>
          <a:noFill/>
          <a:ln w="9525">
            <a:noFill/>
            <a:miter lim="800000"/>
            <a:headEnd/>
            <a:tailEnd/>
          </a:ln>
        </p:spPr>
      </p:pic>
      <p:pic>
        <p:nvPicPr>
          <p:cNvPr id="17457" name="Image 73" descr="Germany.png"/>
          <p:cNvPicPr>
            <a:picLocks noChangeAspect="1"/>
          </p:cNvPicPr>
          <p:nvPr/>
        </p:nvPicPr>
        <p:blipFill>
          <a:blip r:embed="rId8" cstate="print"/>
          <a:srcRect/>
          <a:stretch>
            <a:fillRect/>
          </a:stretch>
        </p:blipFill>
        <p:spPr bwMode="auto">
          <a:xfrm>
            <a:off x="6169025" y="5041900"/>
            <a:ext cx="609600" cy="609600"/>
          </a:xfrm>
          <a:prstGeom prst="rect">
            <a:avLst/>
          </a:prstGeom>
          <a:noFill/>
          <a:ln w="9525">
            <a:noFill/>
            <a:miter lim="800000"/>
            <a:headEnd/>
            <a:tailEnd/>
          </a:ln>
        </p:spPr>
      </p:pic>
      <p:pic>
        <p:nvPicPr>
          <p:cNvPr id="17458" name="Image 74" descr="Greece.png"/>
          <p:cNvPicPr>
            <a:picLocks noChangeAspect="1"/>
          </p:cNvPicPr>
          <p:nvPr/>
        </p:nvPicPr>
        <p:blipFill>
          <a:blip r:embed="rId9" cstate="print"/>
          <a:srcRect/>
          <a:stretch>
            <a:fillRect/>
          </a:stretch>
        </p:blipFill>
        <p:spPr bwMode="auto">
          <a:xfrm>
            <a:off x="6859588" y="5041900"/>
            <a:ext cx="609600" cy="609600"/>
          </a:xfrm>
          <a:prstGeom prst="rect">
            <a:avLst/>
          </a:prstGeom>
          <a:noFill/>
          <a:ln w="9525">
            <a:noFill/>
            <a:miter lim="800000"/>
            <a:headEnd/>
            <a:tailEnd/>
          </a:ln>
        </p:spPr>
      </p:pic>
      <p:pic>
        <p:nvPicPr>
          <p:cNvPr id="17459" name="Image 75" descr="India.png"/>
          <p:cNvPicPr>
            <a:picLocks noChangeAspect="1"/>
          </p:cNvPicPr>
          <p:nvPr/>
        </p:nvPicPr>
        <p:blipFill>
          <a:blip r:embed="rId10" cstate="print"/>
          <a:srcRect/>
          <a:stretch>
            <a:fillRect/>
          </a:stretch>
        </p:blipFill>
        <p:spPr bwMode="auto">
          <a:xfrm>
            <a:off x="7515225" y="5041900"/>
            <a:ext cx="609600" cy="609600"/>
          </a:xfrm>
          <a:prstGeom prst="rect">
            <a:avLst/>
          </a:prstGeom>
          <a:noFill/>
          <a:ln w="9525">
            <a:noFill/>
            <a:miter lim="800000"/>
            <a:headEnd/>
            <a:tailEnd/>
          </a:ln>
        </p:spPr>
      </p:pic>
      <p:pic>
        <p:nvPicPr>
          <p:cNvPr id="17460" name="Image 76" descr="Italy.png"/>
          <p:cNvPicPr>
            <a:picLocks noChangeAspect="1"/>
          </p:cNvPicPr>
          <p:nvPr/>
        </p:nvPicPr>
        <p:blipFill>
          <a:blip r:embed="rId11" cstate="print"/>
          <a:srcRect/>
          <a:stretch>
            <a:fillRect/>
          </a:stretch>
        </p:blipFill>
        <p:spPr bwMode="auto">
          <a:xfrm>
            <a:off x="68263" y="5651500"/>
            <a:ext cx="609600" cy="609600"/>
          </a:xfrm>
          <a:prstGeom prst="rect">
            <a:avLst/>
          </a:prstGeom>
          <a:noFill/>
          <a:ln w="9525">
            <a:noFill/>
            <a:miter lim="800000"/>
            <a:headEnd/>
            <a:tailEnd/>
          </a:ln>
        </p:spPr>
      </p:pic>
      <p:pic>
        <p:nvPicPr>
          <p:cNvPr id="17461" name="Image 77" descr="Japan.png"/>
          <p:cNvPicPr>
            <a:picLocks noChangeAspect="1"/>
          </p:cNvPicPr>
          <p:nvPr/>
        </p:nvPicPr>
        <p:blipFill>
          <a:blip r:embed="rId12" cstate="print"/>
          <a:srcRect/>
          <a:stretch>
            <a:fillRect/>
          </a:stretch>
        </p:blipFill>
        <p:spPr bwMode="auto">
          <a:xfrm>
            <a:off x="1419225" y="5637213"/>
            <a:ext cx="609600" cy="609600"/>
          </a:xfrm>
          <a:prstGeom prst="rect">
            <a:avLst/>
          </a:prstGeom>
          <a:noFill/>
          <a:ln w="9525">
            <a:noFill/>
            <a:miter lim="800000"/>
            <a:headEnd/>
            <a:tailEnd/>
          </a:ln>
        </p:spPr>
      </p:pic>
      <p:pic>
        <p:nvPicPr>
          <p:cNvPr id="17462" name="Image 78" descr="Netherlands.png"/>
          <p:cNvPicPr>
            <a:picLocks noChangeAspect="1"/>
          </p:cNvPicPr>
          <p:nvPr/>
        </p:nvPicPr>
        <p:blipFill>
          <a:blip r:embed="rId13" cstate="print"/>
          <a:srcRect/>
          <a:stretch>
            <a:fillRect/>
          </a:stretch>
        </p:blipFill>
        <p:spPr bwMode="auto">
          <a:xfrm>
            <a:off x="2060575" y="5637213"/>
            <a:ext cx="609600" cy="609600"/>
          </a:xfrm>
          <a:prstGeom prst="rect">
            <a:avLst/>
          </a:prstGeom>
          <a:noFill/>
          <a:ln w="9525">
            <a:noFill/>
            <a:miter lim="800000"/>
            <a:headEnd/>
            <a:tailEnd/>
          </a:ln>
        </p:spPr>
      </p:pic>
      <p:pic>
        <p:nvPicPr>
          <p:cNvPr id="17463" name="Image 79" descr="Pakistan.png"/>
          <p:cNvPicPr>
            <a:picLocks noChangeAspect="1"/>
          </p:cNvPicPr>
          <p:nvPr/>
        </p:nvPicPr>
        <p:blipFill>
          <a:blip r:embed="rId14" cstate="print"/>
          <a:srcRect/>
          <a:stretch>
            <a:fillRect/>
          </a:stretch>
        </p:blipFill>
        <p:spPr bwMode="auto">
          <a:xfrm>
            <a:off x="3416300" y="5637213"/>
            <a:ext cx="609600" cy="609600"/>
          </a:xfrm>
          <a:prstGeom prst="rect">
            <a:avLst/>
          </a:prstGeom>
          <a:noFill/>
          <a:ln w="9525">
            <a:noFill/>
            <a:miter lim="800000"/>
            <a:headEnd/>
            <a:tailEnd/>
          </a:ln>
        </p:spPr>
      </p:pic>
      <p:pic>
        <p:nvPicPr>
          <p:cNvPr id="17464" name="Image 80" descr="Norway.png"/>
          <p:cNvPicPr>
            <a:picLocks noChangeAspect="1"/>
          </p:cNvPicPr>
          <p:nvPr/>
        </p:nvPicPr>
        <p:blipFill>
          <a:blip r:embed="rId15" cstate="print"/>
          <a:srcRect/>
          <a:stretch>
            <a:fillRect/>
          </a:stretch>
        </p:blipFill>
        <p:spPr bwMode="auto">
          <a:xfrm>
            <a:off x="2767013" y="5637213"/>
            <a:ext cx="609600" cy="609600"/>
          </a:xfrm>
          <a:prstGeom prst="rect">
            <a:avLst/>
          </a:prstGeom>
          <a:noFill/>
          <a:ln w="9525">
            <a:noFill/>
            <a:miter lim="800000"/>
            <a:headEnd/>
            <a:tailEnd/>
          </a:ln>
        </p:spPr>
      </p:pic>
      <p:pic>
        <p:nvPicPr>
          <p:cNvPr id="17465" name="Image 81" descr="Russia.png"/>
          <p:cNvPicPr>
            <a:picLocks noChangeAspect="1"/>
          </p:cNvPicPr>
          <p:nvPr/>
        </p:nvPicPr>
        <p:blipFill>
          <a:blip r:embed="rId16" cstate="print"/>
          <a:srcRect/>
          <a:stretch>
            <a:fillRect/>
          </a:stretch>
        </p:blipFill>
        <p:spPr bwMode="auto">
          <a:xfrm>
            <a:off x="5499100" y="5634038"/>
            <a:ext cx="609600" cy="609600"/>
          </a:xfrm>
          <a:prstGeom prst="rect">
            <a:avLst/>
          </a:prstGeom>
          <a:noFill/>
          <a:ln w="9525">
            <a:noFill/>
            <a:miter lim="800000"/>
            <a:headEnd/>
            <a:tailEnd/>
          </a:ln>
        </p:spPr>
      </p:pic>
      <p:pic>
        <p:nvPicPr>
          <p:cNvPr id="17466" name="Image 82" descr="Spain.png"/>
          <p:cNvPicPr>
            <a:picLocks noChangeAspect="1"/>
          </p:cNvPicPr>
          <p:nvPr/>
        </p:nvPicPr>
        <p:blipFill>
          <a:blip r:embed="rId17" cstate="print"/>
          <a:srcRect/>
          <a:stretch>
            <a:fillRect/>
          </a:stretch>
        </p:blipFill>
        <p:spPr bwMode="auto">
          <a:xfrm>
            <a:off x="7515225" y="5610225"/>
            <a:ext cx="609600" cy="609600"/>
          </a:xfrm>
          <a:prstGeom prst="rect">
            <a:avLst/>
          </a:prstGeom>
          <a:noFill/>
          <a:ln w="9525">
            <a:noFill/>
            <a:miter lim="800000"/>
            <a:headEnd/>
            <a:tailEnd/>
          </a:ln>
        </p:spPr>
      </p:pic>
      <p:pic>
        <p:nvPicPr>
          <p:cNvPr id="17467" name="Image 83" descr="Sweden.png"/>
          <p:cNvPicPr>
            <a:picLocks noChangeAspect="1"/>
          </p:cNvPicPr>
          <p:nvPr/>
        </p:nvPicPr>
        <p:blipFill>
          <a:blip r:embed="rId18" cstate="print"/>
          <a:srcRect/>
          <a:stretch>
            <a:fillRect/>
          </a:stretch>
        </p:blipFill>
        <p:spPr bwMode="auto">
          <a:xfrm>
            <a:off x="8210550" y="5610225"/>
            <a:ext cx="609600" cy="609600"/>
          </a:xfrm>
          <a:prstGeom prst="rect">
            <a:avLst/>
          </a:prstGeom>
          <a:noFill/>
          <a:ln w="9525">
            <a:noFill/>
            <a:miter lim="800000"/>
            <a:headEnd/>
            <a:tailEnd/>
          </a:ln>
        </p:spPr>
      </p:pic>
      <p:pic>
        <p:nvPicPr>
          <p:cNvPr id="17468" name="Image 85" descr="United-States.png"/>
          <p:cNvPicPr>
            <a:picLocks noChangeAspect="1"/>
          </p:cNvPicPr>
          <p:nvPr/>
        </p:nvPicPr>
        <p:blipFill>
          <a:blip r:embed="rId19" cstate="print"/>
          <a:srcRect/>
          <a:stretch>
            <a:fillRect/>
          </a:stretch>
        </p:blipFill>
        <p:spPr bwMode="auto">
          <a:xfrm>
            <a:off x="2767013" y="6219825"/>
            <a:ext cx="609600" cy="609600"/>
          </a:xfrm>
          <a:prstGeom prst="rect">
            <a:avLst/>
          </a:prstGeom>
          <a:noFill/>
          <a:ln w="9525">
            <a:noFill/>
            <a:miter lim="800000"/>
            <a:headEnd/>
            <a:tailEnd/>
          </a:ln>
        </p:spPr>
      </p:pic>
      <p:pic>
        <p:nvPicPr>
          <p:cNvPr id="17469" name="Image 86" descr="Turkey.png"/>
          <p:cNvPicPr>
            <a:picLocks noChangeAspect="1"/>
          </p:cNvPicPr>
          <p:nvPr/>
        </p:nvPicPr>
        <p:blipFill>
          <a:blip r:embed="rId20" cstate="print"/>
          <a:srcRect/>
          <a:stretch>
            <a:fillRect/>
          </a:stretch>
        </p:blipFill>
        <p:spPr bwMode="auto">
          <a:xfrm>
            <a:off x="760413" y="6213475"/>
            <a:ext cx="609600" cy="609600"/>
          </a:xfrm>
          <a:prstGeom prst="rect">
            <a:avLst/>
          </a:prstGeom>
          <a:noFill/>
          <a:ln w="9525">
            <a:noFill/>
            <a:miter lim="800000"/>
            <a:headEnd/>
            <a:tailEnd/>
          </a:ln>
        </p:spPr>
      </p:pic>
      <p:pic>
        <p:nvPicPr>
          <p:cNvPr id="17470" name="Image 87" descr="United-Kindom.png"/>
          <p:cNvPicPr>
            <a:picLocks noChangeAspect="1"/>
          </p:cNvPicPr>
          <p:nvPr/>
        </p:nvPicPr>
        <p:blipFill>
          <a:blip r:embed="rId21" cstate="print"/>
          <a:srcRect/>
          <a:stretch>
            <a:fillRect/>
          </a:stretch>
        </p:blipFill>
        <p:spPr bwMode="auto">
          <a:xfrm>
            <a:off x="1419225" y="6213475"/>
            <a:ext cx="609600" cy="609600"/>
          </a:xfrm>
          <a:prstGeom prst="rect">
            <a:avLst/>
          </a:prstGeom>
          <a:noFill/>
          <a:ln w="9525">
            <a:noFill/>
            <a:miter lim="800000"/>
            <a:headEnd/>
            <a:tailEnd/>
          </a:ln>
        </p:spPr>
      </p:pic>
      <p:pic>
        <p:nvPicPr>
          <p:cNvPr id="17471" name="Image 88" descr="Ukraine.png"/>
          <p:cNvPicPr>
            <a:picLocks noChangeAspect="1"/>
          </p:cNvPicPr>
          <p:nvPr/>
        </p:nvPicPr>
        <p:blipFill>
          <a:blip r:embed="rId22" cstate="print"/>
          <a:srcRect/>
          <a:stretch>
            <a:fillRect/>
          </a:stretch>
        </p:blipFill>
        <p:spPr bwMode="auto">
          <a:xfrm>
            <a:off x="2068513" y="6213475"/>
            <a:ext cx="609600" cy="609600"/>
          </a:xfrm>
          <a:prstGeom prst="rect">
            <a:avLst/>
          </a:prstGeom>
          <a:noFill/>
          <a:ln w="9525">
            <a:noFill/>
            <a:miter lim="800000"/>
            <a:headEnd/>
            <a:tailEnd/>
          </a:ln>
        </p:spPr>
      </p:pic>
      <p:pic>
        <p:nvPicPr>
          <p:cNvPr id="17472" name="Image 90" descr="Switzerland-apo.png"/>
          <p:cNvPicPr>
            <a:picLocks noChangeAspect="1"/>
          </p:cNvPicPr>
          <p:nvPr/>
        </p:nvPicPr>
        <p:blipFill>
          <a:blip r:embed="rId23" cstate="print"/>
          <a:srcRect/>
          <a:stretch>
            <a:fillRect/>
          </a:stretch>
        </p:blipFill>
        <p:spPr bwMode="auto">
          <a:xfrm>
            <a:off x="68263" y="6213475"/>
            <a:ext cx="609600" cy="609600"/>
          </a:xfrm>
          <a:prstGeom prst="rect">
            <a:avLst/>
          </a:prstGeom>
          <a:noFill/>
          <a:ln w="9525">
            <a:noFill/>
            <a:miter lim="800000"/>
            <a:headEnd/>
            <a:tailEnd/>
          </a:ln>
        </p:spPr>
      </p:pic>
      <p:pic>
        <p:nvPicPr>
          <p:cNvPr id="17473" name="Image 89" descr="Cern.png"/>
          <p:cNvPicPr>
            <a:picLocks noChangeAspect="1"/>
          </p:cNvPicPr>
          <p:nvPr/>
        </p:nvPicPr>
        <p:blipFill>
          <a:blip r:embed="rId24" cstate="print"/>
          <a:srcRect/>
          <a:stretch>
            <a:fillRect/>
          </a:stretch>
        </p:blipFill>
        <p:spPr bwMode="auto">
          <a:xfrm>
            <a:off x="1419225" y="5070475"/>
            <a:ext cx="609600" cy="609600"/>
          </a:xfrm>
          <a:prstGeom prst="rect">
            <a:avLst/>
          </a:prstGeom>
          <a:noFill/>
          <a:ln w="9525">
            <a:noFill/>
            <a:miter lim="800000"/>
            <a:headEnd/>
            <a:tailEnd/>
          </a:ln>
        </p:spPr>
      </p:pic>
      <p:pic>
        <p:nvPicPr>
          <p:cNvPr id="17474" name="Image 93" descr="Belarus.png"/>
          <p:cNvPicPr>
            <a:picLocks noChangeAspect="1"/>
          </p:cNvPicPr>
          <p:nvPr/>
        </p:nvPicPr>
        <p:blipFill>
          <a:blip r:embed="rId25" cstate="print"/>
          <a:srcRect/>
          <a:stretch>
            <a:fillRect/>
          </a:stretch>
        </p:blipFill>
        <p:spPr bwMode="auto">
          <a:xfrm>
            <a:off x="750888" y="5070475"/>
            <a:ext cx="620712" cy="622300"/>
          </a:xfrm>
          <a:prstGeom prst="rect">
            <a:avLst/>
          </a:prstGeom>
          <a:noFill/>
          <a:ln w="9525">
            <a:noFill/>
            <a:miter lim="800000"/>
            <a:headEnd/>
            <a:tailEnd/>
          </a:ln>
        </p:spPr>
      </p:pic>
      <p:sp>
        <p:nvSpPr>
          <p:cNvPr id="17475" name="Oval 33"/>
          <p:cNvSpPr>
            <a:spLocks noChangeAspect="1" noChangeArrowheads="1"/>
          </p:cNvSpPr>
          <p:nvPr/>
        </p:nvSpPr>
        <p:spPr bwMode="auto">
          <a:xfrm>
            <a:off x="4838700" y="18683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pic>
        <p:nvPicPr>
          <p:cNvPr id="17476" name="Picture 66"/>
          <p:cNvPicPr>
            <a:picLocks noChangeAspect="1"/>
          </p:cNvPicPr>
          <p:nvPr/>
        </p:nvPicPr>
        <p:blipFill>
          <a:blip r:embed="rId26" cstate="print"/>
          <a:srcRect/>
          <a:stretch>
            <a:fillRect/>
          </a:stretch>
        </p:blipFill>
        <p:spPr bwMode="auto">
          <a:xfrm>
            <a:off x="4773613" y="5041902"/>
            <a:ext cx="620712" cy="620713"/>
          </a:xfrm>
          <a:prstGeom prst="rect">
            <a:avLst/>
          </a:prstGeom>
          <a:noFill/>
          <a:ln w="9525">
            <a:noFill/>
            <a:miter lim="800000"/>
            <a:headEnd/>
            <a:tailEnd/>
          </a:ln>
        </p:spPr>
      </p:pic>
      <p:pic>
        <p:nvPicPr>
          <p:cNvPr id="17477" name="Picture 67"/>
          <p:cNvPicPr>
            <a:picLocks noChangeAspect="1"/>
          </p:cNvPicPr>
          <p:nvPr/>
        </p:nvPicPr>
        <p:blipFill>
          <a:blip r:embed="rId27" cstate="print"/>
          <a:srcRect/>
          <a:stretch>
            <a:fillRect/>
          </a:stretch>
        </p:blipFill>
        <p:spPr bwMode="auto">
          <a:xfrm>
            <a:off x="6184901" y="5716588"/>
            <a:ext cx="593725" cy="425450"/>
          </a:xfrm>
          <a:prstGeom prst="rect">
            <a:avLst/>
          </a:prstGeom>
          <a:noFill/>
          <a:ln w="9525">
            <a:noFill/>
            <a:miter lim="800000"/>
            <a:headEnd/>
            <a:tailEnd/>
          </a:ln>
        </p:spPr>
      </p:pic>
      <p:pic>
        <p:nvPicPr>
          <p:cNvPr id="17478" name="Image 4"/>
          <p:cNvPicPr>
            <a:picLocks noChangeAspect="1" noChangeArrowheads="1"/>
          </p:cNvPicPr>
          <p:nvPr/>
        </p:nvPicPr>
        <p:blipFill>
          <a:blip r:embed="rId28" cstate="print"/>
          <a:srcRect/>
          <a:stretch>
            <a:fillRect/>
          </a:stretch>
        </p:blipFill>
        <p:spPr bwMode="auto">
          <a:xfrm>
            <a:off x="2751138" y="5070475"/>
            <a:ext cx="614362" cy="609600"/>
          </a:xfrm>
          <a:prstGeom prst="rect">
            <a:avLst/>
          </a:prstGeom>
          <a:noFill/>
          <a:ln w="9525">
            <a:noFill/>
            <a:miter lim="800000"/>
            <a:headEnd/>
            <a:tailEnd/>
          </a:ln>
        </p:spPr>
      </p:pic>
      <p:pic>
        <p:nvPicPr>
          <p:cNvPr id="17479" name="Image 6"/>
          <p:cNvPicPr>
            <a:picLocks noChangeAspect="1" noChangeArrowheads="1"/>
          </p:cNvPicPr>
          <p:nvPr/>
        </p:nvPicPr>
        <p:blipFill>
          <a:blip r:embed="rId29" cstate="print"/>
          <a:srcRect/>
          <a:stretch>
            <a:fillRect/>
          </a:stretch>
        </p:blipFill>
        <p:spPr bwMode="auto">
          <a:xfrm>
            <a:off x="4094164" y="5041902"/>
            <a:ext cx="600075" cy="650875"/>
          </a:xfrm>
          <a:prstGeom prst="rect">
            <a:avLst/>
          </a:prstGeom>
          <a:noFill/>
          <a:ln w="9525">
            <a:noFill/>
            <a:miter lim="800000"/>
            <a:headEnd/>
            <a:tailEnd/>
          </a:ln>
        </p:spPr>
      </p:pic>
      <p:pic>
        <p:nvPicPr>
          <p:cNvPr id="17480" name="Image 36"/>
          <p:cNvPicPr>
            <a:picLocks noChangeAspect="1" noChangeArrowheads="1"/>
          </p:cNvPicPr>
          <p:nvPr/>
        </p:nvPicPr>
        <p:blipFill>
          <a:blip r:embed="rId30" cstate="print"/>
          <a:srcRect/>
          <a:stretch>
            <a:fillRect/>
          </a:stretch>
        </p:blipFill>
        <p:spPr bwMode="auto">
          <a:xfrm>
            <a:off x="8210551" y="5010152"/>
            <a:ext cx="652463" cy="652463"/>
          </a:xfrm>
          <a:prstGeom prst="rect">
            <a:avLst/>
          </a:prstGeom>
          <a:noFill/>
          <a:ln w="9525">
            <a:noFill/>
            <a:miter lim="800000"/>
            <a:headEnd/>
            <a:tailEnd/>
          </a:ln>
        </p:spPr>
      </p:pic>
      <p:pic>
        <p:nvPicPr>
          <p:cNvPr id="17481" name="Image 28"/>
          <p:cNvPicPr>
            <a:picLocks noChangeAspect="1" noChangeArrowheads="1"/>
          </p:cNvPicPr>
          <p:nvPr/>
        </p:nvPicPr>
        <p:blipFill>
          <a:blip r:embed="rId31" cstate="print"/>
          <a:srcRect/>
          <a:stretch>
            <a:fillRect/>
          </a:stretch>
        </p:blipFill>
        <p:spPr bwMode="auto">
          <a:xfrm>
            <a:off x="750889" y="5637215"/>
            <a:ext cx="611187" cy="611187"/>
          </a:xfrm>
          <a:prstGeom prst="rect">
            <a:avLst/>
          </a:prstGeom>
          <a:noFill/>
          <a:ln w="9525">
            <a:noFill/>
            <a:miter lim="800000"/>
            <a:headEnd/>
            <a:tailEnd/>
          </a:ln>
        </p:spPr>
      </p:pic>
      <p:pic>
        <p:nvPicPr>
          <p:cNvPr id="17482" name="Image 18"/>
          <p:cNvPicPr>
            <a:picLocks noChangeAspect="1" noChangeArrowheads="1"/>
          </p:cNvPicPr>
          <p:nvPr/>
        </p:nvPicPr>
        <p:blipFill>
          <a:blip r:embed="rId32" cstate="print"/>
          <a:srcRect/>
          <a:stretch>
            <a:fillRect/>
          </a:stretch>
        </p:blipFill>
        <p:spPr bwMode="auto">
          <a:xfrm>
            <a:off x="4094164" y="5634040"/>
            <a:ext cx="611187" cy="612775"/>
          </a:xfrm>
          <a:prstGeom prst="rect">
            <a:avLst/>
          </a:prstGeom>
          <a:noFill/>
          <a:ln w="9525">
            <a:noFill/>
            <a:miter lim="800000"/>
            <a:headEnd/>
            <a:tailEnd/>
          </a:ln>
        </p:spPr>
      </p:pic>
      <p:pic>
        <p:nvPicPr>
          <p:cNvPr id="17483" name="Image 19"/>
          <p:cNvPicPr>
            <a:picLocks noChangeAspect="1" noChangeArrowheads="1"/>
          </p:cNvPicPr>
          <p:nvPr/>
        </p:nvPicPr>
        <p:blipFill>
          <a:blip r:embed="rId33" cstate="print"/>
          <a:srcRect/>
          <a:stretch>
            <a:fillRect/>
          </a:stretch>
        </p:blipFill>
        <p:spPr bwMode="auto">
          <a:xfrm>
            <a:off x="4768851" y="5637215"/>
            <a:ext cx="612775" cy="611187"/>
          </a:xfrm>
          <a:prstGeom prst="rect">
            <a:avLst/>
          </a:prstGeom>
          <a:noFill/>
          <a:ln w="9525">
            <a:noFill/>
            <a:miter lim="800000"/>
            <a:headEnd/>
            <a:tailEnd/>
          </a:ln>
        </p:spPr>
      </p:pic>
      <p:pic>
        <p:nvPicPr>
          <p:cNvPr id="17484" name="Image 29"/>
          <p:cNvPicPr>
            <a:picLocks noChangeAspect="1" noChangeArrowheads="1"/>
          </p:cNvPicPr>
          <p:nvPr/>
        </p:nvPicPr>
        <p:blipFill>
          <a:blip r:embed="rId34" cstate="print"/>
          <a:srcRect/>
          <a:stretch>
            <a:fillRect/>
          </a:stretch>
        </p:blipFill>
        <p:spPr bwMode="auto">
          <a:xfrm>
            <a:off x="6853239" y="5622927"/>
            <a:ext cx="612775" cy="612775"/>
          </a:xfrm>
          <a:prstGeom prst="rect">
            <a:avLst/>
          </a:prstGeom>
          <a:noFill/>
          <a:ln w="9525">
            <a:noFill/>
            <a:miter lim="800000"/>
            <a:headEnd/>
            <a:tailEnd/>
          </a:ln>
        </p:spPr>
      </p:pic>
      <p:sp>
        <p:nvSpPr>
          <p:cNvPr id="17485" name="Oval 33"/>
          <p:cNvSpPr>
            <a:spLocks noChangeAspect="1" noChangeArrowheads="1"/>
          </p:cNvSpPr>
          <p:nvPr/>
        </p:nvSpPr>
        <p:spPr bwMode="auto">
          <a:xfrm flipH="1" flipV="1">
            <a:off x="7004050" y="2350903"/>
            <a:ext cx="127000" cy="1143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86" name="Oval 33"/>
          <p:cNvSpPr>
            <a:spLocks noChangeAspect="1" noChangeArrowheads="1"/>
          </p:cNvSpPr>
          <p:nvPr/>
        </p:nvSpPr>
        <p:spPr bwMode="auto">
          <a:xfrm>
            <a:off x="4686300" y="19826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87" name="Oval 33"/>
          <p:cNvSpPr>
            <a:spLocks noChangeAspect="1" noChangeArrowheads="1"/>
          </p:cNvSpPr>
          <p:nvPr/>
        </p:nvSpPr>
        <p:spPr bwMode="auto">
          <a:xfrm>
            <a:off x="4610100" y="2039753"/>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88" name="Oval 33"/>
          <p:cNvSpPr>
            <a:spLocks noChangeAspect="1" noChangeArrowheads="1"/>
          </p:cNvSpPr>
          <p:nvPr/>
        </p:nvSpPr>
        <p:spPr bwMode="auto">
          <a:xfrm>
            <a:off x="4737101" y="1995303"/>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89" name="Oval 33"/>
          <p:cNvSpPr>
            <a:spLocks noChangeAspect="1" noChangeArrowheads="1"/>
          </p:cNvSpPr>
          <p:nvPr/>
        </p:nvSpPr>
        <p:spPr bwMode="auto">
          <a:xfrm>
            <a:off x="4460876" y="2027053"/>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0" name="Oval 33"/>
          <p:cNvSpPr>
            <a:spLocks noChangeAspect="1" noChangeArrowheads="1"/>
          </p:cNvSpPr>
          <p:nvPr/>
        </p:nvSpPr>
        <p:spPr bwMode="auto">
          <a:xfrm>
            <a:off x="5080001" y="243027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1" name="Oval 33"/>
          <p:cNvSpPr>
            <a:spLocks noChangeAspect="1" noChangeArrowheads="1"/>
          </p:cNvSpPr>
          <p:nvPr/>
        </p:nvSpPr>
        <p:spPr bwMode="auto">
          <a:xfrm>
            <a:off x="5073650" y="2487428"/>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2" name="Oval 33"/>
          <p:cNvSpPr>
            <a:spLocks noChangeAspect="1" noChangeArrowheads="1"/>
          </p:cNvSpPr>
          <p:nvPr/>
        </p:nvSpPr>
        <p:spPr bwMode="auto">
          <a:xfrm>
            <a:off x="4806950" y="2117540"/>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3" name="Oval 33"/>
          <p:cNvSpPr>
            <a:spLocks noChangeAspect="1" noChangeArrowheads="1"/>
          </p:cNvSpPr>
          <p:nvPr/>
        </p:nvSpPr>
        <p:spPr bwMode="auto">
          <a:xfrm>
            <a:off x="5640389" y="2525528"/>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4" name="Oval 33"/>
          <p:cNvSpPr>
            <a:spLocks noChangeAspect="1" noChangeArrowheads="1"/>
          </p:cNvSpPr>
          <p:nvPr/>
        </p:nvSpPr>
        <p:spPr bwMode="auto">
          <a:xfrm>
            <a:off x="4724400" y="2155640"/>
            <a:ext cx="127000" cy="1270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5" name="Oval 33"/>
          <p:cNvSpPr>
            <a:spLocks noChangeAspect="1" noChangeArrowheads="1"/>
          </p:cNvSpPr>
          <p:nvPr/>
        </p:nvSpPr>
        <p:spPr bwMode="auto">
          <a:xfrm>
            <a:off x="4918076" y="2033403"/>
            <a:ext cx="127000" cy="1270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6" name="Oval 33"/>
          <p:cNvSpPr>
            <a:spLocks noChangeAspect="1" noChangeArrowheads="1"/>
          </p:cNvSpPr>
          <p:nvPr/>
        </p:nvSpPr>
        <p:spPr bwMode="auto">
          <a:xfrm>
            <a:off x="4248151" y="1960378"/>
            <a:ext cx="127000" cy="127000"/>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7" name="Oval 33"/>
          <p:cNvSpPr>
            <a:spLocks noChangeAspect="1" noChangeArrowheads="1"/>
          </p:cNvSpPr>
          <p:nvPr/>
        </p:nvSpPr>
        <p:spPr bwMode="auto">
          <a:xfrm>
            <a:off x="4241801" y="1992128"/>
            <a:ext cx="127000" cy="12700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8" name="Oval 33"/>
          <p:cNvSpPr>
            <a:spLocks noChangeAspect="1" noChangeArrowheads="1"/>
          </p:cNvSpPr>
          <p:nvPr/>
        </p:nvSpPr>
        <p:spPr bwMode="auto">
          <a:xfrm>
            <a:off x="2327275" y="2174690"/>
            <a:ext cx="152400" cy="152400"/>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499" name="Oval 33"/>
          <p:cNvSpPr>
            <a:spLocks noChangeAspect="1" noChangeArrowheads="1"/>
          </p:cNvSpPr>
          <p:nvPr/>
        </p:nvSpPr>
        <p:spPr bwMode="auto">
          <a:xfrm>
            <a:off x="203291" y="3106801"/>
            <a:ext cx="181371" cy="181371"/>
          </a:xfrm>
          <a:prstGeom prst="ellipse">
            <a:avLst/>
          </a:prstGeom>
          <a:solidFill>
            <a:srgbClr val="FF00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500" name="Oval 33"/>
          <p:cNvSpPr>
            <a:spLocks noChangeAspect="1" noChangeArrowheads="1"/>
          </p:cNvSpPr>
          <p:nvPr/>
        </p:nvSpPr>
        <p:spPr bwMode="auto">
          <a:xfrm>
            <a:off x="203291" y="4464112"/>
            <a:ext cx="181371" cy="179780"/>
          </a:xfrm>
          <a:prstGeom prst="ellipse">
            <a:avLst/>
          </a:prstGeom>
          <a:solidFill>
            <a:srgbClr val="FFFF00"/>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501" name="Oval 33"/>
          <p:cNvSpPr>
            <a:spLocks noChangeAspect="1" noChangeArrowheads="1"/>
          </p:cNvSpPr>
          <p:nvPr/>
        </p:nvSpPr>
        <p:spPr bwMode="auto">
          <a:xfrm flipH="1" flipV="1">
            <a:off x="198527" y="3835463"/>
            <a:ext cx="179780" cy="181371"/>
          </a:xfrm>
          <a:prstGeom prst="ellipse">
            <a:avLst/>
          </a:prstGeom>
          <a:solidFill>
            <a:srgbClr val="66FFFF"/>
          </a:solidFill>
          <a:ln w="12700">
            <a:solidFill>
              <a:schemeClr val="bg1"/>
            </a:solidFill>
            <a:round/>
            <a:headEnd/>
            <a:tailEnd/>
          </a:ln>
        </p:spPr>
        <p:txBody>
          <a:bodyPr wrap="none" anchor="ctr"/>
          <a:lstStyle/>
          <a:p>
            <a:pPr defTabSz="456697" eaLnBrk="0" hangingPunct="0"/>
            <a:endParaRPr lang="en-US">
              <a:solidFill>
                <a:prstClr val="black"/>
              </a:solidFill>
              <a:latin typeface="Calibri"/>
            </a:endParaRPr>
          </a:p>
        </p:txBody>
      </p:sp>
      <p:sp>
        <p:nvSpPr>
          <p:cNvPr id="17502" name="TextBox 92"/>
          <p:cNvSpPr txBox="1">
            <a:spLocks noChangeArrowheads="1"/>
          </p:cNvSpPr>
          <p:nvPr/>
        </p:nvSpPr>
        <p:spPr bwMode="auto">
          <a:xfrm>
            <a:off x="522378" y="2863912"/>
            <a:ext cx="1428696" cy="646112"/>
          </a:xfrm>
          <a:prstGeom prst="rect">
            <a:avLst/>
          </a:prstGeom>
          <a:noFill/>
          <a:ln w="9525">
            <a:noFill/>
            <a:miter lim="800000"/>
            <a:headEnd/>
            <a:tailEnd/>
          </a:ln>
        </p:spPr>
        <p:txBody>
          <a:bodyPr wrap="square">
            <a:spAutoFit/>
          </a:bodyPr>
          <a:lstStyle/>
          <a:p>
            <a:pPr defTabSz="456697"/>
            <a:r>
              <a:rPr lang="en-US">
                <a:solidFill>
                  <a:prstClr val="white"/>
                </a:solidFill>
                <a:latin typeface="Calibri"/>
              </a:rPr>
              <a:t>Accelerator</a:t>
            </a:r>
            <a:br>
              <a:rPr lang="en-US">
                <a:solidFill>
                  <a:prstClr val="white"/>
                </a:solidFill>
                <a:latin typeface="Calibri"/>
              </a:rPr>
            </a:br>
            <a:r>
              <a:rPr lang="en-US">
                <a:solidFill>
                  <a:prstClr val="white"/>
                </a:solidFill>
                <a:latin typeface="Calibri"/>
              </a:rPr>
              <a:t>collaboration</a:t>
            </a:r>
            <a:endParaRPr lang="en-US" sz="1600">
              <a:solidFill>
                <a:prstClr val="white"/>
              </a:solidFill>
              <a:latin typeface="Calibri"/>
            </a:endParaRPr>
          </a:p>
        </p:txBody>
      </p:sp>
      <p:sp>
        <p:nvSpPr>
          <p:cNvPr id="17503" name="TextBox 93"/>
          <p:cNvSpPr txBox="1">
            <a:spLocks noChangeArrowheads="1"/>
          </p:cNvSpPr>
          <p:nvPr/>
        </p:nvSpPr>
        <p:spPr bwMode="auto">
          <a:xfrm>
            <a:off x="522378" y="3608449"/>
            <a:ext cx="1428696" cy="647700"/>
          </a:xfrm>
          <a:prstGeom prst="rect">
            <a:avLst/>
          </a:prstGeom>
          <a:noFill/>
          <a:ln w="9525">
            <a:noFill/>
            <a:miter lim="800000"/>
            <a:headEnd/>
            <a:tailEnd/>
          </a:ln>
        </p:spPr>
        <p:txBody>
          <a:bodyPr wrap="square">
            <a:spAutoFit/>
          </a:bodyPr>
          <a:lstStyle/>
          <a:p>
            <a:pPr defTabSz="456697"/>
            <a:r>
              <a:rPr lang="en-US" dirty="0">
                <a:solidFill>
                  <a:prstClr val="white"/>
                </a:solidFill>
                <a:latin typeface="Calibri"/>
              </a:rPr>
              <a:t>Detector</a:t>
            </a:r>
            <a:br>
              <a:rPr lang="en-US" dirty="0">
                <a:solidFill>
                  <a:prstClr val="white"/>
                </a:solidFill>
                <a:latin typeface="Calibri"/>
              </a:rPr>
            </a:br>
            <a:r>
              <a:rPr lang="en-US" dirty="0">
                <a:solidFill>
                  <a:prstClr val="white"/>
                </a:solidFill>
                <a:latin typeface="Calibri"/>
              </a:rPr>
              <a:t>collaboration</a:t>
            </a:r>
            <a:endParaRPr lang="en-US" sz="1600" dirty="0">
              <a:solidFill>
                <a:prstClr val="white"/>
              </a:solidFill>
              <a:latin typeface="Calibri"/>
            </a:endParaRPr>
          </a:p>
        </p:txBody>
      </p:sp>
      <p:sp>
        <p:nvSpPr>
          <p:cNvPr id="17504" name="TextBox 94"/>
          <p:cNvSpPr txBox="1">
            <a:spLocks noChangeArrowheads="1"/>
          </p:cNvSpPr>
          <p:nvPr/>
        </p:nvSpPr>
        <p:spPr bwMode="auto">
          <a:xfrm>
            <a:off x="501742" y="4343463"/>
            <a:ext cx="2552382" cy="646331"/>
          </a:xfrm>
          <a:prstGeom prst="rect">
            <a:avLst/>
          </a:prstGeom>
          <a:noFill/>
          <a:ln w="9525">
            <a:noFill/>
            <a:miter lim="800000"/>
            <a:headEnd/>
            <a:tailEnd/>
          </a:ln>
        </p:spPr>
        <p:txBody>
          <a:bodyPr wrap="square">
            <a:spAutoFit/>
          </a:bodyPr>
          <a:lstStyle/>
          <a:p>
            <a:pPr defTabSz="456697"/>
            <a:r>
              <a:rPr lang="en-US" dirty="0">
                <a:solidFill>
                  <a:prstClr val="white"/>
                </a:solidFill>
                <a:latin typeface="Calibri"/>
              </a:rPr>
              <a:t>Accelerator + Detector collaboration</a:t>
            </a:r>
            <a:endParaRPr lang="en-US" sz="1600" dirty="0">
              <a:solidFill>
                <a:prstClr val="white"/>
              </a:solidFill>
              <a:latin typeface="Calibri"/>
            </a:endParaRPr>
          </a:p>
        </p:txBody>
      </p:sp>
      <p:sp>
        <p:nvSpPr>
          <p:cNvPr id="96" name="Rectangle 43"/>
          <p:cNvSpPr>
            <a:spLocks noChangeArrowheads="1"/>
          </p:cNvSpPr>
          <p:nvPr/>
        </p:nvSpPr>
        <p:spPr bwMode="auto">
          <a:xfrm>
            <a:off x="1" y="-6350"/>
            <a:ext cx="9143999" cy="719045"/>
          </a:xfrm>
          <a:prstGeom prst="rect">
            <a:avLst/>
          </a:prstGeom>
          <a:solidFill>
            <a:srgbClr val="558ED5"/>
          </a:solidFill>
          <a:ln w="9525">
            <a:noFill/>
            <a:miter lim="800000"/>
            <a:headEnd/>
            <a:tailEnd/>
          </a:ln>
          <a:effectLst>
            <a:outerShdw blurRad="50800" dist="38100" dir="2700000" algn="tl" rotWithShape="0">
              <a:prstClr val="black">
                <a:alpha val="40000"/>
              </a:prstClr>
            </a:outerShdw>
          </a:effectLst>
        </p:spPr>
        <p:txBody>
          <a:bodyPr anchor="ctr"/>
          <a:lstStyle/>
          <a:p>
            <a:pPr algn="ctr" defTabSz="456697"/>
            <a:r>
              <a:rPr lang="en-GB" sz="3600" dirty="0" smtClean="0">
                <a:solidFill>
                  <a:schemeClr val="bg1"/>
                </a:solidFill>
                <a:latin typeface="Arial"/>
                <a:cs typeface="Arial"/>
              </a:rPr>
              <a:t>CLIC </a:t>
            </a:r>
            <a:r>
              <a:rPr lang="en-GB" sz="3600" dirty="0">
                <a:solidFill>
                  <a:schemeClr val="bg1"/>
                </a:solidFill>
                <a:latin typeface="Arial"/>
                <a:cs typeface="Arial"/>
              </a:rPr>
              <a:t>Collaboration</a:t>
            </a:r>
            <a:endParaRPr lang="en-US" sz="3600" dirty="0">
              <a:solidFill>
                <a:schemeClr val="bg1"/>
              </a:solidFill>
              <a:latin typeface="Arial"/>
              <a:cs typeface="Arial"/>
            </a:endParaRPr>
          </a:p>
        </p:txBody>
      </p:sp>
      <p:sp>
        <p:nvSpPr>
          <p:cNvPr id="98" name="Rectangle 97"/>
          <p:cNvSpPr/>
          <p:nvPr/>
        </p:nvSpPr>
        <p:spPr>
          <a:xfrm>
            <a:off x="3683930" y="4351504"/>
            <a:ext cx="5460070" cy="584776"/>
          </a:xfrm>
          <a:prstGeom prst="rect">
            <a:avLst/>
          </a:prstGeom>
        </p:spPr>
        <p:txBody>
          <a:bodyPr wrap="square">
            <a:spAutoFit/>
          </a:bodyPr>
          <a:lstStyle/>
          <a:p>
            <a:r>
              <a:rPr lang="en-US" sz="1600" dirty="0" smtClean="0">
                <a:solidFill>
                  <a:srgbClr val="FFFFFF"/>
                </a:solidFill>
              </a:rPr>
              <a:t>Next CLIC workshop 3-7 February 2014 at CERN</a:t>
            </a:r>
          </a:p>
          <a:p>
            <a:r>
              <a:rPr lang="en-US" sz="1600" dirty="0" smtClean="0">
                <a:solidFill>
                  <a:srgbClr val="FFFFFF"/>
                </a:solidFill>
              </a:rPr>
              <a:t>http</a:t>
            </a:r>
            <a:r>
              <a:rPr lang="en-US" sz="1600" dirty="0">
                <a:solidFill>
                  <a:srgbClr val="FFFFFF"/>
                </a:solidFill>
              </a:rPr>
              <a:t>://</a:t>
            </a:r>
            <a:r>
              <a:rPr lang="en-US" sz="1600" dirty="0" err="1">
                <a:solidFill>
                  <a:srgbClr val="FFFFFF"/>
                </a:solidFill>
              </a:rPr>
              <a:t>indico.cern.ch/conferenceDisplay.py?confId</a:t>
            </a:r>
            <a:r>
              <a:rPr lang="en-US" sz="1600" dirty="0">
                <a:solidFill>
                  <a:srgbClr val="FFFFFF"/>
                </a:solidFill>
              </a:rPr>
              <a:t>=275412</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03558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79573" y="1561439"/>
            <a:ext cx="8411631" cy="1231106"/>
          </a:xfrm>
          <a:prstGeom prst="rect">
            <a:avLst/>
          </a:prstGeom>
          <a:solidFill>
            <a:srgbClr val="92D050"/>
          </a:solidFill>
          <a:ln w="38100">
            <a:solidFill>
              <a:schemeClr val="tx1"/>
            </a:solidFill>
          </a:ln>
        </p:spPr>
        <p:txBody>
          <a:bodyPr wrap="square" rtlCol="0">
            <a:spAutoFit/>
          </a:bodyPr>
          <a:lstStyle/>
          <a:p>
            <a:pPr algn="ctr"/>
            <a:r>
              <a:rPr lang="en-GB" sz="2000" b="1" dirty="0" smtClean="0"/>
              <a:t>Infrastructure</a:t>
            </a:r>
          </a:p>
          <a:p>
            <a:pPr algn="ctr"/>
            <a:r>
              <a:rPr lang="en-GB" dirty="0" smtClean="0"/>
              <a:t>tunnels, </a:t>
            </a:r>
            <a:r>
              <a:rPr lang="en-GB" dirty="0"/>
              <a:t>surface buildings, </a:t>
            </a:r>
            <a:r>
              <a:rPr lang="en-GB" dirty="0" smtClean="0"/>
              <a:t>transport (access roads), civil engineering, cooling ventilation, electricity, cryogenics,  communication &amp; IT, fabrication and installation processes, maintenance, environmental impact and monitoring, safety</a:t>
            </a:r>
          </a:p>
        </p:txBody>
      </p:sp>
      <p:sp>
        <p:nvSpPr>
          <p:cNvPr id="7" name="TextBox 6"/>
          <p:cNvSpPr txBox="1"/>
          <p:nvPr/>
        </p:nvSpPr>
        <p:spPr>
          <a:xfrm>
            <a:off x="2971861" y="2793963"/>
            <a:ext cx="3222604" cy="2893100"/>
          </a:xfrm>
          <a:prstGeom prst="rect">
            <a:avLst/>
          </a:prstGeom>
          <a:solidFill>
            <a:srgbClr val="92D050"/>
          </a:solidFill>
          <a:ln w="38100">
            <a:solidFill>
              <a:schemeClr val="tx1"/>
            </a:solidFill>
          </a:ln>
        </p:spPr>
        <p:txBody>
          <a:bodyPr wrap="square" rtlCol="0">
            <a:spAutoFit/>
          </a:bodyPr>
          <a:lstStyle/>
          <a:p>
            <a:pPr algn="ctr"/>
            <a:r>
              <a:rPr lang="en-GB" sz="2000" b="1" dirty="0" smtClean="0"/>
              <a:t>Hadron collider</a:t>
            </a:r>
          </a:p>
          <a:p>
            <a:pPr algn="ctr"/>
            <a:r>
              <a:rPr lang="en-GB" dirty="0"/>
              <a:t>O</a:t>
            </a:r>
            <a:r>
              <a:rPr lang="en-GB" dirty="0" smtClean="0"/>
              <a:t>ptics and beam dynamics</a:t>
            </a:r>
          </a:p>
          <a:p>
            <a:pPr algn="ctr"/>
            <a:r>
              <a:rPr lang="en-GB" dirty="0" smtClean="0"/>
              <a:t>Functional specifications</a:t>
            </a:r>
          </a:p>
          <a:p>
            <a:pPr algn="ctr"/>
            <a:r>
              <a:rPr lang="en-GB" dirty="0"/>
              <a:t>Performance </a:t>
            </a:r>
            <a:r>
              <a:rPr lang="en-GB" dirty="0" smtClean="0"/>
              <a:t>specs</a:t>
            </a:r>
          </a:p>
          <a:p>
            <a:pPr algn="ctr"/>
            <a:r>
              <a:rPr lang="en-GB" dirty="0" smtClean="0"/>
              <a:t>Critical technical systems</a:t>
            </a:r>
          </a:p>
          <a:p>
            <a:pPr algn="ctr"/>
            <a:r>
              <a:rPr lang="en-GB" dirty="0" smtClean="0"/>
              <a:t>Related R+D programs</a:t>
            </a:r>
          </a:p>
          <a:p>
            <a:pPr algn="ctr"/>
            <a:r>
              <a:rPr lang="en-GB" i="1" dirty="0"/>
              <a:t>HE-LHC comparison</a:t>
            </a:r>
          </a:p>
          <a:p>
            <a:pPr algn="ctr"/>
            <a:r>
              <a:rPr lang="en-GB" dirty="0" smtClean="0"/>
              <a:t>Operation concept</a:t>
            </a:r>
          </a:p>
          <a:p>
            <a:pPr algn="ctr"/>
            <a:r>
              <a:rPr lang="en-GB" dirty="0"/>
              <a:t>Detector </a:t>
            </a:r>
            <a:r>
              <a:rPr lang="en-GB" dirty="0" smtClean="0"/>
              <a:t>concept</a:t>
            </a:r>
          </a:p>
          <a:p>
            <a:pPr algn="ctr"/>
            <a:r>
              <a:rPr lang="en-GB" dirty="0" smtClean="0"/>
              <a:t>Physics requirements </a:t>
            </a:r>
          </a:p>
        </p:txBody>
      </p:sp>
      <p:sp>
        <p:nvSpPr>
          <p:cNvPr id="8" name="TextBox 7"/>
          <p:cNvSpPr txBox="1"/>
          <p:nvPr/>
        </p:nvSpPr>
        <p:spPr>
          <a:xfrm>
            <a:off x="379573" y="2795533"/>
            <a:ext cx="2592288" cy="3447098"/>
          </a:xfrm>
          <a:prstGeom prst="rect">
            <a:avLst/>
          </a:prstGeom>
          <a:solidFill>
            <a:srgbClr val="CCFF99">
              <a:alpha val="69804"/>
            </a:srgbClr>
          </a:solidFill>
          <a:ln w="38100">
            <a:solidFill>
              <a:schemeClr val="tx1"/>
            </a:solidFill>
          </a:ln>
        </p:spPr>
        <p:txBody>
          <a:bodyPr wrap="square" lIns="36000" rIns="36000" rtlCol="0">
            <a:spAutoFit/>
          </a:bodyPr>
          <a:lstStyle/>
          <a:p>
            <a:pPr algn="ctr"/>
            <a:r>
              <a:rPr lang="en-GB" sz="2000" b="1" dirty="0" smtClean="0"/>
              <a:t>Hadron injectors</a:t>
            </a:r>
          </a:p>
          <a:p>
            <a:pPr algn="ctr"/>
            <a:r>
              <a:rPr lang="en-GB" dirty="0" smtClean="0"/>
              <a:t>Beam optics and dynamics</a:t>
            </a:r>
          </a:p>
          <a:p>
            <a:pPr algn="ctr"/>
            <a:r>
              <a:rPr lang="en-GB" dirty="0" smtClean="0"/>
              <a:t>Functional specs</a:t>
            </a:r>
          </a:p>
          <a:p>
            <a:pPr algn="ctr"/>
            <a:r>
              <a:rPr lang="en-GB" dirty="0" smtClean="0"/>
              <a:t>Performance specs</a:t>
            </a:r>
          </a:p>
          <a:p>
            <a:pPr algn="ctr"/>
            <a:r>
              <a:rPr lang="en-GB" dirty="0" smtClean="0"/>
              <a:t>Critical technical systems</a:t>
            </a:r>
          </a:p>
          <a:p>
            <a:pPr algn="ctr"/>
            <a:r>
              <a:rPr lang="en-GB" dirty="0" smtClean="0"/>
              <a:t>Operation </a:t>
            </a:r>
            <a:r>
              <a:rPr lang="en-GB" dirty="0" smtClean="0"/>
              <a:t>concept</a:t>
            </a:r>
          </a:p>
          <a:p>
            <a:pPr algn="ctr"/>
            <a:endParaRPr lang="en-GB" dirty="0" smtClean="0"/>
          </a:p>
          <a:p>
            <a:pPr algn="ctr"/>
            <a:endParaRPr lang="en-GB" dirty="0" smtClean="0"/>
          </a:p>
          <a:p>
            <a:endParaRPr lang="en-GB" dirty="0" smtClean="0"/>
          </a:p>
          <a:p>
            <a:endParaRPr lang="en-GB" dirty="0"/>
          </a:p>
        </p:txBody>
      </p:sp>
      <p:sp>
        <p:nvSpPr>
          <p:cNvPr id="9" name="TextBox 8"/>
          <p:cNvSpPr txBox="1"/>
          <p:nvPr/>
        </p:nvSpPr>
        <p:spPr>
          <a:xfrm>
            <a:off x="6194465" y="2794301"/>
            <a:ext cx="2592288" cy="2892763"/>
          </a:xfrm>
          <a:prstGeom prst="rect">
            <a:avLst/>
          </a:prstGeom>
          <a:noFill/>
          <a:ln w="38100">
            <a:solidFill>
              <a:schemeClr val="tx1"/>
            </a:solidFill>
          </a:ln>
        </p:spPr>
        <p:txBody>
          <a:bodyPr wrap="square" lIns="36000" rIns="36000" rtlCol="0">
            <a:noAutofit/>
          </a:bodyPr>
          <a:lstStyle/>
          <a:p>
            <a:pPr algn="ctr"/>
            <a:r>
              <a:rPr lang="en-GB" sz="2000" b="1" dirty="0" smtClean="0"/>
              <a:t>e+ e- collider</a:t>
            </a:r>
          </a:p>
          <a:p>
            <a:pPr algn="ctr"/>
            <a:r>
              <a:rPr lang="en-GB" sz="1600" dirty="0" smtClean="0"/>
              <a:t>Optics and beam dynamics Functional specifications</a:t>
            </a:r>
          </a:p>
          <a:p>
            <a:pPr algn="ctr"/>
            <a:r>
              <a:rPr lang="en-GB" sz="1600" dirty="0"/>
              <a:t>Performance </a:t>
            </a:r>
            <a:r>
              <a:rPr lang="en-GB" sz="1600" dirty="0" smtClean="0"/>
              <a:t>specs</a:t>
            </a:r>
          </a:p>
          <a:p>
            <a:pPr algn="ctr"/>
            <a:r>
              <a:rPr lang="en-GB" sz="1600" dirty="0" smtClean="0"/>
              <a:t>Critical technical systems</a:t>
            </a:r>
          </a:p>
          <a:p>
            <a:pPr algn="ctr"/>
            <a:r>
              <a:rPr lang="en-GB" sz="1600" dirty="0" smtClean="0"/>
              <a:t>Related R+D programs</a:t>
            </a:r>
          </a:p>
          <a:p>
            <a:pPr algn="ctr"/>
            <a:r>
              <a:rPr lang="en-GB" sz="1600" dirty="0" smtClean="0"/>
              <a:t>Injector (Booster)</a:t>
            </a:r>
          </a:p>
          <a:p>
            <a:pPr algn="ctr"/>
            <a:r>
              <a:rPr lang="en-GB" sz="1600" dirty="0"/>
              <a:t>Operation concept</a:t>
            </a:r>
          </a:p>
          <a:p>
            <a:pPr algn="ctr"/>
            <a:r>
              <a:rPr lang="en-GB" sz="1600" dirty="0"/>
              <a:t>Detector </a:t>
            </a:r>
            <a:r>
              <a:rPr lang="en-GB" sz="1600" dirty="0" smtClean="0"/>
              <a:t>concept </a:t>
            </a:r>
          </a:p>
          <a:p>
            <a:pPr algn="ctr"/>
            <a:r>
              <a:rPr lang="en-GB" sz="1600" dirty="0" smtClean="0"/>
              <a:t>Physics requirements</a:t>
            </a:r>
            <a:endParaRPr lang="en-GB" sz="1600" dirty="0"/>
          </a:p>
        </p:txBody>
      </p:sp>
      <p:sp>
        <p:nvSpPr>
          <p:cNvPr id="10" name="TextBox 9"/>
          <p:cNvSpPr txBox="1"/>
          <p:nvPr/>
        </p:nvSpPr>
        <p:spPr>
          <a:xfrm>
            <a:off x="2971863" y="5690793"/>
            <a:ext cx="5819341" cy="439088"/>
          </a:xfrm>
          <a:prstGeom prst="rect">
            <a:avLst/>
          </a:prstGeom>
          <a:noFill/>
          <a:ln w="38100">
            <a:solidFill>
              <a:schemeClr val="tx1"/>
            </a:solidFill>
          </a:ln>
        </p:spPr>
        <p:txBody>
          <a:bodyPr wrap="square" lIns="36000" rIns="36000" rtlCol="0">
            <a:noAutofit/>
          </a:bodyPr>
          <a:lstStyle/>
          <a:p>
            <a:pPr algn="ctr"/>
            <a:r>
              <a:rPr lang="en-GB" sz="2000" b="1" dirty="0" smtClean="0"/>
              <a:t>e- p option: </a:t>
            </a:r>
            <a:r>
              <a:rPr lang="en-GB" sz="1600" dirty="0" smtClean="0"/>
              <a:t>Physics, Integration, additional requirements </a:t>
            </a:r>
          </a:p>
        </p:txBody>
      </p:sp>
      <p:sp>
        <p:nvSpPr>
          <p:cNvPr id="13" name="TextBox 12"/>
          <p:cNvSpPr txBox="1"/>
          <p:nvPr/>
        </p:nvSpPr>
        <p:spPr>
          <a:xfrm>
            <a:off x="379572" y="781547"/>
            <a:ext cx="8411631" cy="830997"/>
          </a:xfrm>
          <a:prstGeom prst="rect">
            <a:avLst/>
          </a:prstGeom>
          <a:solidFill>
            <a:schemeClr val="tx2">
              <a:lumMod val="60000"/>
              <a:lumOff val="40000"/>
            </a:schemeClr>
          </a:solidFill>
          <a:ln w="38100">
            <a:solidFill>
              <a:schemeClr val="tx1"/>
            </a:solidFill>
          </a:ln>
        </p:spPr>
        <p:txBody>
          <a:bodyPr wrap="square">
            <a:spAutoFit/>
          </a:bodyPr>
          <a:lstStyle>
            <a:defPPr>
              <a:defRPr lang="en-US"/>
            </a:defPPr>
            <a:lvl1pPr algn="ctr">
              <a:defRPr sz="2000" i="1">
                <a:solidFill>
                  <a:schemeClr val="bg1"/>
                </a:solidFill>
                <a:latin typeface="Times-Italic"/>
              </a:defRPr>
            </a:lvl1pPr>
          </a:lstStyle>
          <a:p>
            <a:r>
              <a:rPr lang="en-GB" sz="2400" b="1" i="0" dirty="0"/>
              <a:t>Future Circular Colliders - Conceptual  Design Study </a:t>
            </a:r>
          </a:p>
          <a:p>
            <a:r>
              <a:rPr lang="en-GB" sz="2400" b="1" i="0" dirty="0"/>
              <a:t>for next European Strategy Update </a:t>
            </a:r>
            <a:r>
              <a:rPr lang="en-GB" sz="2400" b="1" i="0" dirty="0" smtClean="0"/>
              <a:t>(2018)</a:t>
            </a:r>
            <a:endParaRPr lang="en-GB" sz="2400" b="1" i="0" dirty="0"/>
          </a:p>
        </p:txBody>
      </p:sp>
      <p:sp>
        <p:nvSpPr>
          <p:cNvPr id="3" name="Rectangle 2"/>
          <p:cNvSpPr/>
          <p:nvPr/>
        </p:nvSpPr>
        <p:spPr>
          <a:xfrm>
            <a:off x="1545382" y="102994"/>
            <a:ext cx="6046647" cy="584776"/>
          </a:xfrm>
          <a:prstGeom prst="rect">
            <a:avLst/>
          </a:prstGeom>
          <a:solidFill>
            <a:schemeClr val="tx2">
              <a:lumMod val="60000"/>
              <a:lumOff val="40000"/>
            </a:schemeClr>
          </a:solidFill>
        </p:spPr>
        <p:txBody>
          <a:bodyPr wrap="none">
            <a:spAutoFit/>
          </a:bodyPr>
          <a:lstStyle/>
          <a:p>
            <a:r>
              <a:rPr lang="en-GB" sz="3200" dirty="0">
                <a:solidFill>
                  <a:schemeClr val="bg1"/>
                </a:solidFill>
              </a:rPr>
              <a:t>FCC Study Scope and Structure</a:t>
            </a:r>
            <a:endParaRPr lang="fr-FR" sz="3200" dirty="0">
              <a:solidFill>
                <a:schemeClr val="bg1"/>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54070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descr="HE_LHC%20option3_80km_UnderLake.pdf"/>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609602"/>
            <a:ext cx="9252520" cy="5561447"/>
          </a:xfrm>
          <a:prstGeom prst="rect">
            <a:avLst/>
          </a:prstGeom>
        </p:spPr>
      </p:pic>
      <p:sp>
        <p:nvSpPr>
          <p:cNvPr id="223234" name="Rectangle 2"/>
          <p:cNvSpPr>
            <a:spLocks noChangeArrowheads="1"/>
          </p:cNvSpPr>
          <p:nvPr/>
        </p:nvSpPr>
        <p:spPr bwMode="auto">
          <a:xfrm>
            <a:off x="0" y="-153888"/>
            <a:ext cx="18466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US" sz="1400" b="1">
              <a:solidFill>
                <a:srgbClr val="000000"/>
              </a:solidFill>
              <a:latin typeface="Times New Roman" pitchFamily="18" charset="0"/>
            </a:endParaRPr>
          </a:p>
        </p:txBody>
      </p:sp>
      <p:sp>
        <p:nvSpPr>
          <p:cNvPr id="2" name="Oval 1"/>
          <p:cNvSpPr/>
          <p:nvPr/>
        </p:nvSpPr>
        <p:spPr>
          <a:xfrm>
            <a:off x="4070598" y="2571800"/>
            <a:ext cx="3600400" cy="36004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228600" y="2057400"/>
            <a:ext cx="3505200"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CH" sz="2000" b="1" dirty="0" smtClean="0"/>
              <a:t>15 T </a:t>
            </a:r>
            <a:r>
              <a:rPr lang="fr-CH" sz="2000" b="1" dirty="0" smtClean="0">
                <a:sym typeface="Symbol"/>
              </a:rPr>
              <a:t> 100 TeV in</a:t>
            </a:r>
            <a:r>
              <a:rPr lang="fr-CH" sz="2000" b="1" dirty="0" smtClean="0">
                <a:sym typeface="Symbol"/>
              </a:rPr>
              <a:t> </a:t>
            </a:r>
            <a:r>
              <a:rPr lang="fr-CH" sz="2000" b="1" dirty="0" smtClean="0">
                <a:sym typeface="Symbol"/>
              </a:rPr>
              <a:t>~</a:t>
            </a:r>
            <a:r>
              <a:rPr lang="fr-CH" sz="2000" b="1" dirty="0" smtClean="0">
                <a:sym typeface="Symbol"/>
              </a:rPr>
              <a:t>100 </a:t>
            </a:r>
            <a:r>
              <a:rPr lang="fr-CH" sz="2000" b="1" dirty="0" smtClean="0">
                <a:sym typeface="Symbol"/>
              </a:rPr>
              <a:t>km</a:t>
            </a:r>
          </a:p>
          <a:p>
            <a:r>
              <a:rPr lang="fr-CH" sz="2000" b="1" dirty="0" smtClean="0">
                <a:sym typeface="Symbol"/>
              </a:rPr>
              <a:t>20 T </a:t>
            </a:r>
            <a:r>
              <a:rPr lang="fr-CH" sz="2000" b="1" dirty="0">
                <a:sym typeface="Symbol"/>
              </a:rPr>
              <a:t> 100 TeV in</a:t>
            </a:r>
            <a:r>
              <a:rPr lang="fr-CH" sz="2000" b="1" dirty="0" smtClean="0">
                <a:sym typeface="Symbol"/>
              </a:rPr>
              <a:t> </a:t>
            </a:r>
            <a:r>
              <a:rPr lang="fr-CH" sz="2000" b="1" dirty="0" smtClean="0">
                <a:sym typeface="Symbol"/>
              </a:rPr>
              <a:t>~</a:t>
            </a:r>
            <a:r>
              <a:rPr lang="fr-CH" sz="2000" b="1" dirty="0" smtClean="0">
                <a:sym typeface="Symbol"/>
              </a:rPr>
              <a:t>80 </a:t>
            </a:r>
            <a:r>
              <a:rPr lang="fr-CH" sz="2000" b="1" dirty="0" smtClean="0">
                <a:sym typeface="Symbol"/>
              </a:rPr>
              <a:t>km</a:t>
            </a:r>
            <a:endParaRPr lang="fr-CH" sz="2000" b="1" dirty="0">
              <a:sym typeface="Symbol"/>
            </a:endParaRPr>
          </a:p>
        </p:txBody>
      </p:sp>
      <p:sp>
        <p:nvSpPr>
          <p:cNvPr id="9" name="TextBox 8"/>
          <p:cNvSpPr txBox="1"/>
          <p:nvPr/>
        </p:nvSpPr>
        <p:spPr>
          <a:xfrm>
            <a:off x="1" y="17413"/>
            <a:ext cx="9143999" cy="584776"/>
          </a:xfrm>
          <a:prstGeom prst="rect">
            <a:avLst/>
          </a:prstGeom>
          <a:solidFill>
            <a:schemeClr val="tx2">
              <a:lumMod val="60000"/>
              <a:lumOff val="40000"/>
            </a:schemeClr>
          </a:solidFill>
        </p:spPr>
        <p:txBody>
          <a:bodyPr wrap="square" rtlCol="0">
            <a:spAutoFit/>
          </a:bodyPr>
          <a:lstStyle/>
          <a:p>
            <a:pPr algn="ctr"/>
            <a:r>
              <a:rPr lang="en-US" sz="3200" b="1" dirty="0" smtClean="0">
                <a:solidFill>
                  <a:schemeClr val="bg1"/>
                </a:solidFill>
                <a:latin typeface="+mj-lt"/>
                <a:cs typeface="Calibri" pitchFamily="34" charset="0"/>
              </a:rPr>
              <a:t>Tentative Site Layout</a:t>
            </a:r>
            <a:endParaRPr lang="en-GB" sz="3200" b="1" dirty="0">
              <a:solidFill>
                <a:schemeClr val="bg1"/>
              </a:solidFill>
              <a:latin typeface="+mj-lt"/>
              <a:cs typeface="Calibri" pitchFamily="34" charset="0"/>
            </a:endParaRPr>
          </a:p>
        </p:txBody>
      </p:sp>
      <p:sp>
        <p:nvSpPr>
          <p:cNvPr id="10" name="TextBox 9"/>
          <p:cNvSpPr txBox="1"/>
          <p:nvPr/>
        </p:nvSpPr>
        <p:spPr>
          <a:xfrm>
            <a:off x="0" y="685800"/>
            <a:ext cx="5545108" cy="923330"/>
          </a:xfrm>
          <a:prstGeom prst="rect">
            <a:avLst/>
          </a:prstGeom>
          <a:solidFill>
            <a:schemeClr val="bg1"/>
          </a:solidFill>
        </p:spPr>
        <p:txBody>
          <a:bodyPr wrap="none" rtlCol="0">
            <a:spAutoFit/>
          </a:bodyPr>
          <a:lstStyle/>
          <a:p>
            <a:r>
              <a:rPr lang="en-US" b="1" dirty="0" smtClean="0">
                <a:cs typeface="Calibri" pitchFamily="34" charset="0"/>
              </a:rPr>
              <a:t>80-100 km tunnel infrastructure in Geneva </a:t>
            </a:r>
            <a:r>
              <a:rPr lang="en-US" b="1" dirty="0" smtClean="0">
                <a:cs typeface="Calibri" pitchFamily="34" charset="0"/>
              </a:rPr>
              <a:t>area</a:t>
            </a:r>
          </a:p>
          <a:p>
            <a:pPr>
              <a:buFont typeface="Arial"/>
              <a:buChar char="•"/>
            </a:pPr>
            <a:r>
              <a:rPr lang="en-US" b="1" dirty="0" smtClean="0">
                <a:cs typeface="Calibri" pitchFamily="34" charset="0"/>
              </a:rPr>
              <a:t> design </a:t>
            </a:r>
            <a:r>
              <a:rPr lang="en-US" b="1" dirty="0" smtClean="0">
                <a:cs typeface="Calibri" pitchFamily="34" charset="0"/>
              </a:rPr>
              <a:t>driven by pp-collider requirements </a:t>
            </a:r>
            <a:endParaRPr lang="en-US" sz="2000" b="1" dirty="0" smtClean="0">
              <a:cs typeface="Calibri" pitchFamily="34" charset="0"/>
            </a:endParaRPr>
          </a:p>
          <a:p>
            <a:pPr algn="ctr">
              <a:buFont typeface="Arial"/>
              <a:buChar char="•"/>
            </a:pPr>
            <a:r>
              <a:rPr lang="en-US" b="1" dirty="0" smtClean="0">
                <a:cs typeface="Calibri" pitchFamily="34" charset="0"/>
              </a:rPr>
              <a:t> with </a:t>
            </a:r>
            <a:r>
              <a:rPr lang="en-US" b="1" dirty="0" smtClean="0">
                <a:cs typeface="Calibri" pitchFamily="34" charset="0"/>
              </a:rPr>
              <a:t>possibility of </a:t>
            </a:r>
            <a:r>
              <a:rPr lang="en-US" b="1" dirty="0" err="1" smtClean="0">
                <a:cs typeface="Calibri" pitchFamily="34" charset="0"/>
              </a:rPr>
              <a:t>e+-e</a:t>
            </a:r>
            <a:r>
              <a:rPr lang="en-US" b="1" dirty="0" smtClean="0">
                <a:cs typeface="Calibri" pitchFamily="34" charset="0"/>
              </a:rPr>
              <a:t>- (TLEP) and </a:t>
            </a:r>
            <a:r>
              <a:rPr lang="en-US" b="1" dirty="0" err="1" smtClean="0">
                <a:cs typeface="Calibri" pitchFamily="34" charset="0"/>
              </a:rPr>
              <a:t>p-e</a:t>
            </a:r>
            <a:r>
              <a:rPr lang="en-US" b="1" dirty="0" smtClean="0">
                <a:cs typeface="Calibri" pitchFamily="34" charset="0"/>
              </a:rPr>
              <a:t> (</a:t>
            </a:r>
            <a:r>
              <a:rPr lang="en-US" b="1" dirty="0" err="1" smtClean="0">
                <a:cs typeface="Calibri" pitchFamily="34" charset="0"/>
              </a:rPr>
              <a:t>VLHeC</a:t>
            </a:r>
            <a:r>
              <a:rPr lang="en-US" b="1" dirty="0" smtClean="0">
                <a:cs typeface="Calibri" pitchFamily="34" charset="0"/>
              </a:rPr>
              <a:t>)</a:t>
            </a:r>
            <a:endParaRPr lang="en-GB" b="1" dirty="0" smtClean="0">
              <a:cs typeface="Calibri"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7824089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52400" y="888237"/>
            <a:ext cx="8991600" cy="4893647"/>
          </a:xfrm>
          <a:prstGeom prst="rect">
            <a:avLst/>
          </a:prstGeom>
          <a:noFill/>
        </p:spPr>
        <p:txBody>
          <a:bodyPr wrap="square" rtlCol="0">
            <a:spAutoFit/>
          </a:bodyPr>
          <a:lstStyle/>
          <a:p>
            <a:pPr marL="457200" indent="-457200">
              <a:buFont typeface="Arial" pitchFamily="34" charset="0"/>
              <a:buChar char="•"/>
            </a:pPr>
            <a:r>
              <a:rPr lang="en-US" sz="2400" b="1" dirty="0" smtClean="0">
                <a:solidFill>
                  <a:schemeClr val="tx2">
                    <a:lumMod val="60000"/>
                    <a:lumOff val="40000"/>
                  </a:schemeClr>
                </a:solidFill>
              </a:rPr>
              <a:t>CMS energy </a:t>
            </a:r>
            <a:r>
              <a:rPr lang="en-US" sz="2400" b="1" dirty="0" smtClean="0">
                <a:solidFill>
                  <a:schemeClr val="tx2">
                    <a:lumMod val="60000"/>
                    <a:lumOff val="40000"/>
                  </a:schemeClr>
                </a:solidFill>
              </a:rPr>
              <a:t>= 100 </a:t>
            </a:r>
            <a:r>
              <a:rPr lang="en-US" sz="2400" b="1" dirty="0" err="1" smtClean="0">
                <a:solidFill>
                  <a:schemeClr val="tx2">
                    <a:lumMod val="60000"/>
                    <a:lumOff val="40000"/>
                  </a:schemeClr>
                </a:solidFill>
              </a:rPr>
              <a:t>TeV</a:t>
            </a:r>
            <a:endParaRPr lang="en-US" sz="2400" b="1"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Peak luminosity =</a:t>
            </a:r>
            <a:r>
              <a:rPr lang="en-US" sz="2400" b="1" dirty="0" smtClean="0">
                <a:solidFill>
                  <a:schemeClr val="tx2">
                    <a:lumMod val="60000"/>
                    <a:lumOff val="40000"/>
                  </a:schemeClr>
                </a:solidFill>
              </a:rPr>
              <a:t> 1-5x10</a:t>
            </a:r>
            <a:r>
              <a:rPr lang="en-US" sz="2400" b="1" baseline="30000" dirty="0" smtClean="0">
                <a:solidFill>
                  <a:schemeClr val="tx2">
                    <a:lumMod val="60000"/>
                    <a:lumOff val="40000"/>
                  </a:schemeClr>
                </a:solidFill>
              </a:rPr>
              <a:t>34</a:t>
            </a:r>
            <a:r>
              <a:rPr lang="en-US" sz="2400" b="1" dirty="0" smtClean="0">
                <a:solidFill>
                  <a:schemeClr val="tx2">
                    <a:lumMod val="60000"/>
                    <a:lumOff val="40000"/>
                  </a:schemeClr>
                </a:solidFill>
              </a:rPr>
              <a:t> </a:t>
            </a:r>
            <a:r>
              <a:rPr lang="en-US" sz="2400" b="1" dirty="0" smtClean="0">
                <a:solidFill>
                  <a:schemeClr val="tx2">
                    <a:lumMod val="60000"/>
                    <a:lumOff val="40000"/>
                  </a:schemeClr>
                </a:solidFill>
              </a:rPr>
              <a:t>cm</a:t>
            </a:r>
            <a:r>
              <a:rPr lang="en-US" sz="2400" b="1" baseline="30000" dirty="0" smtClean="0">
                <a:solidFill>
                  <a:schemeClr val="tx2">
                    <a:lumMod val="60000"/>
                    <a:lumOff val="40000"/>
                  </a:schemeClr>
                </a:solidFill>
              </a:rPr>
              <a:t>-2</a:t>
            </a:r>
            <a:r>
              <a:rPr lang="en-US" sz="2400" b="1" dirty="0" smtClean="0">
                <a:solidFill>
                  <a:schemeClr val="tx2">
                    <a:lumMod val="60000"/>
                    <a:lumOff val="40000"/>
                  </a:schemeClr>
                </a:solidFill>
              </a:rPr>
              <a:t>s</a:t>
            </a:r>
            <a:r>
              <a:rPr lang="en-US" sz="2400" b="1" baseline="30000" dirty="0" smtClean="0">
                <a:solidFill>
                  <a:schemeClr val="tx2">
                    <a:lumMod val="60000"/>
                    <a:lumOff val="40000"/>
                  </a:schemeClr>
                </a:solidFill>
              </a:rPr>
              <a:t>-</a:t>
            </a:r>
            <a:r>
              <a:rPr lang="en-US" sz="2400" b="1" baseline="30000" dirty="0" smtClean="0">
                <a:solidFill>
                  <a:schemeClr val="tx2">
                    <a:lumMod val="60000"/>
                    <a:lumOff val="40000"/>
                  </a:schemeClr>
                </a:solidFill>
              </a:rPr>
              <a:t>1</a:t>
            </a:r>
            <a:r>
              <a:rPr lang="en-US" sz="2400" b="1" dirty="0" smtClean="0">
                <a:solidFill>
                  <a:schemeClr val="tx2">
                    <a:lumMod val="60000"/>
                    <a:lumOff val="40000"/>
                  </a:schemeClr>
                </a:solidFill>
              </a:rPr>
              <a:t> per main IP</a:t>
            </a:r>
            <a:endParaRPr lang="en-US" sz="2400" b="1"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 main </a:t>
            </a:r>
            <a:r>
              <a:rPr lang="en-US" sz="2400" b="1" dirty="0" err="1" smtClean="0">
                <a:solidFill>
                  <a:schemeClr val="tx2">
                    <a:lumMod val="60000"/>
                    <a:lumOff val="40000"/>
                  </a:schemeClr>
                </a:solidFill>
              </a:rPr>
              <a:t>IPs</a:t>
            </a:r>
            <a:r>
              <a:rPr lang="en-US" sz="2400" b="1" dirty="0" smtClean="0">
                <a:solidFill>
                  <a:schemeClr val="tx2">
                    <a:lumMod val="60000"/>
                    <a:lumOff val="40000"/>
                  </a:schemeClr>
                </a:solidFill>
              </a:rPr>
              <a:t> = </a:t>
            </a:r>
            <a:r>
              <a:rPr lang="en-US" sz="2400" b="1" dirty="0" smtClean="0">
                <a:solidFill>
                  <a:schemeClr val="tx2">
                    <a:lumMod val="60000"/>
                    <a:lumOff val="40000"/>
                  </a:schemeClr>
                </a:solidFill>
              </a:rPr>
              <a:t>2</a:t>
            </a:r>
          </a:p>
          <a:p>
            <a:pPr marL="457200" indent="-457200">
              <a:buFont typeface="Arial" pitchFamily="34" charset="0"/>
              <a:buChar char="•"/>
            </a:pPr>
            <a:r>
              <a:rPr lang="en-US" sz="2400" b="1" dirty="0" smtClean="0">
                <a:solidFill>
                  <a:schemeClr val="tx2">
                    <a:lumMod val="60000"/>
                    <a:lumOff val="40000"/>
                  </a:schemeClr>
                </a:solidFill>
              </a:rPr>
              <a:t>Bunch spacing = </a:t>
            </a:r>
            <a:r>
              <a:rPr lang="en-US" sz="2400" b="1" dirty="0" smtClean="0">
                <a:solidFill>
                  <a:schemeClr val="tx2">
                    <a:lumMod val="60000"/>
                    <a:lumOff val="40000"/>
                  </a:schemeClr>
                </a:solidFill>
              </a:rPr>
              <a:t>25ns</a:t>
            </a:r>
          </a:p>
          <a:p>
            <a:pPr marL="914400" lvl="1" indent="-457200">
              <a:buFont typeface="Arial" pitchFamily="34" charset="0"/>
              <a:buChar char="•"/>
            </a:pPr>
            <a:r>
              <a:rPr lang="en-US" sz="2400" b="1" dirty="0" smtClean="0">
                <a:solidFill>
                  <a:schemeClr val="tx2">
                    <a:lumMod val="60000"/>
                    <a:lumOff val="40000"/>
                  </a:schemeClr>
                </a:solidFill>
              </a:rPr>
              <a:t>R</a:t>
            </a:r>
            <a:r>
              <a:rPr lang="en-US" sz="2400" b="1" dirty="0" smtClean="0">
                <a:solidFill>
                  <a:schemeClr val="tx2">
                    <a:lumMod val="60000"/>
                    <a:lumOff val="40000"/>
                  </a:schemeClr>
                </a:solidFill>
              </a:rPr>
              <a:t>ange </a:t>
            </a:r>
            <a:r>
              <a:rPr lang="en-US" sz="2400" b="1" dirty="0" smtClean="0">
                <a:solidFill>
                  <a:schemeClr val="tx2">
                    <a:lumMod val="60000"/>
                    <a:lumOff val="40000"/>
                  </a:schemeClr>
                </a:solidFill>
              </a:rPr>
              <a:t>5-50 ns being </a:t>
            </a:r>
            <a:r>
              <a:rPr lang="en-US" sz="2400" b="1" dirty="0" smtClean="0">
                <a:solidFill>
                  <a:schemeClr val="tx2">
                    <a:lumMod val="60000"/>
                    <a:lumOff val="40000"/>
                  </a:schemeClr>
                </a:solidFill>
              </a:rPr>
              <a:t>explored</a:t>
            </a:r>
          </a:p>
          <a:p>
            <a:pPr marL="914400" lvl="1" indent="-457200">
              <a:buFont typeface="Arial" pitchFamily="34" charset="0"/>
              <a:buChar char="•"/>
            </a:pPr>
            <a:r>
              <a:rPr lang="en-US" sz="2400" b="1" dirty="0" smtClean="0">
                <a:solidFill>
                  <a:schemeClr val="tx2">
                    <a:lumMod val="60000"/>
                    <a:lumOff val="40000"/>
                  </a:schemeClr>
                </a:solidFill>
              </a:rPr>
              <a:t>Pile-up of 34, 170, 340 for 5, 25, 50ns and 5x10</a:t>
            </a:r>
            <a:r>
              <a:rPr lang="en-US" sz="2400" b="1" baseline="30000" dirty="0" smtClean="0">
                <a:solidFill>
                  <a:schemeClr val="tx2">
                    <a:lumMod val="60000"/>
                    <a:lumOff val="40000"/>
                  </a:schemeClr>
                </a:solidFill>
              </a:rPr>
              <a:t>34</a:t>
            </a:r>
            <a:r>
              <a:rPr lang="en-US" sz="2400" b="1" dirty="0" smtClean="0">
                <a:solidFill>
                  <a:schemeClr val="tx2">
                    <a:lumMod val="60000"/>
                    <a:lumOff val="40000"/>
                  </a:schemeClr>
                </a:solidFill>
              </a:rPr>
              <a:t>cm</a:t>
            </a:r>
            <a:r>
              <a:rPr lang="en-US" sz="2400" b="1" baseline="30000" dirty="0" smtClean="0">
                <a:solidFill>
                  <a:schemeClr val="tx2">
                    <a:lumMod val="60000"/>
                    <a:lumOff val="40000"/>
                  </a:schemeClr>
                </a:solidFill>
              </a:rPr>
              <a:t>-2</a:t>
            </a:r>
            <a:r>
              <a:rPr lang="en-US" sz="2400" b="1" dirty="0" smtClean="0">
                <a:solidFill>
                  <a:schemeClr val="tx2">
                    <a:lumMod val="60000"/>
                    <a:lumOff val="40000"/>
                  </a:schemeClr>
                </a:solidFill>
              </a:rPr>
              <a:t>s</a:t>
            </a:r>
            <a:r>
              <a:rPr lang="en-US" sz="2400" b="1" baseline="30000" dirty="0" smtClean="0">
                <a:solidFill>
                  <a:schemeClr val="tx2">
                    <a:lumMod val="60000"/>
                    <a:lumOff val="40000"/>
                  </a:schemeClr>
                </a:solidFill>
              </a:rPr>
              <a:t>-1</a:t>
            </a:r>
            <a:endParaRPr lang="en-US" sz="2400" b="1" dirty="0" smtClean="0">
              <a:solidFill>
                <a:schemeClr val="tx2">
                  <a:lumMod val="60000"/>
                  <a:lumOff val="40000"/>
                </a:schemeClr>
              </a:solidFill>
            </a:endParaRPr>
          </a:p>
          <a:p>
            <a:pPr marL="457200" indent="-457200">
              <a:buFont typeface="Arial" pitchFamily="34" charset="0"/>
              <a:buChar char="•"/>
            </a:pPr>
            <a:endParaRPr lang="en-US" sz="2400" b="1"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D</a:t>
            </a:r>
            <a:r>
              <a:rPr lang="en-US" sz="2400" b="1" dirty="0" smtClean="0">
                <a:solidFill>
                  <a:schemeClr val="tx2">
                    <a:lumMod val="60000"/>
                    <a:lumOff val="40000"/>
                  </a:schemeClr>
                </a:solidFill>
              </a:rPr>
              <a:t>ipole </a:t>
            </a:r>
            <a:r>
              <a:rPr lang="en-US" sz="2400" b="1" dirty="0" smtClean="0">
                <a:solidFill>
                  <a:schemeClr val="tx2">
                    <a:lumMod val="60000"/>
                    <a:lumOff val="40000"/>
                  </a:schemeClr>
                </a:solidFill>
              </a:rPr>
              <a:t>field = 15 T (baseline)</a:t>
            </a:r>
            <a:r>
              <a:rPr lang="en-US" sz="2400" b="1" dirty="0" smtClean="0">
                <a:solidFill>
                  <a:schemeClr val="tx2">
                    <a:lumMod val="60000"/>
                    <a:lumOff val="40000"/>
                  </a:schemeClr>
                </a:solidFill>
              </a:rPr>
              <a:t> </a:t>
            </a:r>
            <a:endParaRPr lang="en-US" sz="2400" b="1" dirty="0" smtClean="0">
              <a:solidFill>
                <a:schemeClr val="tx2">
                  <a:lumMod val="60000"/>
                  <a:lumOff val="40000"/>
                </a:schemeClr>
              </a:solidFill>
            </a:endParaRPr>
          </a:p>
          <a:p>
            <a:pPr marL="914400" lvl="1" indent="-457200">
              <a:buFont typeface="Arial" pitchFamily="34" charset="0"/>
              <a:buChar char="•"/>
            </a:pPr>
            <a:r>
              <a:rPr lang="en-US" sz="2400" dirty="0" smtClean="0">
                <a:solidFill>
                  <a:schemeClr val="tx2">
                    <a:lumMod val="60000"/>
                    <a:lumOff val="40000"/>
                  </a:schemeClr>
                </a:solidFill>
              </a:rPr>
              <a:t>20 </a:t>
            </a:r>
            <a:r>
              <a:rPr lang="en-US" sz="2400" dirty="0" smtClean="0">
                <a:solidFill>
                  <a:schemeClr val="tx2">
                    <a:lumMod val="60000"/>
                    <a:lumOff val="40000"/>
                  </a:schemeClr>
                </a:solidFill>
              </a:rPr>
              <a:t>T </a:t>
            </a:r>
            <a:r>
              <a:rPr lang="en-US" sz="2400" dirty="0" smtClean="0">
                <a:solidFill>
                  <a:schemeClr val="tx2">
                    <a:lumMod val="60000"/>
                    <a:lumOff val="40000"/>
                  </a:schemeClr>
                </a:solidFill>
              </a:rPr>
              <a:t>option</a:t>
            </a:r>
            <a:r>
              <a:rPr lang="en-US" sz="2400" dirty="0" smtClean="0">
                <a:solidFill>
                  <a:schemeClr val="tx2">
                    <a:lumMod val="60000"/>
                    <a:lumOff val="40000"/>
                  </a:schemeClr>
                </a:solidFill>
              </a:rPr>
              <a:t>, </a:t>
            </a:r>
            <a:r>
              <a:rPr lang="en-US" sz="2400" dirty="0" smtClean="0">
                <a:solidFill>
                  <a:schemeClr val="tx2">
                    <a:lumMod val="60000"/>
                    <a:lumOff val="40000"/>
                  </a:schemeClr>
                </a:solidFill>
              </a:rPr>
              <a:t>using </a:t>
            </a:r>
            <a:r>
              <a:rPr lang="en-US" sz="2400" dirty="0" smtClean="0">
                <a:solidFill>
                  <a:schemeClr val="tx2">
                    <a:lumMod val="60000"/>
                    <a:lumOff val="40000"/>
                  </a:schemeClr>
                </a:solidFill>
              </a:rPr>
              <a:t>high temperature superconductor</a:t>
            </a:r>
            <a:endParaRPr lang="en-US" sz="2400" dirty="0" smtClean="0">
              <a:solidFill>
                <a:schemeClr val="tx2">
                  <a:lumMod val="60000"/>
                  <a:lumOff val="40000"/>
                </a:schemeClr>
              </a:solidFill>
            </a:endParaRPr>
          </a:p>
          <a:p>
            <a:pPr marL="457200" indent="-457200">
              <a:buFont typeface="Arial" pitchFamily="34" charset="0"/>
              <a:buChar char="•"/>
            </a:pPr>
            <a:r>
              <a:rPr lang="en-US" sz="2400" b="1" dirty="0" smtClean="0">
                <a:solidFill>
                  <a:schemeClr val="tx2">
                    <a:lumMod val="60000"/>
                    <a:lumOff val="40000"/>
                  </a:schemeClr>
                </a:solidFill>
              </a:rPr>
              <a:t>C</a:t>
            </a:r>
            <a:r>
              <a:rPr lang="en-US" sz="2400" b="1" dirty="0" smtClean="0">
                <a:solidFill>
                  <a:schemeClr val="tx2">
                    <a:lumMod val="60000"/>
                    <a:lumOff val="40000"/>
                  </a:schemeClr>
                </a:solidFill>
              </a:rPr>
              <a:t>ircumference </a:t>
            </a:r>
            <a:r>
              <a:rPr lang="en-US" sz="2400" b="1" dirty="0" smtClean="0">
                <a:solidFill>
                  <a:schemeClr val="tx2">
                    <a:lumMod val="60000"/>
                    <a:lumOff val="40000"/>
                  </a:schemeClr>
                </a:solidFill>
              </a:rPr>
              <a:t>~100 km</a:t>
            </a:r>
            <a:endParaRPr lang="en-US" sz="2400" b="1" dirty="0" smtClean="0">
              <a:solidFill>
                <a:schemeClr val="tx2">
                  <a:lumMod val="60000"/>
                  <a:lumOff val="40000"/>
                </a:schemeClr>
              </a:solidFill>
            </a:endParaRPr>
          </a:p>
          <a:p>
            <a:pPr marL="457200" indent="-457200">
              <a:buFont typeface="Arial" pitchFamily="34" charset="0"/>
              <a:buChar char="•"/>
            </a:pPr>
            <a:r>
              <a:rPr lang="en-US" sz="2400" dirty="0" smtClean="0">
                <a:solidFill>
                  <a:schemeClr val="tx2">
                    <a:lumMod val="60000"/>
                    <a:lumOff val="40000"/>
                  </a:schemeClr>
                </a:solidFill>
              </a:rPr>
              <a:t>T</a:t>
            </a:r>
            <a:r>
              <a:rPr lang="en-US" sz="2400" dirty="0" smtClean="0">
                <a:solidFill>
                  <a:schemeClr val="tx2">
                    <a:lumMod val="60000"/>
                    <a:lumOff val="40000"/>
                  </a:schemeClr>
                </a:solidFill>
              </a:rPr>
              <a:t>otal </a:t>
            </a:r>
            <a:r>
              <a:rPr lang="en-US" sz="2400" dirty="0" smtClean="0">
                <a:solidFill>
                  <a:schemeClr val="tx2">
                    <a:lumMod val="60000"/>
                    <a:lumOff val="40000"/>
                  </a:schemeClr>
                </a:solidFill>
              </a:rPr>
              <a:t>beam-beam tune shift = </a:t>
            </a:r>
            <a:r>
              <a:rPr lang="en-US" sz="2400" dirty="0" smtClean="0">
                <a:solidFill>
                  <a:schemeClr val="tx2">
                    <a:lumMod val="60000"/>
                    <a:lumOff val="40000"/>
                  </a:schemeClr>
                </a:solidFill>
              </a:rPr>
              <a:t>0.01 (conservative) </a:t>
            </a:r>
          </a:p>
          <a:p>
            <a:pPr marL="457200" indent="-457200">
              <a:buFont typeface="Arial" pitchFamily="34" charset="0"/>
              <a:buChar char="•"/>
            </a:pPr>
            <a:r>
              <a:rPr lang="en-US" sz="2400" dirty="0" err="1" smtClean="0">
                <a:solidFill>
                  <a:schemeClr val="tx2">
                    <a:lumMod val="60000"/>
                    <a:lumOff val="40000"/>
                  </a:schemeClr>
                </a:solidFill>
                <a:latin typeface="Symbol" panose="05050102010706020507" pitchFamily="18" charset="2"/>
              </a:rPr>
              <a:t>b</a:t>
            </a:r>
            <a:r>
              <a:rPr lang="en-US" sz="2400" dirty="0" smtClean="0">
                <a:solidFill>
                  <a:schemeClr val="tx2">
                    <a:lumMod val="60000"/>
                    <a:lumOff val="40000"/>
                  </a:schemeClr>
                </a:solidFill>
              </a:rPr>
              <a:t>* = 1.1 m </a:t>
            </a:r>
            <a:r>
              <a:rPr lang="en-US" sz="2400" i="1" dirty="0" smtClean="0">
                <a:solidFill>
                  <a:schemeClr val="tx2">
                    <a:lumMod val="60000"/>
                    <a:lumOff val="40000"/>
                  </a:schemeClr>
                </a:solidFill>
              </a:rPr>
              <a:t>[2 m conservative option] </a:t>
            </a:r>
            <a:r>
              <a:rPr lang="en-US" sz="2400" dirty="0" smtClean="0">
                <a:solidFill>
                  <a:schemeClr val="tx2">
                    <a:lumMod val="60000"/>
                    <a:lumOff val="40000"/>
                  </a:schemeClr>
                </a:solidFill>
              </a:rPr>
              <a:t>linked to total beam current (~0.5-1 A)</a:t>
            </a:r>
            <a:endParaRPr lang="en-GB" sz="2400" dirty="0">
              <a:solidFill>
                <a:schemeClr val="tx2">
                  <a:lumMod val="60000"/>
                  <a:lumOff val="40000"/>
                </a:schemeClr>
              </a:solidFill>
            </a:endParaRPr>
          </a:p>
        </p:txBody>
      </p:sp>
      <p:sp>
        <p:nvSpPr>
          <p:cNvPr id="5" name="Title 1"/>
          <p:cNvSpPr txBox="1">
            <a:spLocks/>
          </p:cNvSpPr>
          <p:nvPr/>
        </p:nvSpPr>
        <p:spPr>
          <a:xfrm>
            <a:off x="318357" y="116632"/>
            <a:ext cx="8507288" cy="571500"/>
          </a:xfrm>
          <a:prstGeom prst="rect">
            <a:avLst/>
          </a:prstGeom>
          <a:solidFill>
            <a:schemeClr val="tx2">
              <a:lumMod val="60000"/>
              <a:lumOff val="40000"/>
            </a:schemeClr>
          </a:solidFill>
        </p:spPr>
        <p:txBody>
          <a:bodyPr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err="1" smtClean="0">
                <a:solidFill>
                  <a:schemeClr val="bg1"/>
                </a:solidFill>
              </a:rPr>
              <a:t>Prel</a:t>
            </a:r>
            <a:r>
              <a:rPr lang="en-US" sz="3600" dirty="0" smtClean="0">
                <a:solidFill>
                  <a:schemeClr val="bg1"/>
                </a:solidFill>
              </a:rPr>
              <a:t>.</a:t>
            </a:r>
            <a:r>
              <a:rPr lang="en-US" sz="3600" dirty="0" smtClean="0">
                <a:solidFill>
                  <a:schemeClr val="bg1"/>
                </a:solidFill>
              </a:rPr>
              <a:t> Parameters </a:t>
            </a:r>
            <a:r>
              <a:rPr lang="en-US" sz="3600" dirty="0">
                <a:solidFill>
                  <a:schemeClr val="bg1"/>
                </a:solidFill>
              </a:rPr>
              <a:t>for FHC </a:t>
            </a:r>
            <a:r>
              <a:rPr lang="en-US" sz="3200" i="1" dirty="0">
                <a:solidFill>
                  <a:schemeClr val="bg1"/>
                </a:solidFill>
              </a:rPr>
              <a:t>(VHE-LHC</a:t>
            </a:r>
            <a:r>
              <a:rPr lang="en-US" sz="3200" i="1" dirty="0" smtClean="0">
                <a:solidFill>
                  <a:schemeClr val="bg1"/>
                </a:solidFill>
              </a:rPr>
              <a:t>)</a:t>
            </a:r>
            <a:endParaRPr lang="en-US" sz="3200" i="1" dirty="0">
              <a:solidFill>
                <a:schemeClr val="bg1"/>
              </a:solidFill>
            </a:endParaRPr>
          </a:p>
        </p:txBody>
      </p:sp>
      <p:sp>
        <p:nvSpPr>
          <p:cNvPr id="6" name="TextBox 5"/>
          <p:cNvSpPr txBox="1"/>
          <p:nvPr/>
        </p:nvSpPr>
        <p:spPr>
          <a:xfrm>
            <a:off x="4876800" y="6428603"/>
            <a:ext cx="3352800" cy="276999"/>
          </a:xfrm>
          <a:prstGeom prst="rect">
            <a:avLst/>
          </a:prstGeom>
          <a:noFill/>
        </p:spPr>
        <p:txBody>
          <a:bodyPr wrap="square" rtlCol="0">
            <a:spAutoFit/>
          </a:bodyPr>
          <a:lstStyle/>
          <a:p>
            <a:r>
              <a:rPr lang="en-GB" sz="1200" i="1" dirty="0" smtClean="0">
                <a:solidFill>
                  <a:schemeClr val="bg1"/>
                </a:solidFill>
              </a:rPr>
              <a:t>From M. </a:t>
            </a:r>
            <a:r>
              <a:rPr lang="en-GB" sz="1200" i="1" dirty="0" err="1" smtClean="0">
                <a:solidFill>
                  <a:schemeClr val="bg1"/>
                </a:solidFill>
              </a:rPr>
              <a:t>Benedikt</a:t>
            </a:r>
            <a:r>
              <a:rPr lang="en-GB" sz="1200" i="1" dirty="0" smtClean="0">
                <a:solidFill>
                  <a:schemeClr val="bg1"/>
                </a:solidFill>
              </a:rPr>
              <a:t>, D. S. </a:t>
            </a:r>
            <a:r>
              <a:rPr lang="en-GB" sz="1200" i="1" dirty="0" smtClean="0">
                <a:solidFill>
                  <a:schemeClr val="bg1"/>
                </a:solidFill>
              </a:rPr>
              <a:t>and F. Zimmermann</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63819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prism isContent="1"/>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5"/>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13.5"/>
</p:tagLst>
</file>

<file path=ppt/theme/theme1.xml><?xml version="1.0" encoding="utf-8"?>
<a:theme xmlns:a="http://schemas.openxmlformats.org/drawingml/2006/main" name="FC5643-CERN3027 - Scale of contributions">
  <a:themeElements>
    <a:clrScheme name="Personnalisée 4">
      <a:dk1>
        <a:srgbClr val="0C377B"/>
      </a:dk1>
      <a:lt1>
        <a:srgbClr val="FFFFFF"/>
      </a:lt1>
      <a:dk2>
        <a:srgbClr val="0C377B"/>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FC5643-CERN3027 - Scale of contributions</Template>
  <TotalTime>10383</TotalTime>
  <Words>1340</Words>
  <Application>Microsoft Macintosh PowerPoint</Application>
  <PresentationFormat>On-screen Show (4:3)</PresentationFormat>
  <Paragraphs>183</Paragraphs>
  <Slides>15</Slides>
  <Notes>5</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15</vt:i4>
      </vt:variant>
    </vt:vector>
  </HeadingPairs>
  <TitlesOfParts>
    <vt:vector size="18" baseType="lpstr">
      <vt:lpstr>Calibri</vt:lpstr>
      <vt:lpstr>ＭＳ Ｐゴシック</vt:lpstr>
      <vt:lpstr>FC5643-CERN3027 - Scale of contributions</vt:lpstr>
      <vt:lpstr>Slide 1</vt:lpstr>
      <vt:lpstr>Slide 2</vt:lpstr>
      <vt:lpstr>Slide 3</vt:lpstr>
      <vt:lpstr>CLIC Site</vt:lpstr>
      <vt:lpstr>CLIC Developments Towards 2018</vt:lpstr>
      <vt:lpstr>Slide 6</vt:lpstr>
      <vt:lpstr>Slide 7</vt:lpstr>
      <vt:lpstr>Slide 8</vt:lpstr>
      <vt:lpstr>Slide 9</vt:lpstr>
      <vt:lpstr>Slide 10</vt:lpstr>
      <vt:lpstr>Slide 11</vt:lpstr>
      <vt:lpstr>Slide 12</vt:lpstr>
      <vt:lpstr>Slide 13</vt:lpstr>
      <vt:lpstr>Slide 14</vt:lpstr>
      <vt:lpstr>Slide 15</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 presentation at 6th TLEP WS</dc:title>
  <dc:creator>Michael Benedikt</dc:creator>
  <cp:lastModifiedBy>Daniel Schulte</cp:lastModifiedBy>
  <cp:revision>380</cp:revision>
  <cp:lastPrinted>2013-11-22T22:07:38Z</cp:lastPrinted>
  <dcterms:created xsi:type="dcterms:W3CDTF">2013-11-21T10:13:57Z</dcterms:created>
  <dcterms:modified xsi:type="dcterms:W3CDTF">2013-11-23T09:02:49Z</dcterms:modified>
</cp:coreProperties>
</file>