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471" r:id="rId3"/>
    <p:sldId id="472" r:id="rId4"/>
    <p:sldId id="475" r:id="rId5"/>
    <p:sldId id="476" r:id="rId6"/>
    <p:sldId id="487" r:id="rId7"/>
    <p:sldId id="488" r:id="rId8"/>
    <p:sldId id="490" r:id="rId9"/>
    <p:sldId id="498" r:id="rId10"/>
    <p:sldId id="497" r:id="rId11"/>
    <p:sldId id="489" r:id="rId12"/>
    <p:sldId id="493" r:id="rId13"/>
    <p:sldId id="496" r:id="rId14"/>
    <p:sldId id="484" r:id="rId15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ckhard Elsen" initials="E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9C9E9F"/>
    <a:srgbClr val="DDDDDD"/>
    <a:srgbClr val="00A5EB"/>
    <a:srgbClr val="FFCC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 autoAdjust="0"/>
    <p:restoredTop sz="85855" autoAdjust="0"/>
  </p:normalViewPr>
  <p:slideViewPr>
    <p:cSldViewPr snapToGrid="0" snapToObjects="1">
      <p:cViewPr varScale="1">
        <p:scale>
          <a:sx n="63" d="100"/>
          <a:sy n="63" d="100"/>
        </p:scale>
        <p:origin x="-1602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-2046" y="-108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76" y="0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402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76" y="9428402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4BE9B0AF-ADE1-4B5A-A614-8476D94E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6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6" y="0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295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789"/>
            <a:ext cx="5330190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02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6" y="9428402"/>
            <a:ext cx="288770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 smtClean="0"/>
            </a:lvl1pPr>
          </a:lstStyle>
          <a:p>
            <a:pPr>
              <a:defRPr/>
            </a:pPr>
            <a:fld id="{6BFCAA26-3EC7-4C76-8B6B-D929F35C6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8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CAA26-3EC7-4C76-8B6B-D929F35C612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494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057900"/>
            <a:ext cx="9144000" cy="80010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1" descr="Markenzusatz_und_DESY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6"/>
          <a:stretch>
            <a:fillRect/>
          </a:stretch>
        </p:blipFill>
        <p:spPr bwMode="auto">
          <a:xfrm>
            <a:off x="8066088" y="6124575"/>
            <a:ext cx="74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Markenzusatz_und_DESY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 r="27632"/>
          <a:stretch>
            <a:fillRect/>
          </a:stretch>
        </p:blipFill>
        <p:spPr bwMode="auto">
          <a:xfrm>
            <a:off x="282575" y="6057900"/>
            <a:ext cx="302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4403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473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84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77900"/>
            <a:ext cx="8520113" cy="5600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26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7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1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6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8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0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1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99200"/>
            <a:ext cx="8529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eaLnBrk="1" hangingPunct="1"/>
            <a:r>
              <a:rPr lang="en-GB" sz="900" dirty="0">
                <a:solidFill>
                  <a:schemeClr val="bg2"/>
                </a:solidFill>
              </a:rPr>
              <a:t>Joachim </a:t>
            </a:r>
            <a:r>
              <a:rPr lang="en-GB" sz="900" dirty="0" err="1">
                <a:solidFill>
                  <a:schemeClr val="bg2"/>
                </a:solidFill>
              </a:rPr>
              <a:t>Mnich</a:t>
            </a:r>
            <a:r>
              <a:rPr lang="en-GB" sz="900" dirty="0">
                <a:solidFill>
                  <a:schemeClr val="bg2"/>
                </a:solidFill>
              </a:rPr>
              <a:t>  </a:t>
            </a:r>
            <a:r>
              <a:rPr lang="en-GB" sz="900" b="0" dirty="0">
                <a:solidFill>
                  <a:schemeClr val="bg2"/>
                </a:solidFill>
              </a:rPr>
              <a:t>|  DESY  | </a:t>
            </a:r>
            <a:r>
              <a:rPr lang="en-GB" sz="900" b="0" dirty="0" smtClean="0">
                <a:solidFill>
                  <a:schemeClr val="bg2"/>
                </a:solidFill>
              </a:rPr>
              <a:t>KET</a:t>
            </a:r>
            <a:r>
              <a:rPr lang="en-GB" sz="900" b="0" baseline="0" dirty="0" smtClean="0">
                <a:solidFill>
                  <a:schemeClr val="bg2"/>
                </a:solidFill>
              </a:rPr>
              <a:t> </a:t>
            </a:r>
            <a:r>
              <a:rPr lang="en-GB" sz="900" b="0" baseline="0" dirty="0" err="1" smtClean="0">
                <a:solidFill>
                  <a:schemeClr val="bg2"/>
                </a:solidFill>
              </a:rPr>
              <a:t>Jahresversammlung</a:t>
            </a:r>
            <a:r>
              <a:rPr lang="en-GB" sz="900" b="0" dirty="0" smtClean="0">
                <a:solidFill>
                  <a:schemeClr val="bg2"/>
                </a:solidFill>
              </a:rPr>
              <a:t>  2013    </a:t>
            </a:r>
            <a:r>
              <a:rPr lang="en-GB" sz="900" b="0" dirty="0">
                <a:solidFill>
                  <a:schemeClr val="bg2"/>
                </a:solidFill>
              </a:rPr>
              <a:t>			              </a:t>
            </a:r>
            <a:r>
              <a:rPr lang="en-GB" sz="900" b="0" dirty="0" smtClean="0">
                <a:solidFill>
                  <a:schemeClr val="bg2"/>
                </a:solidFill>
              </a:rPr>
              <a:t>              Nov</a:t>
            </a:r>
            <a:r>
              <a:rPr lang="en-GB" sz="900" b="0" baseline="0" dirty="0" smtClean="0">
                <a:solidFill>
                  <a:schemeClr val="bg2"/>
                </a:solidFill>
              </a:rPr>
              <a:t> 23,</a:t>
            </a:r>
            <a:r>
              <a:rPr lang="en-GB" sz="900" b="0" dirty="0" smtClean="0">
                <a:solidFill>
                  <a:schemeClr val="bg2"/>
                </a:solidFill>
              </a:rPr>
              <a:t> 2013  </a:t>
            </a:r>
            <a:r>
              <a:rPr lang="en-GB" sz="900" b="0" dirty="0">
                <a:solidFill>
                  <a:schemeClr val="bg2"/>
                </a:solidFill>
              </a:rPr>
              <a:t>|  </a:t>
            </a:r>
            <a:r>
              <a:rPr lang="en-GB" sz="900" dirty="0">
                <a:solidFill>
                  <a:schemeClr val="bg2"/>
                </a:solidFill>
              </a:rPr>
              <a:t>Page </a:t>
            </a:r>
            <a:fld id="{013C2E96-4773-4055-ADAA-E8F23A97BEC7}" type="slidenum">
              <a:rPr lang="en-GB" sz="900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127750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6388" y="144463"/>
            <a:ext cx="7764462" cy="6588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News from DESY</a:t>
            </a:r>
            <a:r>
              <a:rPr lang="en-GB" smtClean="0">
                <a:solidFill>
                  <a:srgbClr val="F28E00"/>
                </a:solidFill>
              </a:rPr>
              <a:t>.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06388" y="1027113"/>
            <a:ext cx="7732712" cy="334962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076" name="Text Box 24"/>
          <p:cNvSpPr txBox="1">
            <a:spLocks noChangeArrowheads="1"/>
          </p:cNvSpPr>
          <p:nvPr/>
        </p:nvSpPr>
        <p:spPr bwMode="auto">
          <a:xfrm>
            <a:off x="4559300" y="4241800"/>
            <a:ext cx="4252913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600" dirty="0">
                <a:solidFill>
                  <a:srgbClr val="00A6EB"/>
                </a:solidFill>
              </a:rPr>
              <a:t>Joachim </a:t>
            </a:r>
            <a:r>
              <a:rPr lang="de-DE" sz="1600" dirty="0" err="1">
                <a:solidFill>
                  <a:srgbClr val="00A6EB"/>
                </a:solidFill>
              </a:rPr>
              <a:t>Mnich</a:t>
            </a:r>
            <a:endParaRPr lang="de-DE" sz="1600" dirty="0">
              <a:solidFill>
                <a:srgbClr val="00A6EB"/>
              </a:solidFill>
            </a:endParaRPr>
          </a:p>
          <a:p>
            <a:pPr algn="r" eaLnBrk="1" hangingPunct="1"/>
            <a:endParaRPr lang="de-DE" sz="1600" b="0" dirty="0"/>
          </a:p>
          <a:p>
            <a:pPr algn="r" eaLnBrk="1" hangingPunct="1"/>
            <a:r>
              <a:rPr lang="de-DE" sz="1600" b="0" dirty="0" smtClean="0"/>
              <a:t>KET Jahresversammlung</a:t>
            </a:r>
          </a:p>
          <a:p>
            <a:pPr algn="r" eaLnBrk="1" hangingPunct="1"/>
            <a:r>
              <a:rPr lang="de-DE" sz="1600" b="0" dirty="0" smtClean="0"/>
              <a:t>Bad Honnef</a:t>
            </a:r>
            <a:endParaRPr lang="de-DE" sz="1600" b="0" dirty="0"/>
          </a:p>
          <a:p>
            <a:pPr algn="r" eaLnBrk="1" hangingPunct="1"/>
            <a:r>
              <a:rPr lang="de-DE" sz="1600" b="0" dirty="0" smtClean="0"/>
              <a:t>November 23, 2013</a:t>
            </a:r>
            <a:endParaRPr lang="de-DE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Laboratory for Large Detectors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9364" y="236220"/>
            <a:ext cx="4224338" cy="3811240"/>
            <a:chOff x="4305232" y="471201"/>
            <a:chExt cx="4224338" cy="3811240"/>
          </a:xfrm>
        </p:grpSpPr>
        <p:pic>
          <p:nvPicPr>
            <p:cNvPr id="12291" name="Picture 4" descr="screen-capture-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5" b="8217"/>
            <a:stretch>
              <a:fillRect/>
            </a:stretch>
          </p:blipFill>
          <p:spPr bwMode="auto">
            <a:xfrm>
              <a:off x="4305232" y="978457"/>
              <a:ext cx="4224338" cy="330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6468259" y="1123778"/>
              <a:ext cx="493274" cy="55741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6714897" y="471201"/>
              <a:ext cx="1255624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 err="1" smtClean="0"/>
                <a:t>Geb</a:t>
              </a:r>
              <a:r>
                <a:rPr lang="en-US" dirty="0" smtClean="0"/>
                <a:t>. 25c + extention1</a:t>
              </a:r>
              <a:endParaRPr lang="en-US" dirty="0"/>
            </a:p>
          </p:txBody>
        </p:sp>
      </p:grpSp>
      <p:pic>
        <p:nvPicPr>
          <p:cNvPr id="12" name="Content Placeholder 3" descr="screen-capture-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17319" r="33041" b="22012"/>
          <a:stretch>
            <a:fillRect/>
          </a:stretch>
        </p:blipFill>
        <p:spPr bwMode="auto">
          <a:xfrm>
            <a:off x="2518410" y="3580919"/>
            <a:ext cx="1809115" cy="293179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rot="1080000">
            <a:off x="2871058" y="5276221"/>
            <a:ext cx="624671" cy="9881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65" y="4093180"/>
            <a:ext cx="3933190" cy="25050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30479" y="825500"/>
            <a:ext cx="4971284" cy="2801620"/>
          </a:xfrm>
        </p:spPr>
        <p:txBody>
          <a:bodyPr/>
          <a:lstStyle/>
          <a:p>
            <a:pPr>
              <a:buFont typeface="Arial" pitchFamily="34" charset="0"/>
              <a:buChar char="&gt;"/>
              <a:defRPr/>
            </a:pPr>
            <a:r>
              <a:rPr lang="de-DE" dirty="0" smtClean="0"/>
              <a:t>DESY will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&amp; </a:t>
            </a:r>
            <a:r>
              <a:rPr lang="de-DE" dirty="0" err="1" smtClean="0"/>
              <a:t>commissioning</a:t>
            </a:r>
            <a:r>
              <a:rPr lang="de-DE" dirty="0" smtClean="0"/>
              <a:t>:</a:t>
            </a:r>
          </a:p>
          <a:p>
            <a:pPr lvl="1">
              <a:defRPr/>
            </a:pPr>
            <a:r>
              <a:rPr lang="de-DE" dirty="0" err="1" smtClean="0">
                <a:solidFill>
                  <a:srgbClr val="0070C0"/>
                </a:solidFill>
              </a:rPr>
              <a:t>reuse</a:t>
            </a:r>
            <a:r>
              <a:rPr lang="de-DE" dirty="0" smtClean="0">
                <a:solidFill>
                  <a:srgbClr val="0070C0"/>
                </a:solidFill>
              </a:rPr>
              <a:t> Geb. 25c (</a:t>
            </a:r>
            <a:r>
              <a:rPr lang="de-DE" dirty="0" err="1" smtClean="0">
                <a:solidFill>
                  <a:srgbClr val="0070C0"/>
                </a:solidFill>
              </a:rPr>
              <a:t>annex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DORIS hall)</a:t>
            </a:r>
          </a:p>
          <a:p>
            <a:pPr lvl="1">
              <a:defRPr/>
            </a:pPr>
            <a:r>
              <a:rPr lang="de-DE" dirty="0">
                <a:solidFill>
                  <a:srgbClr val="0070C0"/>
                </a:solidFill>
              </a:rPr>
              <a:t>p</a:t>
            </a:r>
            <a:r>
              <a:rPr lang="de-DE" dirty="0" smtClean="0">
                <a:solidFill>
                  <a:srgbClr val="0070C0"/>
                </a:solidFill>
              </a:rPr>
              <a:t>lus </a:t>
            </a:r>
            <a:r>
              <a:rPr lang="de-DE" dirty="0" err="1" smtClean="0">
                <a:solidFill>
                  <a:srgbClr val="0070C0"/>
                </a:solidFill>
              </a:rPr>
              <a:t>extension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&gt;"/>
              <a:defRPr/>
            </a:pPr>
            <a:endParaRPr lang="de-DE" dirty="0" smtClean="0"/>
          </a:p>
          <a:p>
            <a:pPr marL="0" indent="0">
              <a:buFont typeface="Arial" pitchFamily="34" charset="0"/>
              <a:buNone/>
              <a:defRPr/>
            </a:pPr>
            <a:endParaRPr lang="de-DE" dirty="0"/>
          </a:p>
          <a:p>
            <a:pPr>
              <a:buFont typeface="Arial" pitchFamily="34" charset="0"/>
              <a:buChar char="&gt;"/>
              <a:defRPr/>
            </a:pPr>
            <a:endParaRPr lang="de-DE" dirty="0" smtClean="0"/>
          </a:p>
          <a:p>
            <a:pPr>
              <a:buFont typeface="Arial" pitchFamily="34" charset="0"/>
              <a:buChar char="&gt;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9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77900"/>
            <a:ext cx="5753100" cy="1392767"/>
          </a:xfrm>
        </p:spPr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Belle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DESY</a:t>
            </a:r>
          </a:p>
          <a:p>
            <a:pPr lvl="1"/>
            <a:r>
              <a:rPr lang="de-DE" sz="1800" dirty="0" err="1" smtClean="0">
                <a:solidFill>
                  <a:srgbClr val="0070C0"/>
                </a:solidFill>
              </a:rPr>
              <a:t>about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>
                <a:solidFill>
                  <a:srgbClr val="0070C0"/>
                </a:solidFill>
              </a:rPr>
              <a:t>1000 fb</a:t>
            </a:r>
            <a:r>
              <a:rPr lang="de-DE" sz="1800" baseline="30000" dirty="0">
                <a:solidFill>
                  <a:srgbClr val="0070C0"/>
                </a:solidFill>
              </a:rPr>
              <a:t>-1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r>
              <a:rPr lang="de-DE" sz="1800" dirty="0" err="1">
                <a:solidFill>
                  <a:srgbClr val="0070C0"/>
                </a:solidFill>
              </a:rPr>
              <a:t>collected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r>
              <a:rPr lang="de-DE" sz="1800" dirty="0" err="1">
                <a:solidFill>
                  <a:srgbClr val="0070C0"/>
                </a:solidFill>
              </a:rPr>
              <a:t>between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br>
              <a:rPr lang="de-DE" sz="1800" dirty="0">
                <a:solidFill>
                  <a:srgbClr val="0070C0"/>
                </a:solidFill>
              </a:rPr>
            </a:br>
            <a:r>
              <a:rPr lang="de-DE" sz="1800" dirty="0">
                <a:solidFill>
                  <a:srgbClr val="0070C0"/>
                </a:solidFill>
              </a:rPr>
              <a:t>1999 </a:t>
            </a:r>
            <a:r>
              <a:rPr lang="de-DE" sz="1800" dirty="0" err="1">
                <a:solidFill>
                  <a:srgbClr val="0070C0"/>
                </a:solidFill>
              </a:rPr>
              <a:t>and</a:t>
            </a:r>
            <a:r>
              <a:rPr lang="de-DE" sz="1800" dirty="0">
                <a:solidFill>
                  <a:srgbClr val="0070C0"/>
                </a:solidFill>
              </a:rPr>
              <a:t> 2010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63500"/>
            <a:ext cx="4724401" cy="3197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570652"/>
            <a:ext cx="4556760" cy="30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Testbeam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4" y="825500"/>
            <a:ext cx="5244715" cy="2726195"/>
          </a:xfrm>
        </p:spPr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demand</a:t>
            </a:r>
            <a:r>
              <a:rPr lang="de-DE" dirty="0" smtClean="0"/>
              <a:t> in 2013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R&amp;D</a:t>
            </a:r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SPS </a:t>
            </a:r>
            <a:r>
              <a:rPr lang="de-DE" sz="1800" dirty="0" err="1" smtClean="0">
                <a:solidFill>
                  <a:srgbClr val="0070C0"/>
                </a:solidFill>
              </a:rPr>
              <a:t>shutdown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at</a:t>
            </a:r>
            <a:r>
              <a:rPr lang="de-DE" sz="1800" dirty="0" smtClean="0">
                <a:solidFill>
                  <a:srgbClr val="0070C0"/>
                </a:solidFill>
              </a:rPr>
              <a:t> CERN 2013/14</a:t>
            </a:r>
          </a:p>
          <a:p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&gt;300 </a:t>
            </a:r>
            <a:r>
              <a:rPr lang="de-DE" sz="1800" dirty="0" err="1" smtClean="0">
                <a:solidFill>
                  <a:srgbClr val="0070C0"/>
                </a:solidFill>
              </a:rPr>
              <a:t>users</a:t>
            </a:r>
            <a:r>
              <a:rPr lang="de-DE" sz="1800" dirty="0" smtClean="0">
                <a:solidFill>
                  <a:srgbClr val="0070C0"/>
                </a:solidFill>
              </a:rPr>
              <a:t> in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05" y="760844"/>
            <a:ext cx="2260726" cy="28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7" y="2563621"/>
            <a:ext cx="3454407" cy="99894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8" y="3170953"/>
            <a:ext cx="5060125" cy="33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723" y="3566935"/>
            <a:ext cx="4467477" cy="272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2014: due </a:t>
            </a:r>
            <a:r>
              <a:rPr lang="de-DE" dirty="0" err="1" smtClean="0"/>
              <a:t>to</a:t>
            </a:r>
            <a:r>
              <a:rPr lang="de-DE" dirty="0" smtClean="0"/>
              <a:t> PETRA </a:t>
            </a:r>
            <a:r>
              <a:rPr lang="de-DE" dirty="0" err="1" smtClean="0"/>
              <a:t>shutdown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/>
          </a:p>
          <a:p>
            <a:pPr lvl="1"/>
            <a:r>
              <a:rPr lang="de-DE" sz="1800" dirty="0" err="1">
                <a:solidFill>
                  <a:srgbClr val="0070C0"/>
                </a:solidFill>
              </a:rPr>
              <a:t>to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r>
              <a:rPr lang="de-DE" sz="1800" dirty="0" err="1">
                <a:solidFill>
                  <a:srgbClr val="0070C0"/>
                </a:solidFill>
              </a:rPr>
              <a:t>operate</a:t>
            </a:r>
            <a:r>
              <a:rPr lang="de-DE" sz="1800" dirty="0">
                <a:solidFill>
                  <a:srgbClr val="0070C0"/>
                </a:solidFill>
              </a:rPr>
              <a:t> DESY III </a:t>
            </a:r>
            <a:r>
              <a:rPr lang="de-DE" sz="1800" dirty="0" err="1">
                <a:solidFill>
                  <a:srgbClr val="0070C0"/>
                </a:solidFill>
              </a:rPr>
              <a:t>and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r>
              <a:rPr lang="de-DE" sz="1800" dirty="0" err="1">
                <a:solidFill>
                  <a:srgbClr val="0070C0"/>
                </a:solidFill>
              </a:rPr>
              <a:t>pre-accelerators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Only</a:t>
            </a:r>
            <a:r>
              <a:rPr lang="de-DE" dirty="0" smtClean="0">
                <a:solidFill>
                  <a:srgbClr val="FF0000"/>
                </a:solidFill>
              </a:rPr>
              <a:t> 2 </a:t>
            </a:r>
            <a:r>
              <a:rPr lang="de-DE" dirty="0" err="1" smtClean="0">
                <a:solidFill>
                  <a:srgbClr val="FF0000"/>
                </a:solidFill>
              </a:rPr>
              <a:t>months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scheduled</a:t>
            </a:r>
            <a:r>
              <a:rPr lang="de-DE" dirty="0" smtClean="0">
                <a:solidFill>
                  <a:srgbClr val="FF0000"/>
                </a:solidFill>
              </a:rPr>
              <a:t> (Jan/Feb 2014)</a:t>
            </a:r>
          </a:p>
          <a:p>
            <a:pPr lvl="1"/>
            <a:r>
              <a:rPr lang="de-DE" sz="1800" dirty="0" err="1" smtClean="0">
                <a:solidFill>
                  <a:srgbClr val="0070C0"/>
                </a:solidFill>
              </a:rPr>
              <a:t>booked</a:t>
            </a:r>
            <a:r>
              <a:rPr lang="de-DE" sz="1800" dirty="0" smtClean="0">
                <a:solidFill>
                  <a:srgbClr val="0070C0"/>
                </a:solidFill>
              </a:rPr>
              <a:t> out </a:t>
            </a:r>
            <a:r>
              <a:rPr lang="de-DE" sz="1800" dirty="0" err="1" smtClean="0">
                <a:solidFill>
                  <a:srgbClr val="0070C0"/>
                </a:solidFill>
              </a:rPr>
              <a:t>already</a:t>
            </a:r>
            <a:endParaRPr lang="de-DE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9245" y="6141720"/>
            <a:ext cx="14093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Service </a:t>
            </a:r>
            <a:r>
              <a:rPr lang="de-DE" sz="1400" dirty="0" err="1" smtClean="0"/>
              <a:t>weeks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77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1138" y="914400"/>
            <a:ext cx="4386262" cy="5702300"/>
          </a:xfrm>
          <a:solidFill>
            <a:schemeClr val="bg1">
              <a:alpha val="78822"/>
            </a:schemeClr>
          </a:solidFill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“Prejudice meets reality” – 08/12 (Bonn)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“Advanced programming concepts” – 10/12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Proton structure in the LHC era – 10/12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Introduction to the </a:t>
            </a:r>
            <a:r>
              <a:rPr lang="en-US" sz="1600" dirty="0" err="1" smtClean="0">
                <a:solidFill>
                  <a:srgbClr val="0000FF"/>
                </a:solidFill>
                <a:ea typeface="ＭＳ Ｐゴシック" pitchFamily="-104" charset="-128"/>
              </a:rPr>
              <a:t>Terascale</a:t>
            </a:r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 – 02/13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Fast detector simulation in HEP – 03/13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Introductory statistics school – 03/13</a:t>
            </a:r>
          </a:p>
          <a:p>
            <a:pPr eaLnBrk="1" hangingPunct="1"/>
            <a:r>
              <a:rPr lang="en-US" sz="1600" dirty="0" err="1" smtClean="0">
                <a:solidFill>
                  <a:srgbClr val="0000FF"/>
                </a:solidFill>
                <a:ea typeface="ＭＳ Ｐゴシック" pitchFamily="-104" charset="-128"/>
              </a:rPr>
              <a:t>MCNet+Alliance</a:t>
            </a:r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 MC School – 08/13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LC Physics School – 10/12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C++ - 11/13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MC methods in statistics / </a:t>
            </a:r>
            <a:b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</a:br>
            <a:r>
              <a:rPr lang="en-US" sz="1600" dirty="0" smtClean="0">
                <a:solidFill>
                  <a:srgbClr val="0000FF"/>
                </a:solidFill>
                <a:ea typeface="ＭＳ Ｐゴシック" pitchFamily="-104" charset="-128"/>
              </a:rPr>
              <a:t>data analysis – 11/13 (MPI)</a:t>
            </a:r>
          </a:p>
          <a:p>
            <a:pPr eaLnBrk="1" hangingPunct="1"/>
            <a:r>
              <a:rPr lang="en-US" sz="1600" dirty="0" smtClean="0">
                <a:ea typeface="ＭＳ Ｐゴシック" pitchFamily="-104" charset="-128"/>
              </a:rPr>
              <a:t>Fast MC in HEP – 01/14</a:t>
            </a:r>
          </a:p>
          <a:p>
            <a:pPr eaLnBrk="1" hangingPunct="1"/>
            <a:r>
              <a:rPr lang="en-US" sz="1600" dirty="0" smtClean="0">
                <a:ea typeface="ＭＳ Ｐゴシック" pitchFamily="-104" charset="-128"/>
              </a:rPr>
              <a:t>MC School  - 03/14</a:t>
            </a:r>
          </a:p>
          <a:p>
            <a:pPr eaLnBrk="1" hangingPunct="1"/>
            <a:r>
              <a:rPr lang="en-US" sz="1600" dirty="0" smtClean="0">
                <a:ea typeface="ＭＳ Ｐゴシック" pitchFamily="-104" charset="-128"/>
              </a:rPr>
              <a:t>Introduction to the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pitchFamily="-104" charset="-128"/>
              </a:rPr>
              <a:t>Terascale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-104" charset="-128"/>
              </a:rPr>
              <a:t> – 03/14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ea typeface="ＭＳ Ｐゴシック" pitchFamily="-104" charset="-128"/>
              </a:rPr>
              <a:t>Statistics, PDFs – probably 04/14</a:t>
            </a:r>
          </a:p>
          <a:p>
            <a:pPr eaLnBrk="1" hangingPunct="1"/>
            <a:endParaRPr lang="en-US" sz="1600" dirty="0" smtClean="0">
              <a:ea typeface="ＭＳ Ｐゴシック" pitchFamily="-104" charset="-128"/>
            </a:endParaRPr>
          </a:p>
          <a:p>
            <a:pPr eaLnBrk="1" hangingPunct="1"/>
            <a:endParaRPr lang="en-US" sz="1600" dirty="0" smtClean="0">
              <a:ea typeface="ＭＳ Ｐゴシック" pitchFamily="-104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4" charset="-128"/>
              </a:rPr>
              <a:t>Alliance: Schools &amp; Workshops  (since 08/2012)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05338" y="914400"/>
            <a:ext cx="4386262" cy="5702300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Annual meeting – 12/12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MC methods in natural sciences, engineering, finance… - 02/13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Detector Workshop – 02/13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GPU workshop – 04/13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SUSY workshop – 05/13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Event generators and </a:t>
            </a:r>
            <a:r>
              <a:rPr lang="en-US" dirty="0" err="1">
                <a:solidFill>
                  <a:srgbClr val="0000FF"/>
                </a:solidFill>
              </a:rPr>
              <a:t>resummation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(Durham, series initiated by Z. Nagy) – 07/13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Anomalous Quartic Gauge couplings – 09/13 (Dresden)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>
                <a:solidFill>
                  <a:srgbClr val="0000FF"/>
                </a:solidFill>
              </a:rPr>
              <a:t>LC Forum – 10/13</a:t>
            </a:r>
            <a:endParaRPr lang="en-US" dirty="0"/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/>
              <a:t>GPU workshop in Italy – series based on our first event – 04/14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/>
              <a:t>PDF Benchmarking WS – 04/13 (?)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/>
              <a:t>Event generators and </a:t>
            </a:r>
            <a:r>
              <a:rPr lang="en-US" dirty="0" err="1"/>
              <a:t>resumation</a:t>
            </a:r>
            <a:r>
              <a:rPr lang="en-US" dirty="0"/>
              <a:t> – 06/13 (</a:t>
            </a:r>
            <a:r>
              <a:rPr lang="en-US" dirty="0" err="1"/>
              <a:t>Münster</a:t>
            </a:r>
            <a:r>
              <a:rPr lang="en-US" dirty="0"/>
              <a:t>)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r>
              <a:rPr lang="en-US" dirty="0"/>
              <a:t>….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04" charset="0"/>
              <a:buChar char="&gt;"/>
            </a:pPr>
            <a:endParaRPr lang="en-US" dirty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69900" y="2527300"/>
            <a:ext cx="8448082" cy="181588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04" charset="-128"/>
              </a:defRPr>
            </a:lvl9pPr>
          </a:lstStyle>
          <a:p>
            <a:r>
              <a:rPr lang="en-US" dirty="0"/>
              <a:t>Plus: </a:t>
            </a:r>
          </a:p>
          <a:p>
            <a:pPr>
              <a:buFontTx/>
              <a:buChar char="-"/>
            </a:pPr>
            <a:r>
              <a:rPr lang="en-US" dirty="0"/>
              <a:t> Sponsorship of conferences (Top2013, QCD@LHC2013, QCD Tools WS at FNAL, …)</a:t>
            </a:r>
          </a:p>
          <a:p>
            <a:pPr>
              <a:buFontTx/>
              <a:buChar char="-"/>
            </a:pPr>
            <a:r>
              <a:rPr lang="en-US" dirty="0"/>
              <a:t> 10 Theorists of the Month in 2013 </a:t>
            </a:r>
            <a:br>
              <a:rPr lang="en-US" dirty="0"/>
            </a:br>
            <a:r>
              <a:rPr lang="en-US" dirty="0"/>
              <a:t>   (</a:t>
            </a:r>
            <a:r>
              <a:rPr lang="en-US" dirty="0" err="1"/>
              <a:t>Maltoni</a:t>
            </a:r>
            <a:r>
              <a:rPr lang="en-US" dirty="0"/>
              <a:t>, </a:t>
            </a:r>
            <a:r>
              <a:rPr lang="en-US" dirty="0" err="1"/>
              <a:t>Porod</a:t>
            </a:r>
            <a:r>
              <a:rPr lang="en-US" dirty="0"/>
              <a:t>, </a:t>
            </a:r>
            <a:r>
              <a:rPr lang="en-US" dirty="0" err="1"/>
              <a:t>Hautmann</a:t>
            </a:r>
            <a:r>
              <a:rPr lang="en-US" dirty="0"/>
              <a:t>, </a:t>
            </a:r>
            <a:r>
              <a:rPr lang="en-US" dirty="0" err="1"/>
              <a:t>Nason</a:t>
            </a:r>
            <a:r>
              <a:rPr lang="en-US" dirty="0"/>
              <a:t>, </a:t>
            </a:r>
            <a:r>
              <a:rPr lang="en-US" dirty="0" err="1"/>
              <a:t>Frixione</a:t>
            </a:r>
            <a:r>
              <a:rPr lang="en-US" dirty="0"/>
              <a:t>, </a:t>
            </a:r>
            <a:r>
              <a:rPr lang="en-US" dirty="0" err="1"/>
              <a:t>Papucci</a:t>
            </a:r>
            <a:r>
              <a:rPr lang="en-US" dirty="0"/>
              <a:t>, </a:t>
            </a:r>
            <a:r>
              <a:rPr lang="en-US" dirty="0" err="1"/>
              <a:t>Cacciari</a:t>
            </a:r>
            <a:r>
              <a:rPr lang="en-US" dirty="0"/>
              <a:t>, Stewart,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Krämer</a:t>
            </a:r>
            <a:r>
              <a:rPr lang="en-US" dirty="0"/>
              <a:t>,  </a:t>
            </a:r>
            <a:r>
              <a:rPr lang="en-US" dirty="0" smtClean="0"/>
              <a:t>Glover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 Analysis Centre seminars</a:t>
            </a:r>
          </a:p>
          <a:p>
            <a:pPr>
              <a:buFontTx/>
              <a:buChar char="-"/>
            </a:pPr>
            <a:r>
              <a:rPr lang="en-US" dirty="0"/>
              <a:t> 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3" y="0"/>
            <a:ext cx="484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5706535" cy="66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333" y="1131669"/>
            <a:ext cx="242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deadline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2014:</a:t>
            </a:r>
          </a:p>
          <a:p>
            <a:r>
              <a:rPr lang="de-DE" dirty="0" err="1" smtClean="0"/>
              <a:t>January</a:t>
            </a:r>
            <a:r>
              <a:rPr lang="de-DE" dirty="0" smtClean="0"/>
              <a:t> 31, 2014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7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European XFEL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858334"/>
            <a:ext cx="5107102" cy="408568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6" y="3334834"/>
            <a:ext cx="4834997" cy="32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870047" y="2937979"/>
            <a:ext cx="3077633" cy="5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Experimental Hall</a:t>
            </a:r>
            <a:endParaRPr lang="de-DE" kern="1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92100" y="4944016"/>
            <a:ext cx="3077633" cy="5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on DESY </a:t>
            </a:r>
            <a:r>
              <a:rPr lang="de-DE" dirty="0" err="1" smtClean="0"/>
              <a:t>site</a:t>
            </a:r>
            <a:endParaRPr lang="de-DE" kern="1200" dirty="0"/>
          </a:p>
        </p:txBody>
      </p:sp>
    </p:spTree>
    <p:extLst>
      <p:ext uri="{BB962C8B-B14F-4D97-AF65-F5344CB8AC3E}">
        <p14:creationId xmlns:p14="http://schemas.microsoft.com/office/powerpoint/2010/main" val="4412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1009118"/>
            <a:ext cx="8809729" cy="518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" y="2958662"/>
            <a:ext cx="4537175" cy="3193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323" y="758076"/>
            <a:ext cx="175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 of 11.09.2013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60" y="1149764"/>
            <a:ext cx="6359222" cy="135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825" y="2958662"/>
            <a:ext cx="4537175" cy="3193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25" y="1137846"/>
            <a:ext cx="226677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Num. of cavities: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vendor 1	23</a:t>
            </a:r>
          </a:p>
          <a:p>
            <a:r>
              <a:rPr lang="en-GB" dirty="0">
                <a:solidFill>
                  <a:srgbClr val="0000FF"/>
                </a:solidFill>
              </a:rPr>
              <a:t>v</a:t>
            </a:r>
            <a:r>
              <a:rPr lang="en-GB" dirty="0" smtClean="0">
                <a:solidFill>
                  <a:srgbClr val="0000FF"/>
                </a:solidFill>
              </a:rPr>
              <a:t>endor 2	56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88" y="2157897"/>
            <a:ext cx="220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pass: additional high-pressure rinse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5421" y="2790908"/>
            <a:ext cx="445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usable gradient: X-ray limited (dark current)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564" y="283993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Maximum gradient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7378" y="5960533"/>
            <a:ext cx="2438400" cy="4572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en-US" sz="1200" dirty="0" smtClean="0">
                <a:solidFill>
                  <a:schemeClr val="tx1"/>
                </a:solidFill>
                <a:latin typeface="+mn-lt"/>
                <a:cs typeface="Arial"/>
              </a:rPr>
              <a:t>LCWS13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  <a:cs typeface="Arial"/>
              </a:rPr>
              <a:t>Mike Harrison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mtClean="0"/>
              <a:t>Industrial Cavity Production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 bwMode="auto">
          <a:xfrm rot="19133467">
            <a:off x="3993922" y="1518315"/>
            <a:ext cx="3106774" cy="4796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Close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to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ILC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specs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Coupler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77900"/>
            <a:ext cx="4076699" cy="2725420"/>
          </a:xfrm>
        </p:spPr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problem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RF </a:t>
            </a:r>
            <a:r>
              <a:rPr lang="de-DE" dirty="0" err="1" smtClean="0"/>
              <a:t>couplers</a:t>
            </a:r>
            <a:endParaRPr lang="de-DE" dirty="0" smtClean="0"/>
          </a:p>
          <a:p>
            <a:pPr lvl="1"/>
            <a:r>
              <a:rPr lang="de-DE" sz="1800" dirty="0" err="1" smtClean="0">
                <a:solidFill>
                  <a:srgbClr val="0070C0"/>
                </a:solidFill>
              </a:rPr>
              <a:t>Delivery</a:t>
            </a:r>
            <a:r>
              <a:rPr lang="de-DE" sz="1800" dirty="0" smtClean="0">
                <a:solidFill>
                  <a:srgbClr val="0070C0"/>
                </a:solidFill>
              </a:rPr>
              <a:t> rate </a:t>
            </a:r>
            <a:r>
              <a:rPr lang="de-DE" sz="1800" dirty="0" err="1" smtClean="0">
                <a:solidFill>
                  <a:srgbClr val="0070C0"/>
                </a:solidFill>
              </a:rPr>
              <a:t>of</a:t>
            </a:r>
            <a:r>
              <a:rPr lang="de-DE" sz="1800" dirty="0" smtClean="0">
                <a:solidFill>
                  <a:srgbClr val="0070C0"/>
                </a:solidFill>
              </a:rPr>
              <a:t> 8 per </a:t>
            </a:r>
            <a:r>
              <a:rPr lang="de-DE" sz="1800" dirty="0" err="1" smtClean="0">
                <a:solidFill>
                  <a:srgbClr val="0070C0"/>
                </a:solidFill>
              </a:rPr>
              <a:t>week</a:t>
            </a:r>
            <a:r>
              <a:rPr lang="de-DE" sz="1800" dirty="0" smtClean="0">
                <a:solidFill>
                  <a:srgbClr val="0070C0"/>
                </a:solidFill>
              </a:rPr>
              <a:t> not </a:t>
            </a:r>
            <a:r>
              <a:rPr lang="de-DE" sz="1800" dirty="0" err="1" smtClean="0">
                <a:solidFill>
                  <a:srgbClr val="0070C0"/>
                </a:solidFill>
              </a:rPr>
              <a:t>yet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reached</a:t>
            </a:r>
            <a:endParaRPr lang="de-DE" sz="1800" dirty="0" smtClean="0">
              <a:solidFill>
                <a:srgbClr val="0070C0"/>
              </a:solidFill>
            </a:endParaRPr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Still </a:t>
            </a:r>
            <a:r>
              <a:rPr lang="de-DE" sz="1800" dirty="0" err="1" smtClean="0">
                <a:solidFill>
                  <a:srgbClr val="0070C0"/>
                </a:solidFill>
              </a:rPr>
              <a:t>problems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with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copper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plating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quality</a:t>
            </a:r>
            <a:endParaRPr lang="de-DE" sz="1800" dirty="0" smtClean="0">
              <a:solidFill>
                <a:srgbClr val="0070C0"/>
              </a:solidFill>
            </a:endParaRPr>
          </a:p>
          <a:p>
            <a:r>
              <a:rPr lang="de-DE" sz="2200" dirty="0" smtClean="0">
                <a:solidFill>
                  <a:srgbClr val="FF0000"/>
                </a:solidFill>
              </a:rPr>
              <a:t>Critical </a:t>
            </a:r>
            <a:r>
              <a:rPr lang="de-DE" sz="2200" dirty="0" err="1" smtClean="0">
                <a:solidFill>
                  <a:srgbClr val="FF0000"/>
                </a:solidFill>
              </a:rPr>
              <a:t>issue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for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schedule</a:t>
            </a:r>
            <a:endParaRPr lang="de-DE" sz="22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92" y="276224"/>
            <a:ext cx="4084108" cy="54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3568700"/>
            <a:ext cx="3787774" cy="28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279776"/>
            <a:ext cx="3224213" cy="3092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II </a:t>
            </a:r>
            <a:r>
              <a:rPr lang="de-DE" dirty="0" err="1" smtClean="0"/>
              <a:t>and</a:t>
            </a:r>
            <a:r>
              <a:rPr lang="de-DE" dirty="0" smtClean="0"/>
              <a:t> PETRA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8309"/>
            <a:ext cx="4064000" cy="2139752"/>
          </a:xfrm>
        </p:spPr>
        <p:txBody>
          <a:bodyPr/>
          <a:lstStyle/>
          <a:p>
            <a:r>
              <a:rPr lang="de-DE" dirty="0" smtClean="0"/>
              <a:t>FLASH II:</a:t>
            </a:r>
          </a:p>
          <a:p>
            <a:pPr lvl="1"/>
            <a:r>
              <a:rPr lang="de-DE" sz="1800" dirty="0" err="1" smtClean="0">
                <a:solidFill>
                  <a:srgbClr val="0070C0"/>
                </a:solidFill>
              </a:rPr>
              <a:t>Civil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engineering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finished</a:t>
            </a:r>
            <a:endParaRPr lang="de-DE" sz="1800" dirty="0" smtClean="0">
              <a:solidFill>
                <a:srgbClr val="0070C0"/>
              </a:solidFill>
            </a:endParaRPr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User </a:t>
            </a:r>
            <a:r>
              <a:rPr lang="de-DE" sz="1800" dirty="0" err="1" smtClean="0">
                <a:solidFill>
                  <a:srgbClr val="0070C0"/>
                </a:solidFill>
              </a:rPr>
              <a:t>operation</a:t>
            </a:r>
            <a:r>
              <a:rPr lang="de-DE" sz="1800" dirty="0" smtClean="0">
                <a:solidFill>
                  <a:srgbClr val="0070C0"/>
                </a:solidFill>
              </a:rPr>
              <a:t> in 2015</a:t>
            </a:r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r>
              <a:rPr lang="de-DE" sz="2200" dirty="0" smtClean="0"/>
              <a:t>PETRA III </a:t>
            </a:r>
            <a:r>
              <a:rPr lang="de-DE" sz="2200" dirty="0" err="1" smtClean="0"/>
              <a:t>extension</a:t>
            </a:r>
            <a:r>
              <a:rPr lang="de-DE" sz="2200" dirty="0" smtClean="0"/>
              <a:t>:</a:t>
            </a:r>
          </a:p>
          <a:p>
            <a:pPr lvl="1"/>
            <a:endParaRPr lang="de-DE" sz="1800" dirty="0" smtClean="0"/>
          </a:p>
          <a:p>
            <a:pPr lvl="1"/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794809"/>
            <a:ext cx="5295900" cy="154305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97" y="1583267"/>
            <a:ext cx="3203164" cy="119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82997" y="3279776"/>
            <a:ext cx="4064000" cy="2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in 2014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PETRA III </a:t>
            </a:r>
            <a:r>
              <a:rPr lang="de-DE" dirty="0" err="1" smtClean="0"/>
              <a:t>operation</a:t>
            </a:r>
            <a:r>
              <a:rPr lang="de-DE" dirty="0" smtClean="0"/>
              <a:t> in 2014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Impact on DESY </a:t>
            </a:r>
            <a:r>
              <a:rPr lang="de-DE" dirty="0" err="1" smtClean="0">
                <a:solidFill>
                  <a:srgbClr val="FF0000"/>
                </a:solidFill>
              </a:rPr>
              <a:t>Testbeam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see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below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977900"/>
            <a:ext cx="4178300" cy="5600700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2015-19 </a:t>
            </a:r>
            <a:r>
              <a:rPr lang="de-DE" dirty="0" err="1" smtClean="0"/>
              <a:t>to</a:t>
            </a:r>
            <a:r>
              <a:rPr lang="de-DE" dirty="0" smtClean="0"/>
              <a:t> Helmholtz (DESY+KIT)</a:t>
            </a:r>
          </a:p>
          <a:p>
            <a:pPr lvl="1"/>
            <a:r>
              <a:rPr lang="de-DE" sz="1800" dirty="0" err="1">
                <a:solidFill>
                  <a:srgbClr val="0070C0"/>
                </a:solidFill>
              </a:rPr>
              <a:t>s</a:t>
            </a:r>
            <a:r>
              <a:rPr lang="de-DE" sz="1800" dirty="0" err="1" smtClean="0">
                <a:solidFill>
                  <a:srgbClr val="0070C0"/>
                </a:solidFill>
              </a:rPr>
              <a:t>ubmitted</a:t>
            </a:r>
            <a:r>
              <a:rPr lang="de-DE" sz="1800" dirty="0" smtClean="0">
                <a:solidFill>
                  <a:srgbClr val="0070C0"/>
                </a:solidFill>
              </a:rPr>
              <a:t> November 1st</a:t>
            </a:r>
          </a:p>
          <a:p>
            <a:pPr lvl="1"/>
            <a:r>
              <a:rPr lang="de-DE" sz="1800" dirty="0" err="1">
                <a:solidFill>
                  <a:srgbClr val="0070C0"/>
                </a:solidFill>
              </a:rPr>
              <a:t>e</a:t>
            </a:r>
            <a:r>
              <a:rPr lang="de-DE" sz="1800" dirty="0" err="1" smtClean="0">
                <a:solidFill>
                  <a:srgbClr val="0070C0"/>
                </a:solidFill>
              </a:rPr>
              <a:t>valuation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February</a:t>
            </a:r>
            <a:r>
              <a:rPr lang="de-DE" sz="1800" dirty="0" smtClean="0">
                <a:solidFill>
                  <a:srgbClr val="0070C0"/>
                </a:solidFill>
              </a:rPr>
              <a:t> 2014</a:t>
            </a:r>
            <a:endParaRPr lang="de-DE" sz="1800" dirty="0"/>
          </a:p>
          <a:p>
            <a:r>
              <a:rPr lang="de-DE" dirty="0" smtClean="0"/>
              <a:t>Common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astro-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hadron</a:t>
            </a:r>
            <a:r>
              <a:rPr lang="de-DE" dirty="0" smtClean="0"/>
              <a:t> &amp; </a:t>
            </a:r>
            <a:r>
              <a:rPr lang="de-DE" dirty="0" err="1" smtClean="0"/>
              <a:t>nuclei</a:t>
            </a:r>
            <a:endParaRPr lang="de-DE" dirty="0" smtClean="0"/>
          </a:p>
          <a:p>
            <a:pPr lvl="1"/>
            <a:r>
              <a:rPr lang="de-DE" sz="1800" dirty="0" err="1">
                <a:solidFill>
                  <a:srgbClr val="0070C0"/>
                </a:solidFill>
              </a:rPr>
              <a:t>w</a:t>
            </a:r>
            <a:r>
              <a:rPr lang="de-DE" sz="1800" dirty="0" err="1" smtClean="0">
                <a:solidFill>
                  <a:srgbClr val="0070C0"/>
                </a:solidFill>
              </a:rPr>
              <a:t>ith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other</a:t>
            </a:r>
            <a:r>
              <a:rPr lang="de-DE" sz="1800" dirty="0" smtClean="0">
                <a:solidFill>
                  <a:srgbClr val="0070C0"/>
                </a:solidFill>
              </a:rPr>
              <a:t> Helmholtz </a:t>
            </a:r>
            <a:r>
              <a:rPr lang="de-DE" sz="1800" dirty="0" err="1" smtClean="0">
                <a:solidFill>
                  <a:srgbClr val="0070C0"/>
                </a:solidFill>
              </a:rPr>
              <a:t>centres</a:t>
            </a:r>
            <a:endParaRPr lang="de-DE" sz="1800" dirty="0"/>
          </a:p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 smtClean="0"/>
              <a:t>budget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Investment </a:t>
            </a:r>
            <a:r>
              <a:rPr lang="de-DE" dirty="0" err="1" smtClean="0"/>
              <a:t>proposals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LHC </a:t>
            </a:r>
            <a:r>
              <a:rPr lang="de-DE" sz="1800" dirty="0" err="1">
                <a:solidFill>
                  <a:srgbClr val="0070C0"/>
                </a:solidFill>
              </a:rPr>
              <a:t>upgrades</a:t>
            </a:r>
            <a:r>
              <a:rPr lang="de-DE" sz="1800" dirty="0">
                <a:solidFill>
                  <a:srgbClr val="0070C0"/>
                </a:solidFill>
              </a:rPr>
              <a:t> </a:t>
            </a:r>
            <a:r>
              <a:rPr lang="de-DE" sz="1800" dirty="0" err="1">
                <a:solidFill>
                  <a:srgbClr val="0070C0"/>
                </a:solidFill>
              </a:rPr>
              <a:t>and</a:t>
            </a:r>
            <a:r>
              <a:rPr lang="de-DE" sz="1800" dirty="0">
                <a:solidFill>
                  <a:srgbClr val="0070C0"/>
                </a:solidFill>
              </a:rPr>
              <a:t> German Tier-1/2 </a:t>
            </a:r>
            <a:r>
              <a:rPr lang="de-DE" sz="1800" dirty="0" err="1">
                <a:solidFill>
                  <a:srgbClr val="0070C0"/>
                </a:solidFill>
              </a:rPr>
              <a:t>computing</a:t>
            </a:r>
            <a:r>
              <a:rPr lang="de-DE" sz="1800" dirty="0">
                <a:solidFill>
                  <a:srgbClr val="0070C0"/>
                </a:solidFill>
              </a:rPr>
              <a:t> in </a:t>
            </a:r>
            <a:r>
              <a:rPr lang="de-DE" sz="1800" dirty="0" err="1">
                <a:solidFill>
                  <a:srgbClr val="0070C0"/>
                </a:solidFill>
              </a:rPr>
              <a:t>preparation</a:t>
            </a:r>
            <a:endParaRPr lang="de-DE" sz="1800" dirty="0">
              <a:solidFill>
                <a:srgbClr val="0070C0"/>
              </a:solidFill>
            </a:endParaRPr>
          </a:p>
          <a:p>
            <a:pPr lvl="1"/>
            <a:endParaRPr lang="de-DE" sz="1800" dirty="0"/>
          </a:p>
          <a:p>
            <a:endParaRPr lang="de-DE" sz="2200" dirty="0"/>
          </a:p>
        </p:txBody>
      </p:sp>
      <p:pic>
        <p:nvPicPr>
          <p:cNvPr id="4" name="Picture 3" descr="Screen Shot 2013-11-20 at 2.4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647700"/>
            <a:ext cx="4318000" cy="608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0"/>
          <p:cNvGrpSpPr>
            <a:grpSpLocks/>
          </p:cNvGrpSpPr>
          <p:nvPr/>
        </p:nvGrpSpPr>
        <p:grpSpPr bwMode="auto">
          <a:xfrm>
            <a:off x="5581650" y="990600"/>
            <a:ext cx="3305175" cy="2800350"/>
            <a:chOff x="5022850" y="1473200"/>
            <a:chExt cx="3304454" cy="2800350"/>
          </a:xfrm>
        </p:grpSpPr>
        <p:pic>
          <p:nvPicPr>
            <p:cNvPr id="28686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1473200"/>
              <a:ext cx="2800350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565470" y="1892300"/>
              <a:ext cx="761834" cy="3079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Theory</a:t>
              </a:r>
            </a:p>
          </p:txBody>
        </p:sp>
      </p:grpSp>
      <p:pic>
        <p:nvPicPr>
          <p:cNvPr id="28675" name="Picture 11" descr="Beschleuniger_bei_DE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828675"/>
            <a:ext cx="37433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0" y="800100"/>
            <a:ext cx="4508500" cy="285750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DESY Particle Physics 2015-19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7425" y="965200"/>
            <a:ext cx="684213" cy="307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-112" charset="0"/>
                <a:ea typeface="+mn-ea"/>
              </a:rPr>
              <a:t>HERA</a:t>
            </a:r>
          </a:p>
        </p:txBody>
      </p:sp>
      <p:grpSp>
        <p:nvGrpSpPr>
          <p:cNvPr id="28679" name="Group 20"/>
          <p:cNvGrpSpPr>
            <a:grpSpLocks/>
          </p:cNvGrpSpPr>
          <p:nvPr/>
        </p:nvGrpSpPr>
        <p:grpSpPr bwMode="auto">
          <a:xfrm>
            <a:off x="1768475" y="2301875"/>
            <a:ext cx="3997325" cy="2532063"/>
            <a:chOff x="1400717" y="2860675"/>
            <a:chExt cx="3996783" cy="2532792"/>
          </a:xfrm>
        </p:grpSpPr>
        <p:pic>
          <p:nvPicPr>
            <p:cNvPr id="28684" name="Picture 8" descr="CERN_ari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2860675"/>
              <a:ext cx="3730625" cy="25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00717" y="4508974"/>
              <a:ext cx="544439" cy="308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LHC</a:t>
              </a:r>
            </a:p>
          </p:txBody>
        </p:sp>
      </p:grpSp>
      <p:grpSp>
        <p:nvGrpSpPr>
          <p:cNvPr id="28680" name="Group 21"/>
          <p:cNvGrpSpPr>
            <a:grpSpLocks/>
          </p:cNvGrpSpPr>
          <p:nvPr/>
        </p:nvGrpSpPr>
        <p:grpSpPr bwMode="auto">
          <a:xfrm>
            <a:off x="4640263" y="3559175"/>
            <a:ext cx="4264025" cy="2460625"/>
            <a:chOff x="4691804" y="3825190"/>
            <a:chExt cx="4262528" cy="2461310"/>
          </a:xfrm>
        </p:grpSpPr>
        <p:pic>
          <p:nvPicPr>
            <p:cNvPr id="2868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699" y="3825190"/>
              <a:ext cx="4115633" cy="246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691804" y="5587806"/>
              <a:ext cx="463387" cy="3080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ILC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9754" y="4791070"/>
            <a:ext cx="4061884" cy="1414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200" dirty="0" smtClean="0"/>
              <a:t>LHC (ATLAS &amp; CMS)</a:t>
            </a:r>
          </a:p>
          <a:p>
            <a:r>
              <a:rPr lang="de-DE" sz="2200" dirty="0" err="1" smtClean="0"/>
              <a:t>e</a:t>
            </a:r>
            <a:r>
              <a:rPr lang="de-DE" sz="2200" baseline="30000" dirty="0" err="1" smtClean="0"/>
              <a:t>+</a:t>
            </a:r>
            <a:r>
              <a:rPr lang="de-DE" sz="2200" dirty="0" err="1" smtClean="0"/>
              <a:t>e</a:t>
            </a:r>
            <a:r>
              <a:rPr lang="de-DE" sz="2200" baseline="30000" dirty="0" smtClean="0"/>
              <a:t>‒</a:t>
            </a:r>
            <a:r>
              <a:rPr lang="de-DE" sz="2200" dirty="0" smtClean="0"/>
              <a:t> </a:t>
            </a:r>
            <a:r>
              <a:rPr lang="de-DE" sz="2200" dirty="0" err="1" smtClean="0"/>
              <a:t>physics</a:t>
            </a:r>
            <a:r>
              <a:rPr lang="de-DE" sz="2200" dirty="0" smtClean="0"/>
              <a:t>: (Belle &amp; ILC)</a:t>
            </a:r>
          </a:p>
          <a:p>
            <a:r>
              <a:rPr lang="de-DE" sz="2200" dirty="0" err="1" smtClean="0"/>
              <a:t>Theory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169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Large Investment </a:t>
            </a:r>
            <a:r>
              <a:rPr lang="de-DE" dirty="0" err="1" smtClean="0"/>
              <a:t>Proposals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795020"/>
            <a:ext cx="4193408" cy="4599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" y="5227320"/>
            <a:ext cx="35595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DESY:	20 M€ 	ATLAS + CMS</a:t>
            </a:r>
          </a:p>
          <a:p>
            <a:r>
              <a:rPr lang="de-DE" dirty="0" smtClean="0"/>
              <a:t>GSI:	4.2 M€ 	ALICE</a:t>
            </a:r>
          </a:p>
          <a:p>
            <a:r>
              <a:rPr lang="de-DE" dirty="0" smtClean="0"/>
              <a:t>KIT:	3.8 M€	CMS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73" y="795020"/>
            <a:ext cx="3477062" cy="4893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5253" y="5227320"/>
            <a:ext cx="369428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KIT: 	16.4 M€	 Tier-1</a:t>
            </a:r>
          </a:p>
          <a:p>
            <a:r>
              <a:rPr lang="de-DE" dirty="0" smtClean="0"/>
              <a:t>DESY:	13.2 M€	</a:t>
            </a:r>
            <a:r>
              <a:rPr lang="de-DE" smtClean="0"/>
              <a:t> </a:t>
            </a:r>
            <a:r>
              <a:rPr lang="de-DE" smtClean="0"/>
              <a:t>Tier-2</a:t>
            </a:r>
            <a:endParaRPr lang="de-DE" dirty="0" smtClean="0"/>
          </a:p>
          <a:p>
            <a:r>
              <a:rPr lang="de-DE" dirty="0" smtClean="0"/>
              <a:t>GSI:	  3.5 M€ 	 Tier-2  (ALICE)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invest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5 </a:t>
            </a:r>
            <a:r>
              <a:rPr lang="de-DE" dirty="0" err="1" smtClean="0"/>
              <a:t>years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1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On-screen Show (4:3)</PresentationFormat>
  <Paragraphs>117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2_DESY_Vortrag_3-1</vt:lpstr>
      <vt:lpstr>News from DESY.</vt:lpstr>
      <vt:lpstr>Status European XFEL</vt:lpstr>
      <vt:lpstr>Accelerator</vt:lpstr>
      <vt:lpstr>PowerPoint Presentation</vt:lpstr>
      <vt:lpstr>RF Coupler</vt:lpstr>
      <vt:lpstr>FLASH II and PETRA III</vt:lpstr>
      <vt:lpstr>DESY Particle Physics</vt:lpstr>
      <vt:lpstr>DESY Particle Physics 2015-19</vt:lpstr>
      <vt:lpstr>Helmholtz Large Investment Proposals</vt:lpstr>
      <vt:lpstr>Laboratory for Large Detectors</vt:lpstr>
      <vt:lpstr>Belle</vt:lpstr>
      <vt:lpstr>DESY Testbeam</vt:lpstr>
      <vt:lpstr>Alliance: Schools &amp; Workshops  (since 08/2012)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Forscherwelt DESY.</dc:title>
  <dc:creator/>
  <cp:lastModifiedBy>Mnich, Joachim</cp:lastModifiedBy>
  <cp:revision>707</cp:revision>
  <cp:lastPrinted>2013-11-19T08:01:20Z</cp:lastPrinted>
  <dcterms:created xsi:type="dcterms:W3CDTF">2008-04-14T12:45:38Z</dcterms:created>
  <dcterms:modified xsi:type="dcterms:W3CDTF">2013-11-23T10:17:39Z</dcterms:modified>
</cp:coreProperties>
</file>