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309" r:id="rId3"/>
    <p:sldId id="316" r:id="rId4"/>
    <p:sldId id="326" r:id="rId5"/>
    <p:sldId id="327" r:id="rId6"/>
    <p:sldId id="325" r:id="rId7"/>
    <p:sldId id="324" r:id="rId8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bou" initials="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DDDDDD"/>
    <a:srgbClr val="0000FF"/>
    <a:srgbClr val="00CC00"/>
    <a:srgbClr val="FFCC00"/>
    <a:srgbClr val="FFFFFF"/>
    <a:srgbClr val="00A5EB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854" autoAdjust="0"/>
  </p:normalViewPr>
  <p:slideViewPr>
    <p:cSldViewPr snapToGrid="0">
      <p:cViewPr varScale="1">
        <p:scale>
          <a:sx n="108" d="100"/>
          <a:sy n="108" d="100"/>
        </p:scale>
        <p:origin x="-174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C59EA6-AD39-4CD2-A8AC-AE157CA2B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65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2721" algn="l"/>
                <a:tab pos="1445442" algn="l"/>
                <a:tab pos="2168163" algn="l"/>
                <a:tab pos="2890884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22721" algn="l"/>
                <a:tab pos="1445442" algn="l"/>
                <a:tab pos="2168163" algn="l"/>
                <a:tab pos="2890884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22721" algn="l"/>
                <a:tab pos="1445442" algn="l"/>
                <a:tab pos="2168163" algn="l"/>
                <a:tab pos="2890884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22721" algn="l"/>
                <a:tab pos="1445442" algn="l"/>
                <a:tab pos="2168163" algn="l"/>
                <a:tab pos="2890884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22721" algn="l"/>
                <a:tab pos="1445442" algn="l"/>
                <a:tab pos="2168163" algn="l"/>
                <a:tab pos="2890884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0505" indent="-22822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721" algn="l"/>
                <a:tab pos="1445442" algn="l"/>
                <a:tab pos="2168163" algn="l"/>
                <a:tab pos="2890884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66960" indent="-22822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721" algn="l"/>
                <a:tab pos="1445442" algn="l"/>
                <a:tab pos="2168163" algn="l"/>
                <a:tab pos="2890884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3416" indent="-22822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721" algn="l"/>
                <a:tab pos="1445442" algn="l"/>
                <a:tab pos="2168163" algn="l"/>
                <a:tab pos="2890884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79871" indent="-22822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721" algn="l"/>
                <a:tab pos="1445442" algn="l"/>
                <a:tab pos="2168163" algn="l"/>
                <a:tab pos="2890884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2911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12911"/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4400"/>
            <a:ext cx="4981575" cy="4457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4" rIns="91406" bIns="45704"/>
          <a:lstStyle/>
          <a:p>
            <a:pPr marL="226644" indent="-22664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26644" indent="-22664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26644" indent="-22664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26644" indent="-22664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0377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2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68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>
            <a:spLocks noChangeArrowheads="1"/>
          </p:cNvSpPr>
          <p:nvPr userDrawn="1"/>
        </p:nvSpPr>
        <p:spPr bwMode="auto">
          <a:xfrm>
            <a:off x="3818535" y="6356350"/>
            <a:ext cx="4195166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800" dirty="0" smtClean="0"/>
              <a:t>Matthias Felber </a:t>
            </a:r>
            <a:r>
              <a:rPr lang="en-GB" sz="800" dirty="0"/>
              <a:t>| </a:t>
            </a:r>
            <a:r>
              <a:rPr lang="en-GB" sz="800" dirty="0" smtClean="0"/>
              <a:t>MTCA for Optical Links &amp; Laser Synch| </a:t>
            </a:r>
            <a:r>
              <a:rPr lang="en-GB" sz="800" dirty="0" smtClean="0"/>
              <a:t>15th October, </a:t>
            </a:r>
            <a:r>
              <a:rPr lang="en-GB" sz="800" dirty="0" smtClean="0"/>
              <a:t>2013 </a:t>
            </a:r>
            <a:r>
              <a:rPr lang="en-GB" sz="800" dirty="0"/>
              <a:t>| Page </a:t>
            </a:r>
            <a:fld id="{382785C1-4DAF-4505-9820-5DCBA127749E}" type="slidenum">
              <a:rPr lang="en-GB" sz="800"/>
              <a:pPr/>
              <a:t>‹#›</a:t>
            </a:fld>
            <a:endParaRPr lang="en-GB" sz="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Textmasterformat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8938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971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feld 6"/>
          <p:cNvSpPr txBox="1">
            <a:spLocks noChangeArrowheads="1"/>
          </p:cNvSpPr>
          <p:nvPr userDrawn="1"/>
        </p:nvSpPr>
        <p:spPr bwMode="auto">
          <a:xfrm>
            <a:off x="3774643" y="6356350"/>
            <a:ext cx="4239057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800" dirty="0" smtClean="0"/>
              <a:t>Matthias Felber </a:t>
            </a:r>
            <a:r>
              <a:rPr lang="en-GB" sz="800" dirty="0"/>
              <a:t>| </a:t>
            </a:r>
            <a:r>
              <a:rPr lang="en-GB" sz="800" dirty="0" smtClean="0"/>
              <a:t>MTCA for Optical Links and Laser Synch| </a:t>
            </a:r>
            <a:r>
              <a:rPr lang="en-GB" sz="800" dirty="0" smtClean="0"/>
              <a:t>15th October, </a:t>
            </a:r>
            <a:r>
              <a:rPr lang="en-GB" sz="800" dirty="0" smtClean="0"/>
              <a:t>2013 </a:t>
            </a:r>
            <a:r>
              <a:rPr lang="en-GB" sz="800" dirty="0"/>
              <a:t>| Page </a:t>
            </a:r>
            <a:fld id="{382785C1-4DAF-4505-9820-5DCBA127749E}" type="slidenum">
              <a:rPr lang="en-GB" sz="800"/>
              <a:pPr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6489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feld 6"/>
          <p:cNvSpPr txBox="1">
            <a:spLocks noChangeArrowheads="1"/>
          </p:cNvSpPr>
          <p:nvPr userDrawn="1"/>
        </p:nvSpPr>
        <p:spPr bwMode="auto">
          <a:xfrm>
            <a:off x="3774643" y="6356350"/>
            <a:ext cx="4239057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800" dirty="0" smtClean="0"/>
              <a:t>Matthias Felber </a:t>
            </a:r>
            <a:r>
              <a:rPr lang="en-GB" sz="800" dirty="0"/>
              <a:t>| </a:t>
            </a:r>
            <a:r>
              <a:rPr lang="en-GB" sz="800" dirty="0" smtClean="0"/>
              <a:t>MTCA for Optical Links and Laser Synch| </a:t>
            </a:r>
            <a:r>
              <a:rPr lang="en-GB" sz="800" dirty="0" smtClean="0"/>
              <a:t>15th October, </a:t>
            </a:r>
            <a:r>
              <a:rPr lang="en-GB" sz="800" dirty="0" smtClean="0"/>
              <a:t>2013 </a:t>
            </a:r>
            <a:r>
              <a:rPr lang="en-GB" sz="800" dirty="0"/>
              <a:t>| Page </a:t>
            </a:r>
            <a:fld id="{382785C1-4DAF-4505-9820-5DCBA127749E}" type="slidenum">
              <a:rPr lang="en-GB" sz="800"/>
              <a:pPr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4110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8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36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981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246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First and Last Name </a:t>
            </a:r>
            <a:r>
              <a:rPr lang="en-GB" sz="900" dirty="0">
                <a:solidFill>
                  <a:schemeClr val="bg2"/>
                </a:solidFill>
              </a:rPr>
              <a:t> |  Title of Presentation  |  Date  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BA4F2683-322B-473C-977C-51B295DF131F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4400" dirty="0" smtClean="0">
                <a:latin typeface="Myriad Pro" pitchFamily="34" charset="0"/>
              </a:rPr>
              <a:t>MTCA for optical Links &amp; Laser-Synchronization</a:t>
            </a:r>
          </a:p>
        </p:txBody>
      </p:sp>
      <p:sp>
        <p:nvSpPr>
          <p:cNvPr id="4099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Myriad Pro" pitchFamily="34" charset="0"/>
              </a:rPr>
              <a:t>for the Laser Based Synchronization </a:t>
            </a:r>
            <a:r>
              <a:rPr lang="en-GB" dirty="0">
                <a:latin typeface="Myriad Pro" pitchFamily="34" charset="0"/>
              </a:rPr>
              <a:t>System </a:t>
            </a:r>
            <a:r>
              <a:rPr lang="en-GB" dirty="0" smtClean="0">
                <a:latin typeface="Myriad Pro" pitchFamily="34" charset="0"/>
              </a:rPr>
              <a:t>at XFEL</a:t>
            </a:r>
          </a:p>
        </p:txBody>
      </p:sp>
      <p:sp>
        <p:nvSpPr>
          <p:cNvPr id="4100" name="Text Box 35"/>
          <p:cNvSpPr txBox="1">
            <a:spLocks noChangeArrowheads="1"/>
          </p:cNvSpPr>
          <p:nvPr/>
        </p:nvSpPr>
        <p:spPr bwMode="auto">
          <a:xfrm>
            <a:off x="4136948" y="3704028"/>
            <a:ext cx="32092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>
                <a:solidFill>
                  <a:srgbClr val="00A5EB"/>
                </a:solidFill>
                <a:latin typeface="Myriad Pro" pitchFamily="34" charset="0"/>
              </a:rPr>
              <a:t>Matthias Felber</a:t>
            </a:r>
            <a:endParaRPr lang="en-GB" dirty="0">
              <a:solidFill>
                <a:srgbClr val="00A5EB"/>
              </a:solidFill>
              <a:latin typeface="Myriad Pro" pitchFamily="34" charset="0"/>
            </a:endParaRPr>
          </a:p>
          <a:p>
            <a:r>
              <a:rPr lang="en-GB" dirty="0" smtClean="0">
                <a:latin typeface="Myriad Pro" pitchFamily="34" charset="0"/>
              </a:rPr>
              <a:t>2</a:t>
            </a:r>
            <a:r>
              <a:rPr lang="en-GB" baseline="30000" dirty="0" smtClean="0">
                <a:latin typeface="Myriad Pro" pitchFamily="34" charset="0"/>
              </a:rPr>
              <a:t>nd</a:t>
            </a:r>
            <a:r>
              <a:rPr lang="en-GB" dirty="0" smtClean="0">
                <a:latin typeface="Myriad Pro" pitchFamily="34" charset="0"/>
              </a:rPr>
              <a:t> Follow-up </a:t>
            </a:r>
            <a:r>
              <a:rPr lang="en-GB" dirty="0" smtClean="0">
                <a:latin typeface="Myriad Pro" pitchFamily="34" charset="0"/>
              </a:rPr>
              <a:t>meeting of </a:t>
            </a:r>
            <a:r>
              <a:rPr lang="en-GB" dirty="0" err="1">
                <a:latin typeface="Myriad Pro" pitchFamily="34" charset="0"/>
              </a:rPr>
              <a:t>Swierk</a:t>
            </a:r>
            <a:r>
              <a:rPr lang="en-GB" dirty="0">
                <a:latin typeface="Myriad Pro" pitchFamily="34" charset="0"/>
              </a:rPr>
              <a:t> MSK </a:t>
            </a:r>
            <a:r>
              <a:rPr lang="en-GB" dirty="0" smtClean="0">
                <a:latin typeface="Myriad Pro" pitchFamily="34" charset="0"/>
              </a:rPr>
              <a:t>Collaboration </a:t>
            </a:r>
            <a:r>
              <a:rPr lang="en-GB" dirty="0" smtClean="0">
                <a:latin typeface="Myriad Pro" pitchFamily="34" charset="0"/>
              </a:rPr>
              <a:t>Workshop</a:t>
            </a:r>
            <a:endParaRPr lang="en-GB" dirty="0" smtClean="0">
              <a:latin typeface="Myriad Pro" pitchFamily="34" charset="0"/>
            </a:endParaRPr>
          </a:p>
          <a:p>
            <a:endParaRPr lang="en-GB" dirty="0">
              <a:latin typeface="Myriad Pro" pitchFamily="34" charset="0"/>
            </a:endParaRPr>
          </a:p>
          <a:p>
            <a:r>
              <a:rPr lang="en-GB" dirty="0" smtClean="0">
                <a:latin typeface="Myriad Pro" pitchFamily="34" charset="0"/>
              </a:rPr>
              <a:t>DESY, </a:t>
            </a:r>
            <a:r>
              <a:rPr lang="en-GB" dirty="0" smtClean="0">
                <a:latin typeface="Myriad Pro" pitchFamily="34" charset="0"/>
              </a:rPr>
              <a:t>15</a:t>
            </a:r>
            <a:r>
              <a:rPr lang="en-GB" baseline="30000" dirty="0" smtClean="0">
                <a:latin typeface="Myriad Pro" pitchFamily="34" charset="0"/>
              </a:rPr>
              <a:t>th</a:t>
            </a:r>
            <a:r>
              <a:rPr lang="en-GB" dirty="0" smtClean="0">
                <a:latin typeface="Myriad Pro" pitchFamily="34" charset="0"/>
              </a:rPr>
              <a:t> October, </a:t>
            </a:r>
            <a:r>
              <a:rPr lang="en-GB" dirty="0" smtClean="0">
                <a:latin typeface="Myriad Pro" pitchFamily="34" charset="0"/>
              </a:rPr>
              <a:t>2013</a:t>
            </a:r>
            <a:endParaRPr lang="en-GB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Rectangle 1126"/>
          <p:cNvSpPr/>
          <p:nvPr/>
        </p:nvSpPr>
        <p:spPr bwMode="auto">
          <a:xfrm>
            <a:off x="6979920" y="1744980"/>
            <a:ext cx="1935006" cy="220271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3" name="Rectangle 1122"/>
          <p:cNvSpPr/>
          <p:nvPr/>
        </p:nvSpPr>
        <p:spPr bwMode="auto">
          <a:xfrm>
            <a:off x="266700" y="1744980"/>
            <a:ext cx="2958941" cy="1555799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66" name="Straight Arrow Connector 1065"/>
          <p:cNvCxnSpPr>
            <a:endCxn id="10" idx="0"/>
          </p:cNvCxnSpPr>
          <p:nvPr/>
        </p:nvCxnSpPr>
        <p:spPr bwMode="auto">
          <a:xfrm>
            <a:off x="495306" y="3084008"/>
            <a:ext cx="1" cy="1724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8" name="Elbow Connector 1067"/>
          <p:cNvCxnSpPr>
            <a:endCxn id="11" idx="0"/>
          </p:cNvCxnSpPr>
          <p:nvPr/>
        </p:nvCxnSpPr>
        <p:spPr bwMode="auto">
          <a:xfrm rot="16200000" flipH="1">
            <a:off x="-77243" y="3798955"/>
            <a:ext cx="1724212" cy="294317"/>
          </a:xfrm>
          <a:prstGeom prst="bentConnector3">
            <a:avLst>
              <a:gd name="adj1" fmla="val 33726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6" name="Elbow Connector 1075"/>
          <p:cNvCxnSpPr>
            <a:stCxn id="9" idx="2"/>
            <a:endCxn id="12" idx="0"/>
          </p:cNvCxnSpPr>
          <p:nvPr/>
        </p:nvCxnSpPr>
        <p:spPr bwMode="auto">
          <a:xfrm rot="16200000" flipH="1">
            <a:off x="307404" y="3619721"/>
            <a:ext cx="1724215" cy="652781"/>
          </a:xfrm>
          <a:prstGeom prst="bentConnector3">
            <a:avLst>
              <a:gd name="adj1" fmla="val 30943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4" name="Elbow Connector 1083"/>
          <p:cNvCxnSpPr>
            <a:endCxn id="13" idx="0"/>
          </p:cNvCxnSpPr>
          <p:nvPr/>
        </p:nvCxnSpPr>
        <p:spPr bwMode="auto">
          <a:xfrm rot="16200000" flipH="1">
            <a:off x="720863" y="3336911"/>
            <a:ext cx="1618490" cy="1110767"/>
          </a:xfrm>
          <a:prstGeom prst="bentConnector3">
            <a:avLst>
              <a:gd name="adj1" fmla="val 29801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" name="Elbow Connector 1094"/>
          <p:cNvCxnSpPr/>
          <p:nvPr/>
        </p:nvCxnSpPr>
        <p:spPr bwMode="auto">
          <a:xfrm>
            <a:off x="1033145" y="3517550"/>
            <a:ext cx="2151222" cy="129067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2" name="Straight Connector 1101"/>
          <p:cNvCxnSpPr/>
          <p:nvPr/>
        </p:nvCxnSpPr>
        <p:spPr bwMode="auto">
          <a:xfrm flipV="1">
            <a:off x="1033145" y="3084008"/>
            <a:ext cx="0" cy="4335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Elbow Connector 147"/>
          <p:cNvCxnSpPr/>
          <p:nvPr/>
        </p:nvCxnSpPr>
        <p:spPr bwMode="auto">
          <a:xfrm>
            <a:off x="1090136" y="3472358"/>
            <a:ext cx="3316605" cy="1335861"/>
          </a:xfrm>
          <a:prstGeom prst="bentConnector3">
            <a:avLst>
              <a:gd name="adj1" fmla="val 99971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/>
          <p:nvPr/>
        </p:nvCxnSpPr>
        <p:spPr bwMode="auto">
          <a:xfrm flipV="1">
            <a:off x="1090136" y="3087160"/>
            <a:ext cx="0" cy="385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Connector 156"/>
          <p:cNvCxnSpPr/>
          <p:nvPr/>
        </p:nvCxnSpPr>
        <p:spPr bwMode="auto">
          <a:xfrm flipV="1">
            <a:off x="1147286" y="3087161"/>
            <a:ext cx="0" cy="3418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Elbow Connector 129"/>
          <p:cNvCxnSpPr>
            <a:endCxn id="17" idx="0"/>
          </p:cNvCxnSpPr>
          <p:nvPr/>
        </p:nvCxnSpPr>
        <p:spPr bwMode="auto">
          <a:xfrm>
            <a:off x="1147286" y="3429000"/>
            <a:ext cx="4608196" cy="137922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1202310" y="3087161"/>
            <a:ext cx="0" cy="287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Elbow Connector 135"/>
          <p:cNvCxnSpPr>
            <a:endCxn id="15" idx="0"/>
          </p:cNvCxnSpPr>
          <p:nvPr/>
        </p:nvCxnSpPr>
        <p:spPr bwMode="auto">
          <a:xfrm>
            <a:off x="1202310" y="3375025"/>
            <a:ext cx="5635212" cy="143319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Myriad Pro" pitchFamily="34" charset="0"/>
              </a:rPr>
              <a:t>Optical Links at the European XFEL</a:t>
            </a:r>
            <a:endParaRPr lang="en-GB" dirty="0"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 t="78604" b="2476"/>
          <a:stretch/>
        </p:blipFill>
        <p:spPr bwMode="auto">
          <a:xfrm>
            <a:off x="21771" y="4998720"/>
            <a:ext cx="9122229" cy="108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434340" y="877093"/>
            <a:ext cx="819150" cy="5730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1000" b="1" dirty="0">
                <a:cs typeface="Lucida Sans Unicode" pitchFamily="34" charset="0"/>
              </a:rPr>
              <a:t>RF Master </a:t>
            </a:r>
            <a:r>
              <a:rPr lang="de-DE" sz="1000" b="1" dirty="0" err="1">
                <a:cs typeface="Lucida Sans Unicode" pitchFamily="34" charset="0"/>
              </a:rPr>
              <a:t>Oscillator</a:t>
            </a:r>
            <a:endParaRPr lang="de-DE" sz="1000" b="1" dirty="0">
              <a:cs typeface="Lucida Sans Unicode" pitchFamily="34" charset="0"/>
            </a:endParaRP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434340" y="1864678"/>
            <a:ext cx="817562" cy="573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1000" b="1" dirty="0">
                <a:cs typeface="Lucida Sans Unicode" pitchFamily="34" charset="0"/>
              </a:rPr>
              <a:t>Master Laser </a:t>
            </a:r>
            <a:r>
              <a:rPr lang="de-DE" sz="1000" b="1" dirty="0" err="1">
                <a:cs typeface="Lucida Sans Unicode" pitchFamily="34" charset="0"/>
              </a:rPr>
              <a:t>Oscillator</a:t>
            </a:r>
            <a:endParaRPr lang="de-DE" sz="1000" b="1" dirty="0">
              <a:cs typeface="Lucida Sans Unicod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" y="2560785"/>
            <a:ext cx="81756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RF</a:t>
            </a:r>
          </a:p>
          <a:p>
            <a:pPr algn="ctr"/>
            <a:r>
              <a:rPr lang="en-US" sz="1400" dirty="0" smtClean="0"/>
              <a:t>Links</a:t>
            </a:r>
            <a:endParaRPr lang="de-DE" sz="1400" dirty="0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352908" y="4808220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REFM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789623" y="4808220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REFM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353503" y="4808220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REFM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920233" y="4701540"/>
            <a:ext cx="330517" cy="2971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 smtClean="0">
                <a:cs typeface="Lucida Sans Unicode" pitchFamily="34" charset="0"/>
              </a:rPr>
              <a:t>3x</a:t>
            </a:r>
          </a:p>
          <a:p>
            <a:pPr algn="ctr" eaLnBrk="1" hangingPunct="1">
              <a:spcBef>
                <a:spcPct val="10000"/>
              </a:spcBef>
            </a:pPr>
            <a:r>
              <a:rPr lang="de-DE" sz="700" b="1" dirty="0" smtClean="0">
                <a:cs typeface="Lucida Sans Unicode" pitchFamily="34" charset="0"/>
              </a:rPr>
              <a:t>REFM</a:t>
            </a:r>
            <a:endParaRPr lang="de-DE" sz="700" b="1" dirty="0">
              <a:cs typeface="Lucida Sans Unicode" pitchFamily="34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083243" y="4808220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REFM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695123" y="4808220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REFM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264343" y="4808220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REFM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613083" y="4808220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REFM</a:t>
            </a: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7321004" y="4808220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en-US" sz="700" b="1" dirty="0" smtClean="0">
                <a:cs typeface="Lucida Sans Unicode" pitchFamily="34" charset="0"/>
              </a:rPr>
              <a:t>SEED</a:t>
            </a:r>
            <a:endParaRPr lang="de-DE" sz="1050" b="1" dirty="0">
              <a:cs typeface="Lucida Sans Unicode" pitchFamily="34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7893111" y="4808220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en-US" sz="700" b="1" dirty="0" smtClean="0">
                <a:cs typeface="Lucida Sans Unicode" pitchFamily="34" charset="0"/>
              </a:rPr>
              <a:t>SEED</a:t>
            </a:r>
            <a:endParaRPr lang="de-DE" sz="1050" b="1" dirty="0">
              <a:cs typeface="Lucida Sans Unicode" pitchFamily="34" charset="0"/>
            </a:endParaRP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8630129" y="4808220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en-US" sz="700" b="1" dirty="0" smtClean="0">
                <a:cs typeface="Lucida Sans Unicode" pitchFamily="34" charset="0"/>
              </a:rPr>
              <a:t>PPL</a:t>
            </a:r>
            <a:endParaRPr lang="de-DE" sz="1050" b="1" dirty="0">
              <a:cs typeface="Lucida Sans Unicode" pitchFamily="34" charset="0"/>
            </a:endParaRP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38131" y="4808220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en-US" sz="700" b="1" dirty="0" smtClean="0">
                <a:cs typeface="Lucida Sans Unicode" pitchFamily="34" charset="0"/>
              </a:rPr>
              <a:t>INJL</a:t>
            </a:r>
            <a:endParaRPr lang="de-DE" sz="1050" b="1" dirty="0">
              <a:cs typeface="Lucida Sans Unicode" pitchFamily="34" charset="0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1100611" y="4808220"/>
            <a:ext cx="228798" cy="1905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BAM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1664968" y="4701540"/>
            <a:ext cx="228798" cy="29718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 smtClean="0">
                <a:cs typeface="Lucida Sans Unicode" pitchFamily="34" charset="0"/>
              </a:rPr>
              <a:t>2x</a:t>
            </a:r>
          </a:p>
          <a:p>
            <a:pPr algn="ctr" eaLnBrk="1" hangingPunct="1">
              <a:spcBef>
                <a:spcPct val="10000"/>
              </a:spcBef>
            </a:pPr>
            <a:r>
              <a:rPr lang="de-DE" sz="700" b="1" dirty="0" smtClean="0">
                <a:cs typeface="Lucida Sans Unicode" pitchFamily="34" charset="0"/>
              </a:rPr>
              <a:t>BAM</a:t>
            </a:r>
            <a:endParaRPr lang="de-DE" sz="700" b="1" dirty="0">
              <a:cs typeface="Lucida Sans Unicode" pitchFamily="34" charset="0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2280035" y="4700588"/>
            <a:ext cx="228798" cy="29718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 smtClean="0">
                <a:cs typeface="Lucida Sans Unicode" pitchFamily="34" charset="0"/>
              </a:rPr>
              <a:t>2x</a:t>
            </a:r>
          </a:p>
          <a:p>
            <a:pPr algn="ctr" eaLnBrk="1" hangingPunct="1">
              <a:spcBef>
                <a:spcPct val="10000"/>
              </a:spcBef>
            </a:pPr>
            <a:r>
              <a:rPr lang="de-DE" sz="700" b="1" dirty="0" smtClean="0">
                <a:cs typeface="Lucida Sans Unicode" pitchFamily="34" charset="0"/>
              </a:rPr>
              <a:t>BAM</a:t>
            </a:r>
            <a:endParaRPr lang="de-DE" sz="700" b="1" dirty="0">
              <a:cs typeface="Lucida Sans Unicode" pitchFamily="34" charset="0"/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7634373" y="4704398"/>
            <a:ext cx="228798" cy="29718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 smtClean="0">
                <a:cs typeface="Lucida Sans Unicode" pitchFamily="34" charset="0"/>
              </a:rPr>
              <a:t>2x</a:t>
            </a:r>
          </a:p>
          <a:p>
            <a:pPr algn="ctr" eaLnBrk="1" hangingPunct="1">
              <a:spcBef>
                <a:spcPct val="10000"/>
              </a:spcBef>
            </a:pPr>
            <a:r>
              <a:rPr lang="de-DE" sz="700" b="1" dirty="0" smtClean="0">
                <a:cs typeface="Lucida Sans Unicode" pitchFamily="34" charset="0"/>
              </a:rPr>
              <a:t>BAM</a:t>
            </a:r>
            <a:endParaRPr lang="de-DE" sz="700" b="1" dirty="0">
              <a:cs typeface="Lucida Sans Unicode" pitchFamily="34" charset="0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8210229" y="4807268"/>
            <a:ext cx="228798" cy="1905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BAM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04302" y="2560785"/>
            <a:ext cx="81756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 smtClean="0"/>
              <a:t>Links</a:t>
            </a:r>
            <a:endParaRPr lang="de-DE" sz="1400" dirty="0"/>
          </a:p>
        </p:txBody>
      </p:sp>
      <p:cxnSp>
        <p:nvCxnSpPr>
          <p:cNvPr id="31" name="Elbow Connector 30"/>
          <p:cNvCxnSpPr/>
          <p:nvPr/>
        </p:nvCxnSpPr>
        <p:spPr bwMode="auto">
          <a:xfrm rot="5400000">
            <a:off x="-6788" y="3270371"/>
            <a:ext cx="1724218" cy="134957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8" name="Elbow Connector 1027"/>
          <p:cNvCxnSpPr>
            <a:endCxn id="22" idx="0"/>
          </p:cNvCxnSpPr>
          <p:nvPr/>
        </p:nvCxnSpPr>
        <p:spPr bwMode="auto">
          <a:xfrm rot="5400000">
            <a:off x="557791" y="3744380"/>
            <a:ext cx="1721060" cy="406621"/>
          </a:xfrm>
          <a:prstGeom prst="bentConnector3">
            <a:avLst>
              <a:gd name="adj1" fmla="val 56918"/>
            </a:avLst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6" name="Elbow Connector 1035"/>
          <p:cNvCxnSpPr/>
          <p:nvPr/>
        </p:nvCxnSpPr>
        <p:spPr bwMode="auto">
          <a:xfrm rot="16200000" flipH="1">
            <a:off x="902938" y="3894349"/>
            <a:ext cx="1614379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9" name="Straight Arrow Connector 1038"/>
          <p:cNvCxnSpPr>
            <a:stCxn id="28" idx="2"/>
          </p:cNvCxnSpPr>
          <p:nvPr/>
        </p:nvCxnSpPr>
        <p:spPr bwMode="auto">
          <a:xfrm>
            <a:off x="1813083" y="3084005"/>
            <a:ext cx="0" cy="16165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" name="Elbow Connector 1043"/>
          <p:cNvCxnSpPr/>
          <p:nvPr/>
        </p:nvCxnSpPr>
        <p:spPr bwMode="auto">
          <a:xfrm rot="16200000" flipH="1">
            <a:off x="1311129" y="3692155"/>
            <a:ext cx="1618492" cy="400284"/>
          </a:xfrm>
          <a:prstGeom prst="bentConnector3">
            <a:avLst>
              <a:gd name="adj1" fmla="val 60299"/>
            </a:avLst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8" name="Elbow Connector 1047"/>
          <p:cNvCxnSpPr/>
          <p:nvPr/>
        </p:nvCxnSpPr>
        <p:spPr bwMode="auto">
          <a:xfrm rot="16200000" flipH="1">
            <a:off x="1430482" y="3679970"/>
            <a:ext cx="1616582" cy="424653"/>
          </a:xfrm>
          <a:prstGeom prst="bentConnector3">
            <a:avLst>
              <a:gd name="adj1" fmla="val 52946"/>
            </a:avLst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7863171" y="2535385"/>
            <a:ext cx="817562" cy="573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1000" b="1" dirty="0">
                <a:cs typeface="Lucida Sans Unicode" pitchFamily="34" charset="0"/>
              </a:rPr>
              <a:t>Master Laser </a:t>
            </a:r>
            <a:r>
              <a:rPr lang="de-DE" sz="1000" b="1" dirty="0" err="1">
                <a:cs typeface="Lucida Sans Unicode" pitchFamily="34" charset="0"/>
              </a:rPr>
              <a:t>Oscillator</a:t>
            </a:r>
            <a:endParaRPr lang="de-DE" sz="1000" b="1" dirty="0">
              <a:cs typeface="Lucida Sans Unicode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63171" y="3255940"/>
            <a:ext cx="81756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 smtClean="0"/>
              <a:t>Links</a:t>
            </a:r>
            <a:endParaRPr lang="de-DE" sz="1400" dirty="0"/>
          </a:p>
        </p:txBody>
      </p:sp>
      <p:cxnSp>
        <p:nvCxnSpPr>
          <p:cNvPr id="1053" name="Elbow Connector 1052"/>
          <p:cNvCxnSpPr>
            <a:stCxn id="28" idx="3"/>
            <a:endCxn id="58" idx="1"/>
          </p:cNvCxnSpPr>
          <p:nvPr/>
        </p:nvCxnSpPr>
        <p:spPr bwMode="auto">
          <a:xfrm flipV="1">
            <a:off x="2221864" y="2821929"/>
            <a:ext cx="5641307" cy="466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5" name="Elbow Connector 1054"/>
          <p:cNvCxnSpPr>
            <a:endCxn id="20" idx="0"/>
          </p:cNvCxnSpPr>
          <p:nvPr/>
        </p:nvCxnSpPr>
        <p:spPr bwMode="auto">
          <a:xfrm rot="16200000" flipH="1">
            <a:off x="8072261" y="4107953"/>
            <a:ext cx="1029056" cy="371478"/>
          </a:xfrm>
          <a:prstGeom prst="bentConnector3">
            <a:avLst>
              <a:gd name="adj1" fmla="val 50617"/>
            </a:avLst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Elbow Connector 34"/>
          <p:cNvCxnSpPr>
            <a:endCxn id="19" idx="0"/>
          </p:cNvCxnSpPr>
          <p:nvPr/>
        </p:nvCxnSpPr>
        <p:spPr bwMode="auto">
          <a:xfrm rot="5400000">
            <a:off x="7583441" y="4235880"/>
            <a:ext cx="1024410" cy="120271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endCxn id="27" idx="0"/>
          </p:cNvCxnSpPr>
          <p:nvPr/>
        </p:nvCxnSpPr>
        <p:spPr bwMode="auto">
          <a:xfrm>
            <a:off x="8324628" y="3783810"/>
            <a:ext cx="0" cy="10234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lbow Connector 44"/>
          <p:cNvCxnSpPr/>
          <p:nvPr/>
        </p:nvCxnSpPr>
        <p:spPr bwMode="auto">
          <a:xfrm rot="5400000">
            <a:off x="7493996" y="4105478"/>
            <a:ext cx="921426" cy="26879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Elbow Connector 47"/>
          <p:cNvCxnSpPr/>
          <p:nvPr/>
        </p:nvCxnSpPr>
        <p:spPr bwMode="auto">
          <a:xfrm rot="5400000">
            <a:off x="7400557" y="4087286"/>
            <a:ext cx="925234" cy="308991"/>
          </a:xfrm>
          <a:prstGeom prst="bentConnector3">
            <a:avLst>
              <a:gd name="adj1" fmla="val 43051"/>
            </a:avLst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Elbow Connector 55"/>
          <p:cNvCxnSpPr>
            <a:endCxn id="18" idx="0"/>
          </p:cNvCxnSpPr>
          <p:nvPr/>
        </p:nvCxnSpPr>
        <p:spPr bwMode="auto">
          <a:xfrm rot="5400000">
            <a:off x="7187907" y="4054658"/>
            <a:ext cx="1029058" cy="478066"/>
          </a:xfrm>
          <a:prstGeom prst="bentConnector3">
            <a:avLst>
              <a:gd name="adj1" fmla="val 32645"/>
            </a:avLst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5" name="Elbow Connector 1124"/>
          <p:cNvCxnSpPr>
            <a:stCxn id="6" idx="2"/>
            <a:endCxn id="8" idx="0"/>
          </p:cNvCxnSpPr>
          <p:nvPr/>
        </p:nvCxnSpPr>
        <p:spPr bwMode="auto">
          <a:xfrm rot="5400000">
            <a:off x="636269" y="1657032"/>
            <a:ext cx="414498" cy="794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" name="TextBox 1125"/>
          <p:cNvSpPr txBox="1"/>
          <p:nvPr/>
        </p:nvSpPr>
        <p:spPr>
          <a:xfrm>
            <a:off x="1450181" y="1750378"/>
            <a:ext cx="158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Synch Hutch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10-12 Links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12 RF Links</a:t>
            </a:r>
            <a:endParaRPr lang="de-DE" sz="1200" dirty="0"/>
          </a:p>
        </p:txBody>
      </p:sp>
      <p:sp>
        <p:nvSpPr>
          <p:cNvPr id="200" name="TextBox 199"/>
          <p:cNvSpPr txBox="1"/>
          <p:nvPr/>
        </p:nvSpPr>
        <p:spPr>
          <a:xfrm>
            <a:off x="7010401" y="1786256"/>
            <a:ext cx="1933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Sub-Synch Hutch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?</a:t>
            </a:r>
            <a:r>
              <a:rPr lang="en-US" sz="1200" dirty="0" smtClean="0"/>
              <a:t> Links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? RF Links</a:t>
            </a:r>
            <a:endParaRPr lang="de-DE" sz="1200" dirty="0"/>
          </a:p>
        </p:txBody>
      </p:sp>
      <p:sp>
        <p:nvSpPr>
          <p:cNvPr id="1130" name="TextBox 1129"/>
          <p:cNvSpPr txBox="1"/>
          <p:nvPr/>
        </p:nvSpPr>
        <p:spPr>
          <a:xfrm>
            <a:off x="8362827" y="407059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1-6x</a:t>
            </a:r>
            <a:endParaRPr lang="de-DE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 rot="16200000">
            <a:off x="1819655" y="424178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3x</a:t>
            </a:r>
            <a:endParaRPr lang="de-DE" sz="1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27815" y="371221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  <a:endParaRPr lang="de-DE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31" name="TextBox 1130"/>
          <p:cNvSpPr txBox="1"/>
          <p:nvPr/>
        </p:nvSpPr>
        <p:spPr>
          <a:xfrm>
            <a:off x="3333440" y="826432"/>
            <a:ext cx="3436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Some open points remain: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7 BAMs planned (could be 10)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Injector comes much later, when?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2 additional Links from Synch Hutch to Und. BAMs and PPL in case Sub-Synch Hutch has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Seed laser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How many PPL links required / feasible ?</a:t>
            </a:r>
            <a:endParaRPr lang="de-DE" sz="1200" dirty="0"/>
          </a:p>
        </p:txBody>
      </p:sp>
      <p:sp>
        <p:nvSpPr>
          <p:cNvPr id="207" name="TextBox 206"/>
          <p:cNvSpPr txBox="1"/>
          <p:nvPr/>
        </p:nvSpPr>
        <p:spPr>
          <a:xfrm>
            <a:off x="4264343" y="257986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  <a:endParaRPr lang="de-DE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 rot="16200000">
            <a:off x="238432" y="423723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2x</a:t>
            </a:r>
            <a:endParaRPr lang="de-DE" sz="1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 rot="16200000">
            <a:off x="686412" y="423723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2x</a:t>
            </a:r>
            <a:endParaRPr lang="de-DE" sz="1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 rot="16200000">
            <a:off x="946151" y="42409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  <a:endParaRPr lang="de-DE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9" t="80001" r="51773" b="14582"/>
          <a:stretch/>
        </p:blipFill>
        <p:spPr bwMode="auto">
          <a:xfrm>
            <a:off x="168612" y="5262515"/>
            <a:ext cx="1083289" cy="31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33" name="Straight Connector 1132"/>
          <p:cNvCxnSpPr/>
          <p:nvPr/>
        </p:nvCxnSpPr>
        <p:spPr bwMode="auto">
          <a:xfrm flipV="1">
            <a:off x="1251901" y="5156616"/>
            <a:ext cx="77508" cy="202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Text Box 44"/>
          <p:cNvSpPr txBox="1">
            <a:spLocks noChangeArrowheads="1"/>
          </p:cNvSpPr>
          <p:nvPr/>
        </p:nvSpPr>
        <p:spPr bwMode="auto">
          <a:xfrm>
            <a:off x="26213" y="5465475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en-US" sz="700" b="1" dirty="0" smtClean="0">
                <a:cs typeface="Lucida Sans Unicode" pitchFamily="34" charset="0"/>
              </a:rPr>
              <a:t>INJL</a:t>
            </a:r>
            <a:endParaRPr lang="de-DE" sz="1050" b="1" dirty="0">
              <a:cs typeface="Lucida Sans Unicode" pitchFamily="34" charset="0"/>
            </a:endParaRPr>
          </a:p>
        </p:txBody>
      </p:sp>
      <p:sp>
        <p:nvSpPr>
          <p:cNvPr id="217" name="Text Box 25"/>
          <p:cNvSpPr txBox="1">
            <a:spLocks noChangeArrowheads="1"/>
          </p:cNvSpPr>
          <p:nvPr/>
        </p:nvSpPr>
        <p:spPr bwMode="auto">
          <a:xfrm>
            <a:off x="340424" y="5465475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REFM</a:t>
            </a:r>
          </a:p>
        </p:txBody>
      </p:sp>
      <p:sp>
        <p:nvSpPr>
          <p:cNvPr id="218" name="Text Box 25"/>
          <p:cNvSpPr txBox="1">
            <a:spLocks noChangeArrowheads="1"/>
          </p:cNvSpPr>
          <p:nvPr/>
        </p:nvSpPr>
        <p:spPr bwMode="auto">
          <a:xfrm>
            <a:off x="789992" y="5479247"/>
            <a:ext cx="284797" cy="19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REFM</a:t>
            </a:r>
          </a:p>
        </p:txBody>
      </p:sp>
      <p:sp>
        <p:nvSpPr>
          <p:cNvPr id="219" name="Text Box 33"/>
          <p:cNvSpPr txBox="1">
            <a:spLocks noChangeArrowheads="1"/>
          </p:cNvSpPr>
          <p:nvPr/>
        </p:nvSpPr>
        <p:spPr bwMode="auto">
          <a:xfrm>
            <a:off x="1101616" y="5479247"/>
            <a:ext cx="228798" cy="1905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spcBef>
                <a:spcPct val="10000"/>
              </a:spcBef>
            </a:pPr>
            <a:r>
              <a:rPr lang="de-DE" sz="700" b="1" dirty="0">
                <a:cs typeface="Lucida Sans Unicode" pitchFamily="34" charset="0"/>
              </a:rPr>
              <a:t>BAM</a:t>
            </a:r>
          </a:p>
        </p:txBody>
      </p:sp>
    </p:spTree>
    <p:extLst>
      <p:ext uri="{BB962C8B-B14F-4D97-AF65-F5344CB8AC3E}">
        <p14:creationId xmlns:p14="http://schemas.microsoft.com/office/powerpoint/2010/main" val="13262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pitchFamily="34" charset="0"/>
              </a:rPr>
              <a:t>Link Setup – MTCA Signals</a:t>
            </a:r>
            <a:endParaRPr lang="de-DE" dirty="0">
              <a:latin typeface="Myriad Pro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9024" r="19953" b="19834"/>
          <a:stretch/>
        </p:blipFill>
        <p:spPr>
          <a:xfrm>
            <a:off x="139485" y="748998"/>
            <a:ext cx="8719489" cy="551231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18009" y="822918"/>
            <a:ext cx="5447922" cy="75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/>
              <a:t>One Channel requires ¼ of a set of 2 boards / 2 slots</a:t>
            </a:r>
          </a:p>
          <a:p>
            <a:pPr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4 Link </a:t>
            </a:r>
            <a:r>
              <a:rPr lang="en-US" sz="1200" dirty="0" err="1" smtClean="0">
                <a:sym typeface="Wingdings" pitchFamily="2" charset="2"/>
              </a:rPr>
              <a:t>stabilzations</a:t>
            </a:r>
            <a:r>
              <a:rPr lang="en-US" sz="1200" dirty="0" smtClean="0">
                <a:sym typeface="Wingdings" pitchFamily="2" charset="2"/>
              </a:rPr>
              <a:t> with 2 slots</a:t>
            </a:r>
          </a:p>
          <a:p>
            <a:pPr marL="0" indent="0">
              <a:buNone/>
            </a:pPr>
            <a:r>
              <a:rPr lang="en-US" sz="1200" dirty="0" smtClean="0">
                <a:sym typeface="Wingdings" pitchFamily="2" charset="2"/>
              </a:rPr>
              <a:t>(option: 8 Links on one ADC/Controller, but 2 Actuator cards)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760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Crate Configuration max. 32 Links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8" y="806512"/>
            <a:ext cx="4990454" cy="5621073"/>
          </a:xfrm>
        </p:spPr>
      </p:pic>
      <p:sp>
        <p:nvSpPr>
          <p:cNvPr id="5" name="TextBox 4"/>
          <p:cNvSpPr txBox="1"/>
          <p:nvPr/>
        </p:nvSpPr>
        <p:spPr>
          <a:xfrm>
            <a:off x="5591908" y="1307831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ADCs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5591908" y="2620816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Controllers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5591908" y="4118439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Motor</a:t>
            </a:r>
          </a:p>
          <a:p>
            <a:r>
              <a:rPr lang="en-US" dirty="0" smtClean="0"/>
              <a:t>Actuators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5591908" y="5396254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Piezo</a:t>
            </a:r>
          </a:p>
          <a:p>
            <a:r>
              <a:rPr lang="en-US" dirty="0" smtClean="0"/>
              <a:t>Actuators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7148145" y="957715"/>
            <a:ext cx="199585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Data Flow:</a:t>
            </a:r>
          </a:p>
          <a:p>
            <a:endParaRPr lang="en-US" u="sng" dirty="0" smtClean="0"/>
          </a:p>
          <a:p>
            <a:r>
              <a:rPr lang="en-US" dirty="0" smtClean="0"/>
              <a:t>Analog         </a:t>
            </a:r>
            <a:r>
              <a:rPr lang="en-US" dirty="0" err="1" smtClean="0"/>
              <a:t>Analog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b="1" dirty="0" smtClean="0">
                <a:sym typeface="Wingdings" pitchFamily="2" charset="2"/>
              </a:rPr>
              <a:t>ADC</a:t>
            </a:r>
            <a:r>
              <a:rPr lang="en-US" dirty="0" smtClean="0">
                <a:sym typeface="Wingdings" pitchFamily="2" charset="2"/>
              </a:rPr>
              <a:t>             </a:t>
            </a:r>
            <a:r>
              <a:rPr lang="en-US" b="1" dirty="0" err="1" smtClean="0">
                <a:sym typeface="Wingdings" pitchFamily="2" charset="2"/>
              </a:rPr>
              <a:t>ADC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     </a:t>
            </a:r>
            <a:r>
              <a:rPr lang="en-US" sz="1200" b="1" dirty="0" smtClean="0">
                <a:solidFill>
                  <a:srgbClr val="FF0000"/>
                </a:solidFill>
                <a:sym typeface="Wingdings" pitchFamily="2" charset="2"/>
              </a:rPr>
              <a:t>Zone3/SPI?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Controller</a:t>
            </a:r>
          </a:p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</a:t>
            </a:r>
            <a:r>
              <a:rPr lang="en-US" sz="1200" b="1" dirty="0" smtClean="0">
                <a:solidFill>
                  <a:srgbClr val="FF0000"/>
                </a:solidFill>
                <a:sym typeface="Wingdings" pitchFamily="2" charset="2"/>
              </a:rPr>
              <a:t>LLL/SRIO</a:t>
            </a:r>
            <a:endParaRPr lang="en-US" sz="1200" b="1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Hub</a:t>
            </a:r>
            <a:r>
              <a:rPr lang="en-US" dirty="0" smtClean="0">
                <a:sym typeface="Wingdings" pitchFamily="2" charset="2"/>
              </a:rPr>
              <a:t> (SFP Fiber)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</a:t>
            </a:r>
            <a:r>
              <a:rPr lang="en-US" sz="1200" b="1" dirty="0" smtClean="0">
                <a:solidFill>
                  <a:srgbClr val="FF0000"/>
                </a:solidFill>
                <a:sym typeface="Wingdings" pitchFamily="2" charset="2"/>
              </a:rPr>
              <a:t>LLL/SRIO</a:t>
            </a:r>
            <a:endParaRPr lang="en-US" sz="1200" b="1" dirty="0">
              <a:solidFill>
                <a:srgbClr val="FF0000"/>
              </a:solidFill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Hub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(SFP Fiber)</a:t>
            </a:r>
          </a:p>
          <a:p>
            <a:r>
              <a:rPr lang="en-US" dirty="0" smtClean="0">
                <a:sym typeface="Wingdings" pitchFamily="2" charset="2"/>
              </a:rPr>
              <a:t>     </a:t>
            </a:r>
            <a:r>
              <a:rPr lang="en-US" sz="1200" b="1" dirty="0" smtClean="0">
                <a:solidFill>
                  <a:srgbClr val="FF0000"/>
                </a:solidFill>
                <a:sym typeface="Wingdings" pitchFamily="2" charset="2"/>
              </a:rPr>
              <a:t>LLL/SRIO</a:t>
            </a:r>
            <a:endParaRPr lang="en-US" sz="1200" b="1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FMC20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sym typeface="Wingdings" pitchFamily="2" charset="2"/>
              </a:rPr>
              <a:t>FMC/SPI     Zone3/SPI</a:t>
            </a:r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?</a:t>
            </a:r>
            <a:endParaRPr lang="en-US" sz="1200" b="1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MD22</a:t>
            </a:r>
            <a:r>
              <a:rPr lang="en-US" dirty="0" smtClean="0">
                <a:sym typeface="Wingdings" pitchFamily="2" charset="2"/>
              </a:rPr>
              <a:t>      </a:t>
            </a:r>
            <a:r>
              <a:rPr lang="en-US" b="1" dirty="0" smtClean="0">
                <a:sym typeface="Wingdings" pitchFamily="2" charset="2"/>
              </a:rPr>
              <a:t>PZT4</a:t>
            </a:r>
            <a:r>
              <a:rPr lang="en-US" dirty="0" smtClean="0">
                <a:sym typeface="Wingdings" pitchFamily="2" charset="2"/>
              </a:rPr>
              <a:t>  </a:t>
            </a:r>
            <a:endParaRPr lang="de-DE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441228" y="1732783"/>
            <a:ext cx="0" cy="274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444164" y="2210487"/>
            <a:ext cx="0" cy="274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417772" y="3182819"/>
            <a:ext cx="0" cy="7649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429500" y="4157229"/>
            <a:ext cx="0" cy="274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283312" y="4643898"/>
            <a:ext cx="0" cy="274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17772" y="2707682"/>
            <a:ext cx="0" cy="274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904285" y="4634933"/>
            <a:ext cx="316523" cy="274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8220808" y="2210487"/>
            <a:ext cx="398586" cy="403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8308730" y="2336523"/>
            <a:ext cx="852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FMC/SPI</a:t>
            </a:r>
            <a:endParaRPr lang="de-DE" sz="1200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619393" y="1724335"/>
            <a:ext cx="0" cy="274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2810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45752"/>
            <a:ext cx="5653454" cy="6803810"/>
          </a:xfrm>
        </p:spPr>
      </p:pic>
    </p:spTree>
    <p:extLst>
      <p:ext uri="{BB962C8B-B14F-4D97-AF65-F5344CB8AC3E}">
        <p14:creationId xmlns:p14="http://schemas.microsoft.com/office/powerpoint/2010/main" val="70113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pitchFamily="34" charset="0"/>
              </a:rPr>
              <a:t>New RTM for Laser Synch. (to be designed)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3314" y="799590"/>
            <a:ext cx="8272487" cy="302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Phase detection with drift free detector or DWC, maybe hybrid locking using both?</a:t>
            </a:r>
          </a:p>
          <a:p>
            <a:r>
              <a:rPr lang="en-US" sz="1600" dirty="0" smtClean="0"/>
              <a:t>Drift-free detector is OXC or L2RF (Read-out of analog electronics or direct sampling)</a:t>
            </a:r>
          </a:p>
          <a:p>
            <a:r>
              <a:rPr lang="en-US" sz="1600" dirty="0" smtClean="0"/>
              <a:t>Frequencies:</a:t>
            </a:r>
            <a:endParaRPr lang="en-US" sz="8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90029"/>
              </p:ext>
            </p:extLst>
          </p:nvPr>
        </p:nvGraphicFramePr>
        <p:xfrm>
          <a:off x="383315" y="2114625"/>
          <a:ext cx="76324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354"/>
                <a:gridCol w="1230400"/>
                <a:gridCol w="1280763"/>
                <a:gridCol w="1088209"/>
                <a:gridCol w="1056926"/>
                <a:gridCol w="1609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Rep. Rate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IF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Clk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IF/</a:t>
                      </a:r>
                      <a:r>
                        <a:rPr lang="en-US" sz="1600" dirty="0" err="1" smtClean="0"/>
                        <a:t>Clk</a:t>
                      </a:r>
                      <a:r>
                        <a:rPr lang="en-US" sz="1600" dirty="0" smtClean="0"/>
                        <a:t> Ratio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1300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1354</a:t>
                      </a:r>
                      <a:r>
                        <a:rPr lang="en-US" sz="1600" baseline="0" dirty="0" smtClean="0"/>
                        <a:t>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2/3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108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1300 MHz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1408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108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4/3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216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1354</a:t>
                      </a:r>
                      <a:r>
                        <a:rPr lang="en-US" sz="1600" baseline="0" dirty="0" smtClean="0"/>
                        <a:t>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1300 </a:t>
                      </a:r>
                      <a:r>
                        <a:rPr lang="en-US" sz="1600" dirty="0" smtClean="0"/>
                        <a:t>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2/3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216</a:t>
                      </a:r>
                      <a:r>
                        <a:rPr lang="en-US" sz="1600" baseline="0" dirty="0" smtClean="0">
                          <a:solidFill>
                            <a:srgbClr val="9C9E9F"/>
                          </a:solidFill>
                        </a:rPr>
                        <a:t> MHz alt.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1300 MHz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1516 MHz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216 MHz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81 MHz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8/3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83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3025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125 MHz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1/5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83 MHz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3000 MHz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3083 MHz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83 MHz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125 MHz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C9E9F"/>
                          </a:solidFill>
                        </a:rPr>
                        <a:t>2/3</a:t>
                      </a:r>
                      <a:endParaRPr lang="de-DE" sz="1600" dirty="0">
                        <a:solidFill>
                          <a:srgbClr val="9C9E9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99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pitchFamily="34" charset="0"/>
              </a:rPr>
              <a:t>New RTM for Laser Synch. (to be designed)</a:t>
            </a:r>
            <a:endParaRPr lang="de-DE" dirty="0">
              <a:latin typeface="Myriad Pro" pitchFamily="34" charset="0"/>
            </a:endParaRPr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6" t="7051" r="2116" b="16321"/>
          <a:stretch/>
        </p:blipFill>
        <p:spPr>
          <a:xfrm rot="10800000">
            <a:off x="420129" y="1003888"/>
            <a:ext cx="5004510" cy="4334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29301" y="1134208"/>
            <a:ext cx="30905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yriad Pro" pitchFamily="34" charset="0"/>
              </a:rPr>
              <a:t>2 Channel (2 lasers/4 piezos):</a:t>
            </a:r>
          </a:p>
          <a:p>
            <a:endParaRPr lang="en-US" dirty="0">
              <a:latin typeface="Myriad Pro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Myriad Pro" pitchFamily="34" charset="0"/>
              </a:rPr>
              <a:t>RTM for SIS8300L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Myriad Pro" pitchFamily="34" charset="0"/>
              </a:rPr>
              <a:t>4 DWC cells - only two with mixer, others for bucket detection (direct sampling)</a:t>
            </a:r>
            <a:endParaRPr lang="de-DE" dirty="0">
              <a:latin typeface="Myriad Pro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Myriad Pro" pitchFamily="34" charset="0"/>
              </a:rPr>
              <a:t>External LO/</a:t>
            </a:r>
            <a:r>
              <a:rPr lang="en-US" dirty="0" err="1" smtClean="0">
                <a:latin typeface="Myriad Pro" pitchFamily="34" charset="0"/>
              </a:rPr>
              <a:t>Clk</a:t>
            </a:r>
            <a:r>
              <a:rPr lang="en-US" dirty="0" smtClean="0">
                <a:latin typeface="Myriad Pro" pitchFamily="34" charset="0"/>
              </a:rPr>
              <a:t> input or internal generation from Ref.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Myriad Pro" pitchFamily="34" charset="0"/>
              </a:rPr>
              <a:t>Baseband Inputs for balanced detector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Myriad Pro" pitchFamily="34" charset="0"/>
              </a:rPr>
              <a:t>DAC for external feed of PZT4 or other analog driver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Myriad Pro" pitchFamily="34" charset="0"/>
              </a:rPr>
              <a:t>Laser signal: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Myriad Pro" pitchFamily="34" charset="0"/>
              </a:rPr>
              <a:t>RF input (ext. diode)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Myriad Pro" pitchFamily="34" charset="0"/>
              </a:rPr>
              <a:t>Opt. input (int. diode)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>
                <a:latin typeface="Myriad Pro" pitchFamily="34" charset="0"/>
              </a:rPr>
              <a:t>PS for ext. Diode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 smtClean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455</Words>
  <Application>Microsoft Office PowerPoint</Application>
  <PresentationFormat>On-screen Show (4:3)</PresentationFormat>
  <Paragraphs>150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2_DESY_Vortrag_3-1</vt:lpstr>
      <vt:lpstr>MTCA for optical Links &amp; Laser-Synchronization</vt:lpstr>
      <vt:lpstr>Optical Links at the European XFEL</vt:lpstr>
      <vt:lpstr>Link Setup – MTCA Signals</vt:lpstr>
      <vt:lpstr>Crate Configuration max. 32 Links</vt:lpstr>
      <vt:lpstr>Lasers</vt:lpstr>
      <vt:lpstr>New RTM for Laser Synch. (to be designed)</vt:lpstr>
      <vt:lpstr>New RTM for Laser Synch. (to be designed)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Felber</dc:creator>
  <cp:lastModifiedBy>Felber, Matthias</cp:lastModifiedBy>
  <cp:revision>403</cp:revision>
  <dcterms:created xsi:type="dcterms:W3CDTF">2008-04-14T12:45:38Z</dcterms:created>
  <dcterms:modified xsi:type="dcterms:W3CDTF">2013-10-15T12:42:38Z</dcterms:modified>
</cp:coreProperties>
</file>