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312" r:id="rId3"/>
    <p:sldId id="310" r:id="rId4"/>
    <p:sldId id="313" r:id="rId5"/>
    <p:sldId id="314" r:id="rId6"/>
    <p:sldId id="311" r:id="rId7"/>
    <p:sldId id="315" r:id="rId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ou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  <a:srgbClr val="00CC00"/>
    <a:srgbClr val="FFCC00"/>
    <a:srgbClr val="9C9E9F"/>
    <a:srgbClr val="FFFFFF"/>
    <a:srgbClr val="00A5EB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854" autoAdjust="0"/>
  </p:normalViewPr>
  <p:slideViewPr>
    <p:cSldViewPr snapToGrid="0">
      <p:cViewPr>
        <p:scale>
          <a:sx n="125" d="100"/>
          <a:sy n="125" d="100"/>
        </p:scale>
        <p:origin x="-1374" y="-16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C59EA6-AD39-4CD2-A8AC-AE157CA2B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65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0377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2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8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 userDrawn="1"/>
        </p:nvSpPr>
        <p:spPr bwMode="auto">
          <a:xfrm>
            <a:off x="3442447" y="6356350"/>
            <a:ext cx="457125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dirty="0" smtClean="0"/>
              <a:t> </a:t>
            </a:r>
            <a:endParaRPr lang="en-GB" sz="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9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97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feld 6"/>
          <p:cNvSpPr txBox="1">
            <a:spLocks noChangeArrowheads="1"/>
          </p:cNvSpPr>
          <p:nvPr userDrawn="1"/>
        </p:nvSpPr>
        <p:spPr bwMode="auto">
          <a:xfrm>
            <a:off x="3920947" y="6356350"/>
            <a:ext cx="409275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800" dirty="0" smtClean="0"/>
              <a:t>Matthias Felber </a:t>
            </a:r>
            <a:r>
              <a:rPr lang="en-GB" sz="800" dirty="0"/>
              <a:t>| </a:t>
            </a:r>
            <a:r>
              <a:rPr lang="en-GB" sz="800" dirty="0" smtClean="0"/>
              <a:t>MTCA for Optical Links and Laser Synch| 25th June, 2013 </a:t>
            </a:r>
            <a:r>
              <a:rPr lang="en-GB" sz="800" dirty="0"/>
              <a:t>| Page </a:t>
            </a:r>
            <a:fld id="{382785C1-4DAF-4505-9820-5DCBA127749E}" type="slidenum">
              <a:rPr lang="en-GB" sz="80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6489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3738067" y="6356350"/>
            <a:ext cx="427563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800" dirty="0" smtClean="0"/>
              <a:t>Matthias Felber </a:t>
            </a:r>
            <a:r>
              <a:rPr lang="en-GB" sz="800" dirty="0"/>
              <a:t>| </a:t>
            </a:r>
            <a:r>
              <a:rPr lang="en-GB" sz="800" dirty="0" smtClean="0"/>
              <a:t>MTCA for Optical Links and laser Synch| 25th June, 2013 </a:t>
            </a:r>
            <a:r>
              <a:rPr lang="en-GB" sz="800" dirty="0"/>
              <a:t>| Page </a:t>
            </a:r>
            <a:fld id="{382785C1-4DAF-4505-9820-5DCBA127749E}" type="slidenum">
              <a:rPr lang="en-GB" sz="80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4110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6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981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246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First and Last Name </a:t>
            </a:r>
            <a:r>
              <a:rPr lang="en-GB" sz="900" dirty="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BA4F2683-322B-473C-977C-51B295DF13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4400" dirty="0" smtClean="0"/>
              <a:t>DAMC-FMC20 Status and general FW/HW remarks</a:t>
            </a:r>
            <a:endParaRPr lang="en-GB" sz="4400" dirty="0" smtClean="0">
              <a:latin typeface="Myriad Pro" pitchFamily="34" charset="0"/>
            </a:endParaRPr>
          </a:p>
        </p:txBody>
      </p:sp>
      <p:sp>
        <p:nvSpPr>
          <p:cNvPr id="4100" name="Text Box 35"/>
          <p:cNvSpPr txBox="1">
            <a:spLocks noChangeArrowheads="1"/>
          </p:cNvSpPr>
          <p:nvPr/>
        </p:nvSpPr>
        <p:spPr bwMode="auto">
          <a:xfrm>
            <a:off x="4136948" y="3704028"/>
            <a:ext cx="416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rgbClr val="00A5EB"/>
                </a:solidFill>
                <a:latin typeface="Myriad Pro" pitchFamily="34" charset="0"/>
              </a:rPr>
              <a:t>Michael </a:t>
            </a:r>
            <a:r>
              <a:rPr lang="en-GB" dirty="0" err="1" smtClean="0">
                <a:solidFill>
                  <a:srgbClr val="00A5EB"/>
                </a:solidFill>
                <a:latin typeface="Myriad Pro" pitchFamily="34" charset="0"/>
              </a:rPr>
              <a:t>Fenner</a:t>
            </a:r>
            <a:endParaRPr lang="en-GB" dirty="0">
              <a:solidFill>
                <a:srgbClr val="00A5EB"/>
              </a:solidFill>
              <a:latin typeface="Myriad Pro" pitchFamily="34" charset="0"/>
            </a:endParaRPr>
          </a:p>
          <a:p>
            <a:r>
              <a:rPr lang="en-US" dirty="0"/>
              <a:t>2nd Follow-up Meeting on MTCA.4 Board </a:t>
            </a:r>
            <a:r>
              <a:rPr lang="en-US" dirty="0" smtClean="0"/>
              <a:t>Development</a:t>
            </a:r>
          </a:p>
          <a:p>
            <a:endParaRPr lang="en-GB" dirty="0">
              <a:latin typeface="Myriad Pro" pitchFamily="34" charset="0"/>
            </a:endParaRPr>
          </a:p>
          <a:p>
            <a:r>
              <a:rPr lang="en-GB" dirty="0" smtClean="0">
                <a:latin typeface="Myriad Pro" pitchFamily="34" charset="0"/>
              </a:rPr>
              <a:t>DESY, 15</a:t>
            </a:r>
            <a:r>
              <a:rPr lang="en-GB" baseline="30000" dirty="0" smtClean="0">
                <a:latin typeface="Myriad Pro" pitchFamily="34" charset="0"/>
              </a:rPr>
              <a:t>th</a:t>
            </a:r>
            <a:r>
              <a:rPr lang="en-GB" dirty="0" smtClean="0">
                <a:latin typeface="Myriad Pro" pitchFamily="34" charset="0"/>
              </a:rPr>
              <a:t> October, 2013</a:t>
            </a:r>
            <a:endParaRPr lang="en-GB" dirty="0">
              <a:latin typeface="Myriad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FMC20 - </a:t>
            </a:r>
            <a:r>
              <a:rPr lang="de-DE" dirty="0" err="1" smtClean="0"/>
              <a:t>Overview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762468"/>
            <a:ext cx="7757160" cy="604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FMC20 - Status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819308"/>
            <a:ext cx="8039100" cy="47926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 smtClean="0"/>
              <a:t>General: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Rev. A produced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In operation together with PZT4</a:t>
            </a: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ym typeface="Wingdings" pitchFamily="2" charset="2"/>
              </a:rPr>
              <a:t>„Licensed“ to </a:t>
            </a:r>
            <a:r>
              <a:rPr lang="en-US" sz="1600" dirty="0" err="1" smtClean="0">
                <a:sym typeface="Wingdings" pitchFamily="2" charset="2"/>
              </a:rPr>
              <a:t>EicSys</a:t>
            </a:r>
            <a:endParaRPr lang="en-US" sz="16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Flyer/ Manual/ Package created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Deep </a:t>
            </a:r>
            <a:r>
              <a:rPr lang="en-US" sz="1600" dirty="0" smtClean="0">
                <a:sym typeface="Wingdings" pitchFamily="2" charset="2"/>
              </a:rPr>
              <a:t>analysis/ </a:t>
            </a:r>
            <a:r>
              <a:rPr lang="en-US" sz="1600" dirty="0" smtClean="0">
                <a:sym typeface="Wingdings" pitchFamily="2" charset="2"/>
              </a:rPr>
              <a:t>check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Rev. B under development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ym typeface="Wingdings" pitchFamily="2" charset="2"/>
              </a:rPr>
              <a:t>Practical point of view: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>
                <a:sym typeface="Wingdings" pitchFamily="2" charset="2"/>
              </a:rPr>
              <a:t>Engineer has done a good </a:t>
            </a:r>
            <a:r>
              <a:rPr lang="en-US" sz="1600" dirty="0" smtClean="0">
                <a:sym typeface="Wingdings" pitchFamily="2" charset="2"/>
              </a:rPr>
              <a:t>job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Board </a:t>
            </a:r>
            <a:r>
              <a:rPr lang="en-US" sz="1600" dirty="0">
                <a:sym typeface="Wingdings" pitchFamily="2" charset="2"/>
              </a:rPr>
              <a:t>works 100% in our scenario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Total </a:t>
            </a:r>
            <a:r>
              <a:rPr lang="en-US" sz="1600" dirty="0" smtClean="0">
                <a:sym typeface="Wingdings" pitchFamily="2" charset="2"/>
              </a:rPr>
              <a:t>success</a:t>
            </a:r>
            <a:br>
              <a:rPr lang="en-US" sz="1600" dirty="0" smtClean="0">
                <a:sym typeface="Wingdings" pitchFamily="2" charset="2"/>
              </a:rPr>
            </a:b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ym typeface="Wingdings" pitchFamily="2" charset="2"/>
              </a:rPr>
              <a:t>Product-View:</a:t>
            </a:r>
            <a:endParaRPr lang="en-US" sz="16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not MTCA compliant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not FMC compliant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Rev. A bug list is 2 pages long</a:t>
            </a:r>
            <a:endParaRPr lang="en-US" sz="16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ym typeface="Wingdings" pitchFamily="2" charset="2"/>
              </a:rPr>
              <a:t>Question: </a:t>
            </a:r>
            <a:r>
              <a:rPr lang="en-US" sz="1600" dirty="0" smtClean="0">
                <a:sym typeface="Wingdings" pitchFamily="2" charset="2"/>
              </a:rPr>
              <a:t>“</a:t>
            </a:r>
            <a:r>
              <a:rPr lang="en-US" sz="1600" dirty="0" smtClean="0">
                <a:sym typeface="Wingdings" pitchFamily="2" charset="2"/>
              </a:rPr>
              <a:t>Lab Quality” or “Industrial Quality”?</a:t>
            </a:r>
            <a:endParaRPr lang="en-US" sz="1600" dirty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No </a:t>
            </a:r>
            <a:r>
              <a:rPr lang="en-US" sz="1600" dirty="0" smtClean="0">
                <a:sym typeface="Wingdings" pitchFamily="2" charset="2"/>
              </a:rPr>
              <a:t>systematic checks  many Rev. A issues would not have been detected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Problem </a:t>
            </a:r>
            <a:r>
              <a:rPr lang="en-US" sz="1600" dirty="0" smtClean="0">
                <a:sym typeface="Wingdings" pitchFamily="2" charset="2"/>
              </a:rPr>
              <a:t>when </a:t>
            </a:r>
            <a:r>
              <a:rPr lang="en-US" sz="1600" dirty="0" smtClean="0">
                <a:sym typeface="Wingdings" pitchFamily="2" charset="2"/>
              </a:rPr>
              <a:t>selling to 3rd parties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b="1" dirty="0" smtClean="0">
                <a:sym typeface="Wingdings" pitchFamily="2" charset="2"/>
              </a:rPr>
              <a:t> We need design </a:t>
            </a:r>
            <a:r>
              <a:rPr lang="en-US" sz="1600" b="1" dirty="0" smtClean="0">
                <a:sym typeface="Wingdings" pitchFamily="2" charset="2"/>
              </a:rPr>
              <a:t>process improvement 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</a:pPr>
            <a:endParaRPr lang="en-US" sz="1600" dirty="0" smtClean="0"/>
          </a:p>
          <a:p>
            <a:pPr>
              <a:spcAft>
                <a:spcPts val="0"/>
              </a:spcAft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91" y="900050"/>
            <a:ext cx="5093010" cy="38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Schematic</a:t>
            </a:r>
            <a:r>
              <a:rPr lang="de-DE" dirty="0" smtClean="0"/>
              <a:t> Checks </a:t>
            </a:r>
            <a:r>
              <a:rPr lang="de-DE" dirty="0" err="1" smtClean="0"/>
              <a:t>for</a:t>
            </a:r>
            <a:r>
              <a:rPr lang="de-DE" dirty="0" smtClean="0"/>
              <a:t> Licensing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Avoidable Bugs </a:t>
            </a:r>
            <a:endParaRPr lang="en-US" sz="1800" dirty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/>
              <a:t>Little mistakes in FMC connections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possible problems with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</a:t>
            </a:r>
            <a:r>
              <a:rPr lang="en-US" sz="1800" dirty="0" smtClean="0"/>
              <a:t>cards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/>
              <a:t>Little </a:t>
            </a:r>
            <a:r>
              <a:rPr lang="en-US" sz="1800" dirty="0" smtClean="0"/>
              <a:t>mistakes in AMC connector </a:t>
            </a:r>
            <a:r>
              <a:rPr lang="en-US" sz="1800" dirty="0" smtClean="0"/>
              <a:t>pin-out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unterminated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clocks (not used)</a:t>
            </a:r>
            <a:endParaRPr lang="en-US" sz="1800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/>
              <a:t>PCB footprint issues </a:t>
            </a:r>
            <a:r>
              <a:rPr lang="en-US" sz="1800" dirty="0" smtClean="0">
                <a:sym typeface="Wingdings" pitchFamily="2" charset="2"/>
              </a:rPr>
              <a:t> some chips will be tested first in licensed Rev. B</a:t>
            </a:r>
            <a:endParaRPr lang="en-US" sz="1800" dirty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/>
              <a:t>Data sheet recommendation sometimes not followed </a:t>
            </a:r>
            <a:r>
              <a:rPr lang="en-US" sz="1800" dirty="0" smtClean="0">
                <a:sym typeface="Wingdings" pitchFamily="2" charset="2"/>
              </a:rPr>
              <a:t> thermal problems ?</a:t>
            </a:r>
            <a:endParaRPr lang="en-US" sz="1800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/>
              <a:t>“</a:t>
            </a:r>
            <a:r>
              <a:rPr lang="en-US" sz="1800" dirty="0" err="1" smtClean="0"/>
              <a:t>NoERC</a:t>
            </a:r>
            <a:r>
              <a:rPr lang="en-US" sz="1800" dirty="0" smtClean="0"/>
              <a:t>-markers” </a:t>
            </a:r>
            <a:r>
              <a:rPr lang="en-US" sz="1800" dirty="0" smtClean="0"/>
              <a:t>not </a:t>
            </a:r>
            <a:r>
              <a:rPr lang="en-US" sz="1800" dirty="0"/>
              <a:t>used </a:t>
            </a:r>
            <a:r>
              <a:rPr lang="en-US" sz="1800" dirty="0">
                <a:sym typeface="Wingdings" pitchFamily="2" charset="2"/>
              </a:rPr>
              <a:t> no </a:t>
            </a:r>
            <a:r>
              <a:rPr lang="en-US" sz="1800" dirty="0" smtClean="0">
                <a:sym typeface="Wingdings" pitchFamily="2" charset="2"/>
              </a:rPr>
              <a:t>open-pin checking  missing connections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MMC V1.0 and interlock standard not followed (not available at design time)</a:t>
            </a:r>
            <a:endParaRPr lang="en-US" sz="18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b="1" dirty="0"/>
              <a:t>Can be avoided by 2-day check by second person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Omitting checks does not save time!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 smtClean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>
              <a:sym typeface="Wingdings" pitchFamily="2" charset="2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492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We can be happy with the results of FMC20 test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We can not be happy with the design process of our boards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Proposed changes in future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 smtClean="0"/>
              <a:t>Written-down standards (MMC and Interlock)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 smtClean="0"/>
              <a:t>Single </a:t>
            </a:r>
            <a:r>
              <a:rPr lang="en-US" dirty="0"/>
              <a:t>source for symbols and footprints (Robert Wedel)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/>
              <a:t>Identification of unchecked </a:t>
            </a:r>
            <a:r>
              <a:rPr lang="en-US" dirty="0" smtClean="0"/>
              <a:t>components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 smtClean="0"/>
              <a:t>Design checklist for checks during </a:t>
            </a:r>
            <a:r>
              <a:rPr lang="en-US" dirty="0" smtClean="0"/>
              <a:t>development</a:t>
            </a:r>
            <a:endParaRPr lang="en-US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 smtClean="0"/>
              <a:t>Production approval checklist 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/>
              <a:t>Will be reviewed together </a:t>
            </a:r>
            <a:r>
              <a:rPr lang="en-US" dirty="0" smtClean="0"/>
              <a:t>before production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/>
              <a:t>Design review </a:t>
            </a:r>
            <a:r>
              <a:rPr lang="en-US" dirty="0" smtClean="0"/>
              <a:t>by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person: 2 days</a:t>
            </a:r>
            <a:r>
              <a:rPr lang="en-US" dirty="0" smtClean="0"/>
              <a:t>, </a:t>
            </a:r>
            <a:r>
              <a:rPr lang="en-US" dirty="0" smtClean="0"/>
              <a:t>P</a:t>
            </a:r>
            <a:r>
              <a:rPr lang="en-US" dirty="0" smtClean="0"/>
              <a:t>areto principle (80% check in 20% time)</a:t>
            </a:r>
            <a:endParaRPr lang="en-US" dirty="0" smtClean="0"/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/>
              <a:t>Interoperability review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en-US" dirty="0" smtClean="0"/>
              <a:t>Mechanics review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/>
              <a:t>Error </a:t>
            </a:r>
            <a:r>
              <a:rPr lang="en-US" dirty="0" smtClean="0"/>
              <a:t>log </a:t>
            </a:r>
            <a:r>
              <a:rPr lang="en-US" dirty="0"/>
              <a:t>and </a:t>
            </a:r>
            <a:r>
              <a:rPr lang="en-US" dirty="0" smtClean="0"/>
              <a:t>feature request list</a:t>
            </a:r>
            <a:endParaRPr lang="en-US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dirty="0" smtClean="0"/>
              <a:t>All digital interfaces over my desk (FMC20, FMC25, MD22, PZT4, …)</a:t>
            </a:r>
          </a:p>
          <a:p>
            <a:pPr lvl="1"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 lvl="1"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>
              <a:spcAft>
                <a:spcPts val="0"/>
              </a:spcAft>
              <a:buFontTx/>
              <a:buChar char="-"/>
            </a:pPr>
            <a:endParaRPr lang="en-US" dirty="0"/>
          </a:p>
          <a:p>
            <a:pPr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>
              <a:spcAft>
                <a:spcPts val="0"/>
              </a:spcAft>
              <a:buFontTx/>
              <a:buChar char="-"/>
            </a:pP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8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Spare Slide </a:t>
            </a:r>
            <a:r>
              <a:rPr lang="de-DE" dirty="0" smtClean="0"/>
              <a:t>1:  MMC V1.0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1588" y="945584"/>
            <a:ext cx="8039100" cy="47926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DESY offers MMC V1.0 Starter </a:t>
            </a:r>
            <a:r>
              <a:rPr lang="en-US" sz="1800" dirty="0" smtClean="0"/>
              <a:t>Kit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WE should stick to this</a:t>
            </a: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Benefits</a:t>
            </a:r>
            <a:endParaRPr lang="en-US" sz="1800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Common architecture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Common MCU software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Common FW update software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Common JTAG </a:t>
            </a:r>
            <a:r>
              <a:rPr lang="en-US" sz="1600" dirty="0" smtClean="0"/>
              <a:t>distribution</a:t>
            </a:r>
            <a:endParaRPr lang="en-US" sz="1600" dirty="0" smtClean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600" dirty="0" smtClean="0"/>
              <a:t>Common </a:t>
            </a:r>
            <a:r>
              <a:rPr lang="en-US" sz="1600" dirty="0" smtClean="0"/>
              <a:t>RTM / FMC firmware update</a:t>
            </a: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/>
          <a:stretch/>
        </p:blipFill>
        <p:spPr bwMode="auto">
          <a:xfrm>
            <a:off x="1816504" y="1447799"/>
            <a:ext cx="5673956" cy="360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Spare Slide 2:  FMC20 </a:t>
            </a:r>
            <a:r>
              <a:rPr lang="de-DE" dirty="0" err="1"/>
              <a:t>Rev</a:t>
            </a:r>
            <a:r>
              <a:rPr lang="de-DE" dirty="0"/>
              <a:t>. A JTAG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9721"/>
          <a:stretch/>
        </p:blipFill>
        <p:spPr bwMode="auto">
          <a:xfrm>
            <a:off x="82965" y="1424940"/>
            <a:ext cx="8924093" cy="3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334</Words>
  <Application>Microsoft Office PowerPoint</Application>
  <PresentationFormat>On-screen Show (4:3)</PresentationFormat>
  <Paragraphs>89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2_DESY_Vortrag_3-1</vt:lpstr>
      <vt:lpstr>DAMC-FMC20 Status and general FW/HW remarks</vt:lpstr>
      <vt:lpstr>FMC20 - Overview</vt:lpstr>
      <vt:lpstr>FMC20 - Status</vt:lpstr>
      <vt:lpstr>Schematic Checks for Licensing</vt:lpstr>
      <vt:lpstr>Conclusion</vt:lpstr>
      <vt:lpstr>Spare Slide 1:  MMC V1.0 Architecture</vt:lpstr>
      <vt:lpstr>Spare Slide 2:  FMC20 Rev. A JTAG Chain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Felber</dc:creator>
  <cp:lastModifiedBy>Michael Fenner</cp:lastModifiedBy>
  <cp:revision>413</cp:revision>
  <dcterms:created xsi:type="dcterms:W3CDTF">2008-04-14T12:45:38Z</dcterms:created>
  <dcterms:modified xsi:type="dcterms:W3CDTF">2013-10-15T08:56:33Z</dcterms:modified>
</cp:coreProperties>
</file>