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8" r:id="rId2"/>
  </p:sldMasterIdLst>
  <p:notesMasterIdLst>
    <p:notesMasterId r:id="rId4"/>
  </p:notesMasterIdLst>
  <p:sldIdLst>
    <p:sldId id="302" r:id="rId3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FFFF99"/>
    <a:srgbClr val="FFFFFF"/>
    <a:srgbClr val="9C9E9F"/>
    <a:srgbClr val="DDDDDD"/>
    <a:srgbClr val="00A5EB"/>
    <a:srgbClr val="FF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81" d="100"/>
          <a:sy n="81" d="100"/>
        </p:scale>
        <p:origin x="954" y="60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37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299411" y="0"/>
            <a:ext cx="7819983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FCALlogosmall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21"/>
            <a:ext cx="1210761" cy="823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12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73064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45646" indent="0">
              <a:buNone/>
              <a:defRPr sz="1100"/>
            </a:lvl2pPr>
            <a:lvl3pPr marL="891290" indent="0">
              <a:buNone/>
              <a:defRPr sz="1000"/>
            </a:lvl3pPr>
            <a:lvl4pPr marL="1336936" indent="0">
              <a:buNone/>
              <a:defRPr sz="900"/>
            </a:lvl4pPr>
            <a:lvl5pPr marL="1782582" indent="0">
              <a:buNone/>
              <a:defRPr sz="900"/>
            </a:lvl5pPr>
            <a:lvl6pPr marL="2228230" indent="0">
              <a:buNone/>
              <a:defRPr sz="900"/>
            </a:lvl6pPr>
            <a:lvl7pPr marL="2673871" indent="0">
              <a:buNone/>
              <a:defRPr sz="900"/>
            </a:lvl7pPr>
            <a:lvl8pPr marL="3119518" indent="0">
              <a:buNone/>
              <a:defRPr sz="900"/>
            </a:lvl8pPr>
            <a:lvl9pPr marL="3565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784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3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4"/>
            <a:ext cx="54864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45646" indent="0">
              <a:buNone/>
              <a:defRPr sz="2800"/>
            </a:lvl2pPr>
            <a:lvl3pPr marL="891290" indent="0">
              <a:buNone/>
              <a:defRPr sz="2300"/>
            </a:lvl3pPr>
            <a:lvl4pPr marL="1336936" indent="0">
              <a:buNone/>
              <a:defRPr sz="1900"/>
            </a:lvl4pPr>
            <a:lvl5pPr marL="1782582" indent="0">
              <a:buNone/>
              <a:defRPr sz="1900"/>
            </a:lvl5pPr>
            <a:lvl6pPr marL="2228230" indent="0">
              <a:buNone/>
              <a:defRPr sz="1900"/>
            </a:lvl6pPr>
            <a:lvl7pPr marL="2673871" indent="0">
              <a:buNone/>
              <a:defRPr sz="1900"/>
            </a:lvl7pPr>
            <a:lvl8pPr marL="3119518" indent="0">
              <a:buNone/>
              <a:defRPr sz="1900"/>
            </a:lvl8pPr>
            <a:lvl9pPr marL="3565161" indent="0">
              <a:buNone/>
              <a:defRPr sz="19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45646" indent="0">
              <a:buNone/>
              <a:defRPr sz="1100"/>
            </a:lvl2pPr>
            <a:lvl3pPr marL="891290" indent="0">
              <a:buNone/>
              <a:defRPr sz="1000"/>
            </a:lvl3pPr>
            <a:lvl4pPr marL="1336936" indent="0">
              <a:buNone/>
              <a:defRPr sz="900"/>
            </a:lvl4pPr>
            <a:lvl5pPr marL="1782582" indent="0">
              <a:buNone/>
              <a:defRPr sz="900"/>
            </a:lvl5pPr>
            <a:lvl6pPr marL="2228230" indent="0">
              <a:buNone/>
              <a:defRPr sz="900"/>
            </a:lvl6pPr>
            <a:lvl7pPr marL="2673871" indent="0">
              <a:buNone/>
              <a:defRPr sz="900"/>
            </a:lvl7pPr>
            <a:lvl8pPr marL="3119518" indent="0">
              <a:buNone/>
              <a:defRPr sz="900"/>
            </a:lvl8pPr>
            <a:lvl9pPr marL="356516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1209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173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0203" y="103189"/>
            <a:ext cx="2132013" cy="56673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2574" y="103189"/>
            <a:ext cx="6245226" cy="56673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983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4" y="103188"/>
            <a:ext cx="8520112" cy="5445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82590" y="977902"/>
            <a:ext cx="4183063" cy="47926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8038" y="977900"/>
            <a:ext cx="4184650" cy="2319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8038" y="3449644"/>
            <a:ext cx="4184650" cy="23209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823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2100" y="103188"/>
            <a:ext cx="8520113" cy="544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282586" y="977911"/>
            <a:ext cx="4183063" cy="47926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11"/>
            <a:ext cx="4184650" cy="47926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0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3809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131" tIns="44567" rIns="89131" bIns="44567" anchor="ctr"/>
          <a:lstStyle/>
          <a:p>
            <a:endParaRPr lang="de-DE" sz="1800">
              <a:solidFill>
                <a:srgbClr val="000000"/>
              </a:solidFill>
              <a:ea typeface="ＭＳ Ｐゴシック" charset="0"/>
            </a:endParaRPr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063" y="5684311"/>
            <a:ext cx="1150299" cy="102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Helmholtz-Logo_schwarz_70_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35" y="5959814"/>
            <a:ext cx="1648718" cy="58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003181" y="2480913"/>
            <a:ext cx="2856056" cy="3362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9131" tIns="44567" rIns="89131" bIns="44567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de-DE" smtClean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4" y="1363668"/>
            <a:ext cx="8520112" cy="485776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GB" noProof="0" smtClean="0"/>
              <a:t>Untertitel durch Klicken bearbeiten</a:t>
            </a:r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9" y="4"/>
            <a:ext cx="8520112" cy="1266825"/>
          </a:xfrm>
        </p:spPr>
        <p:txBody>
          <a:bodyPr anchor="b"/>
          <a:lstStyle>
            <a:lvl1pPr>
              <a:lnSpc>
                <a:spcPct val="80000"/>
              </a:lnSpc>
              <a:defRPr sz="3900"/>
            </a:lvl1pPr>
          </a:lstStyle>
          <a:p>
            <a:pPr lvl="0"/>
            <a:r>
              <a:rPr lang="en-GB" noProof="0" smtClean="0"/>
              <a:t>TITELMASTER</a:t>
            </a:r>
            <a:br>
              <a:rPr lang="en-GB" noProof="0" smtClean="0"/>
            </a:br>
            <a:r>
              <a:rPr lang="en-GB" noProof="0" smtClean="0"/>
              <a:t>FORMAT </a:t>
            </a:r>
          </a:p>
        </p:txBody>
      </p:sp>
    </p:spTree>
    <p:extLst>
      <p:ext uri="{BB962C8B-B14F-4D97-AF65-F5344CB8AC3E}">
        <p14:creationId xmlns:p14="http://schemas.microsoft.com/office/powerpoint/2010/main" val="36735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78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27" y="4406914"/>
            <a:ext cx="7772401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27" y="2906725"/>
            <a:ext cx="7772401" cy="1500187"/>
          </a:xfrm>
        </p:spPr>
        <p:txBody>
          <a:bodyPr anchor="b"/>
          <a:lstStyle>
            <a:lvl1pPr marL="0" indent="0">
              <a:buNone/>
              <a:defRPr sz="1900"/>
            </a:lvl1pPr>
            <a:lvl2pPr marL="445646" indent="0">
              <a:buNone/>
              <a:defRPr sz="1700"/>
            </a:lvl2pPr>
            <a:lvl3pPr marL="891290" indent="0">
              <a:buNone/>
              <a:defRPr sz="1600"/>
            </a:lvl3pPr>
            <a:lvl4pPr marL="1336936" indent="0">
              <a:buNone/>
              <a:defRPr sz="1300"/>
            </a:lvl4pPr>
            <a:lvl5pPr marL="1782582" indent="0">
              <a:buNone/>
              <a:defRPr sz="1300"/>
            </a:lvl5pPr>
            <a:lvl6pPr marL="2228230" indent="0">
              <a:buNone/>
              <a:defRPr sz="1300"/>
            </a:lvl6pPr>
            <a:lvl7pPr marL="2673871" indent="0">
              <a:buNone/>
              <a:defRPr sz="1300"/>
            </a:lvl7pPr>
            <a:lvl8pPr marL="3119518" indent="0">
              <a:buNone/>
              <a:defRPr sz="1300"/>
            </a:lvl8pPr>
            <a:lvl9pPr marL="356516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385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590" y="977902"/>
            <a:ext cx="4183063" cy="479266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8038" y="977902"/>
            <a:ext cx="4184650" cy="479266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434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50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11" y="1535113"/>
            <a:ext cx="4040189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5646" indent="0">
              <a:buNone/>
              <a:defRPr sz="1900" b="1"/>
            </a:lvl2pPr>
            <a:lvl3pPr marL="891290" indent="0">
              <a:buNone/>
              <a:defRPr sz="1700" b="1"/>
            </a:lvl3pPr>
            <a:lvl4pPr marL="1336936" indent="0">
              <a:buNone/>
              <a:defRPr sz="1600" b="1"/>
            </a:lvl4pPr>
            <a:lvl5pPr marL="1782582" indent="0">
              <a:buNone/>
              <a:defRPr sz="1600" b="1"/>
            </a:lvl5pPr>
            <a:lvl6pPr marL="2228230" indent="0">
              <a:buNone/>
              <a:defRPr sz="1600" b="1"/>
            </a:lvl6pPr>
            <a:lvl7pPr marL="2673871" indent="0">
              <a:buNone/>
              <a:defRPr sz="1600" b="1"/>
            </a:lvl7pPr>
            <a:lvl8pPr marL="3119518" indent="0">
              <a:buNone/>
              <a:defRPr sz="1600" b="1"/>
            </a:lvl8pPr>
            <a:lvl9pPr marL="3565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11" y="2174875"/>
            <a:ext cx="4040189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5646" indent="0">
              <a:buNone/>
              <a:defRPr sz="1900" b="1"/>
            </a:lvl2pPr>
            <a:lvl3pPr marL="891290" indent="0">
              <a:buNone/>
              <a:defRPr sz="1700" b="1"/>
            </a:lvl3pPr>
            <a:lvl4pPr marL="1336936" indent="0">
              <a:buNone/>
              <a:defRPr sz="1600" b="1"/>
            </a:lvl4pPr>
            <a:lvl5pPr marL="1782582" indent="0">
              <a:buNone/>
              <a:defRPr sz="1600" b="1"/>
            </a:lvl5pPr>
            <a:lvl6pPr marL="2228230" indent="0">
              <a:buNone/>
              <a:defRPr sz="1600" b="1"/>
            </a:lvl6pPr>
            <a:lvl7pPr marL="2673871" indent="0">
              <a:buNone/>
              <a:defRPr sz="1600" b="1"/>
            </a:lvl7pPr>
            <a:lvl8pPr marL="3119518" indent="0">
              <a:buNone/>
              <a:defRPr sz="1600" b="1"/>
            </a:lvl8pPr>
            <a:lvl9pPr marL="356516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13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52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</a:t>
            </a:r>
            <a:r>
              <a:rPr lang="en-GB" sz="900" b="1" baseline="0" dirty="0" err="1" smtClean="0">
                <a:solidFill>
                  <a:schemeClr val="bg2"/>
                </a:solidFill>
              </a:rPr>
              <a:t>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4.09.2012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"/>
            <a:ext cx="9144000" cy="744976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131" tIns="44567" rIns="89131" bIns="44567" anchor="ctr"/>
          <a:lstStyle/>
          <a:p>
            <a:endParaRPr lang="de-DE" sz="180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482" y="978308"/>
            <a:ext cx="8520638" cy="4791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9131" tIns="44567" rIns="89131" bIns="44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1989" y="102610"/>
            <a:ext cx="8520638" cy="545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9131" tIns="44567" rIns="89131" bIns="44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Titelmasterformat durch Klicken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484" y="6280291"/>
            <a:ext cx="7593065" cy="40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131" tIns="44567" rIns="0" bIns="44567" anchor="ctr"/>
          <a:lstStyle/>
          <a:p>
            <a:pPr algn="r" eaLnBrk="1" hangingPunct="1"/>
            <a:r>
              <a:rPr lang="en-GB" sz="900" b="1" dirty="0">
                <a:solidFill>
                  <a:srgbClr val="808080"/>
                </a:solidFill>
                <a:ea typeface="ＭＳ Ｐゴシック" charset="0"/>
              </a:rPr>
              <a:t> </a:t>
            </a:r>
            <a:r>
              <a:rPr lang="en-GB" sz="900" dirty="0">
                <a:solidFill>
                  <a:srgbClr val="808080"/>
                </a:solidFill>
                <a:ea typeface="ＭＳ Ｐゴシック" charset="0"/>
              </a:rPr>
              <a:t> </a:t>
            </a:r>
            <a:r>
              <a:rPr lang="en-GB" sz="900" b="1" dirty="0">
                <a:solidFill>
                  <a:srgbClr val="808080"/>
                </a:solidFill>
                <a:ea typeface="ＭＳ Ｐゴシック" charset="0"/>
              </a:rPr>
              <a:t>C. Stegmann</a:t>
            </a:r>
            <a:r>
              <a:rPr lang="en-GB" sz="900" dirty="0">
                <a:solidFill>
                  <a:srgbClr val="808080"/>
                </a:solidFill>
                <a:ea typeface="ＭＳ Ｐゴシック" charset="0"/>
              </a:rPr>
              <a:t> | DESY, </a:t>
            </a:r>
            <a:r>
              <a:rPr lang="en-GB" sz="900" dirty="0" smtClean="0">
                <a:solidFill>
                  <a:srgbClr val="808080"/>
                </a:solidFill>
                <a:ea typeface="ＭＳ Ｐゴシック" charset="0"/>
              </a:rPr>
              <a:t>Location </a:t>
            </a:r>
            <a:r>
              <a:rPr lang="en-GB" sz="900" dirty="0" err="1" smtClean="0">
                <a:solidFill>
                  <a:srgbClr val="808080"/>
                </a:solidFill>
                <a:ea typeface="ＭＳ Ｐゴシック" charset="0"/>
              </a:rPr>
              <a:t>Zeuthen</a:t>
            </a:r>
            <a:r>
              <a:rPr lang="en-GB" sz="900" dirty="0" smtClean="0">
                <a:solidFill>
                  <a:srgbClr val="808080"/>
                </a:solidFill>
                <a:ea typeface="ＭＳ Ｐゴシック" charset="0"/>
              </a:rPr>
              <a:t> </a:t>
            </a:r>
            <a:r>
              <a:rPr lang="en-GB" sz="900" dirty="0">
                <a:solidFill>
                  <a:srgbClr val="808080"/>
                </a:solidFill>
                <a:ea typeface="ＭＳ Ｐゴシック" charset="0"/>
              </a:rPr>
              <a:t>| </a:t>
            </a:r>
            <a:r>
              <a:rPr lang="en-GB" sz="900" dirty="0" smtClean="0">
                <a:solidFill>
                  <a:srgbClr val="808080"/>
                </a:solidFill>
                <a:ea typeface="ＭＳ Ｐゴシック" charset="0"/>
              </a:rPr>
              <a:t>4. September 2012 | Page </a:t>
            </a:r>
            <a:fld id="{4D2411D0-2E10-3C4D-8D6A-14FA5CC990FD}" type="slidenum">
              <a:rPr lang="en-GB" sz="900" b="1" smtClean="0">
                <a:solidFill>
                  <a:srgbClr val="808080"/>
                </a:solidFill>
                <a:ea typeface="ＭＳ Ｐゴシック" charset="0"/>
              </a:rPr>
              <a:pPr algn="r" eaLnBrk="1" hangingPunct="1"/>
              <a:t>‹#›</a:t>
            </a:fld>
            <a:endParaRPr lang="en-GB" sz="900" b="1" dirty="0">
              <a:solidFill>
                <a:srgbClr val="808080"/>
              </a:solidFill>
              <a:ea typeface="ＭＳ Ｐゴシック" charset="0"/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801" y="6098968"/>
            <a:ext cx="776826" cy="73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32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2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45646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</a:defRPr>
      </a:lvl6pPr>
      <a:lvl7pPr marL="891290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</a:defRPr>
      </a:lvl7pPr>
      <a:lvl8pPr marL="1336936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</a:defRPr>
      </a:lvl8pPr>
      <a:lvl9pPr marL="1782582" algn="l" rtl="0" fontAlgn="base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</a:defRPr>
      </a:lvl9pPr>
    </p:titleStyle>
    <p:bodyStyle>
      <a:lvl1pPr marL="254844" indent="-254844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charset="0"/>
        <a:buChar char="&gt;"/>
        <a:defRPr sz="19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10248" indent="-176326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charset="0"/>
        <a:buChar char="§"/>
        <a:defRPr>
          <a:solidFill>
            <a:schemeClr val="tx1"/>
          </a:solidFill>
          <a:latin typeface="+mn-lt"/>
          <a:ea typeface="ＭＳ Ｐゴシック" charset="-128"/>
        </a:defRPr>
      </a:lvl2pPr>
      <a:lvl3pPr marL="1203965" indent="-219028" algn="l" rtl="0" eaLnBrk="0" fontAlgn="base" hangingPunct="0">
        <a:spcBef>
          <a:spcPct val="0"/>
        </a:spcBef>
        <a:spcAft>
          <a:spcPct val="0"/>
        </a:spcAft>
        <a:buClr>
          <a:srgbClr val="FF9900"/>
        </a:buClr>
        <a:buFont typeface="Arial Black" charset="0"/>
        <a:defRPr sz="1100">
          <a:solidFill>
            <a:schemeClr val="tx1"/>
          </a:solidFill>
          <a:latin typeface="+mn-lt"/>
          <a:ea typeface="ＭＳ Ｐゴシック" charset="-128"/>
        </a:defRPr>
      </a:lvl3pPr>
      <a:lvl4pPr marL="1600695" indent="-219028" algn="l" rtl="0" eaLnBrk="0" fontAlgn="base" hangingPunct="0">
        <a:spcBef>
          <a:spcPct val="0"/>
        </a:spcBef>
        <a:spcAft>
          <a:spcPct val="0"/>
        </a:spcAft>
        <a:buFont typeface="Wingdings" charset="0"/>
        <a:buChar char="§"/>
        <a:defRPr sz="1300">
          <a:solidFill>
            <a:schemeClr val="tx1"/>
          </a:solidFill>
          <a:latin typeface="+mn-lt"/>
          <a:ea typeface="ＭＳ Ｐゴシック" charset="-128"/>
        </a:defRPr>
      </a:lvl4pPr>
      <a:lvl5pPr marL="2002935" indent="-219028" algn="l" rtl="0" eaLnBrk="0" fontAlgn="base" hangingPunct="0">
        <a:spcBef>
          <a:spcPct val="20000"/>
        </a:spcBef>
        <a:spcAft>
          <a:spcPct val="0"/>
        </a:spcAft>
        <a:defRPr sz="1900">
          <a:solidFill>
            <a:schemeClr val="tx1"/>
          </a:solidFill>
          <a:latin typeface="+mn-lt"/>
          <a:ea typeface="ＭＳ Ｐゴシック" charset="-128"/>
        </a:defRPr>
      </a:lvl5pPr>
      <a:lvl6pPr marL="2451050" indent="-222828" algn="l" rtl="0" fontAlgn="base">
        <a:spcBef>
          <a:spcPct val="20000"/>
        </a:spcBef>
        <a:spcAft>
          <a:spcPct val="0"/>
        </a:spcAft>
        <a:defRPr sz="1900">
          <a:solidFill>
            <a:schemeClr val="tx1"/>
          </a:solidFill>
          <a:latin typeface="+mn-lt"/>
        </a:defRPr>
      </a:lvl6pPr>
      <a:lvl7pPr marL="2896694" indent="-222828" algn="l" rtl="0" fontAlgn="base">
        <a:spcBef>
          <a:spcPct val="20000"/>
        </a:spcBef>
        <a:spcAft>
          <a:spcPct val="0"/>
        </a:spcAft>
        <a:defRPr sz="1900">
          <a:solidFill>
            <a:schemeClr val="tx1"/>
          </a:solidFill>
          <a:latin typeface="+mn-lt"/>
        </a:defRPr>
      </a:lvl7pPr>
      <a:lvl8pPr marL="3342340" indent="-222828" algn="l" rtl="0" fontAlgn="base">
        <a:spcBef>
          <a:spcPct val="20000"/>
        </a:spcBef>
        <a:spcAft>
          <a:spcPct val="0"/>
        </a:spcAft>
        <a:defRPr sz="1900">
          <a:solidFill>
            <a:schemeClr val="tx1"/>
          </a:solidFill>
          <a:latin typeface="+mn-lt"/>
        </a:defRPr>
      </a:lvl8pPr>
      <a:lvl9pPr marL="3787982" indent="-222828" algn="l" rtl="0" fontAlgn="base">
        <a:spcBef>
          <a:spcPct val="20000"/>
        </a:spcBef>
        <a:spcAft>
          <a:spcPct val="0"/>
        </a:spcAft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5646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1290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36936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82582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28230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73871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19518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65161" algn="l" defTabSz="8912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Planning</a:t>
            </a:r>
            <a:endParaRPr lang="de-DE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33914" y="900113"/>
            <a:ext cx="843162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dirty="0">
              <a:solidFill>
                <a:srgbClr val="C00000"/>
              </a:solidFill>
            </a:endParaRP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C00000"/>
                </a:solidFill>
              </a:rPr>
              <a:t> </a:t>
            </a:r>
            <a:r>
              <a:rPr lang="de-DE" sz="2000" dirty="0" smtClean="0">
                <a:solidFill>
                  <a:srgbClr val="C00000"/>
                </a:solidFill>
              </a:rPr>
              <a:t>            </a:t>
            </a:r>
            <a:r>
              <a:rPr lang="de-DE" sz="2000" dirty="0" smtClean="0">
                <a:solidFill>
                  <a:srgbClr val="C00000"/>
                </a:solidFill>
              </a:rPr>
              <a:t>Testbeam</a:t>
            </a:r>
            <a:r>
              <a:rPr lang="de-DE" sz="2000" dirty="0">
                <a:solidFill>
                  <a:srgbClr val="C00000"/>
                </a:solidFill>
              </a:rPr>
              <a:t> </a:t>
            </a:r>
            <a:r>
              <a:rPr lang="de-DE" sz="2000" dirty="0" smtClean="0">
                <a:solidFill>
                  <a:srgbClr val="C00000"/>
                </a:solidFill>
              </a:rPr>
              <a:t>in January</a:t>
            </a:r>
          </a:p>
          <a:p>
            <a:pPr>
              <a:buSzPct val="156000"/>
            </a:pPr>
            <a:endParaRPr lang="de-DE" sz="2000" dirty="0" smtClean="0">
              <a:solidFill>
                <a:srgbClr val="C00000"/>
              </a:solidFill>
            </a:endParaRPr>
          </a:p>
          <a:p>
            <a:pPr>
              <a:buSzPct val="156000"/>
            </a:pPr>
            <a:r>
              <a:rPr lang="de-DE" sz="2000" dirty="0">
                <a:solidFill>
                  <a:srgbClr val="C00000"/>
                </a:solidFill>
              </a:rPr>
              <a:t> </a:t>
            </a:r>
            <a:r>
              <a:rPr lang="de-DE" sz="2000" dirty="0" smtClean="0">
                <a:solidFill>
                  <a:srgbClr val="C00000"/>
                </a:solidFill>
              </a:rPr>
              <a:t>                 goal: C-shape with full readout</a:t>
            </a:r>
            <a:endParaRPr lang="de-DE" sz="2000" dirty="0" smtClean="0">
              <a:solidFill>
                <a:srgbClr val="C00000"/>
              </a:solidFill>
            </a:endParaRPr>
          </a:p>
          <a:p>
            <a:pPr>
              <a:buSzPct val="156000"/>
            </a:pPr>
            <a:r>
              <a:rPr lang="de-DE" sz="2000" dirty="0" smtClean="0">
                <a:solidFill>
                  <a:srgbClr val="C00000"/>
                </a:solidFill>
              </a:rPr>
              <a:t>                           sensor and ASIC preparation  </a:t>
            </a:r>
          </a:p>
          <a:p>
            <a:pPr>
              <a:buSzPct val="156000"/>
            </a:pPr>
            <a:endParaRPr lang="de-DE" sz="2000" dirty="0" smtClean="0">
              <a:solidFill>
                <a:srgbClr val="C00000"/>
              </a:solidFill>
            </a:endParaRP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C00000"/>
                </a:solidFill>
              </a:rPr>
              <a:t> </a:t>
            </a:r>
            <a:r>
              <a:rPr lang="de-DE" sz="2000" dirty="0" smtClean="0">
                <a:solidFill>
                  <a:srgbClr val="C00000"/>
                </a:solidFill>
              </a:rPr>
              <a:t>            </a:t>
            </a:r>
            <a:r>
              <a:rPr lang="de-DE" sz="2000" dirty="0" smtClean="0">
                <a:solidFill>
                  <a:srgbClr val="C00000"/>
                </a:solidFill>
              </a:rPr>
              <a:t>RHU commissioning</a:t>
            </a:r>
          </a:p>
          <a:p>
            <a:pPr>
              <a:buSzPct val="156000"/>
            </a:pPr>
            <a:endParaRPr lang="de-DE" sz="2000" dirty="0">
              <a:solidFill>
                <a:srgbClr val="C00000"/>
              </a:solidFill>
            </a:endParaRPr>
          </a:p>
          <a:p>
            <a:pPr>
              <a:buSzPct val="156000"/>
            </a:pPr>
            <a:r>
              <a:rPr lang="de-DE" sz="2000" dirty="0" smtClean="0">
                <a:solidFill>
                  <a:srgbClr val="C00000"/>
                </a:solidFill>
              </a:rPr>
              <a:t>                  November – April ?</a:t>
            </a:r>
            <a:endParaRPr lang="de-DE" sz="2000" dirty="0" smtClean="0">
              <a:solidFill>
                <a:srgbClr val="C00000"/>
              </a:solidFill>
            </a:endParaRP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>
              <a:solidFill>
                <a:srgbClr val="C00000"/>
              </a:solidFill>
            </a:endParaRP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rgbClr val="C00000"/>
                </a:solidFill>
              </a:rPr>
              <a:t>             </a:t>
            </a:r>
            <a:r>
              <a:rPr lang="de-DE" sz="2000" dirty="0" smtClean="0">
                <a:solidFill>
                  <a:srgbClr val="C00000"/>
                </a:solidFill>
              </a:rPr>
              <a:t>Installation summer 2014</a:t>
            </a:r>
          </a:p>
          <a:p>
            <a:pPr>
              <a:buSzPct val="156000"/>
            </a:pPr>
            <a:endParaRPr lang="de-DE" sz="2000" dirty="0">
              <a:solidFill>
                <a:srgbClr val="C00000"/>
              </a:solidFill>
            </a:endParaRPr>
          </a:p>
          <a:p>
            <a:pPr>
              <a:buSzPct val="156000"/>
            </a:pPr>
            <a:r>
              <a:rPr lang="de-DE" sz="2000" dirty="0" smtClean="0">
                <a:solidFill>
                  <a:srgbClr val="C00000"/>
                </a:solidFill>
              </a:rPr>
              <a:t>                  all sensors tested</a:t>
            </a:r>
          </a:p>
          <a:p>
            <a:pPr>
              <a:buSzPct val="156000"/>
            </a:pPr>
            <a:r>
              <a:rPr lang="de-DE" sz="2000" dirty="0">
                <a:solidFill>
                  <a:srgbClr val="C00000"/>
                </a:solidFill>
              </a:rPr>
              <a:t> </a:t>
            </a:r>
            <a:r>
              <a:rPr lang="de-DE" sz="2000" dirty="0" smtClean="0">
                <a:solidFill>
                  <a:srgbClr val="C00000"/>
                </a:solidFill>
              </a:rPr>
              <a:t>                 all readout chains tested  </a:t>
            </a:r>
            <a:endParaRPr lang="de-DE" sz="2000" dirty="0" smtClean="0">
              <a:solidFill>
                <a:srgbClr val="C00000"/>
              </a:solidFill>
            </a:endParaRPr>
          </a:p>
          <a:p>
            <a:pPr>
              <a:buSzPct val="156000"/>
            </a:pPr>
            <a:endParaRPr lang="de-DE" sz="2000" dirty="0">
              <a:solidFill>
                <a:srgbClr val="C00000"/>
              </a:solidFill>
            </a:endParaRP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smtClean="0">
                <a:solidFill>
                  <a:srgbClr val="C00000"/>
                </a:solidFill>
              </a:rPr>
              <a:t>             </a:t>
            </a:r>
            <a:r>
              <a:rPr lang="de-DE" sz="2000" smtClean="0">
                <a:solidFill>
                  <a:srgbClr val="C00000"/>
                </a:solidFill>
              </a:rPr>
              <a:t>MGD units ???</a:t>
            </a:r>
            <a:endParaRPr lang="de-DE" sz="2000" dirty="0" smtClean="0">
              <a:solidFill>
                <a:srgbClr val="C00000"/>
              </a:solidFill>
            </a:endParaRPr>
          </a:p>
          <a:p>
            <a:endParaRPr lang="de-DE" sz="2000" dirty="0">
              <a:solidFill>
                <a:srgbClr val="C00000"/>
              </a:solidFill>
            </a:endParaRPr>
          </a:p>
          <a:p>
            <a:endParaRPr lang="de-DE" sz="2000" dirty="0" smtClean="0">
              <a:solidFill>
                <a:srgbClr val="C00000"/>
              </a:solidFill>
            </a:endParaRPr>
          </a:p>
          <a:p>
            <a:endParaRPr lang="de-DE" sz="2000" dirty="0">
              <a:solidFill>
                <a:srgbClr val="C00000"/>
              </a:solidFill>
            </a:endParaRPr>
          </a:p>
          <a:p>
            <a:endParaRPr lang="de-DE" sz="2000" dirty="0" smtClean="0">
              <a:solidFill>
                <a:srgbClr val="C00000"/>
              </a:solidFill>
            </a:endParaRPr>
          </a:p>
          <a:p>
            <a:endParaRPr lang="de-DE" sz="2000" dirty="0" smtClean="0">
              <a:solidFill>
                <a:srgbClr val="C00000"/>
              </a:solidFill>
            </a:endParaRPr>
          </a:p>
          <a:p>
            <a:endParaRPr lang="de-DE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6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43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Arial Black</vt:lpstr>
      <vt:lpstr>Wingdings</vt:lpstr>
      <vt:lpstr>PPT-Vorlage_en</vt:lpstr>
      <vt:lpstr>2_DESY_Vortrag_3-1</vt:lpstr>
      <vt:lpstr>Planning</vt:lpstr>
    </vt:vector>
  </TitlesOfParts>
  <Company>DESY Zeuthen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142</cp:revision>
  <dcterms:created xsi:type="dcterms:W3CDTF">2012-02-28T14:56:30Z</dcterms:created>
  <dcterms:modified xsi:type="dcterms:W3CDTF">2013-10-14T10:58:41Z</dcterms:modified>
</cp:coreProperties>
</file>