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handoutMasterIdLst>
    <p:handoutMasterId r:id="rId20"/>
  </p:handoutMasterIdLst>
  <p:sldIdLst>
    <p:sldId id="256" r:id="rId2"/>
    <p:sldId id="287" r:id="rId3"/>
    <p:sldId id="286" r:id="rId4"/>
    <p:sldId id="282" r:id="rId5"/>
    <p:sldId id="283" r:id="rId6"/>
    <p:sldId id="284" r:id="rId7"/>
    <p:sldId id="288" r:id="rId8"/>
    <p:sldId id="289" r:id="rId9"/>
    <p:sldId id="294" r:id="rId10"/>
    <p:sldId id="293" r:id="rId11"/>
    <p:sldId id="290" r:id="rId12"/>
    <p:sldId id="291" r:id="rId13"/>
    <p:sldId id="281" r:id="rId14"/>
    <p:sldId id="292" r:id="rId15"/>
    <p:sldId id="275" r:id="rId16"/>
    <p:sldId id="295" r:id="rId17"/>
    <p:sldId id="279" r:id="rId18"/>
  </p:sldIdLst>
  <p:sldSz cx="9144000" cy="6858000" type="screen4x3"/>
  <p:notesSz cx="6186488" cy="9009063"/>
  <p:defaultTextStyle>
    <a:defPPr>
      <a:defRPr lang="de-CH"/>
    </a:defPPr>
    <a:lvl1pPr algn="l" rtl="0" eaLnBrk="0" fontAlgn="base" hangingPunct="0">
      <a:spcBef>
        <a:spcPct val="0"/>
      </a:spcBef>
      <a:spcAft>
        <a:spcPct val="0"/>
      </a:spcAft>
      <a:defRPr sz="2400" kern="1200">
        <a:solidFill>
          <a:schemeClr val="tx1"/>
        </a:solidFill>
        <a:latin typeface="Times"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Times"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Times"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Times"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Times" charset="0"/>
        <a:ea typeface="ヒラギノ角ゴ Pro W3" charset="-128"/>
        <a:cs typeface="+mn-cs"/>
      </a:defRPr>
    </a:lvl5pPr>
    <a:lvl6pPr marL="2286000" algn="l" defTabSz="914400" rtl="0" eaLnBrk="1" latinLnBrk="0" hangingPunct="1">
      <a:defRPr sz="2400" kern="1200">
        <a:solidFill>
          <a:schemeClr val="tx1"/>
        </a:solidFill>
        <a:latin typeface="Times" charset="0"/>
        <a:ea typeface="ヒラギノ角ゴ Pro W3" charset="-128"/>
        <a:cs typeface="+mn-cs"/>
      </a:defRPr>
    </a:lvl6pPr>
    <a:lvl7pPr marL="2743200" algn="l" defTabSz="914400" rtl="0" eaLnBrk="1" latinLnBrk="0" hangingPunct="1">
      <a:defRPr sz="2400" kern="1200">
        <a:solidFill>
          <a:schemeClr val="tx1"/>
        </a:solidFill>
        <a:latin typeface="Times" charset="0"/>
        <a:ea typeface="ヒラギノ角ゴ Pro W3" charset="-128"/>
        <a:cs typeface="+mn-cs"/>
      </a:defRPr>
    </a:lvl7pPr>
    <a:lvl8pPr marL="3200400" algn="l" defTabSz="914400" rtl="0" eaLnBrk="1" latinLnBrk="0" hangingPunct="1">
      <a:defRPr sz="2400" kern="1200">
        <a:solidFill>
          <a:schemeClr val="tx1"/>
        </a:solidFill>
        <a:latin typeface="Times" charset="0"/>
        <a:ea typeface="ヒラギノ角ゴ Pro W3" charset="-128"/>
        <a:cs typeface="+mn-cs"/>
      </a:defRPr>
    </a:lvl8pPr>
    <a:lvl9pPr marL="3657600" algn="l" defTabSz="914400" rtl="0" eaLnBrk="1" latinLnBrk="0" hangingPunct="1">
      <a:defRPr sz="2400" kern="1200">
        <a:solidFill>
          <a:schemeClr val="tx1"/>
        </a:solidFill>
        <a:latin typeface="Times"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00FF"/>
    <a:srgbClr val="0000CC"/>
    <a:srgbClr val="FF6600"/>
    <a:srgbClr val="96B5D8"/>
    <a:srgbClr val="DFEFFF"/>
    <a:srgbClr val="9999FF"/>
    <a:srgbClr val="FFFFCC"/>
    <a:srgbClr val="8DC3FF"/>
    <a:srgbClr val="606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6" d="100"/>
          <a:sy n="126" d="100"/>
        </p:scale>
        <p:origin x="-1200" y="-90"/>
      </p:cViewPr>
      <p:guideLst>
        <p:guide orient="horz" pos="2160"/>
        <p:guide pos="192"/>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681288" cy="450850"/>
          </a:xfrm>
          <a:prstGeom prst="rect">
            <a:avLst/>
          </a:prstGeom>
          <a:noFill/>
          <a:ln w="9525">
            <a:noFill/>
            <a:miter lim="800000"/>
            <a:headEnd/>
            <a:tailEnd/>
          </a:ln>
          <a:effectLst/>
        </p:spPr>
        <p:txBody>
          <a:bodyPr vert="horz" wrap="square" lIns="86831" tIns="43416" rIns="86831" bIns="43416" numCol="1" anchor="t" anchorCtr="0" compatLnSpc="1">
            <a:prstTxWarp prst="textNoShape">
              <a:avLst/>
            </a:prstTxWarp>
          </a:bodyPr>
          <a:lstStyle>
            <a:lvl1pPr defTabSz="868363">
              <a:defRPr sz="1100" baseline="30000">
                <a:cs typeface="ヒラギノ角ゴ Pro W3" charset="-128"/>
              </a:defRPr>
            </a:lvl1pPr>
          </a:lstStyle>
          <a:p>
            <a:pPr>
              <a:defRPr/>
            </a:pPr>
            <a:endParaRPr lang="en-GB"/>
          </a:p>
        </p:txBody>
      </p:sp>
      <p:sp>
        <p:nvSpPr>
          <p:cNvPr id="118787" name="Rectangle 3"/>
          <p:cNvSpPr>
            <a:spLocks noGrp="1" noChangeArrowheads="1"/>
          </p:cNvSpPr>
          <p:nvPr>
            <p:ph type="dt" sz="quarter" idx="1"/>
          </p:nvPr>
        </p:nvSpPr>
        <p:spPr bwMode="auto">
          <a:xfrm>
            <a:off x="3505200" y="0"/>
            <a:ext cx="2681288" cy="450850"/>
          </a:xfrm>
          <a:prstGeom prst="rect">
            <a:avLst/>
          </a:prstGeom>
          <a:noFill/>
          <a:ln w="9525">
            <a:noFill/>
            <a:miter lim="800000"/>
            <a:headEnd/>
            <a:tailEnd/>
          </a:ln>
          <a:effectLst/>
        </p:spPr>
        <p:txBody>
          <a:bodyPr vert="horz" wrap="square" lIns="86831" tIns="43416" rIns="86831" bIns="43416" numCol="1" anchor="t" anchorCtr="0" compatLnSpc="1">
            <a:prstTxWarp prst="textNoShape">
              <a:avLst/>
            </a:prstTxWarp>
          </a:bodyPr>
          <a:lstStyle>
            <a:lvl1pPr algn="r" defTabSz="868363">
              <a:defRPr sz="1100" baseline="30000">
                <a:cs typeface="ヒラギノ角ゴ Pro W3" charset="-128"/>
              </a:defRPr>
            </a:lvl1pPr>
          </a:lstStyle>
          <a:p>
            <a:pPr>
              <a:defRPr/>
            </a:pPr>
            <a:endParaRPr lang="en-GB"/>
          </a:p>
        </p:txBody>
      </p:sp>
      <p:sp>
        <p:nvSpPr>
          <p:cNvPr id="118788" name="Rectangle 4"/>
          <p:cNvSpPr>
            <a:spLocks noGrp="1" noChangeArrowheads="1"/>
          </p:cNvSpPr>
          <p:nvPr>
            <p:ph type="ftr" sz="quarter" idx="2"/>
          </p:nvPr>
        </p:nvSpPr>
        <p:spPr bwMode="auto">
          <a:xfrm>
            <a:off x="0" y="8558213"/>
            <a:ext cx="2681288" cy="450850"/>
          </a:xfrm>
          <a:prstGeom prst="rect">
            <a:avLst/>
          </a:prstGeom>
          <a:noFill/>
          <a:ln w="9525">
            <a:noFill/>
            <a:miter lim="800000"/>
            <a:headEnd/>
            <a:tailEnd/>
          </a:ln>
          <a:effectLst/>
        </p:spPr>
        <p:txBody>
          <a:bodyPr vert="horz" wrap="square" lIns="86831" tIns="43416" rIns="86831" bIns="43416" numCol="1" anchor="b" anchorCtr="0" compatLnSpc="1">
            <a:prstTxWarp prst="textNoShape">
              <a:avLst/>
            </a:prstTxWarp>
          </a:bodyPr>
          <a:lstStyle>
            <a:lvl1pPr defTabSz="868363">
              <a:defRPr sz="1100" baseline="30000">
                <a:cs typeface="ヒラギノ角ゴ Pro W3" charset="-128"/>
              </a:defRPr>
            </a:lvl1pPr>
          </a:lstStyle>
          <a:p>
            <a:pPr>
              <a:defRPr/>
            </a:pPr>
            <a:endParaRPr lang="en-GB"/>
          </a:p>
        </p:txBody>
      </p:sp>
      <p:sp>
        <p:nvSpPr>
          <p:cNvPr id="118789" name="Rectangle 5"/>
          <p:cNvSpPr>
            <a:spLocks noGrp="1" noChangeArrowheads="1"/>
          </p:cNvSpPr>
          <p:nvPr>
            <p:ph type="sldNum" sz="quarter" idx="3"/>
          </p:nvPr>
        </p:nvSpPr>
        <p:spPr bwMode="auto">
          <a:xfrm>
            <a:off x="3505200" y="8558213"/>
            <a:ext cx="2681288" cy="450850"/>
          </a:xfrm>
          <a:prstGeom prst="rect">
            <a:avLst/>
          </a:prstGeom>
          <a:noFill/>
          <a:ln w="9525">
            <a:noFill/>
            <a:miter lim="800000"/>
            <a:headEnd/>
            <a:tailEnd/>
          </a:ln>
          <a:effectLst/>
        </p:spPr>
        <p:txBody>
          <a:bodyPr vert="horz" wrap="square" lIns="86831" tIns="43416" rIns="86831" bIns="43416" numCol="1" anchor="b" anchorCtr="0" compatLnSpc="1">
            <a:prstTxWarp prst="textNoShape">
              <a:avLst/>
            </a:prstTxWarp>
          </a:bodyPr>
          <a:lstStyle>
            <a:lvl1pPr algn="r" defTabSz="868363">
              <a:defRPr sz="1100" baseline="30000"/>
            </a:lvl1pPr>
          </a:lstStyle>
          <a:p>
            <a:fld id="{EBFD8F12-57E9-43D7-BF9F-831132D3CA86}" type="slidenum">
              <a:rPr lang="en-GB"/>
              <a:pPr/>
              <a:t>‹#›</a:t>
            </a:fld>
            <a:endParaRPr lang="en-GB"/>
          </a:p>
        </p:txBody>
      </p:sp>
    </p:spTree>
    <p:extLst>
      <p:ext uri="{BB962C8B-B14F-4D97-AF65-F5344CB8AC3E}">
        <p14:creationId xmlns:p14="http://schemas.microsoft.com/office/powerpoint/2010/main" val="1690901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2681288" cy="450850"/>
          </a:xfrm>
          <a:prstGeom prst="rect">
            <a:avLst/>
          </a:prstGeom>
          <a:noFill/>
          <a:ln w="9525">
            <a:noFill/>
            <a:miter lim="800000"/>
            <a:headEnd/>
            <a:tailEnd/>
          </a:ln>
          <a:effectLst/>
        </p:spPr>
        <p:txBody>
          <a:bodyPr vert="horz" wrap="square" lIns="86831" tIns="43416" rIns="86831" bIns="43416" numCol="1" anchor="t" anchorCtr="0" compatLnSpc="1">
            <a:prstTxWarp prst="textNoShape">
              <a:avLst/>
            </a:prstTxWarp>
          </a:bodyPr>
          <a:lstStyle>
            <a:lvl1pPr defTabSz="868363">
              <a:defRPr sz="1100" baseline="30000">
                <a:cs typeface="ヒラギノ角ゴ Pro W3" charset="-128"/>
              </a:defRPr>
            </a:lvl1pPr>
          </a:lstStyle>
          <a:p>
            <a:pPr>
              <a:defRPr/>
            </a:pPr>
            <a:endParaRPr lang="de-DE"/>
          </a:p>
        </p:txBody>
      </p:sp>
      <p:sp>
        <p:nvSpPr>
          <p:cNvPr id="122883" name="Rectangle 3"/>
          <p:cNvSpPr>
            <a:spLocks noGrp="1" noChangeArrowheads="1"/>
          </p:cNvSpPr>
          <p:nvPr>
            <p:ph type="dt" idx="1"/>
          </p:nvPr>
        </p:nvSpPr>
        <p:spPr bwMode="auto">
          <a:xfrm>
            <a:off x="3505200" y="0"/>
            <a:ext cx="2681288" cy="450850"/>
          </a:xfrm>
          <a:prstGeom prst="rect">
            <a:avLst/>
          </a:prstGeom>
          <a:noFill/>
          <a:ln w="9525">
            <a:noFill/>
            <a:miter lim="800000"/>
            <a:headEnd/>
            <a:tailEnd/>
          </a:ln>
          <a:effectLst/>
        </p:spPr>
        <p:txBody>
          <a:bodyPr vert="horz" wrap="square" lIns="86831" tIns="43416" rIns="86831" bIns="43416" numCol="1" anchor="t" anchorCtr="0" compatLnSpc="1">
            <a:prstTxWarp prst="textNoShape">
              <a:avLst/>
            </a:prstTxWarp>
          </a:bodyPr>
          <a:lstStyle>
            <a:lvl1pPr algn="r" defTabSz="868363">
              <a:defRPr sz="1100" baseline="30000">
                <a:cs typeface="ヒラギノ角ゴ Pro W3" charset="-128"/>
              </a:defRPr>
            </a:lvl1pPr>
          </a:lstStyle>
          <a:p>
            <a:pPr>
              <a:defRPr/>
            </a:pPr>
            <a:endParaRPr lang="de-DE"/>
          </a:p>
        </p:txBody>
      </p:sp>
      <p:sp>
        <p:nvSpPr>
          <p:cNvPr id="8196" name="Rectangle 4"/>
          <p:cNvSpPr>
            <a:spLocks noGrp="1" noRot="1" noChangeAspect="1" noChangeArrowheads="1" noTextEdit="1"/>
          </p:cNvSpPr>
          <p:nvPr>
            <p:ph type="sldImg" idx="2"/>
          </p:nvPr>
        </p:nvSpPr>
        <p:spPr bwMode="auto">
          <a:xfrm>
            <a:off x="842963" y="676275"/>
            <a:ext cx="4503737" cy="3378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5" name="Rectangle 5"/>
          <p:cNvSpPr>
            <a:spLocks noGrp="1" noChangeArrowheads="1"/>
          </p:cNvSpPr>
          <p:nvPr>
            <p:ph type="body" sz="quarter" idx="3"/>
          </p:nvPr>
        </p:nvSpPr>
        <p:spPr bwMode="auto">
          <a:xfrm>
            <a:off x="825500" y="4279900"/>
            <a:ext cx="4535488" cy="4052888"/>
          </a:xfrm>
          <a:prstGeom prst="rect">
            <a:avLst/>
          </a:prstGeom>
          <a:noFill/>
          <a:ln w="9525">
            <a:noFill/>
            <a:miter lim="800000"/>
            <a:headEnd/>
            <a:tailEnd/>
          </a:ln>
          <a:effectLst/>
        </p:spPr>
        <p:txBody>
          <a:bodyPr vert="horz" wrap="square" lIns="86831" tIns="43416" rIns="86831" bIns="43416"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22886" name="Rectangle 6"/>
          <p:cNvSpPr>
            <a:spLocks noGrp="1" noChangeArrowheads="1"/>
          </p:cNvSpPr>
          <p:nvPr>
            <p:ph type="ftr" sz="quarter" idx="4"/>
          </p:nvPr>
        </p:nvSpPr>
        <p:spPr bwMode="auto">
          <a:xfrm>
            <a:off x="0" y="8558213"/>
            <a:ext cx="2681288" cy="450850"/>
          </a:xfrm>
          <a:prstGeom prst="rect">
            <a:avLst/>
          </a:prstGeom>
          <a:noFill/>
          <a:ln w="9525">
            <a:noFill/>
            <a:miter lim="800000"/>
            <a:headEnd/>
            <a:tailEnd/>
          </a:ln>
          <a:effectLst/>
        </p:spPr>
        <p:txBody>
          <a:bodyPr vert="horz" wrap="square" lIns="86831" tIns="43416" rIns="86831" bIns="43416" numCol="1" anchor="b" anchorCtr="0" compatLnSpc="1">
            <a:prstTxWarp prst="textNoShape">
              <a:avLst/>
            </a:prstTxWarp>
          </a:bodyPr>
          <a:lstStyle>
            <a:lvl1pPr defTabSz="868363">
              <a:defRPr sz="1100" baseline="30000">
                <a:cs typeface="ヒラギノ角ゴ Pro W3" charset="-128"/>
              </a:defRPr>
            </a:lvl1pPr>
          </a:lstStyle>
          <a:p>
            <a:pPr>
              <a:defRPr/>
            </a:pPr>
            <a:endParaRPr lang="de-DE"/>
          </a:p>
        </p:txBody>
      </p:sp>
      <p:sp>
        <p:nvSpPr>
          <p:cNvPr id="122887" name="Rectangle 7"/>
          <p:cNvSpPr>
            <a:spLocks noGrp="1" noChangeArrowheads="1"/>
          </p:cNvSpPr>
          <p:nvPr>
            <p:ph type="sldNum" sz="quarter" idx="5"/>
          </p:nvPr>
        </p:nvSpPr>
        <p:spPr bwMode="auto">
          <a:xfrm>
            <a:off x="3505200" y="8558213"/>
            <a:ext cx="2681288" cy="450850"/>
          </a:xfrm>
          <a:prstGeom prst="rect">
            <a:avLst/>
          </a:prstGeom>
          <a:noFill/>
          <a:ln w="9525">
            <a:noFill/>
            <a:miter lim="800000"/>
            <a:headEnd/>
            <a:tailEnd/>
          </a:ln>
          <a:effectLst/>
        </p:spPr>
        <p:txBody>
          <a:bodyPr vert="horz" wrap="square" lIns="86831" tIns="43416" rIns="86831" bIns="43416" numCol="1" anchor="b" anchorCtr="0" compatLnSpc="1">
            <a:prstTxWarp prst="textNoShape">
              <a:avLst/>
            </a:prstTxWarp>
          </a:bodyPr>
          <a:lstStyle>
            <a:lvl1pPr algn="r" defTabSz="868363">
              <a:defRPr sz="1100" baseline="30000"/>
            </a:lvl1pPr>
          </a:lstStyle>
          <a:p>
            <a:fld id="{846EE7CC-49AC-469D-94F7-B156FC2358C6}" type="slidenum">
              <a:rPr lang="de-DE"/>
              <a:pPr/>
              <a:t>‹#›</a:t>
            </a:fld>
            <a:endParaRPr lang="de-DE"/>
          </a:p>
        </p:txBody>
      </p:sp>
    </p:spTree>
    <p:extLst>
      <p:ext uri="{BB962C8B-B14F-4D97-AF65-F5344CB8AC3E}">
        <p14:creationId xmlns:p14="http://schemas.microsoft.com/office/powerpoint/2010/main" val="262761345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ヒラギノ角ゴ Pro W3" pitchFamily="-108" charset="-128"/>
        <a:cs typeface="ヒラギノ角ゴ Pro W3" pitchFamily="-108" charset="-128"/>
      </a:defRPr>
    </a:lvl1pPr>
    <a:lvl2pPr marL="457200" algn="l" rtl="0" eaLnBrk="0" fontAlgn="base" hangingPunct="0">
      <a:spcBef>
        <a:spcPct val="30000"/>
      </a:spcBef>
      <a:spcAft>
        <a:spcPct val="0"/>
      </a:spcAft>
      <a:defRPr sz="1200" kern="1200">
        <a:solidFill>
          <a:schemeClr val="tx1"/>
        </a:solidFill>
        <a:latin typeface="Times" charset="0"/>
        <a:ea typeface="ヒラギノ角ゴ Pro W3"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4pPr>
    <a:lvl5pPr marL="1828800" algn="l" rtl="0" eaLnBrk="0" fontAlgn="base" hangingPunct="0">
      <a:spcBef>
        <a:spcPct val="30000"/>
      </a:spcBef>
      <a:spcAft>
        <a:spcPct val="0"/>
      </a:spcAft>
      <a:defRPr sz="1200" kern="1200">
        <a:solidFill>
          <a:schemeClr val="tx1"/>
        </a:solidFill>
        <a:latin typeface="Times" charset="0"/>
        <a:ea typeface="ヒラギノ角ゴ Pro W3" pitchFamily="-112" charset="-128"/>
        <a:cs typeface="ヒラギノ角ゴ Pro W3"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846EE7CC-49AC-469D-94F7-B156FC2358C6}" type="slidenum">
              <a:rPr lang="de-DE" smtClean="0"/>
              <a:pPr/>
              <a:t>3</a:t>
            </a:fld>
            <a:endParaRPr lang="de-DE"/>
          </a:p>
        </p:txBody>
      </p:sp>
    </p:spTree>
    <p:extLst>
      <p:ext uri="{BB962C8B-B14F-4D97-AF65-F5344CB8AC3E}">
        <p14:creationId xmlns:p14="http://schemas.microsoft.com/office/powerpoint/2010/main" val="472697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842963" y="676275"/>
            <a:ext cx="4503737" cy="3378200"/>
          </a:xfrm>
          <a:ln/>
        </p:spPr>
      </p:sp>
      <p:sp>
        <p:nvSpPr>
          <p:cNvPr id="13315" name="Rectangle 3"/>
          <p:cNvSpPr>
            <a:spLocks noGrp="1" noChangeArrowheads="1"/>
          </p:cNvSpPr>
          <p:nvPr>
            <p:ph type="body" idx="1"/>
          </p:nvPr>
        </p:nvSpPr>
        <p:spPr>
          <a:noFill/>
        </p:spPr>
        <p:txBody>
          <a:bodyPr/>
          <a:lstStyle/>
          <a:p>
            <a:endParaRPr lang="en-US" altLang="de-DE" smtClean="0">
              <a:latin typeface="Times" pitchFamily="18" charset="0"/>
              <a:ea typeface="ヒラギノ角ゴ Pro W3"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p:cNvSpPr>
            <a:spLocks noGrp="1" noRot="1" noChangeAspect="1"/>
          </p:cNvSpPr>
          <p:nvPr>
            <p:ph type="sldImg"/>
          </p:nvPr>
        </p:nvSpPr>
        <p:spPr>
          <a:ln/>
        </p:spPr>
      </p:sp>
      <p:sp>
        <p:nvSpPr>
          <p:cNvPr id="1331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ea typeface="ヒラギノ角ゴ Pro W3" charset="-128"/>
            </a:endParaRPr>
          </a:p>
        </p:txBody>
      </p:sp>
      <p:sp>
        <p:nvSpPr>
          <p:cNvPr id="1331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8363">
              <a:defRPr sz="2400">
                <a:solidFill>
                  <a:schemeClr val="tx1"/>
                </a:solidFill>
                <a:latin typeface="Times" charset="0"/>
                <a:ea typeface="ヒラギノ角ゴ Pro W3" charset="-128"/>
              </a:defRPr>
            </a:lvl1pPr>
            <a:lvl2pPr marL="37931725" indent="-37474525" defTabSz="868363">
              <a:defRPr sz="2400">
                <a:solidFill>
                  <a:schemeClr val="tx1"/>
                </a:solidFill>
                <a:latin typeface="Times" charset="0"/>
                <a:ea typeface="ヒラギノ角ゴ Pro W3" charset="-128"/>
              </a:defRPr>
            </a:lvl2pPr>
            <a:lvl3pPr>
              <a:defRPr sz="2400">
                <a:solidFill>
                  <a:schemeClr val="tx1"/>
                </a:solidFill>
                <a:latin typeface="Times" charset="0"/>
                <a:ea typeface="ヒラギノ角ゴ Pro W3" charset="-128"/>
              </a:defRPr>
            </a:lvl3pPr>
            <a:lvl4pPr>
              <a:defRPr sz="2400">
                <a:solidFill>
                  <a:schemeClr val="tx1"/>
                </a:solidFill>
                <a:latin typeface="Times" charset="0"/>
                <a:ea typeface="ヒラギノ角ゴ Pro W3" charset="-128"/>
              </a:defRPr>
            </a:lvl4pPr>
            <a:lvl5pPr>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fld id="{67E8E890-0251-4845-96A4-90091E296EEE}" type="slidenum">
              <a:rPr lang="de-DE" sz="1100"/>
              <a:pPr/>
              <a:t>7</a:t>
            </a:fld>
            <a:endParaRPr lang="de-DE" sz="11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lienbildplatzhalter 1"/>
          <p:cNvSpPr>
            <a:spLocks noGrp="1" noRot="1" noChangeAspect="1"/>
          </p:cNvSpPr>
          <p:nvPr>
            <p:ph type="sldImg"/>
          </p:nvPr>
        </p:nvSpPr>
        <p:spPr>
          <a:ln/>
        </p:spPr>
      </p:sp>
      <p:sp>
        <p:nvSpPr>
          <p:cNvPr id="1331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ea typeface="ヒラギノ角ゴ Pro W3" charset="-128"/>
            </a:endParaRPr>
          </a:p>
        </p:txBody>
      </p:sp>
      <p:sp>
        <p:nvSpPr>
          <p:cNvPr id="1331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8363">
              <a:defRPr sz="2400">
                <a:solidFill>
                  <a:schemeClr val="tx1"/>
                </a:solidFill>
                <a:latin typeface="Times" charset="0"/>
                <a:ea typeface="ヒラギノ角ゴ Pro W3" charset="-128"/>
              </a:defRPr>
            </a:lvl1pPr>
            <a:lvl2pPr marL="37931725" indent="-37474525" defTabSz="868363">
              <a:defRPr sz="2400">
                <a:solidFill>
                  <a:schemeClr val="tx1"/>
                </a:solidFill>
                <a:latin typeface="Times" charset="0"/>
                <a:ea typeface="ヒラギノ角ゴ Pro W3" charset="-128"/>
              </a:defRPr>
            </a:lvl2pPr>
            <a:lvl3pPr>
              <a:defRPr sz="2400">
                <a:solidFill>
                  <a:schemeClr val="tx1"/>
                </a:solidFill>
                <a:latin typeface="Times" charset="0"/>
                <a:ea typeface="ヒラギノ角ゴ Pro W3" charset="-128"/>
              </a:defRPr>
            </a:lvl3pPr>
            <a:lvl4pPr>
              <a:defRPr sz="2400">
                <a:solidFill>
                  <a:schemeClr val="tx1"/>
                </a:solidFill>
                <a:latin typeface="Times" charset="0"/>
                <a:ea typeface="ヒラギノ角ゴ Pro W3" charset="-128"/>
              </a:defRPr>
            </a:lvl4pPr>
            <a:lvl5pPr>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fld id="{67E8E890-0251-4845-96A4-90091E296EEE}" type="slidenum">
              <a:rPr lang="de-DE" sz="1100"/>
              <a:pPr/>
              <a:t>15</a:t>
            </a:fld>
            <a:endParaRPr lang="de-DE" sz="11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bildplatzhalter 1"/>
          <p:cNvSpPr>
            <a:spLocks noGrp="1" noRot="1" noChangeAspect="1"/>
          </p:cNvSpPr>
          <p:nvPr>
            <p:ph type="sldImg"/>
          </p:nvPr>
        </p:nvSpPr>
        <p:spPr>
          <a:ln/>
        </p:spPr>
      </p:sp>
      <p:sp>
        <p:nvSpPr>
          <p:cNvPr id="1843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smtClean="0">
              <a:ea typeface="ヒラギノ角ゴ Pro W3" charset="-128"/>
            </a:endParaRPr>
          </a:p>
        </p:txBody>
      </p:sp>
      <p:sp>
        <p:nvSpPr>
          <p:cNvPr id="18436"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8363">
              <a:defRPr sz="2400">
                <a:solidFill>
                  <a:schemeClr val="tx1"/>
                </a:solidFill>
                <a:latin typeface="Times" charset="0"/>
                <a:ea typeface="ヒラギノ角ゴ Pro W3" charset="-128"/>
              </a:defRPr>
            </a:lvl1pPr>
            <a:lvl2pPr marL="37931725" indent="-37474525" defTabSz="868363">
              <a:defRPr sz="2400">
                <a:solidFill>
                  <a:schemeClr val="tx1"/>
                </a:solidFill>
                <a:latin typeface="Times" charset="0"/>
                <a:ea typeface="ヒラギノ角ゴ Pro W3" charset="-128"/>
              </a:defRPr>
            </a:lvl2pPr>
            <a:lvl3pPr>
              <a:defRPr sz="2400">
                <a:solidFill>
                  <a:schemeClr val="tx1"/>
                </a:solidFill>
                <a:latin typeface="Times" charset="0"/>
                <a:ea typeface="ヒラギノ角ゴ Pro W3" charset="-128"/>
              </a:defRPr>
            </a:lvl3pPr>
            <a:lvl4pPr>
              <a:defRPr sz="2400">
                <a:solidFill>
                  <a:schemeClr val="tx1"/>
                </a:solidFill>
                <a:latin typeface="Times" charset="0"/>
                <a:ea typeface="ヒラギノ角ゴ Pro W3" charset="-128"/>
              </a:defRPr>
            </a:lvl4pPr>
            <a:lvl5pPr>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fld id="{45A30968-6586-4A32-B1D2-D3D83D51D05D}" type="slidenum">
              <a:rPr lang="de-DE" sz="1100"/>
              <a:pPr/>
              <a:t>17</a:t>
            </a:fld>
            <a:endParaRPr lang="de-DE" sz="11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4" name="Rectangle 14"/>
          <p:cNvSpPr>
            <a:spLocks noChangeArrowheads="1"/>
          </p:cNvSpPr>
          <p:nvPr userDrawn="1"/>
        </p:nvSpPr>
        <p:spPr bwMode="auto">
          <a:xfrm>
            <a:off x="0" y="3657600"/>
            <a:ext cx="9144000" cy="3200400"/>
          </a:xfrm>
          <a:prstGeom prst="rect">
            <a:avLst/>
          </a:prstGeom>
          <a:solidFill>
            <a:srgbClr val="B3D9FF"/>
          </a:solidFill>
          <a:ln w="9525">
            <a:noFill/>
            <a:miter lim="800000"/>
            <a:headEnd/>
            <a:tailEnd/>
          </a:ln>
          <a:effectLst/>
        </p:spPr>
        <p:txBody>
          <a:bodyPr wrap="none" anchor="ctr"/>
          <a:lstStyle/>
          <a:p>
            <a:pPr>
              <a:defRPr/>
            </a:pPr>
            <a:endParaRPr lang="de-DE">
              <a:cs typeface="ヒラギノ角ゴ Pro W3" charset="-128"/>
            </a:endParaRPr>
          </a:p>
        </p:txBody>
      </p:sp>
      <p:sp>
        <p:nvSpPr>
          <p:cNvPr id="5" name="Rectangle 14"/>
          <p:cNvSpPr>
            <a:spLocks noChangeArrowheads="1"/>
          </p:cNvSpPr>
          <p:nvPr/>
        </p:nvSpPr>
        <p:spPr bwMode="auto">
          <a:xfrm>
            <a:off x="0" y="0"/>
            <a:ext cx="9144000" cy="1219200"/>
          </a:xfrm>
          <a:prstGeom prst="rect">
            <a:avLst/>
          </a:prstGeom>
          <a:solidFill>
            <a:srgbClr val="8DC3FF"/>
          </a:solidFill>
          <a:ln w="0" cap="flat" cmpd="sng" algn="ctr">
            <a:solidFill>
              <a:srgbClr val="B3D9FF"/>
            </a:solidFill>
            <a:prstDash val="solid"/>
            <a:miter lim="800000"/>
            <a:headEnd type="none" w="med" len="med"/>
            <a:tailEnd type="none" w="med" len="med"/>
          </a:ln>
          <a:effectLst/>
        </p:spPr>
        <p:txBody>
          <a:bodyPr wrap="none" anchor="ctr"/>
          <a:lstStyle/>
          <a:p>
            <a:pPr>
              <a:defRPr/>
            </a:pPr>
            <a:endParaRPr lang="de-DE">
              <a:cs typeface="ヒラギノ角ゴ Pro W3" charset="-128"/>
            </a:endParaRPr>
          </a:p>
        </p:txBody>
      </p:sp>
      <p:pic>
        <p:nvPicPr>
          <p:cNvPr id="6" name="Bild 15" descr="Titelbild.jpg"/>
          <p:cNvPicPr>
            <a:picLocks noChangeAspect="1"/>
          </p:cNvPicPr>
          <p:nvPr userDrawn="1"/>
        </p:nvPicPr>
        <p:blipFill>
          <a:blip r:embed="rId2">
            <a:extLst>
              <a:ext uri="{28A0092B-C50C-407E-A947-70E740481C1C}">
                <a14:useLocalDpi xmlns:a14="http://schemas.microsoft.com/office/drawing/2010/main" val="0"/>
              </a:ext>
            </a:extLst>
          </a:blip>
          <a:srcRect t="2800" b="2000"/>
          <a:stretch>
            <a:fillRect/>
          </a:stretch>
        </p:blipFill>
        <p:spPr bwMode="auto">
          <a:xfrm>
            <a:off x="0" y="1066800"/>
            <a:ext cx="9144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4"/>
          <p:cNvSpPr>
            <a:spLocks noChangeShapeType="1"/>
          </p:cNvSpPr>
          <p:nvPr/>
        </p:nvSpPr>
        <p:spPr bwMode="auto">
          <a:xfrm>
            <a:off x="0" y="1066800"/>
            <a:ext cx="9144000" cy="0"/>
          </a:xfrm>
          <a:prstGeom prst="line">
            <a:avLst/>
          </a:prstGeom>
          <a:noFill/>
          <a:ln w="25400">
            <a:solidFill>
              <a:srgbClr val="000000"/>
            </a:solidFill>
            <a:round/>
            <a:headEnd/>
            <a:tailEnd/>
          </a:ln>
          <a:effectLst/>
        </p:spPr>
        <p:txBody>
          <a:bodyPr wrap="none" anchor="ctr"/>
          <a:lstStyle/>
          <a:p>
            <a:pPr>
              <a:defRPr/>
            </a:pPr>
            <a:endParaRPr lang="de-DE">
              <a:ea typeface="+mn-ea"/>
            </a:endParaRPr>
          </a:p>
        </p:txBody>
      </p:sp>
      <p:sp>
        <p:nvSpPr>
          <p:cNvPr id="8" name="Rectangle 14"/>
          <p:cNvSpPr>
            <a:spLocks noChangeArrowheads="1"/>
          </p:cNvSpPr>
          <p:nvPr userDrawn="1"/>
        </p:nvSpPr>
        <p:spPr bwMode="auto">
          <a:xfrm>
            <a:off x="0" y="3124200"/>
            <a:ext cx="9144000" cy="533400"/>
          </a:xfrm>
          <a:prstGeom prst="rect">
            <a:avLst/>
          </a:prstGeom>
          <a:solidFill>
            <a:schemeClr val="bg1">
              <a:alpha val="76000"/>
            </a:schemeClr>
          </a:solidFill>
          <a:ln w="9525">
            <a:noFill/>
            <a:miter lim="800000"/>
            <a:headEnd/>
            <a:tailEnd/>
          </a:ln>
          <a:effectLst/>
        </p:spPr>
        <p:txBody>
          <a:bodyPr wrap="none" anchor="ctr"/>
          <a:lstStyle/>
          <a:p>
            <a:pPr>
              <a:defRPr/>
            </a:pPr>
            <a:endParaRPr lang="de-DE">
              <a:cs typeface="ヒラギノ角ゴ Pro W3" charset="-128"/>
            </a:endParaRPr>
          </a:p>
        </p:txBody>
      </p:sp>
      <p:sp>
        <p:nvSpPr>
          <p:cNvPr id="9" name="Rectangle 3"/>
          <p:cNvSpPr txBox="1">
            <a:spLocks noChangeArrowheads="1"/>
          </p:cNvSpPr>
          <p:nvPr userDrawn="1"/>
        </p:nvSpPr>
        <p:spPr bwMode="auto">
          <a:xfrm>
            <a:off x="2057400" y="3200400"/>
            <a:ext cx="6781800" cy="685800"/>
          </a:xfrm>
          <a:prstGeom prst="rect">
            <a:avLst/>
          </a:prstGeom>
          <a:noFill/>
          <a:ln w="9525">
            <a:noFill/>
            <a:miter lim="800000"/>
            <a:headEnd/>
            <a:tailEnd/>
          </a:ln>
          <a:effectLst/>
        </p:spPr>
        <p:txBody>
          <a:bodyPr lIns="0" tIns="0" rIns="0" bIns="0"/>
          <a:lstStyle>
            <a:lvl1pPr>
              <a:defRPr sz="2400">
                <a:solidFill>
                  <a:schemeClr val="tx1"/>
                </a:solidFill>
                <a:latin typeface="Times" charset="0"/>
                <a:ea typeface="ヒラギノ角ゴ Pro W3" charset="-128"/>
              </a:defRPr>
            </a:lvl1pPr>
            <a:lvl2pPr marL="37931725" indent="-37474525">
              <a:defRPr sz="2400">
                <a:solidFill>
                  <a:schemeClr val="tx1"/>
                </a:solidFill>
                <a:latin typeface="Times" charset="0"/>
                <a:ea typeface="ヒラギノ角ゴ Pro W3" charset="-128"/>
              </a:defRPr>
            </a:lvl2pPr>
            <a:lvl3pPr>
              <a:defRPr sz="2400">
                <a:solidFill>
                  <a:schemeClr val="tx1"/>
                </a:solidFill>
                <a:latin typeface="Times" charset="0"/>
                <a:ea typeface="ヒラギノ角ゴ Pro W3" charset="-128"/>
              </a:defRPr>
            </a:lvl3pPr>
            <a:lvl4pPr>
              <a:defRPr sz="2400">
                <a:solidFill>
                  <a:schemeClr val="tx1"/>
                </a:solidFill>
                <a:latin typeface="Times" charset="0"/>
                <a:ea typeface="ヒラギノ角ゴ Pro W3" charset="-128"/>
              </a:defRPr>
            </a:lvl4pPr>
            <a:lvl5pPr>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pPr algn="r" eaLnBrk="1" hangingPunct="1"/>
            <a:r>
              <a:rPr lang="de-DE" b="1">
                <a:solidFill>
                  <a:srgbClr val="606060"/>
                </a:solidFill>
                <a:latin typeface="Arial Narrow" charset="0"/>
              </a:rPr>
              <a:t>Wir schaffen Wissen – heute für morgen</a:t>
            </a:r>
          </a:p>
        </p:txBody>
      </p:sp>
      <p:sp>
        <p:nvSpPr>
          <p:cNvPr id="10" name="Line 5"/>
          <p:cNvSpPr>
            <a:spLocks noChangeShapeType="1"/>
          </p:cNvSpPr>
          <p:nvPr userDrawn="1"/>
        </p:nvSpPr>
        <p:spPr bwMode="auto">
          <a:xfrm>
            <a:off x="1676400" y="3733800"/>
            <a:ext cx="7467600" cy="0"/>
          </a:xfrm>
          <a:prstGeom prst="line">
            <a:avLst/>
          </a:prstGeom>
          <a:noFill/>
          <a:ln w="146050" cap="flat" cmpd="sng" algn="ctr">
            <a:solidFill>
              <a:schemeClr val="accent2">
                <a:lumMod val="50000"/>
              </a:schemeClr>
            </a:solidFill>
            <a:prstDash val="solid"/>
            <a:round/>
            <a:headEnd type="none" w="med" len="med"/>
            <a:tailEnd type="none" w="med" len="med"/>
          </a:ln>
          <a:effectLst/>
        </p:spPr>
        <p:txBody>
          <a:bodyPr wrap="none" anchor="ctr"/>
          <a:lstStyle/>
          <a:p>
            <a:pPr>
              <a:defRPr/>
            </a:pPr>
            <a:endParaRPr lang="de-DE">
              <a:ea typeface="+mn-ea"/>
            </a:endParaRPr>
          </a:p>
        </p:txBody>
      </p:sp>
      <p:sp>
        <p:nvSpPr>
          <p:cNvPr id="11" name="Line 5"/>
          <p:cNvSpPr>
            <a:spLocks noChangeShapeType="1"/>
          </p:cNvSpPr>
          <p:nvPr userDrawn="1"/>
        </p:nvSpPr>
        <p:spPr bwMode="auto">
          <a:xfrm>
            <a:off x="0" y="3124200"/>
            <a:ext cx="9144000" cy="0"/>
          </a:xfrm>
          <a:prstGeom prst="line">
            <a:avLst/>
          </a:prstGeom>
          <a:noFill/>
          <a:ln w="6350" cap="flat" cmpd="sng" algn="ctr">
            <a:solidFill>
              <a:schemeClr val="tx1"/>
            </a:solidFill>
            <a:prstDash val="solid"/>
            <a:round/>
            <a:headEnd type="none" w="med" len="med"/>
            <a:tailEnd type="none" w="med" len="med"/>
          </a:ln>
          <a:effectLst/>
        </p:spPr>
        <p:txBody>
          <a:bodyPr wrap="none" anchor="ctr"/>
          <a:lstStyle/>
          <a:p>
            <a:pPr>
              <a:defRPr/>
            </a:pPr>
            <a:endParaRPr lang="de-DE">
              <a:ea typeface="+mn-ea"/>
            </a:endParaRPr>
          </a:p>
        </p:txBody>
      </p:sp>
      <p:sp>
        <p:nvSpPr>
          <p:cNvPr id="12" name="Line 5"/>
          <p:cNvSpPr>
            <a:spLocks noChangeShapeType="1"/>
          </p:cNvSpPr>
          <p:nvPr userDrawn="1"/>
        </p:nvSpPr>
        <p:spPr bwMode="auto">
          <a:xfrm>
            <a:off x="0" y="6629400"/>
            <a:ext cx="9144000" cy="0"/>
          </a:xfrm>
          <a:prstGeom prst="line">
            <a:avLst/>
          </a:prstGeom>
          <a:noFill/>
          <a:ln w="6350" cap="flat" cmpd="sng" algn="ctr">
            <a:solidFill>
              <a:schemeClr val="tx1"/>
            </a:solidFill>
            <a:prstDash val="solid"/>
            <a:round/>
            <a:headEnd type="none" w="med" len="med"/>
            <a:tailEnd type="none" w="med" len="med"/>
          </a:ln>
          <a:effectLst/>
        </p:spPr>
        <p:txBody>
          <a:bodyPr wrap="none" anchor="ctr"/>
          <a:lstStyle/>
          <a:p>
            <a:pPr>
              <a:defRPr/>
            </a:pPr>
            <a:endParaRPr lang="de-DE">
              <a:ea typeface="+mn-ea"/>
            </a:endParaRPr>
          </a:p>
        </p:txBody>
      </p:sp>
      <p:sp>
        <p:nvSpPr>
          <p:cNvPr id="13" name="Line 5"/>
          <p:cNvSpPr>
            <a:spLocks noChangeShapeType="1"/>
          </p:cNvSpPr>
          <p:nvPr userDrawn="1"/>
        </p:nvSpPr>
        <p:spPr bwMode="auto">
          <a:xfrm>
            <a:off x="0" y="3657600"/>
            <a:ext cx="9144000" cy="0"/>
          </a:xfrm>
          <a:prstGeom prst="line">
            <a:avLst/>
          </a:prstGeom>
          <a:noFill/>
          <a:ln w="6350" cap="flat" cmpd="sng" algn="ctr">
            <a:solidFill>
              <a:schemeClr val="tx1"/>
            </a:solidFill>
            <a:prstDash val="solid"/>
            <a:round/>
            <a:headEnd type="none" w="med" len="med"/>
            <a:tailEnd type="none" w="med" len="med"/>
          </a:ln>
          <a:effectLst/>
        </p:spPr>
        <p:txBody>
          <a:bodyPr wrap="none" anchor="ctr"/>
          <a:lstStyle/>
          <a:p>
            <a:pPr>
              <a:defRPr/>
            </a:pPr>
            <a:endParaRPr lang="de-DE">
              <a:ea typeface="+mn-ea"/>
            </a:endParaRPr>
          </a:p>
        </p:txBody>
      </p:sp>
      <p:cxnSp>
        <p:nvCxnSpPr>
          <p:cNvPr id="14" name="Gerade Verbindung 25"/>
          <p:cNvCxnSpPr>
            <a:cxnSpLocks noChangeShapeType="1"/>
          </p:cNvCxnSpPr>
          <p:nvPr userDrawn="1"/>
        </p:nvCxnSpPr>
        <p:spPr bwMode="auto">
          <a:xfrm rot="5400000">
            <a:off x="-1753393" y="3429794"/>
            <a:ext cx="6858000" cy="1587"/>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cxnSp>
      <p:pic>
        <p:nvPicPr>
          <p:cNvPr id="15" name="Bild 24" descr="PSI-Logo_narrow_40k.ai"/>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2463" y="-1676400"/>
            <a:ext cx="301466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4" name="Rectangle 2"/>
          <p:cNvSpPr>
            <a:spLocks noGrp="1" noChangeArrowheads="1"/>
          </p:cNvSpPr>
          <p:nvPr>
            <p:ph type="subTitle" idx="1"/>
          </p:nvPr>
        </p:nvSpPr>
        <p:spPr>
          <a:xfrm>
            <a:off x="1905000" y="5638800"/>
            <a:ext cx="7010400" cy="609600"/>
          </a:xfrm>
          <a:noFill/>
        </p:spPr>
        <p:txBody>
          <a:bodyPr/>
          <a:lstStyle>
            <a:lvl1pPr marL="0" indent="0" algn="l">
              <a:defRPr sz="1500"/>
            </a:lvl1pPr>
          </a:lstStyle>
          <a:p>
            <a:r>
              <a:rPr lang="en-US" smtClean="0"/>
              <a:t>Click to edit Master subtitle style</a:t>
            </a:r>
            <a:endParaRPr lang="de-DE" dirty="0"/>
          </a:p>
        </p:txBody>
      </p:sp>
      <p:sp>
        <p:nvSpPr>
          <p:cNvPr id="151555" name="Rectangle 3"/>
          <p:cNvSpPr>
            <a:spLocks noGrp="1" noChangeArrowheads="1"/>
          </p:cNvSpPr>
          <p:nvPr>
            <p:ph type="ctrTitle"/>
          </p:nvPr>
        </p:nvSpPr>
        <p:spPr>
          <a:xfrm>
            <a:off x="1905000" y="5029200"/>
            <a:ext cx="7010400" cy="685800"/>
          </a:xfrm>
        </p:spPr>
        <p:txBody>
          <a:bodyPr/>
          <a:lstStyle>
            <a:lvl1pPr algn="l">
              <a:defRPr sz="3500" b="1" i="0" spc="0">
                <a:solidFill>
                  <a:schemeClr val="tx1"/>
                </a:solidFill>
                <a:latin typeface="Arial Narrow"/>
                <a:cs typeface="Arial Narrow"/>
              </a:defRPr>
            </a:lvl1pPr>
          </a:lstStyle>
          <a:p>
            <a:r>
              <a:rPr lang="en-US" smtClean="0"/>
              <a:t>Click to edit Master title style</a:t>
            </a:r>
            <a:endParaRPr lang="de-DE" dirty="0"/>
          </a:p>
        </p:txBody>
      </p:sp>
      <p:sp>
        <p:nvSpPr>
          <p:cNvPr id="16" name="Datumsplatzhalter 3"/>
          <p:cNvSpPr>
            <a:spLocks noGrp="1"/>
          </p:cNvSpPr>
          <p:nvPr>
            <p:ph type="dt" sz="half" idx="10"/>
          </p:nvPr>
        </p:nvSpPr>
        <p:spPr/>
        <p:txBody>
          <a:bodyPr/>
          <a:lstStyle>
            <a:lvl1pPr>
              <a:defRPr/>
            </a:lvl1pPr>
          </a:lstStyle>
          <a:p>
            <a:fld id="{4C9CFBD7-C6E5-455E-B3A4-294A3C22C2C9}" type="datetime1">
              <a:rPr lang="de-DE"/>
              <a:pPr/>
              <a:t>11.11.2013</a:t>
            </a:fld>
            <a:endParaRPr lang="de-DE"/>
          </a:p>
        </p:txBody>
      </p:sp>
      <p:sp>
        <p:nvSpPr>
          <p:cNvPr id="17" name="Fußzeilenplatzhalter 4"/>
          <p:cNvSpPr>
            <a:spLocks noGrp="1"/>
          </p:cNvSpPr>
          <p:nvPr>
            <p:ph type="ftr" sz="quarter" idx="11"/>
          </p:nvPr>
        </p:nvSpPr>
        <p:spPr/>
        <p:txBody>
          <a:bodyPr/>
          <a:lstStyle>
            <a:lvl1pPr>
              <a:defRPr/>
            </a:lvl1pPr>
          </a:lstStyle>
          <a:p>
            <a:pPr>
              <a:defRPr/>
            </a:pPr>
            <a:r>
              <a:rPr lang="de-DE"/>
              <a:t>PSI,</a:t>
            </a:r>
          </a:p>
        </p:txBody>
      </p:sp>
    </p:spTree>
    <p:extLst>
      <p:ext uri="{BB962C8B-B14F-4D97-AF65-F5344CB8AC3E}">
        <p14:creationId xmlns:p14="http://schemas.microsoft.com/office/powerpoint/2010/main" val="186926419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0" y="6629400"/>
            <a:ext cx="9144000" cy="0"/>
          </a:xfrm>
          <a:prstGeom prst="line">
            <a:avLst/>
          </a:prstGeom>
          <a:noFill/>
          <a:ln w="6350" cap="flat" cmpd="sng" algn="ctr">
            <a:solidFill>
              <a:schemeClr val="tx1"/>
            </a:solidFill>
            <a:prstDash val="solid"/>
            <a:round/>
            <a:headEnd type="none" w="med" len="med"/>
            <a:tailEnd type="none" w="med" len="med"/>
          </a:ln>
          <a:effectLst/>
        </p:spPr>
        <p:txBody>
          <a:bodyPr wrap="none" anchor="ctr"/>
          <a:lstStyle/>
          <a:p>
            <a:pPr>
              <a:defRPr/>
            </a:pPr>
            <a:endParaRPr lang="de-DE">
              <a:ea typeface="+mn-ea"/>
            </a:endParaRPr>
          </a:p>
        </p:txBody>
      </p:sp>
      <p:sp>
        <p:nvSpPr>
          <p:cNvPr id="5" name="Line 10"/>
          <p:cNvSpPr>
            <a:spLocks noChangeShapeType="1"/>
          </p:cNvSpPr>
          <p:nvPr userDrawn="1"/>
        </p:nvSpPr>
        <p:spPr bwMode="auto">
          <a:xfrm>
            <a:off x="0" y="685800"/>
            <a:ext cx="9144000" cy="0"/>
          </a:xfrm>
          <a:prstGeom prst="line">
            <a:avLst/>
          </a:prstGeom>
          <a:noFill/>
          <a:ln w="25400">
            <a:solidFill>
              <a:srgbClr val="0080FF"/>
            </a:solidFill>
            <a:round/>
            <a:headEnd/>
            <a:tailEnd/>
          </a:ln>
          <a:effectLst/>
        </p:spPr>
        <p:txBody>
          <a:bodyPr wrap="none" anchor="ctr"/>
          <a:lstStyle/>
          <a:p>
            <a:pPr>
              <a:defRPr/>
            </a:pPr>
            <a:endParaRPr lang="de-DE">
              <a:ea typeface="+mn-ea"/>
            </a:endParaRPr>
          </a:p>
        </p:txBody>
      </p:sp>
      <p:pic>
        <p:nvPicPr>
          <p:cNvPr id="6" name="Bild 16" descr="PSI-Logo_narrow_30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176213"/>
            <a:ext cx="1016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nhaltsplatzhalter 2"/>
          <p:cNvSpPr>
            <a:spLocks noGrp="1"/>
          </p:cNvSpPr>
          <p:nvPr>
            <p:ph idx="1"/>
          </p:nvPr>
        </p:nvSpPr>
        <p:spPr>
          <a:xfrm>
            <a:off x="306000" y="900000"/>
            <a:ext cx="8533200" cy="5653200"/>
          </a:xfrm>
          <a:noFill/>
        </p:spPr>
        <p:txBody>
          <a:bodyPr/>
          <a:lstStyle>
            <a:lvl1pPr marL="0" indent="0">
              <a:spcBef>
                <a:spcPts val="0"/>
              </a:spcBef>
              <a:tabLst/>
              <a:defRPr sz="1700" b="0" i="0">
                <a:latin typeface="Arial Narrow"/>
                <a:cs typeface="Arial Narrow"/>
              </a:defRPr>
            </a:lvl1pPr>
            <a:lvl2pPr marL="179388" indent="-179388">
              <a:spcBef>
                <a:spcPts val="0"/>
              </a:spcBef>
              <a:buFont typeface="Lucida Grande"/>
              <a:buChar char="•"/>
              <a:tabLst/>
              <a:defRPr sz="1700" b="0" i="0">
                <a:latin typeface="Arial Narrow"/>
                <a:cs typeface="Arial Narrow"/>
              </a:defRPr>
            </a:lvl2pPr>
            <a:lvl3pPr marL="358775" indent="-179388">
              <a:spcBef>
                <a:spcPts val="0"/>
              </a:spcBef>
              <a:buFont typeface="Lucida Grande"/>
              <a:buChar char="–"/>
              <a:tabLst/>
              <a:defRPr sz="1700" b="0" i="0">
                <a:latin typeface="Arial Narrow"/>
                <a:cs typeface="Arial Narrow"/>
              </a:defRPr>
            </a:lvl3pPr>
            <a:lvl4pPr marL="627063" indent="-179388">
              <a:spcBef>
                <a:spcPts val="0"/>
              </a:spcBef>
              <a:tabLst/>
              <a:defRPr sz="1700" b="0" i="0">
                <a:latin typeface="Arial Narrow"/>
                <a:cs typeface="Arial Narrow"/>
              </a:defRPr>
            </a:lvl4pPr>
            <a:lvl5pPr marL="1435100" indent="-182563">
              <a:buNone/>
              <a:tabLst/>
              <a:defRPr sz="15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Title 8"/>
          <p:cNvSpPr>
            <a:spLocks noGrp="1" noChangeArrowheads="1"/>
          </p:cNvSpPr>
          <p:nvPr>
            <p:ph type="title"/>
          </p:nvPr>
        </p:nvSpPr>
        <p:spPr bwMode="auto">
          <a:xfrm>
            <a:off x="1620000" y="144000"/>
            <a:ext cx="7219200" cy="550333"/>
          </a:xfrm>
          <a:prstGeom prst="rect">
            <a:avLst/>
          </a:prstGeom>
          <a:noFill/>
          <a:ln w="9525">
            <a:noFill/>
            <a:miter lim="800000"/>
            <a:headEnd/>
            <a:tailEnd/>
          </a:ln>
        </p:spPr>
        <p:txBody>
          <a:bodyPr/>
          <a:lstStyle/>
          <a:p>
            <a:pPr lvl="0"/>
            <a:r>
              <a:rPr lang="en-US" smtClean="0"/>
              <a:t>Click to edit Master title style</a:t>
            </a:r>
            <a:endParaRPr lang="en-GB" dirty="0"/>
          </a:p>
        </p:txBody>
      </p:sp>
      <p:sp>
        <p:nvSpPr>
          <p:cNvPr id="7" name="Datumsplatzhalter 3"/>
          <p:cNvSpPr>
            <a:spLocks noGrp="1"/>
          </p:cNvSpPr>
          <p:nvPr>
            <p:ph type="dt" sz="half" idx="10"/>
          </p:nvPr>
        </p:nvSpPr>
        <p:spPr/>
        <p:txBody>
          <a:bodyPr/>
          <a:lstStyle>
            <a:lvl1pPr>
              <a:defRPr/>
            </a:lvl1pPr>
          </a:lstStyle>
          <a:p>
            <a:fld id="{6464BE8E-C76B-48F1-91C9-DD9341E54781}" type="datetime1">
              <a:rPr lang="de-DE"/>
              <a:pPr/>
              <a:t>11.11.2013</a:t>
            </a:fld>
            <a:endParaRPr lang="de-DE"/>
          </a:p>
        </p:txBody>
      </p:sp>
      <p:sp>
        <p:nvSpPr>
          <p:cNvPr id="8" name="Fußzeilenplatzhalter 4"/>
          <p:cNvSpPr>
            <a:spLocks noGrp="1"/>
          </p:cNvSpPr>
          <p:nvPr>
            <p:ph type="ftr" sz="quarter" idx="11"/>
          </p:nvPr>
        </p:nvSpPr>
        <p:spPr/>
        <p:txBody>
          <a:bodyPr/>
          <a:lstStyle>
            <a:lvl1pPr>
              <a:defRPr/>
            </a:lvl1pPr>
          </a:lstStyle>
          <a:p>
            <a:pPr>
              <a:defRPr/>
            </a:pPr>
            <a:r>
              <a:rPr lang="de-DE"/>
              <a:t>PSI,</a:t>
            </a:r>
          </a:p>
        </p:txBody>
      </p:sp>
      <p:sp>
        <p:nvSpPr>
          <p:cNvPr id="10" name="Foliennummernplatzhalter 5"/>
          <p:cNvSpPr>
            <a:spLocks noGrp="1"/>
          </p:cNvSpPr>
          <p:nvPr>
            <p:ph type="sldNum" sz="quarter" idx="12"/>
          </p:nvPr>
        </p:nvSpPr>
        <p:spPr/>
        <p:txBody>
          <a:bodyPr/>
          <a:lstStyle>
            <a:lvl1pPr>
              <a:defRPr/>
            </a:lvl1pPr>
          </a:lstStyle>
          <a:p>
            <a:r>
              <a:rPr lang="de-DE"/>
              <a:t>Seite </a:t>
            </a:r>
            <a:fld id="{38E0D9EF-C0A5-4DE2-8C9D-AE4FD3DA60C4}" type="slidenum">
              <a:rPr lang="de-DE"/>
              <a:pPr/>
              <a:t>‹#›</a:t>
            </a:fld>
            <a:endParaRPr lang="de-DE"/>
          </a:p>
        </p:txBody>
      </p:sp>
    </p:spTree>
    <p:extLst>
      <p:ext uri="{BB962C8B-B14F-4D97-AF65-F5344CB8AC3E}">
        <p14:creationId xmlns:p14="http://schemas.microsoft.com/office/powerpoint/2010/main" val="388871839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5" name="Line 5"/>
          <p:cNvSpPr>
            <a:spLocks noChangeShapeType="1"/>
          </p:cNvSpPr>
          <p:nvPr userDrawn="1"/>
        </p:nvSpPr>
        <p:spPr bwMode="auto">
          <a:xfrm>
            <a:off x="0" y="6629400"/>
            <a:ext cx="9144000" cy="0"/>
          </a:xfrm>
          <a:prstGeom prst="line">
            <a:avLst/>
          </a:prstGeom>
          <a:noFill/>
          <a:ln w="6350" cap="flat" cmpd="sng" algn="ctr">
            <a:solidFill>
              <a:schemeClr val="tx1"/>
            </a:solidFill>
            <a:prstDash val="solid"/>
            <a:round/>
            <a:headEnd type="none" w="med" len="med"/>
            <a:tailEnd type="none" w="med" len="med"/>
          </a:ln>
          <a:effectLst/>
        </p:spPr>
        <p:txBody>
          <a:bodyPr wrap="none" anchor="ctr"/>
          <a:lstStyle/>
          <a:p>
            <a:pPr>
              <a:defRPr/>
            </a:pPr>
            <a:endParaRPr lang="de-DE">
              <a:ea typeface="+mn-ea"/>
            </a:endParaRPr>
          </a:p>
        </p:txBody>
      </p:sp>
      <p:sp>
        <p:nvSpPr>
          <p:cNvPr id="6" name="Line 10"/>
          <p:cNvSpPr>
            <a:spLocks noChangeShapeType="1"/>
          </p:cNvSpPr>
          <p:nvPr userDrawn="1"/>
        </p:nvSpPr>
        <p:spPr bwMode="auto">
          <a:xfrm>
            <a:off x="0" y="685800"/>
            <a:ext cx="9144000" cy="0"/>
          </a:xfrm>
          <a:prstGeom prst="line">
            <a:avLst/>
          </a:prstGeom>
          <a:noFill/>
          <a:ln w="25400">
            <a:solidFill>
              <a:srgbClr val="0080FF"/>
            </a:solidFill>
            <a:round/>
            <a:headEnd/>
            <a:tailEnd/>
          </a:ln>
          <a:effectLst/>
        </p:spPr>
        <p:txBody>
          <a:bodyPr wrap="none" anchor="ctr"/>
          <a:lstStyle/>
          <a:p>
            <a:pPr>
              <a:defRPr/>
            </a:pPr>
            <a:endParaRPr lang="de-DE">
              <a:ea typeface="+mn-ea"/>
            </a:endParaRPr>
          </a:p>
        </p:txBody>
      </p:sp>
      <p:pic>
        <p:nvPicPr>
          <p:cNvPr id="7" name="Bild 16" descr="PSI-Logo_narrow_30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176213"/>
            <a:ext cx="1016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lvl1pPr>
              <a:defRPr>
                <a:solidFill>
                  <a:srgbClr val="606060"/>
                </a:solidFill>
              </a:defRPr>
            </a:lvl1pPr>
          </a:lstStyle>
          <a:p>
            <a:r>
              <a:rPr lang="en-US" smtClean="0"/>
              <a:t>Click to edit Master title style</a:t>
            </a:r>
            <a:endParaRPr lang="de-DE" dirty="0"/>
          </a:p>
        </p:txBody>
      </p:sp>
      <p:sp>
        <p:nvSpPr>
          <p:cNvPr id="3" name="Inhaltsplatzhalter 2"/>
          <p:cNvSpPr>
            <a:spLocks noGrp="1"/>
          </p:cNvSpPr>
          <p:nvPr>
            <p:ph sz="half" idx="1"/>
          </p:nvPr>
        </p:nvSpPr>
        <p:spPr>
          <a:xfrm>
            <a:off x="306000" y="900000"/>
            <a:ext cx="3961200" cy="5653200"/>
          </a:xfrm>
        </p:spPr>
        <p:txBody>
          <a:bodyPr/>
          <a:lstStyle>
            <a:lvl1pPr marL="0" indent="0">
              <a:tabLst/>
              <a:defRPr sz="1700" b="0" i="0">
                <a:latin typeface="Arial Narrow"/>
                <a:cs typeface="Arial Narrow"/>
              </a:defRPr>
            </a:lvl1pPr>
            <a:lvl2pPr marL="182563" indent="-182563">
              <a:spcBef>
                <a:spcPts val="0"/>
              </a:spcBef>
              <a:spcAft>
                <a:spcPts val="0"/>
              </a:spcAft>
              <a:buFont typeface="Lucida Grande"/>
              <a:buChar char="•"/>
              <a:defRPr sz="1700" b="0" i="0">
                <a:latin typeface="Arial Narrow"/>
                <a:cs typeface="Arial Narrow"/>
              </a:defRPr>
            </a:lvl2pPr>
            <a:lvl3pPr marL="358775" indent="-179388">
              <a:buFont typeface="Lucida Grande"/>
              <a:buChar char="–"/>
              <a:tabLst/>
              <a:defRPr sz="1700" b="0" i="0">
                <a:latin typeface="Arial Narrow"/>
                <a:cs typeface="Arial Narrow"/>
              </a:defRPr>
            </a:lvl3pPr>
            <a:lvl4pPr marL="627063" indent="-179388">
              <a:defRPr sz="1700" b="0" i="0">
                <a:latin typeface="Arial Narrow"/>
                <a:cs typeface="Arial Narrow"/>
              </a:defRPr>
            </a:lvl4pPr>
            <a:lvl5pPr marL="182563" indent="-182563">
              <a:defRPr sz="17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Inhaltsplatzhalter 3"/>
          <p:cNvSpPr>
            <a:spLocks noGrp="1"/>
          </p:cNvSpPr>
          <p:nvPr>
            <p:ph sz="half" idx="2"/>
          </p:nvPr>
        </p:nvSpPr>
        <p:spPr>
          <a:xfrm>
            <a:off x="4572000" y="900001"/>
            <a:ext cx="4267200" cy="5653200"/>
          </a:xfrm>
        </p:spPr>
        <p:txBody>
          <a:bodyPr/>
          <a:lstStyle>
            <a:lvl1pPr marL="0" indent="0">
              <a:spcBef>
                <a:spcPts val="0"/>
              </a:spcBef>
              <a:tabLst/>
              <a:defRPr sz="1700" b="0" i="0">
                <a:latin typeface="Arial Narrow"/>
                <a:cs typeface="Arial Narrow"/>
              </a:defRPr>
            </a:lvl1pPr>
            <a:lvl2pPr marL="182563" indent="-182563">
              <a:spcBef>
                <a:spcPts val="0"/>
              </a:spcBef>
              <a:buFont typeface="Lucida Grande"/>
              <a:buChar char="•"/>
              <a:defRPr sz="1700" b="0" i="0">
                <a:latin typeface="Arial Narrow"/>
                <a:cs typeface="Arial Narrow"/>
              </a:defRPr>
            </a:lvl2pPr>
            <a:lvl3pPr marL="358775" indent="-179388">
              <a:spcBef>
                <a:spcPts val="0"/>
              </a:spcBef>
              <a:buFont typeface="Lucida Grande"/>
              <a:buChar char="–"/>
              <a:defRPr sz="1700" b="0" i="0">
                <a:latin typeface="Arial Narrow"/>
                <a:cs typeface="Arial Narrow"/>
              </a:defRPr>
            </a:lvl3pPr>
            <a:lvl4pPr marL="627063" indent="-179388">
              <a:spcBef>
                <a:spcPts val="0"/>
              </a:spcBef>
              <a:defRPr sz="1700" b="0" i="0">
                <a:latin typeface="Arial Narrow"/>
                <a:cs typeface="Arial Narrow"/>
              </a:defRPr>
            </a:lvl4pPr>
            <a:lvl5pPr marL="1435100" indent="-182563">
              <a:defRPr sz="15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Datumsplatzhalter 3"/>
          <p:cNvSpPr>
            <a:spLocks noGrp="1"/>
          </p:cNvSpPr>
          <p:nvPr>
            <p:ph type="dt" sz="half" idx="10"/>
          </p:nvPr>
        </p:nvSpPr>
        <p:spPr/>
        <p:txBody>
          <a:bodyPr/>
          <a:lstStyle>
            <a:lvl1pPr>
              <a:defRPr/>
            </a:lvl1pPr>
          </a:lstStyle>
          <a:p>
            <a:fld id="{A1ABD362-3C89-4F58-A591-8E5C58F7B4A1}" type="datetime1">
              <a:rPr lang="de-DE"/>
              <a:pPr/>
              <a:t>11.11.2013</a:t>
            </a:fld>
            <a:endParaRPr lang="de-DE"/>
          </a:p>
        </p:txBody>
      </p:sp>
      <p:sp>
        <p:nvSpPr>
          <p:cNvPr id="9" name="Fußzeilenplatzhalter 4"/>
          <p:cNvSpPr>
            <a:spLocks noGrp="1"/>
          </p:cNvSpPr>
          <p:nvPr>
            <p:ph type="ftr" sz="quarter" idx="11"/>
          </p:nvPr>
        </p:nvSpPr>
        <p:spPr/>
        <p:txBody>
          <a:bodyPr/>
          <a:lstStyle>
            <a:lvl1pPr>
              <a:defRPr/>
            </a:lvl1pPr>
          </a:lstStyle>
          <a:p>
            <a:pPr>
              <a:defRPr/>
            </a:pPr>
            <a:r>
              <a:rPr lang="de-DE"/>
              <a:t>PSI,</a:t>
            </a:r>
          </a:p>
        </p:txBody>
      </p:sp>
      <p:sp>
        <p:nvSpPr>
          <p:cNvPr id="10" name="Foliennummernplatzhalter 5"/>
          <p:cNvSpPr>
            <a:spLocks noGrp="1"/>
          </p:cNvSpPr>
          <p:nvPr>
            <p:ph type="sldNum" sz="quarter" idx="12"/>
          </p:nvPr>
        </p:nvSpPr>
        <p:spPr/>
        <p:txBody>
          <a:bodyPr/>
          <a:lstStyle>
            <a:lvl1pPr>
              <a:defRPr/>
            </a:lvl1pPr>
          </a:lstStyle>
          <a:p>
            <a:r>
              <a:rPr lang="de-DE"/>
              <a:t>Seite </a:t>
            </a:r>
            <a:fld id="{8AF7D505-5D44-449D-B6BE-4C1D253902EB}" type="slidenum">
              <a:rPr lang="de-DE"/>
              <a:pPr/>
              <a:t>‹#›</a:t>
            </a:fld>
            <a:endParaRPr lang="de-DE"/>
          </a:p>
        </p:txBody>
      </p:sp>
    </p:spTree>
    <p:extLst>
      <p:ext uri="{BB962C8B-B14F-4D97-AF65-F5344CB8AC3E}">
        <p14:creationId xmlns:p14="http://schemas.microsoft.com/office/powerpoint/2010/main" val="185776843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halt">
    <p:spTree>
      <p:nvGrpSpPr>
        <p:cNvPr id="1" name=""/>
        <p:cNvGrpSpPr/>
        <p:nvPr/>
      </p:nvGrpSpPr>
      <p:grpSpPr>
        <a:xfrm>
          <a:off x="0" y="0"/>
          <a:ext cx="0" cy="0"/>
          <a:chOff x="0" y="0"/>
          <a:chExt cx="0" cy="0"/>
        </a:xfrm>
      </p:grpSpPr>
      <p:sp>
        <p:nvSpPr>
          <p:cNvPr id="3" name="Line 5"/>
          <p:cNvSpPr>
            <a:spLocks noChangeShapeType="1"/>
          </p:cNvSpPr>
          <p:nvPr userDrawn="1"/>
        </p:nvSpPr>
        <p:spPr bwMode="auto">
          <a:xfrm>
            <a:off x="0" y="6629400"/>
            <a:ext cx="9144000" cy="0"/>
          </a:xfrm>
          <a:prstGeom prst="line">
            <a:avLst/>
          </a:prstGeom>
          <a:noFill/>
          <a:ln w="6350" cap="flat" cmpd="sng" algn="ctr">
            <a:solidFill>
              <a:schemeClr val="tx1"/>
            </a:solidFill>
            <a:prstDash val="solid"/>
            <a:round/>
            <a:headEnd type="none" w="med" len="med"/>
            <a:tailEnd type="none" w="med" len="med"/>
          </a:ln>
          <a:effectLst/>
        </p:spPr>
        <p:txBody>
          <a:bodyPr wrap="none" anchor="ctr"/>
          <a:lstStyle/>
          <a:p>
            <a:pPr>
              <a:defRPr/>
            </a:pPr>
            <a:endParaRPr lang="de-DE">
              <a:ea typeface="+mn-ea"/>
            </a:endParaRPr>
          </a:p>
        </p:txBody>
      </p:sp>
      <p:sp>
        <p:nvSpPr>
          <p:cNvPr id="5" name="Line 10"/>
          <p:cNvSpPr>
            <a:spLocks noChangeShapeType="1"/>
          </p:cNvSpPr>
          <p:nvPr userDrawn="1"/>
        </p:nvSpPr>
        <p:spPr bwMode="auto">
          <a:xfrm>
            <a:off x="0" y="685800"/>
            <a:ext cx="9144000" cy="0"/>
          </a:xfrm>
          <a:prstGeom prst="line">
            <a:avLst/>
          </a:prstGeom>
          <a:noFill/>
          <a:ln w="25400">
            <a:solidFill>
              <a:srgbClr val="0080FF"/>
            </a:solidFill>
            <a:round/>
            <a:headEnd/>
            <a:tailEnd/>
          </a:ln>
          <a:effectLst/>
        </p:spPr>
        <p:txBody>
          <a:bodyPr wrap="none" anchor="ctr"/>
          <a:lstStyle/>
          <a:p>
            <a:pPr>
              <a:defRPr/>
            </a:pPr>
            <a:endParaRPr lang="de-DE">
              <a:ea typeface="+mn-ea"/>
            </a:endParaRPr>
          </a:p>
        </p:txBody>
      </p:sp>
      <p:pic>
        <p:nvPicPr>
          <p:cNvPr id="6" name="Bild 16" descr="PSI-Logo_narrow_30k.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176213"/>
            <a:ext cx="1016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el 1"/>
          <p:cNvSpPr>
            <a:spLocks noGrp="1"/>
          </p:cNvSpPr>
          <p:nvPr>
            <p:ph type="title"/>
          </p:nvPr>
        </p:nvSpPr>
        <p:spPr>
          <a:xfrm>
            <a:off x="1620000" y="144000"/>
            <a:ext cx="8534400" cy="533400"/>
          </a:xfrm>
        </p:spPr>
        <p:txBody>
          <a:bodyPr/>
          <a:lstStyle>
            <a:lvl1pPr>
              <a:defRPr>
                <a:solidFill>
                  <a:srgbClr val="606060"/>
                </a:solidFill>
              </a:defRPr>
            </a:lvl1pPr>
          </a:lstStyle>
          <a:p>
            <a:r>
              <a:rPr lang="en-US" smtClean="0"/>
              <a:t>Click to edit Master title style</a:t>
            </a:r>
            <a:endParaRPr lang="de-DE" dirty="0"/>
          </a:p>
        </p:txBody>
      </p:sp>
      <p:sp>
        <p:nvSpPr>
          <p:cNvPr id="7" name="Datumsplatzhalter 3"/>
          <p:cNvSpPr>
            <a:spLocks noGrp="1"/>
          </p:cNvSpPr>
          <p:nvPr>
            <p:ph type="dt" sz="half" idx="10"/>
          </p:nvPr>
        </p:nvSpPr>
        <p:spPr/>
        <p:txBody>
          <a:bodyPr/>
          <a:lstStyle>
            <a:lvl1pPr>
              <a:defRPr/>
            </a:lvl1pPr>
          </a:lstStyle>
          <a:p>
            <a:fld id="{A6405511-5897-4FD5-811F-D73D5EDAC2DD}" type="datetime1">
              <a:rPr lang="de-DE"/>
              <a:pPr/>
              <a:t>11.11.2013</a:t>
            </a:fld>
            <a:endParaRPr lang="de-DE"/>
          </a:p>
        </p:txBody>
      </p:sp>
      <p:sp>
        <p:nvSpPr>
          <p:cNvPr id="8" name="Fußzeilenplatzhalter 4"/>
          <p:cNvSpPr>
            <a:spLocks noGrp="1"/>
          </p:cNvSpPr>
          <p:nvPr>
            <p:ph type="ftr" sz="quarter" idx="11"/>
          </p:nvPr>
        </p:nvSpPr>
        <p:spPr/>
        <p:txBody>
          <a:bodyPr/>
          <a:lstStyle>
            <a:lvl1pPr>
              <a:defRPr/>
            </a:lvl1pPr>
          </a:lstStyle>
          <a:p>
            <a:pPr>
              <a:defRPr/>
            </a:pPr>
            <a:r>
              <a:rPr lang="de-DE"/>
              <a:t>PSI,</a:t>
            </a:r>
          </a:p>
        </p:txBody>
      </p:sp>
      <p:sp>
        <p:nvSpPr>
          <p:cNvPr id="9" name="Foliennummernplatzhalter 5"/>
          <p:cNvSpPr>
            <a:spLocks noGrp="1"/>
          </p:cNvSpPr>
          <p:nvPr>
            <p:ph type="sldNum" sz="quarter" idx="12"/>
          </p:nvPr>
        </p:nvSpPr>
        <p:spPr/>
        <p:txBody>
          <a:bodyPr/>
          <a:lstStyle>
            <a:lvl1pPr>
              <a:defRPr/>
            </a:lvl1pPr>
          </a:lstStyle>
          <a:p>
            <a:r>
              <a:rPr lang="de-DE"/>
              <a:t>Seite </a:t>
            </a:r>
            <a:fld id="{20644EAA-F249-4CDD-9C16-4449EC757BC0}" type="slidenum">
              <a:rPr lang="de-DE"/>
              <a:pPr/>
              <a:t>‹#›</a:t>
            </a:fld>
            <a:endParaRPr lang="de-DE"/>
          </a:p>
        </p:txBody>
      </p:sp>
    </p:spTree>
    <p:extLst>
      <p:ext uri="{BB962C8B-B14F-4D97-AF65-F5344CB8AC3E}">
        <p14:creationId xmlns:p14="http://schemas.microsoft.com/office/powerpoint/2010/main" val="306841846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Inhalt">
    <p:spTree>
      <p:nvGrpSpPr>
        <p:cNvPr id="1" name=""/>
        <p:cNvGrpSpPr/>
        <p:nvPr/>
      </p:nvGrpSpPr>
      <p:grpSpPr>
        <a:xfrm>
          <a:off x="0" y="0"/>
          <a:ext cx="0" cy="0"/>
          <a:chOff x="0" y="0"/>
          <a:chExt cx="0" cy="0"/>
        </a:xfrm>
      </p:grpSpPr>
      <p:sp>
        <p:nvSpPr>
          <p:cNvPr id="2" name="Line 5"/>
          <p:cNvSpPr>
            <a:spLocks noChangeShapeType="1"/>
          </p:cNvSpPr>
          <p:nvPr userDrawn="1"/>
        </p:nvSpPr>
        <p:spPr bwMode="auto">
          <a:xfrm>
            <a:off x="0" y="6629400"/>
            <a:ext cx="9144000" cy="0"/>
          </a:xfrm>
          <a:prstGeom prst="line">
            <a:avLst/>
          </a:prstGeom>
          <a:noFill/>
          <a:ln w="6350" cap="flat" cmpd="sng" algn="ctr">
            <a:solidFill>
              <a:schemeClr val="tx1"/>
            </a:solidFill>
            <a:prstDash val="solid"/>
            <a:round/>
            <a:headEnd type="none" w="med" len="med"/>
            <a:tailEnd type="none" w="med" len="med"/>
          </a:ln>
          <a:effectLst/>
        </p:spPr>
        <p:txBody>
          <a:bodyPr wrap="none" anchor="ctr"/>
          <a:lstStyle/>
          <a:p>
            <a:pPr>
              <a:defRPr/>
            </a:pPr>
            <a:endParaRPr lang="de-DE">
              <a:ea typeface="+mn-ea"/>
            </a:endParaRPr>
          </a:p>
        </p:txBody>
      </p:sp>
      <p:sp>
        <p:nvSpPr>
          <p:cNvPr id="3" name="Line 10"/>
          <p:cNvSpPr>
            <a:spLocks noChangeShapeType="1"/>
          </p:cNvSpPr>
          <p:nvPr userDrawn="1"/>
        </p:nvSpPr>
        <p:spPr bwMode="auto">
          <a:xfrm>
            <a:off x="0" y="685800"/>
            <a:ext cx="9144000" cy="0"/>
          </a:xfrm>
          <a:prstGeom prst="line">
            <a:avLst/>
          </a:prstGeom>
          <a:noFill/>
          <a:ln w="25400">
            <a:solidFill>
              <a:srgbClr val="0080FF"/>
            </a:solidFill>
            <a:round/>
            <a:headEnd/>
            <a:tailEnd/>
          </a:ln>
          <a:effectLst/>
        </p:spPr>
        <p:txBody>
          <a:bodyPr wrap="none" anchor="ctr"/>
          <a:lstStyle/>
          <a:p>
            <a:pPr>
              <a:defRPr/>
            </a:pPr>
            <a:endParaRPr lang="de-DE">
              <a:ea typeface="+mn-ea"/>
            </a:endParaRPr>
          </a:p>
        </p:txBody>
      </p:sp>
      <p:pic>
        <p:nvPicPr>
          <p:cNvPr id="4" name="Bild 13" descr="Schlussbild.jpg"/>
          <p:cNvPicPr>
            <a:picLocks noChangeAspect="1"/>
          </p:cNvPicPr>
          <p:nvPr userDrawn="1"/>
        </p:nvPicPr>
        <p:blipFill>
          <a:blip r:embed="rId2">
            <a:extLst>
              <a:ext uri="{28A0092B-C50C-407E-A947-70E740481C1C}">
                <a14:useLocalDpi xmlns:a14="http://schemas.microsoft.com/office/drawing/2010/main" val="0"/>
              </a:ext>
            </a:extLst>
          </a:blip>
          <a:srcRect t="5399"/>
          <a:stretch>
            <a:fillRect/>
          </a:stretch>
        </p:blipFill>
        <p:spPr bwMode="auto">
          <a:xfrm>
            <a:off x="0" y="685800"/>
            <a:ext cx="914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5"/>
          <p:cNvSpPr>
            <a:spLocks noChangeShapeType="1"/>
          </p:cNvSpPr>
          <p:nvPr userDrawn="1"/>
        </p:nvSpPr>
        <p:spPr bwMode="auto">
          <a:xfrm>
            <a:off x="0" y="6629400"/>
            <a:ext cx="9144000" cy="0"/>
          </a:xfrm>
          <a:prstGeom prst="line">
            <a:avLst/>
          </a:prstGeom>
          <a:noFill/>
          <a:ln w="6350" cap="flat" cmpd="sng" algn="ctr">
            <a:solidFill>
              <a:schemeClr val="tx1"/>
            </a:solidFill>
            <a:prstDash val="solid"/>
            <a:round/>
            <a:headEnd type="none" w="med" len="med"/>
            <a:tailEnd type="none" w="med" len="med"/>
          </a:ln>
          <a:effectLst/>
        </p:spPr>
        <p:txBody>
          <a:bodyPr wrap="none" anchor="ctr"/>
          <a:lstStyle/>
          <a:p>
            <a:pPr>
              <a:defRPr/>
            </a:pPr>
            <a:endParaRPr lang="de-DE">
              <a:ea typeface="+mn-ea"/>
            </a:endParaRPr>
          </a:p>
        </p:txBody>
      </p:sp>
      <p:pic>
        <p:nvPicPr>
          <p:cNvPr id="6" name="Bild 18" descr="PSI-Logo_narrow_30k.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800" y="176213"/>
            <a:ext cx="1016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umsplatzhalter 3"/>
          <p:cNvSpPr>
            <a:spLocks noGrp="1"/>
          </p:cNvSpPr>
          <p:nvPr>
            <p:ph type="dt" sz="half" idx="10"/>
          </p:nvPr>
        </p:nvSpPr>
        <p:spPr/>
        <p:txBody>
          <a:bodyPr/>
          <a:lstStyle>
            <a:lvl1pPr>
              <a:defRPr/>
            </a:lvl1pPr>
          </a:lstStyle>
          <a:p>
            <a:fld id="{FBF41216-FF24-44B7-A27B-02DDD4B76945}" type="datetime1">
              <a:rPr lang="de-DE"/>
              <a:pPr/>
              <a:t>11.11.2013</a:t>
            </a:fld>
            <a:endParaRPr lang="de-DE"/>
          </a:p>
        </p:txBody>
      </p:sp>
      <p:sp>
        <p:nvSpPr>
          <p:cNvPr id="8" name="Fußzeilenplatzhalter 4"/>
          <p:cNvSpPr>
            <a:spLocks noGrp="1"/>
          </p:cNvSpPr>
          <p:nvPr>
            <p:ph type="ftr" sz="quarter" idx="11"/>
          </p:nvPr>
        </p:nvSpPr>
        <p:spPr/>
        <p:txBody>
          <a:bodyPr/>
          <a:lstStyle>
            <a:lvl1pPr>
              <a:defRPr/>
            </a:lvl1pPr>
          </a:lstStyle>
          <a:p>
            <a:pPr>
              <a:defRPr/>
            </a:pPr>
            <a:r>
              <a:rPr lang="de-DE"/>
              <a:t>PSI,</a:t>
            </a:r>
          </a:p>
        </p:txBody>
      </p:sp>
      <p:sp>
        <p:nvSpPr>
          <p:cNvPr id="9" name="Foliennummernplatzhalter 5"/>
          <p:cNvSpPr>
            <a:spLocks noGrp="1"/>
          </p:cNvSpPr>
          <p:nvPr>
            <p:ph type="sldNum" sz="quarter" idx="12"/>
          </p:nvPr>
        </p:nvSpPr>
        <p:spPr/>
        <p:txBody>
          <a:bodyPr/>
          <a:lstStyle>
            <a:lvl1pPr>
              <a:defRPr/>
            </a:lvl1pPr>
          </a:lstStyle>
          <a:p>
            <a:r>
              <a:rPr lang="de-DE"/>
              <a:t>Seite </a:t>
            </a:r>
            <a:fld id="{BD9A560E-21D8-41E8-B322-105AEF4C4CDC}" type="slidenum">
              <a:rPr lang="de-DE"/>
              <a:pPr/>
              <a:t>‹#›</a:t>
            </a:fld>
            <a:endParaRPr lang="de-DE"/>
          </a:p>
        </p:txBody>
      </p:sp>
    </p:spTree>
    <p:extLst>
      <p:ext uri="{BB962C8B-B14F-4D97-AF65-F5344CB8AC3E}">
        <p14:creationId xmlns:p14="http://schemas.microsoft.com/office/powerpoint/2010/main" val="183047268"/>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body" idx="1"/>
          </p:nvPr>
        </p:nvSpPr>
        <p:spPr bwMode="auto">
          <a:xfrm>
            <a:off x="304800" y="900113"/>
            <a:ext cx="85344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Mastertextformat bearbeiten</a:t>
            </a:r>
          </a:p>
          <a:p>
            <a:pPr lvl="1"/>
            <a:r>
              <a:rPr lang="en-GB" smtClean="0"/>
              <a:t>Zweite Ebene</a:t>
            </a:r>
          </a:p>
          <a:p>
            <a:pPr lvl="4"/>
            <a:r>
              <a:rPr lang="en-GB" smtClean="0"/>
              <a:t>Dritte Ebene</a:t>
            </a:r>
          </a:p>
          <a:p>
            <a:pPr lvl="3"/>
            <a:r>
              <a:rPr lang="en-GB" smtClean="0"/>
              <a:t>Vierte Ebene</a:t>
            </a:r>
          </a:p>
        </p:txBody>
      </p:sp>
      <p:sp>
        <p:nvSpPr>
          <p:cNvPr id="1027" name="Rectangle 8"/>
          <p:cNvSpPr>
            <a:spLocks noGrp="1" noChangeArrowheads="1"/>
          </p:cNvSpPr>
          <p:nvPr>
            <p:ph type="title"/>
          </p:nvPr>
        </p:nvSpPr>
        <p:spPr bwMode="auto">
          <a:xfrm>
            <a:off x="1619250" y="144463"/>
            <a:ext cx="7162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Mastertitelformat bearbeiten</a:t>
            </a:r>
          </a:p>
        </p:txBody>
      </p:sp>
      <p:sp>
        <p:nvSpPr>
          <p:cNvPr id="9" name="Line 5"/>
          <p:cNvSpPr>
            <a:spLocks noChangeShapeType="1"/>
          </p:cNvSpPr>
          <p:nvPr/>
        </p:nvSpPr>
        <p:spPr bwMode="auto">
          <a:xfrm>
            <a:off x="0" y="6629400"/>
            <a:ext cx="9144000" cy="0"/>
          </a:xfrm>
          <a:prstGeom prst="line">
            <a:avLst/>
          </a:prstGeom>
          <a:noFill/>
          <a:ln w="6350" cap="flat" cmpd="sng" algn="ctr">
            <a:solidFill>
              <a:schemeClr val="tx1"/>
            </a:solidFill>
            <a:prstDash val="solid"/>
            <a:round/>
            <a:headEnd type="none" w="med" len="med"/>
            <a:tailEnd type="none" w="med" len="med"/>
          </a:ln>
          <a:effectLst/>
        </p:spPr>
        <p:txBody>
          <a:bodyPr wrap="none" anchor="ctr"/>
          <a:lstStyle/>
          <a:p>
            <a:pPr>
              <a:defRPr/>
            </a:pPr>
            <a:endParaRPr lang="de-DE">
              <a:ea typeface="+mn-ea"/>
            </a:endParaRPr>
          </a:p>
        </p:txBody>
      </p:sp>
      <p:sp>
        <p:nvSpPr>
          <p:cNvPr id="13" name="Line 10"/>
          <p:cNvSpPr>
            <a:spLocks noChangeShapeType="1"/>
          </p:cNvSpPr>
          <p:nvPr/>
        </p:nvSpPr>
        <p:spPr bwMode="auto">
          <a:xfrm>
            <a:off x="0" y="685800"/>
            <a:ext cx="9144000" cy="0"/>
          </a:xfrm>
          <a:prstGeom prst="line">
            <a:avLst/>
          </a:prstGeom>
          <a:noFill/>
          <a:ln w="25400">
            <a:solidFill>
              <a:srgbClr val="0080FF"/>
            </a:solidFill>
            <a:round/>
            <a:headEnd/>
            <a:tailEnd/>
          </a:ln>
          <a:effectLst/>
        </p:spPr>
        <p:txBody>
          <a:bodyPr wrap="none" anchor="ctr"/>
          <a:lstStyle/>
          <a:p>
            <a:pPr>
              <a:defRPr/>
            </a:pPr>
            <a:endParaRPr lang="de-DE">
              <a:ea typeface="+mn-ea"/>
            </a:endParaRPr>
          </a:p>
        </p:txBody>
      </p:sp>
      <p:sp>
        <p:nvSpPr>
          <p:cNvPr id="10" name="Datumsplatzhalter 3"/>
          <p:cNvSpPr>
            <a:spLocks noGrp="1"/>
          </p:cNvSpPr>
          <p:nvPr>
            <p:ph type="dt" sz="half" idx="2"/>
          </p:nvPr>
        </p:nvSpPr>
        <p:spPr>
          <a:xfrm>
            <a:off x="484188" y="6661150"/>
            <a:ext cx="914400" cy="196850"/>
          </a:xfrm>
          <a:prstGeom prst="rect">
            <a:avLst/>
          </a:prstGeom>
        </p:spPr>
        <p:txBody>
          <a:bodyPr vert="horz" wrap="square" lIns="0" tIns="0" rIns="0" bIns="0" numCol="1" anchor="t" anchorCtr="0" compatLnSpc="1">
            <a:prstTxWarp prst="textNoShape">
              <a:avLst/>
            </a:prstTxWarp>
          </a:bodyPr>
          <a:lstStyle>
            <a:lvl1pPr>
              <a:defRPr sz="800">
                <a:latin typeface="Arial Narrow" charset="0"/>
              </a:defRPr>
            </a:lvl1pPr>
          </a:lstStyle>
          <a:p>
            <a:fld id="{820E4CFD-24DA-4C04-8C31-0128B62952CD}" type="datetime1">
              <a:rPr lang="de-DE"/>
              <a:pPr/>
              <a:t>11.11.2013</a:t>
            </a:fld>
            <a:endParaRPr lang="de-DE"/>
          </a:p>
        </p:txBody>
      </p:sp>
      <p:sp>
        <p:nvSpPr>
          <p:cNvPr id="11" name="Fußzeilenplatzhalter 4"/>
          <p:cNvSpPr>
            <a:spLocks noGrp="1"/>
          </p:cNvSpPr>
          <p:nvPr>
            <p:ph type="ftr" sz="quarter" idx="3"/>
          </p:nvPr>
        </p:nvSpPr>
        <p:spPr>
          <a:xfrm>
            <a:off x="76200" y="6661150"/>
            <a:ext cx="381000" cy="196850"/>
          </a:xfrm>
          <a:prstGeom prst="rect">
            <a:avLst/>
          </a:prstGeom>
        </p:spPr>
        <p:txBody>
          <a:bodyPr vert="horz" wrap="square" lIns="0" tIns="0" rIns="0" bIns="0" numCol="1" anchor="t" anchorCtr="0" compatLnSpc="1">
            <a:prstTxWarp prst="textNoShape">
              <a:avLst/>
            </a:prstTxWarp>
          </a:bodyPr>
          <a:lstStyle>
            <a:lvl1pPr algn="r">
              <a:defRPr sz="800">
                <a:latin typeface="Arial Narrow" charset="0"/>
                <a:cs typeface="ヒラギノ角ゴ Pro W3" charset="-128"/>
              </a:defRPr>
            </a:lvl1pPr>
          </a:lstStyle>
          <a:p>
            <a:pPr>
              <a:defRPr/>
            </a:pPr>
            <a:r>
              <a:rPr lang="de-DE"/>
              <a:t>PSI,</a:t>
            </a:r>
          </a:p>
        </p:txBody>
      </p:sp>
      <p:sp>
        <p:nvSpPr>
          <p:cNvPr id="12" name="Foliennummernplatzhalter 5"/>
          <p:cNvSpPr>
            <a:spLocks noGrp="1"/>
          </p:cNvSpPr>
          <p:nvPr>
            <p:ph type="sldNum" sz="quarter" idx="4"/>
          </p:nvPr>
        </p:nvSpPr>
        <p:spPr>
          <a:xfrm>
            <a:off x="8001000" y="6661150"/>
            <a:ext cx="838200" cy="228600"/>
          </a:xfrm>
          <a:prstGeom prst="rect">
            <a:avLst/>
          </a:prstGeom>
        </p:spPr>
        <p:txBody>
          <a:bodyPr vert="horz" wrap="square" lIns="0" tIns="0" rIns="0" bIns="0" numCol="1" anchor="t" anchorCtr="0" compatLnSpc="1">
            <a:prstTxWarp prst="textNoShape">
              <a:avLst/>
            </a:prstTxWarp>
          </a:bodyPr>
          <a:lstStyle>
            <a:lvl1pPr algn="r">
              <a:defRPr sz="800">
                <a:latin typeface="Arial Narrow" charset="0"/>
              </a:defRPr>
            </a:lvl1pPr>
          </a:lstStyle>
          <a:p>
            <a:r>
              <a:rPr lang="de-DE"/>
              <a:t>Seite </a:t>
            </a:r>
            <a:fld id="{356DD4AE-CD81-41E3-998A-493AB8375000}" type="slidenum">
              <a:rPr lang="de-DE"/>
              <a:pPr/>
              <a:t>‹#›</a:t>
            </a:fld>
            <a:endParaRPr lang="de-DE"/>
          </a:p>
        </p:txBody>
      </p:sp>
      <p:pic>
        <p:nvPicPr>
          <p:cNvPr id="1033" name="Bild 14" descr="PSI-Logo_narrow_30k.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4800" y="176213"/>
            <a:ext cx="10160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Lst>
  <p:transition spd="med"/>
  <p:hf hdr="0"/>
  <p:txStyles>
    <p:titleStyle>
      <a:lvl1pPr algn="l" rtl="0" eaLnBrk="1" fontAlgn="base" hangingPunct="1">
        <a:spcBef>
          <a:spcPct val="0"/>
        </a:spcBef>
        <a:spcAft>
          <a:spcPct val="0"/>
        </a:spcAft>
        <a:defRPr sz="2600" b="1">
          <a:solidFill>
            <a:srgbClr val="606060"/>
          </a:solidFill>
          <a:latin typeface="Arial Narrow"/>
          <a:ea typeface="ヒラギノ角ゴ Pro W3" pitchFamily="-108" charset="-128"/>
          <a:cs typeface="Arial Narrow"/>
        </a:defRPr>
      </a:lvl1pPr>
      <a:lvl2pPr algn="l" rtl="0" eaLnBrk="1" fontAlgn="base" hangingPunct="1">
        <a:spcBef>
          <a:spcPct val="0"/>
        </a:spcBef>
        <a:spcAft>
          <a:spcPct val="0"/>
        </a:spcAft>
        <a:defRPr sz="2600" b="1">
          <a:solidFill>
            <a:srgbClr val="606060"/>
          </a:solidFill>
          <a:latin typeface="Arial Narrow" pitchFamily="34" charset="0"/>
          <a:ea typeface="ヒラギノ角ゴ Pro W3" pitchFamily="-108" charset="-128"/>
          <a:cs typeface="ヒラギノ角ゴ Pro W3" pitchFamily="-108" charset="-128"/>
        </a:defRPr>
      </a:lvl2pPr>
      <a:lvl3pPr algn="l" rtl="0" eaLnBrk="1" fontAlgn="base" hangingPunct="1">
        <a:spcBef>
          <a:spcPct val="0"/>
        </a:spcBef>
        <a:spcAft>
          <a:spcPct val="0"/>
        </a:spcAft>
        <a:defRPr sz="2600" b="1">
          <a:solidFill>
            <a:srgbClr val="606060"/>
          </a:solidFill>
          <a:latin typeface="Arial Narrow" pitchFamily="34" charset="0"/>
          <a:ea typeface="ヒラギノ角ゴ Pro W3" pitchFamily="-108" charset="-128"/>
          <a:cs typeface="ヒラギノ角ゴ Pro W3" pitchFamily="-108" charset="-128"/>
        </a:defRPr>
      </a:lvl3pPr>
      <a:lvl4pPr algn="l" rtl="0" eaLnBrk="1" fontAlgn="base" hangingPunct="1">
        <a:spcBef>
          <a:spcPct val="0"/>
        </a:spcBef>
        <a:spcAft>
          <a:spcPct val="0"/>
        </a:spcAft>
        <a:defRPr sz="2600" b="1">
          <a:solidFill>
            <a:srgbClr val="606060"/>
          </a:solidFill>
          <a:latin typeface="Arial Narrow" pitchFamily="34" charset="0"/>
          <a:ea typeface="ヒラギノ角ゴ Pro W3" pitchFamily="-108" charset="-128"/>
          <a:cs typeface="ヒラギノ角ゴ Pro W3" pitchFamily="-108" charset="-128"/>
        </a:defRPr>
      </a:lvl4pPr>
      <a:lvl5pPr algn="l" rtl="0" eaLnBrk="1" fontAlgn="base" hangingPunct="1">
        <a:spcBef>
          <a:spcPct val="0"/>
        </a:spcBef>
        <a:spcAft>
          <a:spcPct val="0"/>
        </a:spcAft>
        <a:defRPr sz="2600" b="1">
          <a:solidFill>
            <a:srgbClr val="606060"/>
          </a:solidFill>
          <a:latin typeface="Arial Narrow" pitchFamily="34" charset="0"/>
          <a:ea typeface="ヒラギノ角ゴ Pro W3" pitchFamily="-108" charset="-128"/>
          <a:cs typeface="ヒラギノ角ゴ Pro W3" pitchFamily="-108" charset="-128"/>
        </a:defRPr>
      </a:lvl5pPr>
      <a:lvl6pPr marL="457200" algn="l" rtl="0" eaLnBrk="1" fontAlgn="base" hangingPunct="1">
        <a:spcBef>
          <a:spcPct val="0"/>
        </a:spcBef>
        <a:spcAft>
          <a:spcPct val="0"/>
        </a:spcAft>
        <a:defRPr sz="3200" b="1">
          <a:solidFill>
            <a:schemeClr val="tx2"/>
          </a:solidFill>
          <a:latin typeface="Arial Narrow" pitchFamily="34" charset="0"/>
        </a:defRPr>
      </a:lvl6pPr>
      <a:lvl7pPr marL="914400" algn="l" rtl="0" eaLnBrk="1" fontAlgn="base" hangingPunct="1">
        <a:spcBef>
          <a:spcPct val="0"/>
        </a:spcBef>
        <a:spcAft>
          <a:spcPct val="0"/>
        </a:spcAft>
        <a:defRPr sz="3200" b="1">
          <a:solidFill>
            <a:schemeClr val="tx2"/>
          </a:solidFill>
          <a:latin typeface="Arial Narrow" pitchFamily="34" charset="0"/>
        </a:defRPr>
      </a:lvl7pPr>
      <a:lvl8pPr marL="1371600" algn="l" rtl="0" eaLnBrk="1" fontAlgn="base" hangingPunct="1">
        <a:spcBef>
          <a:spcPct val="0"/>
        </a:spcBef>
        <a:spcAft>
          <a:spcPct val="0"/>
        </a:spcAft>
        <a:defRPr sz="3200" b="1">
          <a:solidFill>
            <a:schemeClr val="tx2"/>
          </a:solidFill>
          <a:latin typeface="Arial Narrow" pitchFamily="34" charset="0"/>
        </a:defRPr>
      </a:lvl8pPr>
      <a:lvl9pPr marL="1828800" algn="l" rtl="0" eaLnBrk="1" fontAlgn="base" hangingPunct="1">
        <a:spcBef>
          <a:spcPct val="0"/>
        </a:spcBef>
        <a:spcAft>
          <a:spcPct val="0"/>
        </a:spcAft>
        <a:defRPr sz="3200" b="1">
          <a:solidFill>
            <a:schemeClr val="tx2"/>
          </a:solidFill>
          <a:latin typeface="Arial Narrow" pitchFamily="34" charset="0"/>
        </a:defRPr>
      </a:lvl9pPr>
    </p:titleStyle>
    <p:bodyStyle>
      <a:lvl1pPr marL="342900" indent="-342900" algn="l" rtl="0" eaLnBrk="1" fontAlgn="base" hangingPunct="1">
        <a:lnSpc>
          <a:spcPct val="110000"/>
        </a:lnSpc>
        <a:spcBef>
          <a:spcPct val="0"/>
        </a:spcBef>
        <a:spcAft>
          <a:spcPct val="0"/>
        </a:spcAft>
        <a:buClr>
          <a:schemeClr val="accent2"/>
        </a:buClr>
        <a:defRPr sz="1700">
          <a:solidFill>
            <a:schemeClr val="tx1"/>
          </a:solidFill>
          <a:latin typeface="Arial Narrow"/>
          <a:ea typeface="ヒラギノ角ゴ Pro W3" pitchFamily="-108" charset="-128"/>
          <a:cs typeface="Arial Narrow"/>
        </a:defRPr>
      </a:lvl1pPr>
      <a:lvl2pPr marL="179388" indent="-179388" algn="l" rtl="0" eaLnBrk="1" fontAlgn="base" hangingPunct="1">
        <a:lnSpc>
          <a:spcPct val="110000"/>
        </a:lnSpc>
        <a:spcBef>
          <a:spcPct val="0"/>
        </a:spcBef>
        <a:spcAft>
          <a:spcPct val="0"/>
        </a:spcAft>
        <a:buClr>
          <a:schemeClr val="tx1"/>
        </a:buClr>
        <a:buSzPct val="80000"/>
        <a:buFont typeface="Lucida Grande" charset="0"/>
        <a:buChar char="•"/>
        <a:defRPr sz="1700">
          <a:solidFill>
            <a:schemeClr val="tx1"/>
          </a:solidFill>
          <a:latin typeface="Arial Narrow"/>
          <a:ea typeface="ヒラギノ角ゴ Pro W3" charset="-128"/>
          <a:cs typeface="Arial Narrow"/>
        </a:defRPr>
      </a:lvl2pPr>
      <a:lvl3pPr marL="179388" indent="179388" algn="l" rtl="0" eaLnBrk="1" fontAlgn="base" hangingPunct="1">
        <a:lnSpc>
          <a:spcPct val="110000"/>
        </a:lnSpc>
        <a:spcBef>
          <a:spcPct val="0"/>
        </a:spcBef>
        <a:spcAft>
          <a:spcPct val="0"/>
        </a:spcAft>
        <a:buFont typeface="Times" charset="0"/>
        <a:buChar char="–"/>
        <a:defRPr sz="1700">
          <a:solidFill>
            <a:schemeClr val="tx1"/>
          </a:solidFill>
          <a:latin typeface="+mn-lt"/>
          <a:ea typeface="ＭＳ Ｐゴシック" charset="-128"/>
          <a:cs typeface="ＭＳ Ｐゴシック" charset="-128"/>
        </a:defRPr>
      </a:lvl3pPr>
      <a:lvl4pPr marL="627063" indent="-179388" algn="l" rtl="0" eaLnBrk="1" fontAlgn="base" hangingPunct="1">
        <a:lnSpc>
          <a:spcPct val="110000"/>
        </a:lnSpc>
        <a:spcBef>
          <a:spcPct val="0"/>
        </a:spcBef>
        <a:spcAft>
          <a:spcPct val="0"/>
        </a:spcAft>
        <a:buFont typeface="Lucida Grande" charset="0"/>
        <a:buChar char="–"/>
        <a:defRPr sz="1700">
          <a:solidFill>
            <a:schemeClr val="tx1"/>
          </a:solidFill>
          <a:latin typeface="Arial Narrow"/>
          <a:ea typeface="Arial Narrow" charset="0"/>
          <a:cs typeface="Arial Narrow"/>
        </a:defRPr>
      </a:lvl4pPr>
      <a:lvl5pPr marL="358775" indent="-179388" algn="l" rtl="0" eaLnBrk="1" fontAlgn="base" hangingPunct="1">
        <a:lnSpc>
          <a:spcPct val="110000"/>
        </a:lnSpc>
        <a:spcBef>
          <a:spcPct val="0"/>
        </a:spcBef>
        <a:spcAft>
          <a:spcPct val="0"/>
        </a:spcAft>
        <a:buFont typeface="Lucida Grande" charset="0"/>
        <a:buChar char="–"/>
        <a:defRPr sz="1700">
          <a:solidFill>
            <a:schemeClr val="tx1"/>
          </a:solidFill>
          <a:latin typeface="Arial Narrow"/>
          <a:ea typeface="ヒラギノ角ゴ Pro W3" pitchFamily="-112" charset="-128"/>
          <a:cs typeface="Arial Narrow"/>
        </a:defRPr>
      </a:lvl5pPr>
      <a:lvl6pPr marL="1981200" indent="-190500" algn="l" rtl="0" eaLnBrk="1" fontAlgn="base" hangingPunct="1">
        <a:lnSpc>
          <a:spcPct val="110000"/>
        </a:lnSpc>
        <a:spcBef>
          <a:spcPct val="0"/>
        </a:spcBef>
        <a:spcAft>
          <a:spcPct val="0"/>
        </a:spcAft>
        <a:buChar char="–"/>
        <a:defRPr sz="2100">
          <a:solidFill>
            <a:schemeClr val="tx1"/>
          </a:solidFill>
          <a:latin typeface="+mn-lt"/>
          <a:ea typeface="ヒラギノ角ゴ Pro W3" charset="-128"/>
        </a:defRPr>
      </a:lvl6pPr>
      <a:lvl7pPr marL="2438400" indent="-190500" algn="l" rtl="0" eaLnBrk="1" fontAlgn="base" hangingPunct="1">
        <a:lnSpc>
          <a:spcPct val="110000"/>
        </a:lnSpc>
        <a:spcBef>
          <a:spcPct val="0"/>
        </a:spcBef>
        <a:spcAft>
          <a:spcPct val="0"/>
        </a:spcAft>
        <a:buChar char="–"/>
        <a:defRPr sz="2100">
          <a:solidFill>
            <a:schemeClr val="tx1"/>
          </a:solidFill>
          <a:latin typeface="+mn-lt"/>
          <a:ea typeface="ヒラギノ角ゴ Pro W3" charset="-128"/>
        </a:defRPr>
      </a:lvl7pPr>
      <a:lvl8pPr marL="2895600" indent="-190500" algn="l" rtl="0" eaLnBrk="1" fontAlgn="base" hangingPunct="1">
        <a:lnSpc>
          <a:spcPct val="110000"/>
        </a:lnSpc>
        <a:spcBef>
          <a:spcPct val="0"/>
        </a:spcBef>
        <a:spcAft>
          <a:spcPct val="0"/>
        </a:spcAft>
        <a:buChar char="–"/>
        <a:defRPr sz="2100">
          <a:solidFill>
            <a:schemeClr val="tx1"/>
          </a:solidFill>
          <a:latin typeface="+mn-lt"/>
          <a:ea typeface="ヒラギノ角ゴ Pro W3" charset="-128"/>
        </a:defRPr>
      </a:lvl8pPr>
      <a:lvl9pPr marL="3352800" indent="-190500" algn="l" rtl="0" eaLnBrk="1" fontAlgn="base" hangingPunct="1">
        <a:lnSpc>
          <a:spcPct val="110000"/>
        </a:lnSpc>
        <a:spcBef>
          <a:spcPct val="0"/>
        </a:spcBef>
        <a:spcAft>
          <a:spcPct val="0"/>
        </a:spcAft>
        <a:buChar char="–"/>
        <a:defRPr sz="2100">
          <a:solidFill>
            <a:schemeClr val="tx1"/>
          </a:solidFill>
          <a:latin typeface="+mn-lt"/>
          <a:ea typeface="ヒラギノ角ゴ Pro W3"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umsplatzhalt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128"/>
              </a:defRPr>
            </a:lvl1pPr>
            <a:lvl2pPr marL="37931725" indent="-37474525">
              <a:defRPr sz="2400">
                <a:solidFill>
                  <a:schemeClr val="tx1"/>
                </a:solidFill>
                <a:latin typeface="Times" charset="0"/>
                <a:ea typeface="ヒラギノ角ゴ Pro W3" charset="-128"/>
              </a:defRPr>
            </a:lvl2pPr>
            <a:lvl3pPr>
              <a:defRPr sz="2400">
                <a:solidFill>
                  <a:schemeClr val="tx1"/>
                </a:solidFill>
                <a:latin typeface="Times" charset="0"/>
                <a:ea typeface="ヒラギノ角ゴ Pro W3" charset="-128"/>
              </a:defRPr>
            </a:lvl3pPr>
            <a:lvl4pPr>
              <a:defRPr sz="2400">
                <a:solidFill>
                  <a:schemeClr val="tx1"/>
                </a:solidFill>
                <a:latin typeface="Times" charset="0"/>
                <a:ea typeface="ヒラギノ角ゴ Pro W3" charset="-128"/>
              </a:defRPr>
            </a:lvl4pPr>
            <a:lvl5pPr>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fld id="{0F92F63A-2BB4-4FEE-A17D-4D9B81C626CF}" type="datetime4">
              <a:rPr lang="de-DE" sz="800">
                <a:latin typeface="Arial Narrow" charset="0"/>
              </a:rPr>
              <a:pPr/>
              <a:t>11. November 2013</a:t>
            </a:fld>
            <a:endParaRPr lang="de-DE" sz="800">
              <a:latin typeface="Arial Narrow" charset="0"/>
            </a:endParaRPr>
          </a:p>
        </p:txBody>
      </p:sp>
      <p:sp>
        <p:nvSpPr>
          <p:cNvPr id="9219" name="Fußzeilenplatzhalt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128"/>
              </a:defRPr>
            </a:lvl1pPr>
            <a:lvl2pPr marL="37931725" indent="-37474525">
              <a:defRPr sz="2400">
                <a:solidFill>
                  <a:schemeClr val="tx1"/>
                </a:solidFill>
                <a:latin typeface="Times" charset="0"/>
                <a:ea typeface="ヒラギノ角ゴ Pro W3" charset="-128"/>
              </a:defRPr>
            </a:lvl2pPr>
            <a:lvl3pPr>
              <a:defRPr sz="2400">
                <a:solidFill>
                  <a:schemeClr val="tx1"/>
                </a:solidFill>
                <a:latin typeface="Times" charset="0"/>
                <a:ea typeface="ヒラギノ角ゴ Pro W3" charset="-128"/>
              </a:defRPr>
            </a:lvl3pPr>
            <a:lvl4pPr>
              <a:defRPr sz="2400">
                <a:solidFill>
                  <a:schemeClr val="tx1"/>
                </a:solidFill>
                <a:latin typeface="Times" charset="0"/>
                <a:ea typeface="ヒラギノ角ゴ Pro W3" charset="-128"/>
              </a:defRPr>
            </a:lvl4pPr>
            <a:lvl5pPr>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r>
              <a:rPr lang="de-DE" sz="800" smtClean="0">
                <a:latin typeface="Arial Narrow" charset="0"/>
              </a:rPr>
              <a:t>PSI,</a:t>
            </a:r>
          </a:p>
        </p:txBody>
      </p:sp>
      <p:sp>
        <p:nvSpPr>
          <p:cNvPr id="9220" name="Datumsplatzhalter 3"/>
          <p:cNvSpPr txBox="1">
            <a:spLocks noGrp="1"/>
          </p:cNvSpPr>
          <p:nvPr/>
        </p:nvSpPr>
        <p:spPr bwMode="auto">
          <a:xfrm>
            <a:off x="484188" y="6661150"/>
            <a:ext cx="9144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charset="0"/>
                <a:ea typeface="ヒラギノ角ゴ Pro W3" charset="-128"/>
              </a:defRPr>
            </a:lvl1pPr>
            <a:lvl2pPr marL="37931725" indent="-37474525">
              <a:defRPr sz="2400">
                <a:solidFill>
                  <a:schemeClr val="tx1"/>
                </a:solidFill>
                <a:latin typeface="Times" charset="0"/>
                <a:ea typeface="ヒラギノ角ゴ Pro W3" charset="-128"/>
              </a:defRPr>
            </a:lvl2pPr>
            <a:lvl3pPr>
              <a:defRPr sz="2400">
                <a:solidFill>
                  <a:schemeClr val="tx1"/>
                </a:solidFill>
                <a:latin typeface="Times" charset="0"/>
                <a:ea typeface="ヒラギノ角ゴ Pro W3" charset="-128"/>
              </a:defRPr>
            </a:lvl3pPr>
            <a:lvl4pPr>
              <a:defRPr sz="2400">
                <a:solidFill>
                  <a:schemeClr val="tx1"/>
                </a:solidFill>
                <a:latin typeface="Times" charset="0"/>
                <a:ea typeface="ヒラギノ角ゴ Pro W3" charset="-128"/>
              </a:defRPr>
            </a:lvl4pPr>
            <a:lvl5pPr>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fld id="{2E7A3E1E-1644-450E-84E1-B35A24779667}" type="datetime4">
              <a:rPr lang="de-DE" sz="800">
                <a:latin typeface="Arial Narrow" charset="0"/>
              </a:rPr>
              <a:pPr/>
              <a:t>11. November 2013</a:t>
            </a:fld>
            <a:endParaRPr lang="de-DE" sz="800">
              <a:latin typeface="Arial Narrow" charset="0"/>
            </a:endParaRPr>
          </a:p>
        </p:txBody>
      </p:sp>
      <p:sp>
        <p:nvSpPr>
          <p:cNvPr id="9221" name="Fußzeilenplatzhalter 4"/>
          <p:cNvSpPr txBox="1">
            <a:spLocks noGrp="1"/>
          </p:cNvSpPr>
          <p:nvPr/>
        </p:nvSpPr>
        <p:spPr bwMode="auto">
          <a:xfrm>
            <a:off x="76200" y="6661150"/>
            <a:ext cx="381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charset="0"/>
                <a:ea typeface="ヒラギノ角ゴ Pro W3" charset="-128"/>
              </a:defRPr>
            </a:lvl1pPr>
            <a:lvl2pPr marL="37931725" indent="-37474525">
              <a:defRPr sz="2400">
                <a:solidFill>
                  <a:schemeClr val="tx1"/>
                </a:solidFill>
                <a:latin typeface="Times" charset="0"/>
                <a:ea typeface="ヒラギノ角ゴ Pro W3" charset="-128"/>
              </a:defRPr>
            </a:lvl2pPr>
            <a:lvl3pPr>
              <a:defRPr sz="2400">
                <a:solidFill>
                  <a:schemeClr val="tx1"/>
                </a:solidFill>
                <a:latin typeface="Times" charset="0"/>
                <a:ea typeface="ヒラギノ角ゴ Pro W3" charset="-128"/>
              </a:defRPr>
            </a:lvl3pPr>
            <a:lvl4pPr>
              <a:defRPr sz="2400">
                <a:solidFill>
                  <a:schemeClr val="tx1"/>
                </a:solidFill>
                <a:latin typeface="Times" charset="0"/>
                <a:ea typeface="ヒラギノ角ゴ Pro W3" charset="-128"/>
              </a:defRPr>
            </a:lvl4pPr>
            <a:lvl5pPr>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pPr algn="r"/>
            <a:r>
              <a:rPr lang="de-DE" sz="800">
                <a:latin typeface="Arial Narrow" charset="0"/>
              </a:rPr>
              <a:t>PSI,</a:t>
            </a:r>
          </a:p>
        </p:txBody>
      </p:sp>
      <p:sp>
        <p:nvSpPr>
          <p:cNvPr id="9222" name="Titel 3"/>
          <p:cNvSpPr>
            <a:spLocks noGrp="1"/>
          </p:cNvSpPr>
          <p:nvPr>
            <p:ph type="ctrTitle"/>
          </p:nvPr>
        </p:nvSpPr>
        <p:spPr>
          <a:xfrm>
            <a:off x="1905000" y="4581525"/>
            <a:ext cx="6915150" cy="360363"/>
          </a:xfrm>
        </p:spPr>
        <p:txBody>
          <a:bodyPr/>
          <a:lstStyle/>
          <a:p>
            <a:r>
              <a:rPr lang="de-DE" sz="2300" smtClean="0">
                <a:latin typeface="Arial Narrow" charset="0"/>
                <a:ea typeface="ヒラギノ角ゴ Pro W3" charset="-128"/>
                <a:cs typeface="Arial" charset="0"/>
              </a:rPr>
              <a:t>Paul Scherrer Institut</a:t>
            </a:r>
          </a:p>
        </p:txBody>
      </p:sp>
      <p:sp>
        <p:nvSpPr>
          <p:cNvPr id="9223" name="Untertitel 4"/>
          <p:cNvSpPr>
            <a:spLocks/>
          </p:cNvSpPr>
          <p:nvPr/>
        </p:nvSpPr>
        <p:spPr bwMode="auto">
          <a:xfrm>
            <a:off x="1903413" y="5373688"/>
            <a:ext cx="70104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nSpc>
                <a:spcPct val="110000"/>
              </a:lnSpc>
              <a:buClr>
                <a:schemeClr val="accent2"/>
              </a:buClr>
            </a:pPr>
            <a:r>
              <a:rPr lang="de-DE" sz="2500" b="1" dirty="0" smtClean="0">
                <a:latin typeface="Arial Narrow" charset="0"/>
              </a:rPr>
              <a:t>Status </a:t>
            </a:r>
            <a:r>
              <a:rPr lang="de-DE" sz="2500" b="1" dirty="0" err="1" smtClean="0">
                <a:latin typeface="Arial Narrow" charset="0"/>
              </a:rPr>
              <a:t>of</a:t>
            </a:r>
            <a:r>
              <a:rPr lang="de-DE" sz="2500" b="1" dirty="0" smtClean="0">
                <a:latin typeface="Arial Narrow" charset="0"/>
              </a:rPr>
              <a:t> </a:t>
            </a:r>
            <a:r>
              <a:rPr lang="de-DE" sz="2500" b="1" dirty="0" err="1" smtClean="0">
                <a:latin typeface="Arial Narrow" charset="0"/>
              </a:rPr>
              <a:t>the</a:t>
            </a:r>
            <a:r>
              <a:rPr lang="de-DE" sz="2500" b="1" dirty="0" smtClean="0">
                <a:latin typeface="Arial Narrow" charset="0"/>
              </a:rPr>
              <a:t> </a:t>
            </a:r>
            <a:r>
              <a:rPr lang="de-DE" sz="2500" b="1" dirty="0" err="1" smtClean="0">
                <a:latin typeface="Arial Narrow" charset="0"/>
              </a:rPr>
              <a:t>THz</a:t>
            </a:r>
            <a:r>
              <a:rPr lang="de-DE" sz="2500" b="1" dirty="0" smtClean="0">
                <a:latin typeface="Arial Narrow" charset="0"/>
              </a:rPr>
              <a:t> </a:t>
            </a:r>
            <a:r>
              <a:rPr lang="de-DE" sz="2500" b="1" dirty="0" err="1" smtClean="0">
                <a:latin typeface="Arial Narrow" charset="0"/>
              </a:rPr>
              <a:t>Streak</a:t>
            </a:r>
            <a:r>
              <a:rPr lang="de-DE" sz="2500" b="1" dirty="0" smtClean="0">
                <a:latin typeface="Arial Narrow" charset="0"/>
              </a:rPr>
              <a:t> </a:t>
            </a:r>
            <a:r>
              <a:rPr lang="de-DE" sz="2500" b="1" dirty="0" err="1" smtClean="0">
                <a:latin typeface="Arial Narrow" charset="0"/>
              </a:rPr>
              <a:t>Camera</a:t>
            </a:r>
            <a:r>
              <a:rPr lang="de-DE" sz="2500" b="1" dirty="0" smtClean="0">
                <a:latin typeface="Arial Narrow" charset="0"/>
              </a:rPr>
              <a:t> Development </a:t>
            </a:r>
            <a:r>
              <a:rPr lang="de-DE" sz="2500" b="1" dirty="0" err="1" smtClean="0">
                <a:latin typeface="Arial Narrow" charset="0"/>
              </a:rPr>
              <a:t>for</a:t>
            </a:r>
            <a:r>
              <a:rPr lang="de-DE" sz="2500" b="1" dirty="0" smtClean="0">
                <a:latin typeface="Arial Narrow" charset="0"/>
              </a:rPr>
              <a:t> </a:t>
            </a:r>
            <a:r>
              <a:rPr lang="de-DE" sz="2500" b="1" dirty="0" err="1" smtClean="0">
                <a:latin typeface="Arial Narrow" charset="0"/>
              </a:rPr>
              <a:t>SwissFEL</a:t>
            </a:r>
            <a:r>
              <a:rPr lang="de-DE" sz="2500" b="1" dirty="0" smtClean="0">
                <a:latin typeface="Arial Narrow" charset="0"/>
              </a:rPr>
              <a:t> </a:t>
            </a:r>
            <a:r>
              <a:rPr lang="de-DE" sz="2500" b="1" dirty="0" err="1" smtClean="0">
                <a:latin typeface="Arial Narrow" charset="0"/>
              </a:rPr>
              <a:t>at</a:t>
            </a:r>
            <a:r>
              <a:rPr lang="de-DE" sz="2500" b="1" dirty="0" smtClean="0">
                <a:latin typeface="Arial Narrow" charset="0"/>
              </a:rPr>
              <a:t> PSI</a:t>
            </a:r>
            <a:endParaRPr lang="de-DE" sz="2500" b="1" dirty="0">
              <a:latin typeface="Arial Narrow" charset="0"/>
            </a:endParaRPr>
          </a:p>
        </p:txBody>
      </p:sp>
      <p:sp>
        <p:nvSpPr>
          <p:cNvPr id="9224" name="Titel 3"/>
          <p:cNvSpPr>
            <a:spLocks/>
          </p:cNvSpPr>
          <p:nvPr/>
        </p:nvSpPr>
        <p:spPr bwMode="auto">
          <a:xfrm>
            <a:off x="1903413" y="4940300"/>
            <a:ext cx="69151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de-DE" sz="2300" dirty="0" smtClean="0">
                <a:latin typeface="Arial Narrow" charset="0"/>
                <a:cs typeface="Arial" charset="0"/>
              </a:rPr>
              <a:t>Rasmus Ischebeck, Pavle </a:t>
            </a:r>
            <a:r>
              <a:rPr lang="de-DE" sz="2300" dirty="0" err="1" smtClean="0">
                <a:latin typeface="Arial Narrow" charset="0"/>
                <a:cs typeface="Arial" charset="0"/>
              </a:rPr>
              <a:t>Juranić</a:t>
            </a:r>
            <a:r>
              <a:rPr lang="de-DE" sz="2300" dirty="0" smtClean="0">
                <a:latin typeface="Arial Narrow" charset="0"/>
                <a:cs typeface="Arial" charset="0"/>
              </a:rPr>
              <a:t>, Christoph Hauri, </a:t>
            </a:r>
            <a:r>
              <a:rPr lang="de-DE" sz="2300" dirty="0" err="1" smtClean="0">
                <a:latin typeface="Arial Narrow" charset="0"/>
                <a:cs typeface="Arial" charset="0"/>
              </a:rPr>
              <a:t>etc</a:t>
            </a:r>
            <a:endParaRPr lang="de-DE" sz="2300" dirty="0">
              <a:latin typeface="Arial Narrow" charset="0"/>
              <a:cs typeface="Arial" charset="0"/>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HHG: Spectrum from Grating Spectrometer</a:t>
            </a:r>
            <a:endParaRPr lang="de-CH" dirty="0"/>
          </a:p>
        </p:txBody>
      </p:sp>
      <p:sp>
        <p:nvSpPr>
          <p:cNvPr id="4" name="Date Placeholder 3"/>
          <p:cNvSpPr>
            <a:spLocks noGrp="1"/>
          </p:cNvSpPr>
          <p:nvPr>
            <p:ph type="dt" sz="half" idx="10"/>
          </p:nvPr>
        </p:nvSpPr>
        <p:spPr/>
        <p:txBody>
          <a:bodyPr/>
          <a:lstStyle/>
          <a:p>
            <a:fld id="{6464BE8E-C76B-48F1-91C9-DD9341E54781}" type="datetime1">
              <a:rPr lang="de-DE" smtClean="0"/>
              <a:pPr/>
              <a:t>11.11.2013</a:t>
            </a:fld>
            <a:endParaRPr lang="de-DE"/>
          </a:p>
        </p:txBody>
      </p:sp>
      <p:sp>
        <p:nvSpPr>
          <p:cNvPr id="5" name="Footer Placeholder 4"/>
          <p:cNvSpPr>
            <a:spLocks noGrp="1"/>
          </p:cNvSpPr>
          <p:nvPr>
            <p:ph type="ftr" sz="quarter" idx="11"/>
          </p:nvPr>
        </p:nvSpPr>
        <p:spPr/>
        <p:txBody>
          <a:bodyPr/>
          <a:lstStyle/>
          <a:p>
            <a:pPr>
              <a:defRPr/>
            </a:pPr>
            <a:r>
              <a:rPr lang="de-DE" smtClean="0"/>
              <a:t>PSI,</a:t>
            </a:r>
            <a:endParaRPr lang="de-DE"/>
          </a:p>
        </p:txBody>
      </p:sp>
      <p:sp>
        <p:nvSpPr>
          <p:cNvPr id="6" name="Slide Number Placeholder 5"/>
          <p:cNvSpPr>
            <a:spLocks noGrp="1"/>
          </p:cNvSpPr>
          <p:nvPr>
            <p:ph type="sldNum" sz="quarter" idx="12"/>
          </p:nvPr>
        </p:nvSpPr>
        <p:spPr/>
        <p:txBody>
          <a:bodyPr/>
          <a:lstStyle/>
          <a:p>
            <a:r>
              <a:rPr lang="de-DE" smtClean="0"/>
              <a:t>Seite </a:t>
            </a:r>
            <a:fld id="{38E0D9EF-C0A5-4DE2-8C9D-AE4FD3DA60C4}" type="slidenum">
              <a:rPr lang="de-DE" smtClean="0"/>
              <a:pPr/>
              <a:t>10</a:t>
            </a:fld>
            <a:endParaRPr lang="de-DE"/>
          </a:p>
        </p:txBody>
      </p:sp>
      <p:pic>
        <p:nvPicPr>
          <p:cNvPr id="2050" name="Picture 2" descr="C:\Users\juranic_p\AppData\Local\Microsoft\Windows\Temporary Internet Files\Content.Outlook\1QI3XC14\Argon_1st_Ord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710622"/>
            <a:ext cx="7510970" cy="563479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bwMode="auto">
          <a:xfrm>
            <a:off x="2987824" y="4221088"/>
            <a:ext cx="432048" cy="576064"/>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a:off x="2537811" y="4292965"/>
            <a:ext cx="378005" cy="79221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a:off x="2195736" y="4292965"/>
            <a:ext cx="216024" cy="100824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a:off x="3137029" y="4149080"/>
            <a:ext cx="720080" cy="7200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5" name="TextBox 14"/>
          <p:cNvSpPr txBox="1"/>
          <p:nvPr/>
        </p:nvSpPr>
        <p:spPr>
          <a:xfrm>
            <a:off x="1835696" y="3897313"/>
            <a:ext cx="1997342" cy="287771"/>
          </a:xfrm>
          <a:prstGeom prst="rect">
            <a:avLst/>
          </a:prstGeom>
          <a:noFill/>
        </p:spPr>
        <p:txBody>
          <a:bodyPr wrap="none" lIns="0" tIns="0" rIns="0" bIns="0" rtlCol="0">
            <a:spAutoFit/>
          </a:bodyPr>
          <a:lstStyle/>
          <a:p>
            <a:pPr>
              <a:lnSpc>
                <a:spcPct val="110000"/>
              </a:lnSpc>
            </a:pPr>
            <a:r>
              <a:rPr lang="en-US" sz="1700" dirty="0" smtClean="0">
                <a:latin typeface="Arial Narrow"/>
                <a:cs typeface="Arial Narrow"/>
              </a:rPr>
              <a:t>Strange spectral features</a:t>
            </a:r>
            <a:endParaRPr lang="de-CH" sz="1700" dirty="0" err="1">
              <a:latin typeface="Arial Narrow"/>
              <a:cs typeface="Arial Narrow"/>
            </a:endParaRPr>
          </a:p>
        </p:txBody>
      </p:sp>
      <p:sp>
        <p:nvSpPr>
          <p:cNvPr id="24" name="Oval 23"/>
          <p:cNvSpPr/>
          <p:nvPr/>
        </p:nvSpPr>
        <p:spPr bwMode="auto">
          <a:xfrm>
            <a:off x="2879812" y="5095953"/>
            <a:ext cx="72008" cy="72008"/>
          </a:xfrm>
          <a:prstGeom prst="ellipse">
            <a:avLst/>
          </a:prstGeom>
          <a:solidFill>
            <a:schemeClr val="accent1">
              <a:alpha val="23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Times" charset="0"/>
            </a:endParaRPr>
          </a:p>
        </p:txBody>
      </p:sp>
      <p:sp>
        <p:nvSpPr>
          <p:cNvPr id="22" name="Oval 21"/>
          <p:cNvSpPr/>
          <p:nvPr/>
        </p:nvSpPr>
        <p:spPr bwMode="auto">
          <a:xfrm>
            <a:off x="2411760" y="5301208"/>
            <a:ext cx="45719" cy="45719"/>
          </a:xfrm>
          <a:prstGeom prst="ellipse">
            <a:avLst/>
          </a:prstGeom>
          <a:solidFill>
            <a:schemeClr val="accent1">
              <a:alpha val="28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Times" charset="0"/>
            </a:endParaRPr>
          </a:p>
        </p:txBody>
      </p:sp>
      <p:sp>
        <p:nvSpPr>
          <p:cNvPr id="25" name="Oval 24"/>
          <p:cNvSpPr/>
          <p:nvPr/>
        </p:nvSpPr>
        <p:spPr bwMode="auto">
          <a:xfrm>
            <a:off x="3383868" y="4797152"/>
            <a:ext cx="72008" cy="72008"/>
          </a:xfrm>
          <a:prstGeom prst="ellipse">
            <a:avLst/>
          </a:prstGeom>
          <a:solidFill>
            <a:schemeClr val="accent1">
              <a:alpha val="23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Times" charset="0"/>
            </a:endParaRPr>
          </a:p>
        </p:txBody>
      </p:sp>
      <p:sp>
        <p:nvSpPr>
          <p:cNvPr id="26" name="Oval 25"/>
          <p:cNvSpPr/>
          <p:nvPr/>
        </p:nvSpPr>
        <p:spPr bwMode="auto">
          <a:xfrm>
            <a:off x="3857109" y="4190561"/>
            <a:ext cx="72008" cy="72008"/>
          </a:xfrm>
          <a:prstGeom prst="ellipse">
            <a:avLst/>
          </a:prstGeom>
          <a:solidFill>
            <a:schemeClr val="accent1">
              <a:alpha val="23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a:ln>
                <a:noFill/>
              </a:ln>
              <a:solidFill>
                <a:schemeClr val="tx1"/>
              </a:solidFill>
              <a:effectLst/>
              <a:latin typeface="Times" charset="0"/>
            </a:endParaRPr>
          </a:p>
        </p:txBody>
      </p:sp>
      <p:sp>
        <p:nvSpPr>
          <p:cNvPr id="23" name="TextBox 22"/>
          <p:cNvSpPr txBox="1"/>
          <p:nvPr/>
        </p:nvSpPr>
        <p:spPr>
          <a:xfrm>
            <a:off x="3337990" y="6233084"/>
            <a:ext cx="2585451" cy="287771"/>
          </a:xfrm>
          <a:prstGeom prst="rect">
            <a:avLst/>
          </a:prstGeom>
          <a:noFill/>
        </p:spPr>
        <p:txBody>
          <a:bodyPr wrap="none" lIns="0" tIns="0" rIns="0" bIns="0" rtlCol="0">
            <a:spAutoFit/>
          </a:bodyPr>
          <a:lstStyle/>
          <a:p>
            <a:pPr marL="285750" indent="-285750">
              <a:lnSpc>
                <a:spcPct val="110000"/>
              </a:lnSpc>
              <a:buFont typeface="Wingdings" panose="05000000000000000000" pitchFamily="2" charset="2"/>
              <a:buChar char="Ø"/>
            </a:pPr>
            <a:r>
              <a:rPr lang="en-US" sz="1700" dirty="0" smtClean="0">
                <a:latin typeface="Arial Narrow"/>
                <a:cs typeface="Arial Narrow"/>
              </a:rPr>
              <a:t>Pretty nice, but it’ll get better.</a:t>
            </a:r>
            <a:endParaRPr lang="de-CH" sz="1700" dirty="0" err="1">
              <a:latin typeface="Arial Narrow"/>
              <a:cs typeface="Arial Narrow"/>
            </a:endParaRPr>
          </a:p>
        </p:txBody>
      </p:sp>
    </p:spTree>
    <p:extLst>
      <p:ext uri="{BB962C8B-B14F-4D97-AF65-F5344CB8AC3E}">
        <p14:creationId xmlns:p14="http://schemas.microsoft.com/office/powerpoint/2010/main" val="80391279"/>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PALM: First (</a:t>
            </a:r>
            <a:r>
              <a:rPr lang="en-US" dirty="0" err="1" smtClean="0"/>
              <a:t>Prelimenary</a:t>
            </a:r>
            <a:r>
              <a:rPr lang="en-US" dirty="0" smtClean="0"/>
              <a:t>) Results</a:t>
            </a:r>
            <a:endParaRPr lang="de-CH" dirty="0"/>
          </a:p>
        </p:txBody>
      </p:sp>
      <p:sp>
        <p:nvSpPr>
          <p:cNvPr id="4" name="Date Placeholder 3"/>
          <p:cNvSpPr>
            <a:spLocks noGrp="1"/>
          </p:cNvSpPr>
          <p:nvPr>
            <p:ph type="dt" sz="half" idx="10"/>
          </p:nvPr>
        </p:nvSpPr>
        <p:spPr/>
        <p:txBody>
          <a:bodyPr/>
          <a:lstStyle/>
          <a:p>
            <a:fld id="{6464BE8E-C76B-48F1-91C9-DD9341E54781}" type="datetime1">
              <a:rPr lang="de-DE" smtClean="0"/>
              <a:pPr/>
              <a:t>11.11.2013</a:t>
            </a:fld>
            <a:endParaRPr lang="de-DE"/>
          </a:p>
        </p:txBody>
      </p:sp>
      <p:sp>
        <p:nvSpPr>
          <p:cNvPr id="5" name="Footer Placeholder 4"/>
          <p:cNvSpPr>
            <a:spLocks noGrp="1"/>
          </p:cNvSpPr>
          <p:nvPr>
            <p:ph type="ftr" sz="quarter" idx="11"/>
          </p:nvPr>
        </p:nvSpPr>
        <p:spPr/>
        <p:txBody>
          <a:bodyPr/>
          <a:lstStyle/>
          <a:p>
            <a:pPr>
              <a:defRPr/>
            </a:pPr>
            <a:r>
              <a:rPr lang="de-DE" smtClean="0"/>
              <a:t>PSI,</a:t>
            </a:r>
            <a:endParaRPr lang="de-DE"/>
          </a:p>
        </p:txBody>
      </p:sp>
      <p:sp>
        <p:nvSpPr>
          <p:cNvPr id="6" name="Slide Number Placeholder 5"/>
          <p:cNvSpPr>
            <a:spLocks noGrp="1"/>
          </p:cNvSpPr>
          <p:nvPr>
            <p:ph type="sldNum" sz="quarter" idx="12"/>
          </p:nvPr>
        </p:nvSpPr>
        <p:spPr/>
        <p:txBody>
          <a:bodyPr/>
          <a:lstStyle/>
          <a:p>
            <a:r>
              <a:rPr lang="de-DE" smtClean="0"/>
              <a:t>Seite </a:t>
            </a:r>
            <a:fld id="{38E0D9EF-C0A5-4DE2-8C9D-AE4FD3DA60C4}" type="slidenum">
              <a:rPr lang="de-DE" smtClean="0"/>
              <a:pPr/>
              <a:t>11</a:t>
            </a:fld>
            <a:endParaRPr lang="de-DE"/>
          </a:p>
        </p:txBody>
      </p:sp>
      <p:grpSp>
        <p:nvGrpSpPr>
          <p:cNvPr id="9" name="Group 8"/>
          <p:cNvGrpSpPr/>
          <p:nvPr/>
        </p:nvGrpSpPr>
        <p:grpSpPr>
          <a:xfrm>
            <a:off x="395536" y="1071834"/>
            <a:ext cx="8450406" cy="5066485"/>
            <a:chOff x="107618" y="1650823"/>
            <a:chExt cx="8450406" cy="5066485"/>
          </a:xfrm>
        </p:grpSpPr>
        <p:pic>
          <p:nvPicPr>
            <p:cNvPr id="1029" name="Picture 5" descr="D:\Data\Data_Streak_Examples\difference streaked and unstreak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18" y="1650823"/>
              <a:ext cx="8450406" cy="437033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771914" y="6165041"/>
              <a:ext cx="2755563" cy="552267"/>
            </a:xfrm>
            <a:prstGeom prst="rect">
              <a:avLst/>
            </a:prstGeom>
            <a:noFill/>
          </p:spPr>
          <p:txBody>
            <a:bodyPr wrap="none" lIns="0" tIns="0" rIns="0" bIns="0" rtlCol="0">
              <a:spAutoFit/>
            </a:bodyPr>
            <a:lstStyle/>
            <a:p>
              <a:pPr marL="285750" indent="-285750">
                <a:lnSpc>
                  <a:spcPct val="110000"/>
                </a:lnSpc>
                <a:buFont typeface="Wingdings" panose="05000000000000000000" pitchFamily="2" charset="2"/>
                <a:buChar char="Ø"/>
              </a:pPr>
              <a:r>
                <a:rPr lang="en-US" sz="1700" dirty="0" smtClean="0">
                  <a:latin typeface="Arial Narrow"/>
                  <a:cs typeface="Arial Narrow"/>
                </a:rPr>
                <a:t>HHG spectrum clearly visible</a:t>
              </a:r>
            </a:p>
            <a:p>
              <a:pPr marL="285750" indent="-285750">
                <a:lnSpc>
                  <a:spcPct val="110000"/>
                </a:lnSpc>
                <a:buFont typeface="Wingdings" panose="05000000000000000000" pitchFamily="2" charset="2"/>
                <a:buChar char="Ø"/>
              </a:pPr>
              <a:r>
                <a:rPr lang="en-US" sz="1700" dirty="0" smtClean="0">
                  <a:latin typeface="Arial Narrow"/>
                  <a:cs typeface="Arial Narrow"/>
                </a:rPr>
                <a:t>Peak </a:t>
              </a:r>
              <a:r>
                <a:rPr lang="en-US" sz="1700" dirty="0" smtClean="0">
                  <a:latin typeface="Arial Narrow"/>
                  <a:cs typeface="Arial Narrow"/>
                </a:rPr>
                <a:t>shift indicates arrival time</a:t>
              </a:r>
              <a:endParaRPr lang="de-CH" sz="1700" dirty="0" err="1">
                <a:latin typeface="Arial Narrow"/>
                <a:cs typeface="Arial Narrow"/>
              </a:endParaRPr>
            </a:p>
          </p:txBody>
        </p:sp>
      </p:grpSp>
      <p:cxnSp>
        <p:nvCxnSpPr>
          <p:cNvPr id="13" name="Straight Arrow Connector 12"/>
          <p:cNvCxnSpPr/>
          <p:nvPr/>
        </p:nvCxnSpPr>
        <p:spPr bwMode="auto">
          <a:xfrm flipH="1">
            <a:off x="5815395" y="2060848"/>
            <a:ext cx="268773" cy="119615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3" name="Straight Arrow Connector 22"/>
          <p:cNvCxnSpPr/>
          <p:nvPr/>
        </p:nvCxnSpPr>
        <p:spPr bwMode="auto">
          <a:xfrm flipH="1">
            <a:off x="4716016" y="2060848"/>
            <a:ext cx="1233765" cy="50405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5" name="Straight Arrow Connector 24"/>
          <p:cNvCxnSpPr/>
          <p:nvPr/>
        </p:nvCxnSpPr>
        <p:spPr bwMode="auto">
          <a:xfrm>
            <a:off x="6300192" y="2132856"/>
            <a:ext cx="648072" cy="172819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9" name="Straight Arrow Connector 28"/>
          <p:cNvCxnSpPr/>
          <p:nvPr/>
        </p:nvCxnSpPr>
        <p:spPr bwMode="auto">
          <a:xfrm>
            <a:off x="4355976" y="2132856"/>
            <a:ext cx="976922" cy="194421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1" name="Straight Arrow Connector 30"/>
          <p:cNvCxnSpPr/>
          <p:nvPr/>
        </p:nvCxnSpPr>
        <p:spPr bwMode="auto">
          <a:xfrm>
            <a:off x="4211960" y="2132856"/>
            <a:ext cx="72008" cy="144016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25" name="Straight Arrow Connector 1024"/>
          <p:cNvCxnSpPr/>
          <p:nvPr/>
        </p:nvCxnSpPr>
        <p:spPr bwMode="auto">
          <a:xfrm flipH="1">
            <a:off x="3203848" y="2132856"/>
            <a:ext cx="864096" cy="151216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030" name="Straight Arrow Connector 1029"/>
          <p:cNvCxnSpPr/>
          <p:nvPr/>
        </p:nvCxnSpPr>
        <p:spPr bwMode="auto">
          <a:xfrm>
            <a:off x="3059832" y="2492896"/>
            <a:ext cx="792088" cy="230425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31" name="TextBox 1030"/>
          <p:cNvSpPr txBox="1"/>
          <p:nvPr/>
        </p:nvSpPr>
        <p:spPr>
          <a:xfrm>
            <a:off x="2892382" y="2227905"/>
            <a:ext cx="605935" cy="264496"/>
          </a:xfrm>
          <a:prstGeom prst="rect">
            <a:avLst/>
          </a:prstGeom>
          <a:noFill/>
        </p:spPr>
        <p:txBody>
          <a:bodyPr wrap="none" lIns="0" tIns="0" rIns="0" bIns="0" rtlCol="0">
            <a:spAutoFit/>
          </a:bodyPr>
          <a:lstStyle/>
          <a:p>
            <a:pPr>
              <a:lnSpc>
                <a:spcPct val="110000"/>
              </a:lnSpc>
            </a:pPr>
            <a:r>
              <a:rPr lang="en-US" sz="1700" dirty="0" err="1" smtClean="0">
                <a:latin typeface="Arial Narrow"/>
                <a:cs typeface="Arial Narrow"/>
              </a:rPr>
              <a:t>Xe</a:t>
            </a:r>
            <a:r>
              <a:rPr lang="en-US" sz="1700" dirty="0" smtClean="0">
                <a:latin typeface="Arial Narrow"/>
                <a:cs typeface="Arial Narrow"/>
              </a:rPr>
              <a:t> 5s ?</a:t>
            </a:r>
            <a:endParaRPr lang="de-CH" sz="1700" dirty="0" err="1">
              <a:latin typeface="Arial Narrow"/>
              <a:cs typeface="Arial Narrow"/>
            </a:endParaRPr>
          </a:p>
        </p:txBody>
      </p:sp>
      <p:cxnSp>
        <p:nvCxnSpPr>
          <p:cNvPr id="1033" name="Straight Arrow Connector 1032"/>
          <p:cNvCxnSpPr/>
          <p:nvPr/>
        </p:nvCxnSpPr>
        <p:spPr bwMode="auto">
          <a:xfrm flipH="1">
            <a:off x="2771800" y="2564904"/>
            <a:ext cx="216024" cy="223224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34" name="TextBox 1033"/>
          <p:cNvSpPr txBox="1"/>
          <p:nvPr/>
        </p:nvSpPr>
        <p:spPr>
          <a:xfrm>
            <a:off x="3932172" y="1868360"/>
            <a:ext cx="631583" cy="264496"/>
          </a:xfrm>
          <a:prstGeom prst="rect">
            <a:avLst/>
          </a:prstGeom>
          <a:noFill/>
        </p:spPr>
        <p:txBody>
          <a:bodyPr wrap="none" lIns="0" tIns="0" rIns="0" bIns="0" rtlCol="0">
            <a:spAutoFit/>
          </a:bodyPr>
          <a:lstStyle/>
          <a:p>
            <a:pPr>
              <a:lnSpc>
                <a:spcPct val="110000"/>
              </a:lnSpc>
            </a:pPr>
            <a:r>
              <a:rPr lang="en-US" sz="1700" dirty="0" err="1" smtClean="0">
                <a:latin typeface="Arial Narrow"/>
                <a:cs typeface="Arial Narrow"/>
              </a:rPr>
              <a:t>Xe</a:t>
            </a:r>
            <a:r>
              <a:rPr lang="en-US" sz="1700" dirty="0" smtClean="0">
                <a:latin typeface="Arial Narrow"/>
                <a:cs typeface="Arial Narrow"/>
              </a:rPr>
              <a:t> 5p</a:t>
            </a:r>
            <a:r>
              <a:rPr lang="en-US" sz="1700" baseline="-25000" dirty="0" smtClean="0">
                <a:latin typeface="Arial Narrow"/>
                <a:cs typeface="Arial Narrow"/>
              </a:rPr>
              <a:t>1/2</a:t>
            </a:r>
            <a:endParaRPr lang="de-CH" sz="1700" baseline="-25000" dirty="0" err="1">
              <a:latin typeface="Arial Narrow"/>
              <a:cs typeface="Arial Narrow"/>
            </a:endParaRPr>
          </a:p>
        </p:txBody>
      </p:sp>
      <p:sp>
        <p:nvSpPr>
          <p:cNvPr id="1035" name="TextBox 1034"/>
          <p:cNvSpPr txBox="1"/>
          <p:nvPr/>
        </p:nvSpPr>
        <p:spPr>
          <a:xfrm>
            <a:off x="5931868" y="1820798"/>
            <a:ext cx="631583" cy="264496"/>
          </a:xfrm>
          <a:prstGeom prst="rect">
            <a:avLst/>
          </a:prstGeom>
          <a:noFill/>
        </p:spPr>
        <p:txBody>
          <a:bodyPr wrap="none" lIns="0" tIns="0" rIns="0" bIns="0" rtlCol="0">
            <a:spAutoFit/>
          </a:bodyPr>
          <a:lstStyle/>
          <a:p>
            <a:pPr>
              <a:lnSpc>
                <a:spcPct val="110000"/>
              </a:lnSpc>
            </a:pPr>
            <a:r>
              <a:rPr lang="en-US" sz="1700" dirty="0" err="1" smtClean="0">
                <a:latin typeface="Arial Narrow"/>
                <a:cs typeface="Arial Narrow"/>
              </a:rPr>
              <a:t>Xe</a:t>
            </a:r>
            <a:r>
              <a:rPr lang="en-US" sz="1700" dirty="0" smtClean="0">
                <a:latin typeface="Arial Narrow"/>
                <a:cs typeface="Arial Narrow"/>
              </a:rPr>
              <a:t> 5p</a:t>
            </a:r>
            <a:r>
              <a:rPr lang="en-US" sz="1700" baseline="-25000" dirty="0" smtClean="0">
                <a:latin typeface="Arial Narrow"/>
                <a:cs typeface="Arial Narrow"/>
              </a:rPr>
              <a:t>3/2</a:t>
            </a:r>
            <a:endParaRPr lang="de-CH" sz="1700" baseline="-25000" dirty="0" err="1">
              <a:latin typeface="Arial Narrow"/>
              <a:cs typeface="Arial Narrow"/>
            </a:endParaRPr>
          </a:p>
        </p:txBody>
      </p:sp>
    </p:spTree>
    <p:extLst>
      <p:ext uri="{BB962C8B-B14F-4D97-AF65-F5344CB8AC3E}">
        <p14:creationId xmlns:p14="http://schemas.microsoft.com/office/powerpoint/2010/main" val="30397644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464BE8E-C76B-48F1-91C9-DD9341E54781}" type="datetime1">
              <a:rPr lang="de-DE" smtClean="0"/>
              <a:pPr/>
              <a:t>11.11.2013</a:t>
            </a:fld>
            <a:endParaRPr lang="de-DE"/>
          </a:p>
        </p:txBody>
      </p:sp>
      <p:sp>
        <p:nvSpPr>
          <p:cNvPr id="5" name="Footer Placeholder 4"/>
          <p:cNvSpPr>
            <a:spLocks noGrp="1"/>
          </p:cNvSpPr>
          <p:nvPr>
            <p:ph type="ftr" sz="quarter" idx="11"/>
          </p:nvPr>
        </p:nvSpPr>
        <p:spPr/>
        <p:txBody>
          <a:bodyPr/>
          <a:lstStyle/>
          <a:p>
            <a:pPr>
              <a:defRPr/>
            </a:pPr>
            <a:r>
              <a:rPr lang="de-DE" smtClean="0"/>
              <a:t>PSI,</a:t>
            </a:r>
            <a:endParaRPr lang="de-DE"/>
          </a:p>
        </p:txBody>
      </p:sp>
      <p:sp>
        <p:nvSpPr>
          <p:cNvPr id="6" name="Slide Number Placeholder 5"/>
          <p:cNvSpPr>
            <a:spLocks noGrp="1"/>
          </p:cNvSpPr>
          <p:nvPr>
            <p:ph type="sldNum" sz="quarter" idx="12"/>
          </p:nvPr>
        </p:nvSpPr>
        <p:spPr/>
        <p:txBody>
          <a:bodyPr/>
          <a:lstStyle/>
          <a:p>
            <a:r>
              <a:rPr lang="de-DE" smtClean="0"/>
              <a:t>Seite </a:t>
            </a:r>
            <a:fld id="{38E0D9EF-C0A5-4DE2-8C9D-AE4FD3DA60C4}" type="slidenum">
              <a:rPr lang="de-DE" smtClean="0"/>
              <a:pPr/>
              <a:t>12</a:t>
            </a:fld>
            <a:endParaRPr lang="de-DE"/>
          </a:p>
        </p:txBody>
      </p:sp>
      <p:pic>
        <p:nvPicPr>
          <p:cNvPr id="7" name="Picture 3" descr="D:\Data\Data_Streak_Examples\comparison of two peak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6388" y="1520182"/>
            <a:ext cx="8532812" cy="441294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47664" y="5949280"/>
            <a:ext cx="6501780" cy="287771"/>
          </a:xfrm>
          <a:prstGeom prst="rect">
            <a:avLst/>
          </a:prstGeom>
          <a:noFill/>
        </p:spPr>
        <p:txBody>
          <a:bodyPr wrap="none" lIns="0" tIns="0" rIns="0" bIns="0" rtlCol="0">
            <a:spAutoFit/>
          </a:bodyPr>
          <a:lstStyle/>
          <a:p>
            <a:pPr marL="285750" indent="-285750">
              <a:lnSpc>
                <a:spcPct val="110000"/>
              </a:lnSpc>
              <a:buFont typeface="Wingdings" panose="05000000000000000000" pitchFamily="2" charset="2"/>
              <a:buChar char="Ø"/>
            </a:pPr>
            <a:r>
              <a:rPr lang="en-US" sz="1700" dirty="0" smtClean="0">
                <a:latin typeface="Arial Narrow"/>
                <a:cs typeface="Arial Narrow"/>
              </a:rPr>
              <a:t>Peak </a:t>
            </a:r>
            <a:r>
              <a:rPr lang="en-US" sz="1700" dirty="0" smtClean="0">
                <a:latin typeface="Arial Narrow"/>
                <a:cs typeface="Arial Narrow"/>
              </a:rPr>
              <a:t>width changes indicate </a:t>
            </a:r>
            <a:r>
              <a:rPr lang="en-US" sz="1700" dirty="0" smtClean="0">
                <a:latin typeface="Arial Narrow"/>
                <a:cs typeface="Arial Narrow"/>
              </a:rPr>
              <a:t>pulse </a:t>
            </a:r>
            <a:r>
              <a:rPr lang="en-US" sz="1700" dirty="0" smtClean="0">
                <a:latin typeface="Arial Narrow"/>
                <a:cs typeface="Arial Narrow"/>
              </a:rPr>
              <a:t>length: more observable with larger streaks</a:t>
            </a:r>
            <a:endParaRPr lang="de-CH" sz="1700" dirty="0" err="1">
              <a:latin typeface="Arial Narrow"/>
              <a:cs typeface="Arial Narrow"/>
            </a:endParaRPr>
          </a:p>
        </p:txBody>
      </p:sp>
      <p:sp>
        <p:nvSpPr>
          <p:cNvPr id="9" name="Title 2"/>
          <p:cNvSpPr>
            <a:spLocks noGrp="1"/>
          </p:cNvSpPr>
          <p:nvPr>
            <p:ph type="title"/>
          </p:nvPr>
        </p:nvSpPr>
        <p:spPr>
          <a:xfrm>
            <a:off x="1620000" y="144000"/>
            <a:ext cx="7219200" cy="550333"/>
          </a:xfrm>
        </p:spPr>
        <p:txBody>
          <a:bodyPr/>
          <a:lstStyle/>
          <a:p>
            <a:r>
              <a:rPr lang="en-US" dirty="0" smtClean="0"/>
              <a:t>PALM: First (</a:t>
            </a:r>
            <a:r>
              <a:rPr lang="en-US" dirty="0" err="1" smtClean="0"/>
              <a:t>Prelimenary</a:t>
            </a:r>
            <a:r>
              <a:rPr lang="en-US" dirty="0" smtClean="0"/>
              <a:t>) Results</a:t>
            </a:r>
            <a:endParaRPr lang="de-CH" dirty="0"/>
          </a:p>
        </p:txBody>
      </p:sp>
    </p:spTree>
    <p:extLst>
      <p:ext uri="{BB962C8B-B14F-4D97-AF65-F5344CB8AC3E}">
        <p14:creationId xmlns:p14="http://schemas.microsoft.com/office/powerpoint/2010/main" val="523292815"/>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umsplatzhalt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128"/>
              </a:defRPr>
            </a:lvl1pPr>
            <a:lvl2pPr marL="37931725" indent="-37474525">
              <a:defRPr sz="2400">
                <a:solidFill>
                  <a:schemeClr val="tx1"/>
                </a:solidFill>
                <a:latin typeface="Times" charset="0"/>
                <a:ea typeface="ヒラギノ角ゴ Pro W3" charset="-128"/>
              </a:defRPr>
            </a:lvl2pPr>
            <a:lvl3pPr>
              <a:defRPr sz="2400">
                <a:solidFill>
                  <a:schemeClr val="tx1"/>
                </a:solidFill>
                <a:latin typeface="Times" charset="0"/>
                <a:ea typeface="ヒラギノ角ゴ Pro W3" charset="-128"/>
              </a:defRPr>
            </a:lvl3pPr>
            <a:lvl4pPr>
              <a:defRPr sz="2400">
                <a:solidFill>
                  <a:schemeClr val="tx1"/>
                </a:solidFill>
                <a:latin typeface="Times" charset="0"/>
                <a:ea typeface="ヒラギノ角ゴ Pro W3" charset="-128"/>
              </a:defRPr>
            </a:lvl4pPr>
            <a:lvl5pPr>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fld id="{47C7A9E6-9A2A-4A85-81FF-1BD9663DC032}" type="datetime4">
              <a:rPr lang="de-DE" sz="800">
                <a:latin typeface="Arial Narrow" charset="0"/>
              </a:rPr>
              <a:pPr/>
              <a:t>11. November 2013</a:t>
            </a:fld>
            <a:endParaRPr lang="de-DE" sz="800">
              <a:latin typeface="Arial Narrow" charset="0"/>
            </a:endParaRPr>
          </a:p>
        </p:txBody>
      </p:sp>
      <p:sp>
        <p:nvSpPr>
          <p:cNvPr id="11267" name="Fußzeilenplatzhalt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128"/>
              </a:defRPr>
            </a:lvl1pPr>
            <a:lvl2pPr marL="37931725" indent="-37474525">
              <a:defRPr sz="2400">
                <a:solidFill>
                  <a:schemeClr val="tx1"/>
                </a:solidFill>
                <a:latin typeface="Times" charset="0"/>
                <a:ea typeface="ヒラギノ角ゴ Pro W3" charset="-128"/>
              </a:defRPr>
            </a:lvl2pPr>
            <a:lvl3pPr>
              <a:defRPr sz="2400">
                <a:solidFill>
                  <a:schemeClr val="tx1"/>
                </a:solidFill>
                <a:latin typeface="Times" charset="0"/>
                <a:ea typeface="ヒラギノ角ゴ Pro W3" charset="-128"/>
              </a:defRPr>
            </a:lvl3pPr>
            <a:lvl4pPr>
              <a:defRPr sz="2400">
                <a:solidFill>
                  <a:schemeClr val="tx1"/>
                </a:solidFill>
                <a:latin typeface="Times" charset="0"/>
                <a:ea typeface="ヒラギノ角ゴ Pro W3" charset="-128"/>
              </a:defRPr>
            </a:lvl4pPr>
            <a:lvl5pPr>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r>
              <a:rPr lang="de-DE" sz="800" smtClean="0">
                <a:latin typeface="Arial Narrow" charset="0"/>
              </a:rPr>
              <a:t>PSI,</a:t>
            </a:r>
          </a:p>
        </p:txBody>
      </p:sp>
      <p:sp>
        <p:nvSpPr>
          <p:cNvPr id="11270" name="Datumsplatzhalter 3"/>
          <p:cNvSpPr txBox="1">
            <a:spLocks noGrp="1"/>
          </p:cNvSpPr>
          <p:nvPr/>
        </p:nvSpPr>
        <p:spPr bwMode="auto">
          <a:xfrm>
            <a:off x="484188" y="6661150"/>
            <a:ext cx="9144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charset="0"/>
                <a:ea typeface="ヒラギノ角ゴ Pro W3" charset="-128"/>
              </a:defRPr>
            </a:lvl1pPr>
            <a:lvl2pPr marL="37931725" indent="-37474525">
              <a:defRPr sz="2400">
                <a:solidFill>
                  <a:schemeClr val="tx1"/>
                </a:solidFill>
                <a:latin typeface="Times" charset="0"/>
                <a:ea typeface="ヒラギノ角ゴ Pro W3" charset="-128"/>
              </a:defRPr>
            </a:lvl2pPr>
            <a:lvl3pPr>
              <a:defRPr sz="2400">
                <a:solidFill>
                  <a:schemeClr val="tx1"/>
                </a:solidFill>
                <a:latin typeface="Times" charset="0"/>
                <a:ea typeface="ヒラギノ角ゴ Pro W3" charset="-128"/>
              </a:defRPr>
            </a:lvl3pPr>
            <a:lvl4pPr>
              <a:defRPr sz="2400">
                <a:solidFill>
                  <a:schemeClr val="tx1"/>
                </a:solidFill>
                <a:latin typeface="Times" charset="0"/>
                <a:ea typeface="ヒラギノ角ゴ Pro W3" charset="-128"/>
              </a:defRPr>
            </a:lvl4pPr>
            <a:lvl5pPr>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fld id="{02BD5D0F-0C80-4A23-A043-6663AF26F625}" type="datetime4">
              <a:rPr lang="de-DE" sz="800">
                <a:latin typeface="Arial Narrow" charset="0"/>
              </a:rPr>
              <a:pPr/>
              <a:t>11. November 2013</a:t>
            </a:fld>
            <a:endParaRPr lang="de-DE" sz="800">
              <a:latin typeface="Arial Narrow" charset="0"/>
            </a:endParaRPr>
          </a:p>
        </p:txBody>
      </p:sp>
      <p:sp>
        <p:nvSpPr>
          <p:cNvPr id="11271" name="Fußzeilenplatzhalter 4"/>
          <p:cNvSpPr txBox="1">
            <a:spLocks noGrp="1"/>
          </p:cNvSpPr>
          <p:nvPr/>
        </p:nvSpPr>
        <p:spPr bwMode="auto">
          <a:xfrm>
            <a:off x="76200" y="6661150"/>
            <a:ext cx="381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charset="0"/>
                <a:ea typeface="ヒラギノ角ゴ Pro W3" charset="-128"/>
              </a:defRPr>
            </a:lvl1pPr>
            <a:lvl2pPr marL="37931725" indent="-37474525">
              <a:defRPr sz="2400">
                <a:solidFill>
                  <a:schemeClr val="tx1"/>
                </a:solidFill>
                <a:latin typeface="Times" charset="0"/>
                <a:ea typeface="ヒラギノ角ゴ Pro W3" charset="-128"/>
              </a:defRPr>
            </a:lvl2pPr>
            <a:lvl3pPr>
              <a:defRPr sz="2400">
                <a:solidFill>
                  <a:schemeClr val="tx1"/>
                </a:solidFill>
                <a:latin typeface="Times" charset="0"/>
                <a:ea typeface="ヒラギノ角ゴ Pro W3" charset="-128"/>
              </a:defRPr>
            </a:lvl3pPr>
            <a:lvl4pPr>
              <a:defRPr sz="2400">
                <a:solidFill>
                  <a:schemeClr val="tx1"/>
                </a:solidFill>
                <a:latin typeface="Times" charset="0"/>
                <a:ea typeface="ヒラギノ角ゴ Pro W3" charset="-128"/>
              </a:defRPr>
            </a:lvl4pPr>
            <a:lvl5pPr>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pPr algn="r"/>
            <a:r>
              <a:rPr lang="de-DE" sz="800">
                <a:latin typeface="Arial Narrow" charset="0"/>
              </a:rPr>
              <a:t>PSI,</a:t>
            </a:r>
          </a:p>
        </p:txBody>
      </p:sp>
      <p:sp>
        <p:nvSpPr>
          <p:cNvPr id="11272" name="Foliennummernplatzhalter 5"/>
          <p:cNvSpPr>
            <a:spLocks noGrp="1"/>
          </p:cNvSpPr>
          <p:nvPr>
            <p:ph type="sldNum" sz="quarter" idx="12"/>
          </p:nvPr>
        </p:nvSpPr>
        <p:spPr bwMode="auto">
          <a:xfrm>
            <a:off x="8001000" y="6659563"/>
            <a:ext cx="8382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128"/>
              </a:defRPr>
            </a:lvl1pPr>
            <a:lvl2pPr marL="37931725" indent="-37474525">
              <a:defRPr sz="2400">
                <a:solidFill>
                  <a:schemeClr val="tx1"/>
                </a:solidFill>
                <a:latin typeface="Times" charset="0"/>
                <a:ea typeface="ヒラギノ角ゴ Pro W3" charset="-128"/>
              </a:defRPr>
            </a:lvl2pPr>
            <a:lvl3pPr>
              <a:defRPr sz="2400">
                <a:solidFill>
                  <a:schemeClr val="tx1"/>
                </a:solidFill>
                <a:latin typeface="Times" charset="0"/>
                <a:ea typeface="ヒラギノ角ゴ Pro W3" charset="-128"/>
              </a:defRPr>
            </a:lvl3pPr>
            <a:lvl4pPr>
              <a:defRPr sz="2400">
                <a:solidFill>
                  <a:schemeClr val="tx1"/>
                </a:solidFill>
                <a:latin typeface="Times" charset="0"/>
                <a:ea typeface="ヒラギノ角ゴ Pro W3" charset="-128"/>
              </a:defRPr>
            </a:lvl4pPr>
            <a:lvl5pPr>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r>
              <a:rPr lang="de-DE" sz="800">
                <a:latin typeface="Arial Narrow" charset="0"/>
              </a:rPr>
              <a:t>Seite </a:t>
            </a:r>
            <a:fld id="{F2A15273-5F3E-4D51-AADB-8114ED9BE3C0}" type="slidenum">
              <a:rPr lang="de-DE" sz="800">
                <a:latin typeface="Arial Narrow" charset="0"/>
              </a:rPr>
              <a:pPr/>
              <a:t>13</a:t>
            </a:fld>
            <a:endParaRPr lang="de-DE" sz="800">
              <a:latin typeface="Arial Narrow" charset="0"/>
            </a:endParaRPr>
          </a:p>
        </p:txBody>
      </p:sp>
      <p:pic>
        <p:nvPicPr>
          <p:cNvPr id="9" name="Picture 4" descr="D:\Data\Data_Streak_Examples\streak for different energies 3D.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9078" y="908720"/>
            <a:ext cx="5751738" cy="492254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203848" y="5936630"/>
            <a:ext cx="2882199" cy="287771"/>
          </a:xfrm>
          <a:prstGeom prst="rect">
            <a:avLst/>
          </a:prstGeom>
          <a:noFill/>
        </p:spPr>
        <p:txBody>
          <a:bodyPr wrap="none" lIns="0" tIns="0" rIns="0" bIns="0" rtlCol="0">
            <a:spAutoFit/>
          </a:bodyPr>
          <a:lstStyle/>
          <a:p>
            <a:pPr marL="285750" indent="-285750">
              <a:lnSpc>
                <a:spcPct val="110000"/>
              </a:lnSpc>
              <a:buFont typeface="Wingdings" panose="05000000000000000000" pitchFamily="2" charset="2"/>
              <a:buChar char="Ø"/>
            </a:pPr>
            <a:r>
              <a:rPr lang="en-US" sz="1700" dirty="0" smtClean="0">
                <a:latin typeface="Arial Narrow"/>
                <a:cs typeface="Arial Narrow"/>
              </a:rPr>
              <a:t>Seeing streak max of about 2 </a:t>
            </a:r>
            <a:r>
              <a:rPr lang="en-US" sz="1700" dirty="0" err="1" smtClean="0">
                <a:latin typeface="Arial Narrow"/>
                <a:cs typeface="Arial Narrow"/>
              </a:rPr>
              <a:t>eV</a:t>
            </a:r>
            <a:endParaRPr lang="de-CH" sz="1700" dirty="0" err="1">
              <a:latin typeface="Arial Narrow"/>
              <a:cs typeface="Arial Narrow"/>
            </a:endParaRPr>
          </a:p>
        </p:txBody>
      </p:sp>
      <p:sp>
        <p:nvSpPr>
          <p:cNvPr id="12" name="Title 2"/>
          <p:cNvSpPr>
            <a:spLocks noGrp="1"/>
          </p:cNvSpPr>
          <p:nvPr>
            <p:ph type="title"/>
          </p:nvPr>
        </p:nvSpPr>
        <p:spPr>
          <a:xfrm>
            <a:off x="1620000" y="144000"/>
            <a:ext cx="7219200" cy="550333"/>
          </a:xfrm>
        </p:spPr>
        <p:txBody>
          <a:bodyPr/>
          <a:lstStyle/>
          <a:p>
            <a:r>
              <a:rPr lang="en-US" dirty="0" smtClean="0"/>
              <a:t>PALM: First (</a:t>
            </a:r>
            <a:r>
              <a:rPr lang="en-US" dirty="0" err="1" smtClean="0"/>
              <a:t>Prelimenary</a:t>
            </a:r>
            <a:r>
              <a:rPr lang="en-US" dirty="0" smtClean="0"/>
              <a:t>) Results</a:t>
            </a:r>
            <a:endParaRPr lang="de-CH" dirty="0"/>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85750" indent="-285750">
              <a:buFont typeface="Arial" panose="020B0604020202020204" pitchFamily="34" charset="0"/>
              <a:buChar char="•"/>
            </a:pPr>
            <a:r>
              <a:rPr lang="en-US" dirty="0" smtClean="0"/>
              <a:t>Errors and accuracy measurement based on statistical analysis of hundreds of spectra.  We set the delay between the THz and HHG, and then take data to find the statistical variations in peak positions and widths.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Observed arrival time measurement accuracy with the current setup: about 20 – 60 </a:t>
            </a:r>
            <a:r>
              <a:rPr lang="en-US" dirty="0" err="1" smtClean="0"/>
              <a:t>fs</a:t>
            </a:r>
            <a:r>
              <a:rPr lang="en-US" dirty="0" smtClean="0"/>
              <a:t> FWHM, depending on which harmonic peak we choose.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Large electron KE and stronger peaks give better time resolution.  Best are the middle ones (18-22 </a:t>
            </a:r>
            <a:r>
              <a:rPr lang="en-US" dirty="0" err="1" smtClean="0"/>
              <a:t>eV</a:t>
            </a:r>
            <a:r>
              <a:rPr lang="en-US" dirty="0" smtClean="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Pulse length measurement  and their error bars vary with peak strength (low signal peaks give less accuracy).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Oddities in the HHG generated spectrum yield pulse length measurements of between 50 and 100 </a:t>
            </a:r>
            <a:r>
              <a:rPr lang="en-US" dirty="0" err="1" smtClean="0"/>
              <a:t>fs</a:t>
            </a:r>
            <a:r>
              <a:rPr lang="en-US" dirty="0" smtClean="0"/>
              <a:t> FWHM, with error bars of up to 50 </a:t>
            </a:r>
            <a:r>
              <a:rPr lang="en-US" dirty="0" err="1" smtClean="0"/>
              <a:t>fs</a:t>
            </a:r>
            <a:r>
              <a:rPr lang="en-US" dirty="0" smtClean="0"/>
              <a:t> FWHM.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de-CH" dirty="0"/>
          </a:p>
        </p:txBody>
      </p:sp>
      <p:sp>
        <p:nvSpPr>
          <p:cNvPr id="4" name="Date Placeholder 3"/>
          <p:cNvSpPr>
            <a:spLocks noGrp="1"/>
          </p:cNvSpPr>
          <p:nvPr>
            <p:ph type="dt" sz="half" idx="10"/>
          </p:nvPr>
        </p:nvSpPr>
        <p:spPr/>
        <p:txBody>
          <a:bodyPr/>
          <a:lstStyle/>
          <a:p>
            <a:fld id="{6464BE8E-C76B-48F1-91C9-DD9341E54781}" type="datetime1">
              <a:rPr lang="de-DE" smtClean="0"/>
              <a:pPr/>
              <a:t>11.11.2013</a:t>
            </a:fld>
            <a:endParaRPr lang="de-DE"/>
          </a:p>
        </p:txBody>
      </p:sp>
      <p:sp>
        <p:nvSpPr>
          <p:cNvPr id="5" name="Footer Placeholder 4"/>
          <p:cNvSpPr>
            <a:spLocks noGrp="1"/>
          </p:cNvSpPr>
          <p:nvPr>
            <p:ph type="ftr" sz="quarter" idx="11"/>
          </p:nvPr>
        </p:nvSpPr>
        <p:spPr/>
        <p:txBody>
          <a:bodyPr/>
          <a:lstStyle/>
          <a:p>
            <a:pPr>
              <a:defRPr/>
            </a:pPr>
            <a:r>
              <a:rPr lang="de-DE" smtClean="0"/>
              <a:t>PSI,</a:t>
            </a:r>
            <a:endParaRPr lang="de-DE"/>
          </a:p>
        </p:txBody>
      </p:sp>
      <p:sp>
        <p:nvSpPr>
          <p:cNvPr id="6" name="Slide Number Placeholder 5"/>
          <p:cNvSpPr>
            <a:spLocks noGrp="1"/>
          </p:cNvSpPr>
          <p:nvPr>
            <p:ph type="sldNum" sz="quarter" idx="12"/>
          </p:nvPr>
        </p:nvSpPr>
        <p:spPr/>
        <p:txBody>
          <a:bodyPr/>
          <a:lstStyle/>
          <a:p>
            <a:r>
              <a:rPr lang="de-DE" smtClean="0"/>
              <a:t>Seite </a:t>
            </a:r>
            <a:fld id="{38E0D9EF-C0A5-4DE2-8C9D-AE4FD3DA60C4}" type="slidenum">
              <a:rPr lang="de-DE" smtClean="0"/>
              <a:pPr/>
              <a:t>14</a:t>
            </a:fld>
            <a:endParaRPr lang="de-DE"/>
          </a:p>
        </p:txBody>
      </p:sp>
      <p:sp>
        <p:nvSpPr>
          <p:cNvPr id="7" name="Title 2"/>
          <p:cNvSpPr>
            <a:spLocks noGrp="1"/>
          </p:cNvSpPr>
          <p:nvPr>
            <p:ph type="title"/>
          </p:nvPr>
        </p:nvSpPr>
        <p:spPr>
          <a:xfrm>
            <a:off x="1620000" y="144000"/>
            <a:ext cx="7219200" cy="550333"/>
          </a:xfrm>
        </p:spPr>
        <p:txBody>
          <a:bodyPr/>
          <a:lstStyle/>
          <a:p>
            <a:r>
              <a:rPr lang="en-US" dirty="0" smtClean="0"/>
              <a:t>PALM: First (</a:t>
            </a:r>
            <a:r>
              <a:rPr lang="en-US" dirty="0" err="1" smtClean="0"/>
              <a:t>Prelimenary</a:t>
            </a:r>
            <a:r>
              <a:rPr lang="en-US" dirty="0" smtClean="0"/>
              <a:t>) Results</a:t>
            </a:r>
            <a:endParaRPr lang="de-CH" dirty="0"/>
          </a:p>
        </p:txBody>
      </p:sp>
    </p:spTree>
    <p:extLst>
      <p:ext uri="{BB962C8B-B14F-4D97-AF65-F5344CB8AC3E}">
        <p14:creationId xmlns:p14="http://schemas.microsoft.com/office/powerpoint/2010/main" val="3082809064"/>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umsplatzhalt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128"/>
              </a:defRPr>
            </a:lvl1pPr>
            <a:lvl2pPr marL="37931725" indent="-37474525">
              <a:defRPr sz="2400">
                <a:solidFill>
                  <a:schemeClr val="tx1"/>
                </a:solidFill>
                <a:latin typeface="Times" charset="0"/>
                <a:ea typeface="ヒラギノ角ゴ Pro W3" charset="-128"/>
              </a:defRPr>
            </a:lvl2pPr>
            <a:lvl3pPr>
              <a:defRPr sz="2400">
                <a:solidFill>
                  <a:schemeClr val="tx1"/>
                </a:solidFill>
                <a:latin typeface="Times" charset="0"/>
                <a:ea typeface="ヒラギノ角ゴ Pro W3" charset="-128"/>
              </a:defRPr>
            </a:lvl3pPr>
            <a:lvl4pPr>
              <a:defRPr sz="2400">
                <a:solidFill>
                  <a:schemeClr val="tx1"/>
                </a:solidFill>
                <a:latin typeface="Times" charset="0"/>
                <a:ea typeface="ヒラギノ角ゴ Pro W3" charset="-128"/>
              </a:defRPr>
            </a:lvl4pPr>
            <a:lvl5pPr>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fld id="{4F751885-8745-440E-8D2B-5D88492DAB3B}" type="datetime4">
              <a:rPr lang="de-DE" sz="800">
                <a:latin typeface="Arial Narrow" charset="0"/>
              </a:rPr>
              <a:pPr/>
              <a:t>11. November 2013</a:t>
            </a:fld>
            <a:endParaRPr lang="de-DE" sz="800">
              <a:latin typeface="Arial Narrow" charset="0"/>
            </a:endParaRPr>
          </a:p>
        </p:txBody>
      </p:sp>
      <p:sp>
        <p:nvSpPr>
          <p:cNvPr id="12291" name="Fußzeilenplatzhalt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128"/>
              </a:defRPr>
            </a:lvl1pPr>
            <a:lvl2pPr marL="37931725" indent="-37474525">
              <a:defRPr sz="2400">
                <a:solidFill>
                  <a:schemeClr val="tx1"/>
                </a:solidFill>
                <a:latin typeface="Times" charset="0"/>
                <a:ea typeface="ヒラギノ角ゴ Pro W3" charset="-128"/>
              </a:defRPr>
            </a:lvl2pPr>
            <a:lvl3pPr>
              <a:defRPr sz="2400">
                <a:solidFill>
                  <a:schemeClr val="tx1"/>
                </a:solidFill>
                <a:latin typeface="Times" charset="0"/>
                <a:ea typeface="ヒラギノ角ゴ Pro W3" charset="-128"/>
              </a:defRPr>
            </a:lvl3pPr>
            <a:lvl4pPr>
              <a:defRPr sz="2400">
                <a:solidFill>
                  <a:schemeClr val="tx1"/>
                </a:solidFill>
                <a:latin typeface="Times" charset="0"/>
                <a:ea typeface="ヒラギノ角ゴ Pro W3" charset="-128"/>
              </a:defRPr>
            </a:lvl4pPr>
            <a:lvl5pPr>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r>
              <a:rPr lang="de-DE" sz="800" smtClean="0">
                <a:latin typeface="Arial Narrow" charset="0"/>
              </a:rPr>
              <a:t>PSI,</a:t>
            </a:r>
          </a:p>
        </p:txBody>
      </p:sp>
      <p:sp>
        <p:nvSpPr>
          <p:cNvPr id="12292" name="Inhaltsplatzhalter 1"/>
          <p:cNvSpPr>
            <a:spLocks noGrp="1"/>
          </p:cNvSpPr>
          <p:nvPr>
            <p:ph idx="1"/>
          </p:nvPr>
        </p:nvSpPr>
        <p:spPr>
          <a:xfrm>
            <a:off x="306388" y="900113"/>
            <a:ext cx="8532812" cy="5653087"/>
          </a:xfrm>
        </p:spPr>
        <p:txBody>
          <a:bodyPr/>
          <a:lstStyle/>
          <a:p>
            <a:pPr marL="285750" indent="-285750">
              <a:spcBef>
                <a:spcPct val="0"/>
              </a:spcBef>
              <a:buFont typeface="Arial" panose="020B0604020202020204" pitchFamily="34" charset="0"/>
              <a:buChar char="•"/>
            </a:pPr>
            <a:r>
              <a:rPr lang="de-DE" dirty="0" err="1" smtClean="0">
                <a:latin typeface="Arial Narrow" charset="0"/>
                <a:ea typeface="ヒラギノ角ゴ Pro W3" charset="-128"/>
              </a:rPr>
              <a:t>Using</a:t>
            </a:r>
            <a:r>
              <a:rPr lang="de-DE" dirty="0" smtClean="0">
                <a:latin typeface="Arial Narrow" charset="0"/>
                <a:ea typeface="ヒラギノ角ゴ Pro W3" charset="-128"/>
              </a:rPr>
              <a:t> Ar-</a:t>
            </a:r>
            <a:r>
              <a:rPr lang="de-DE" dirty="0" err="1" smtClean="0">
                <a:latin typeface="Arial Narrow" charset="0"/>
                <a:ea typeface="ヒラギノ角ゴ Pro W3" charset="-128"/>
              </a:rPr>
              <a:t>based</a:t>
            </a:r>
            <a:r>
              <a:rPr lang="de-DE" dirty="0" smtClean="0">
                <a:latin typeface="Arial Narrow" charset="0"/>
                <a:ea typeface="ヒラギノ角ゴ Pro W3" charset="-128"/>
              </a:rPr>
              <a:t> HHG </a:t>
            </a:r>
            <a:r>
              <a:rPr lang="de-DE" dirty="0" err="1" smtClean="0">
                <a:latin typeface="Arial Narrow" charset="0"/>
                <a:ea typeface="ヒラギノ角ゴ Pro W3" charset="-128"/>
              </a:rPr>
              <a:t>generation</a:t>
            </a:r>
            <a:r>
              <a:rPr lang="de-DE" dirty="0" smtClean="0">
                <a:latin typeface="Arial Narrow" charset="0"/>
                <a:ea typeface="ヒラギノ角ゴ Pro W3" charset="-128"/>
              </a:rPr>
              <a:t> </a:t>
            </a:r>
            <a:r>
              <a:rPr lang="de-DE" dirty="0" err="1" smtClean="0">
                <a:latin typeface="Arial Narrow" charset="0"/>
                <a:ea typeface="ヒラギノ角ゴ Pro W3" charset="-128"/>
              </a:rPr>
              <a:t>for</a:t>
            </a:r>
            <a:r>
              <a:rPr lang="de-DE" dirty="0" smtClean="0">
                <a:latin typeface="Arial Narrow" charset="0"/>
                <a:ea typeface="ヒラギノ角ゴ Pro W3" charset="-128"/>
              </a:rPr>
              <a:t> </a:t>
            </a:r>
            <a:r>
              <a:rPr lang="de-DE" dirty="0" err="1" smtClean="0">
                <a:latin typeface="Arial Narrow" charset="0"/>
                <a:ea typeface="ヒラギノ角ゴ Pro W3" charset="-128"/>
              </a:rPr>
              <a:t>now</a:t>
            </a:r>
            <a:r>
              <a:rPr lang="de-DE" dirty="0" smtClean="0">
                <a:latin typeface="Arial Narrow" charset="0"/>
                <a:ea typeface="ヒラギノ角ゴ Pro W3" charset="-128"/>
              </a:rPr>
              <a:t>.  May </a:t>
            </a:r>
            <a:r>
              <a:rPr lang="de-DE" dirty="0" err="1" smtClean="0">
                <a:latin typeface="Arial Narrow" charset="0"/>
                <a:ea typeface="ヒラギノ角ゴ Pro W3" charset="-128"/>
              </a:rPr>
              <a:t>switch</a:t>
            </a:r>
            <a:r>
              <a:rPr lang="de-DE" dirty="0" smtClean="0">
                <a:latin typeface="Arial Narrow" charset="0"/>
                <a:ea typeface="ヒラギノ角ゴ Pro W3" charset="-128"/>
              </a:rPr>
              <a:t> </a:t>
            </a:r>
            <a:r>
              <a:rPr lang="de-DE" dirty="0" err="1" smtClean="0">
                <a:latin typeface="Arial Narrow" charset="0"/>
                <a:ea typeface="ヒラギノ角ゴ Pro W3" charset="-128"/>
              </a:rPr>
              <a:t>to</a:t>
            </a:r>
            <a:r>
              <a:rPr lang="de-DE" dirty="0" smtClean="0">
                <a:latin typeface="Arial Narrow" charset="0"/>
                <a:ea typeface="ヒラギノ角ゴ Pro W3" charset="-128"/>
              </a:rPr>
              <a:t> He in </a:t>
            </a:r>
            <a:r>
              <a:rPr lang="de-DE" dirty="0" err="1" smtClean="0">
                <a:latin typeface="Arial Narrow" charset="0"/>
                <a:ea typeface="ヒラギノ角ゴ Pro W3" charset="-128"/>
              </a:rPr>
              <a:t>the</a:t>
            </a:r>
            <a:r>
              <a:rPr lang="de-DE" dirty="0" smtClean="0">
                <a:latin typeface="Arial Narrow" charset="0"/>
                <a:ea typeface="ヒラギノ角ゴ Pro W3" charset="-128"/>
              </a:rPr>
              <a:t> </a:t>
            </a:r>
            <a:r>
              <a:rPr lang="de-DE" dirty="0" err="1" smtClean="0">
                <a:latin typeface="Arial Narrow" charset="0"/>
                <a:ea typeface="ヒラギノ角ゴ Pro W3" charset="-128"/>
              </a:rPr>
              <a:t>future</a:t>
            </a:r>
            <a:r>
              <a:rPr lang="de-DE" dirty="0" smtClean="0">
                <a:latin typeface="Arial Narrow" charset="0"/>
                <a:ea typeface="ヒラギノ角ゴ Pro W3" charset="-128"/>
              </a:rPr>
              <a:t> </a:t>
            </a:r>
            <a:r>
              <a:rPr lang="de-DE" dirty="0" err="1" smtClean="0">
                <a:latin typeface="Arial Narrow" charset="0"/>
                <a:ea typeface="ヒラギノ角ゴ Pro W3" charset="-128"/>
              </a:rPr>
              <a:t>for</a:t>
            </a:r>
            <a:r>
              <a:rPr lang="de-DE" dirty="0" smtClean="0">
                <a:latin typeface="Arial Narrow" charset="0"/>
                <a:ea typeface="ヒラギノ角ゴ Pro W3" charset="-128"/>
              </a:rPr>
              <a:t> </a:t>
            </a:r>
            <a:r>
              <a:rPr lang="de-DE" dirty="0" err="1" smtClean="0">
                <a:latin typeface="Arial Narrow" charset="0"/>
                <a:ea typeface="ヒラギノ角ゴ Pro W3" charset="-128"/>
              </a:rPr>
              <a:t>higher</a:t>
            </a:r>
            <a:r>
              <a:rPr lang="de-DE" dirty="0" smtClean="0">
                <a:latin typeface="Arial Narrow" charset="0"/>
                <a:ea typeface="ヒラギノ角ゴ Pro W3" charset="-128"/>
              </a:rPr>
              <a:t> </a:t>
            </a:r>
            <a:r>
              <a:rPr lang="de-DE" dirty="0" err="1" smtClean="0">
                <a:latin typeface="Arial Narrow" charset="0"/>
                <a:ea typeface="ヒラギノ角ゴ Pro W3" charset="-128"/>
              </a:rPr>
              <a:t>energies</a:t>
            </a:r>
            <a:r>
              <a:rPr lang="de-DE" dirty="0" smtClean="0">
                <a:latin typeface="Arial Narrow" charset="0"/>
                <a:ea typeface="ヒラギノ角ゴ Pro W3" charset="-128"/>
              </a:rPr>
              <a:t>.</a:t>
            </a:r>
          </a:p>
          <a:p>
            <a:pPr marL="285750" indent="-285750">
              <a:spcBef>
                <a:spcPct val="0"/>
              </a:spcBef>
              <a:buFont typeface="Arial" panose="020B0604020202020204" pitchFamily="34" charset="0"/>
              <a:buChar char="•"/>
            </a:pPr>
            <a:endParaRPr lang="de-DE" dirty="0">
              <a:latin typeface="Arial Narrow" charset="0"/>
              <a:ea typeface="ヒラギノ角ゴ Pro W3" charset="-128"/>
            </a:endParaRPr>
          </a:p>
          <a:p>
            <a:pPr marL="285750" indent="-285750">
              <a:spcBef>
                <a:spcPct val="0"/>
              </a:spcBef>
              <a:buFont typeface="Arial" panose="020B0604020202020204" pitchFamily="34" charset="0"/>
              <a:buChar char="•"/>
            </a:pPr>
            <a:r>
              <a:rPr lang="de-DE" dirty="0" smtClean="0">
                <a:latin typeface="Arial Narrow" charset="0"/>
                <a:ea typeface="ヒラギノ角ゴ Pro W3" charset="-128"/>
              </a:rPr>
              <a:t>The HHG </a:t>
            </a:r>
            <a:r>
              <a:rPr lang="de-DE" dirty="0" err="1" smtClean="0">
                <a:latin typeface="Arial Narrow" charset="0"/>
                <a:ea typeface="ヒラギノ角ゴ Pro W3" charset="-128"/>
              </a:rPr>
              <a:t>spectrum</a:t>
            </a:r>
            <a:r>
              <a:rPr lang="de-DE" dirty="0" smtClean="0">
                <a:latin typeface="Arial Narrow" charset="0"/>
                <a:ea typeface="ヒラギノ角ゴ Pro W3" charset="-128"/>
              </a:rPr>
              <a:t> </a:t>
            </a:r>
            <a:r>
              <a:rPr lang="de-DE" dirty="0" err="1" smtClean="0">
                <a:latin typeface="Arial Narrow" charset="0"/>
                <a:ea typeface="ヒラギノ角ゴ Pro W3" charset="-128"/>
              </a:rPr>
              <a:t>has</a:t>
            </a:r>
            <a:r>
              <a:rPr lang="de-DE" dirty="0" smtClean="0">
                <a:latin typeface="Arial Narrow" charset="0"/>
                <a:ea typeface="ヒラギノ角ゴ Pro W3" charset="-128"/>
              </a:rPr>
              <a:t> </a:t>
            </a:r>
            <a:r>
              <a:rPr lang="de-DE" dirty="0" err="1" smtClean="0">
                <a:latin typeface="Arial Narrow" charset="0"/>
                <a:ea typeface="ヒラギノ角ゴ Pro W3" charset="-128"/>
              </a:rPr>
              <a:t>some</a:t>
            </a:r>
            <a:r>
              <a:rPr lang="de-DE" dirty="0" smtClean="0">
                <a:latin typeface="Arial Narrow" charset="0"/>
                <a:ea typeface="ヒラギノ角ゴ Pro W3" charset="-128"/>
              </a:rPr>
              <a:t> </a:t>
            </a:r>
            <a:r>
              <a:rPr lang="de-DE" dirty="0" err="1" smtClean="0">
                <a:latin typeface="Arial Narrow" charset="0"/>
                <a:ea typeface="ヒラギノ角ゴ Pro W3" charset="-128"/>
              </a:rPr>
              <a:t>strange</a:t>
            </a:r>
            <a:r>
              <a:rPr lang="de-DE" dirty="0" smtClean="0">
                <a:latin typeface="Arial Narrow" charset="0"/>
                <a:ea typeface="ヒラギノ角ゴ Pro W3" charset="-128"/>
              </a:rPr>
              <a:t> </a:t>
            </a:r>
            <a:r>
              <a:rPr lang="de-DE" dirty="0" err="1" smtClean="0">
                <a:latin typeface="Arial Narrow" charset="0"/>
                <a:ea typeface="ヒラギノ角ゴ Pro W3" charset="-128"/>
              </a:rPr>
              <a:t>features</a:t>
            </a:r>
            <a:r>
              <a:rPr lang="de-DE" dirty="0" smtClean="0">
                <a:latin typeface="Arial Narrow" charset="0"/>
                <a:ea typeface="ヒラギノ角ゴ Pro W3" charset="-128"/>
              </a:rPr>
              <a:t> </a:t>
            </a:r>
            <a:r>
              <a:rPr lang="de-DE" dirty="0" err="1" smtClean="0">
                <a:latin typeface="Arial Narrow" charset="0"/>
                <a:ea typeface="ヒラギノ角ゴ Pro W3" charset="-128"/>
              </a:rPr>
              <a:t>that</a:t>
            </a:r>
            <a:r>
              <a:rPr lang="de-DE" dirty="0" smtClean="0">
                <a:latin typeface="Arial Narrow" charset="0"/>
                <a:ea typeface="ヒラギノ角ゴ Pro W3" charset="-128"/>
              </a:rPr>
              <a:t> </a:t>
            </a:r>
            <a:r>
              <a:rPr lang="de-DE" dirty="0" err="1" smtClean="0">
                <a:latin typeface="Arial Narrow" charset="0"/>
                <a:ea typeface="ヒラギノ角ゴ Pro W3" charset="-128"/>
              </a:rPr>
              <a:t>make</a:t>
            </a:r>
            <a:r>
              <a:rPr lang="de-DE" dirty="0" smtClean="0">
                <a:latin typeface="Arial Narrow" charset="0"/>
                <a:ea typeface="ヒラギノ角ゴ Pro W3" charset="-128"/>
              </a:rPr>
              <a:t> </a:t>
            </a:r>
            <a:r>
              <a:rPr lang="de-DE" dirty="0" err="1" smtClean="0">
                <a:latin typeface="Arial Narrow" charset="0"/>
                <a:ea typeface="ヒラギノ角ゴ Pro W3" charset="-128"/>
              </a:rPr>
              <a:t>analysis</a:t>
            </a:r>
            <a:r>
              <a:rPr lang="de-DE" dirty="0" smtClean="0">
                <a:latin typeface="Arial Narrow" charset="0"/>
                <a:ea typeface="ヒラギノ角ゴ Pro W3" charset="-128"/>
              </a:rPr>
              <a:t> </a:t>
            </a:r>
            <a:r>
              <a:rPr lang="de-DE" dirty="0" err="1" smtClean="0">
                <a:latin typeface="Arial Narrow" charset="0"/>
                <a:ea typeface="ヒラギノ角ゴ Pro W3" charset="-128"/>
              </a:rPr>
              <a:t>hard</a:t>
            </a:r>
            <a:r>
              <a:rPr lang="de-DE" dirty="0" smtClean="0">
                <a:latin typeface="Arial Narrow" charset="0"/>
                <a:ea typeface="ヒラギノ角ゴ Pro W3" charset="-128"/>
              </a:rPr>
              <a:t>.</a:t>
            </a:r>
            <a:endParaRPr lang="de-DE" dirty="0" smtClean="0">
              <a:latin typeface="Arial Narrow" charset="0"/>
              <a:ea typeface="ヒラギノ角ゴ Pro W3" charset="-128"/>
            </a:endParaRPr>
          </a:p>
          <a:p>
            <a:pPr marL="285750" indent="-285750">
              <a:spcBef>
                <a:spcPct val="0"/>
              </a:spcBef>
              <a:buFont typeface="Arial" panose="020B0604020202020204" pitchFamily="34" charset="0"/>
              <a:buChar char="•"/>
            </a:pPr>
            <a:endParaRPr lang="de-DE" dirty="0">
              <a:latin typeface="Arial Narrow" charset="0"/>
              <a:ea typeface="ヒラギノ角ゴ Pro W3" charset="-128"/>
            </a:endParaRPr>
          </a:p>
          <a:p>
            <a:pPr marL="285750" indent="-285750">
              <a:spcBef>
                <a:spcPct val="0"/>
              </a:spcBef>
              <a:buFont typeface="Arial" panose="020B0604020202020204" pitchFamily="34" charset="0"/>
              <a:buChar char="•"/>
            </a:pPr>
            <a:r>
              <a:rPr lang="de-DE" dirty="0" err="1" smtClean="0">
                <a:latin typeface="Arial Narrow" charset="0"/>
                <a:ea typeface="ヒラギノ角ゴ Pro W3" charset="-128"/>
              </a:rPr>
              <a:t>Estimated</a:t>
            </a:r>
            <a:r>
              <a:rPr lang="de-DE" dirty="0" smtClean="0">
                <a:latin typeface="Arial Narrow" charset="0"/>
                <a:ea typeface="ヒラギノ角ゴ Pro W3" charset="-128"/>
              </a:rPr>
              <a:t> </a:t>
            </a:r>
            <a:r>
              <a:rPr lang="de-DE" dirty="0" err="1" smtClean="0">
                <a:latin typeface="Arial Narrow" charset="0"/>
                <a:ea typeface="ヒラギノ角ゴ Pro W3" charset="-128"/>
              </a:rPr>
              <a:t>number</a:t>
            </a:r>
            <a:r>
              <a:rPr lang="de-DE" dirty="0" smtClean="0">
                <a:latin typeface="Arial Narrow" charset="0"/>
                <a:ea typeface="ヒラギノ角ゴ Pro W3" charset="-128"/>
              </a:rPr>
              <a:t> </a:t>
            </a:r>
            <a:r>
              <a:rPr lang="de-DE" dirty="0" err="1" smtClean="0">
                <a:latin typeface="Arial Narrow" charset="0"/>
                <a:ea typeface="ヒラギノ角ゴ Pro W3" charset="-128"/>
              </a:rPr>
              <a:t>of</a:t>
            </a:r>
            <a:r>
              <a:rPr lang="de-DE" dirty="0" smtClean="0">
                <a:latin typeface="Arial Narrow" charset="0"/>
                <a:ea typeface="ヒラギノ角ゴ Pro W3" charset="-128"/>
              </a:rPr>
              <a:t> </a:t>
            </a:r>
            <a:r>
              <a:rPr lang="de-DE" dirty="0" err="1" smtClean="0">
                <a:latin typeface="Arial Narrow" charset="0"/>
                <a:ea typeface="ヒラギノ角ゴ Pro W3" charset="-128"/>
              </a:rPr>
              <a:t>photons</a:t>
            </a:r>
            <a:r>
              <a:rPr lang="de-DE" dirty="0" smtClean="0">
                <a:latin typeface="Arial Narrow" charset="0"/>
                <a:ea typeface="ヒラギノ角ゴ Pro W3" charset="-128"/>
              </a:rPr>
              <a:t> per </a:t>
            </a:r>
            <a:r>
              <a:rPr lang="de-DE" dirty="0" err="1" smtClean="0">
                <a:latin typeface="Arial Narrow" charset="0"/>
                <a:ea typeface="ヒラギノ角ゴ Pro W3" charset="-128"/>
              </a:rPr>
              <a:t>harmonic</a:t>
            </a:r>
            <a:r>
              <a:rPr lang="de-DE" dirty="0" smtClean="0">
                <a:latin typeface="Arial Narrow" charset="0"/>
                <a:ea typeface="ヒラギノ角ゴ Pro W3" charset="-128"/>
              </a:rPr>
              <a:t>: </a:t>
            </a:r>
            <a:r>
              <a:rPr lang="de-DE" dirty="0" err="1" smtClean="0">
                <a:latin typeface="Arial Narrow" charset="0"/>
                <a:ea typeface="ヒラギノ角ゴ Pro W3" charset="-128"/>
              </a:rPr>
              <a:t>about</a:t>
            </a:r>
            <a:r>
              <a:rPr lang="de-DE" dirty="0" smtClean="0">
                <a:latin typeface="Arial Narrow" charset="0"/>
                <a:ea typeface="ヒラギノ角ゴ Pro W3" charset="-128"/>
              </a:rPr>
              <a:t> 10</a:t>
            </a:r>
            <a:r>
              <a:rPr lang="de-DE" baseline="30000" dirty="0" smtClean="0">
                <a:latin typeface="Arial Narrow" charset="0"/>
                <a:ea typeface="ヒラギノ角ゴ Pro W3" charset="-128"/>
              </a:rPr>
              <a:t>8</a:t>
            </a:r>
            <a:r>
              <a:rPr lang="de-DE" dirty="0" smtClean="0">
                <a:latin typeface="Arial Narrow" charset="0"/>
                <a:ea typeface="ヒラギノ角ゴ Pro W3" charset="-128"/>
              </a:rPr>
              <a:t>.  </a:t>
            </a:r>
            <a:r>
              <a:rPr lang="de-DE" dirty="0" err="1" smtClean="0">
                <a:latin typeface="Arial Narrow" charset="0"/>
                <a:ea typeface="ヒラギノ角ゴ Pro W3" charset="-128"/>
              </a:rPr>
              <a:t>Four</a:t>
            </a:r>
            <a:r>
              <a:rPr lang="de-DE" dirty="0" smtClean="0">
                <a:latin typeface="Arial Narrow" charset="0"/>
                <a:ea typeface="ヒラギノ角ゴ Pro W3" charset="-128"/>
              </a:rPr>
              <a:t> </a:t>
            </a:r>
            <a:r>
              <a:rPr lang="de-DE" dirty="0" err="1" smtClean="0">
                <a:latin typeface="Arial Narrow" charset="0"/>
                <a:ea typeface="ヒラギノ角ゴ Pro W3" charset="-128"/>
              </a:rPr>
              <a:t>order</a:t>
            </a:r>
            <a:r>
              <a:rPr lang="de-DE" dirty="0" smtClean="0">
                <a:latin typeface="Arial Narrow" charset="0"/>
                <a:ea typeface="ヒラギノ角ゴ Pro W3" charset="-128"/>
              </a:rPr>
              <a:t> </a:t>
            </a:r>
            <a:r>
              <a:rPr lang="de-DE" dirty="0" err="1" smtClean="0">
                <a:latin typeface="Arial Narrow" charset="0"/>
                <a:ea typeface="ヒラギノ角ゴ Pro W3" charset="-128"/>
              </a:rPr>
              <a:t>of</a:t>
            </a:r>
            <a:r>
              <a:rPr lang="de-DE" dirty="0" smtClean="0">
                <a:latin typeface="Arial Narrow" charset="0"/>
                <a:ea typeface="ヒラギノ角ゴ Pro W3" charset="-128"/>
              </a:rPr>
              <a:t> </a:t>
            </a:r>
            <a:r>
              <a:rPr lang="de-DE" dirty="0" err="1" smtClean="0">
                <a:latin typeface="Arial Narrow" charset="0"/>
                <a:ea typeface="ヒラギノ角ゴ Pro W3" charset="-128"/>
              </a:rPr>
              <a:t>magnitude</a:t>
            </a:r>
            <a:r>
              <a:rPr lang="de-DE" dirty="0" smtClean="0">
                <a:latin typeface="Arial Narrow" charset="0"/>
                <a:ea typeface="ヒラギノ角ゴ Pro W3" charset="-128"/>
              </a:rPr>
              <a:t> </a:t>
            </a:r>
            <a:r>
              <a:rPr lang="de-DE" dirty="0" err="1" smtClean="0">
                <a:latin typeface="Arial Narrow" charset="0"/>
                <a:ea typeface="ヒラギノ角ゴ Pro W3" charset="-128"/>
              </a:rPr>
              <a:t>lower</a:t>
            </a:r>
            <a:r>
              <a:rPr lang="de-DE" dirty="0" smtClean="0">
                <a:latin typeface="Arial Narrow" charset="0"/>
                <a:ea typeface="ヒラギノ角ゴ Pro W3" charset="-128"/>
              </a:rPr>
              <a:t> </a:t>
            </a:r>
            <a:r>
              <a:rPr lang="de-DE" dirty="0" err="1" smtClean="0">
                <a:latin typeface="Arial Narrow" charset="0"/>
                <a:ea typeface="ヒラギノ角ゴ Pro W3" charset="-128"/>
              </a:rPr>
              <a:t>than</a:t>
            </a:r>
            <a:r>
              <a:rPr lang="de-DE" dirty="0" smtClean="0">
                <a:latin typeface="Arial Narrow" charset="0"/>
                <a:ea typeface="ヒラギノ角ゴ Pro W3" charset="-128"/>
              </a:rPr>
              <a:t> an FEL.</a:t>
            </a:r>
            <a:endParaRPr lang="de-DE" dirty="0" smtClean="0">
              <a:latin typeface="Arial Narrow" charset="0"/>
              <a:ea typeface="ヒラギノ角ゴ Pro W3" charset="-128"/>
            </a:endParaRPr>
          </a:p>
          <a:p>
            <a:pPr marL="285750" indent="-285750">
              <a:spcBef>
                <a:spcPct val="0"/>
              </a:spcBef>
              <a:buFont typeface="Arial" panose="020B0604020202020204" pitchFamily="34" charset="0"/>
              <a:buChar char="•"/>
            </a:pPr>
            <a:endParaRPr lang="de-DE" dirty="0">
              <a:latin typeface="Arial Narrow" charset="0"/>
              <a:ea typeface="ヒラギノ角ゴ Pro W3" charset="-128"/>
            </a:endParaRPr>
          </a:p>
          <a:p>
            <a:pPr marL="285750" indent="-285750">
              <a:spcBef>
                <a:spcPct val="0"/>
              </a:spcBef>
              <a:buFont typeface="Arial" panose="020B0604020202020204" pitchFamily="34" charset="0"/>
              <a:buChar char="•"/>
            </a:pPr>
            <a:r>
              <a:rPr lang="de-DE" dirty="0" smtClean="0">
                <a:latin typeface="Arial Narrow" charset="0"/>
                <a:ea typeface="ヒラギノ角ゴ Pro W3" charset="-128"/>
              </a:rPr>
              <a:t>The HHG beam was </a:t>
            </a:r>
            <a:r>
              <a:rPr lang="de-DE" dirty="0" err="1" smtClean="0">
                <a:latin typeface="Arial Narrow" charset="0"/>
                <a:ea typeface="ヒラギノ角ゴ Pro W3" charset="-128"/>
              </a:rPr>
              <a:t>unfocused</a:t>
            </a:r>
            <a:r>
              <a:rPr lang="de-DE" dirty="0" smtClean="0">
                <a:latin typeface="Arial Narrow" charset="0"/>
                <a:ea typeface="ヒラギノ角ゴ Pro W3" charset="-128"/>
              </a:rPr>
              <a:t> </a:t>
            </a:r>
            <a:r>
              <a:rPr lang="de-DE" dirty="0" err="1" smtClean="0">
                <a:latin typeface="Arial Narrow" charset="0"/>
                <a:ea typeface="ヒラギノ角ゴ Pro W3" charset="-128"/>
              </a:rPr>
              <a:t>and</a:t>
            </a:r>
            <a:r>
              <a:rPr lang="de-DE" dirty="0" smtClean="0">
                <a:latin typeface="Arial Narrow" charset="0"/>
                <a:ea typeface="ヒラギノ角ゴ Pro W3" charset="-128"/>
              </a:rPr>
              <a:t> </a:t>
            </a:r>
            <a:r>
              <a:rPr lang="de-DE" dirty="0" err="1" smtClean="0">
                <a:latin typeface="Arial Narrow" charset="0"/>
                <a:ea typeface="ヒラギノ角ゴ Pro W3" charset="-128"/>
              </a:rPr>
              <a:t>very</a:t>
            </a:r>
            <a:r>
              <a:rPr lang="de-DE" dirty="0" smtClean="0">
                <a:latin typeface="Arial Narrow" charset="0"/>
                <a:ea typeface="ヒラギノ角ゴ Pro W3" charset="-128"/>
              </a:rPr>
              <a:t>, </a:t>
            </a:r>
            <a:r>
              <a:rPr lang="de-DE" dirty="0" err="1" smtClean="0">
                <a:latin typeface="Arial Narrow" charset="0"/>
                <a:ea typeface="ヒラギノ角ゴ Pro W3" charset="-128"/>
              </a:rPr>
              <a:t>very</a:t>
            </a:r>
            <a:r>
              <a:rPr lang="de-DE" dirty="0" smtClean="0">
                <a:latin typeface="Arial Narrow" charset="0"/>
                <a:ea typeface="ヒラギノ角ゴ Pro W3" charset="-128"/>
              </a:rPr>
              <a:t> large (</a:t>
            </a:r>
            <a:r>
              <a:rPr lang="de-DE" dirty="0" err="1" smtClean="0">
                <a:latin typeface="Arial Narrow" charset="0"/>
                <a:ea typeface="ヒラギノ角ゴ Pro W3" charset="-128"/>
              </a:rPr>
              <a:t>estimate</a:t>
            </a:r>
            <a:r>
              <a:rPr lang="de-DE" dirty="0" smtClean="0">
                <a:latin typeface="Arial Narrow" charset="0"/>
                <a:ea typeface="ヒラギノ角ゴ Pro W3" charset="-128"/>
              </a:rPr>
              <a:t> </a:t>
            </a:r>
            <a:r>
              <a:rPr lang="de-DE" dirty="0" err="1" smtClean="0">
                <a:latin typeface="Arial Narrow" charset="0"/>
                <a:ea typeface="ヒラギノ角ゴ Pro W3" charset="-128"/>
              </a:rPr>
              <a:t>up</a:t>
            </a:r>
            <a:r>
              <a:rPr lang="de-DE" dirty="0" smtClean="0">
                <a:latin typeface="Arial Narrow" charset="0"/>
                <a:ea typeface="ヒラギノ角ゴ Pro W3" charset="-128"/>
              </a:rPr>
              <a:t> </a:t>
            </a:r>
            <a:r>
              <a:rPr lang="de-DE" dirty="0" err="1" smtClean="0">
                <a:latin typeface="Arial Narrow" charset="0"/>
                <a:ea typeface="ヒラギノ角ゴ Pro W3" charset="-128"/>
              </a:rPr>
              <a:t>to</a:t>
            </a:r>
            <a:r>
              <a:rPr lang="de-DE" dirty="0" smtClean="0">
                <a:latin typeface="Arial Narrow" charset="0"/>
                <a:ea typeface="ヒラギノ角ゴ Pro W3" charset="-128"/>
              </a:rPr>
              <a:t> 7 mm in </a:t>
            </a:r>
            <a:r>
              <a:rPr lang="de-DE" dirty="0" err="1" smtClean="0">
                <a:latin typeface="Arial Narrow" charset="0"/>
                <a:ea typeface="ヒラギノ角ゴ Pro W3" charset="-128"/>
              </a:rPr>
              <a:t>diameter</a:t>
            </a:r>
            <a:r>
              <a:rPr lang="de-DE" dirty="0" smtClean="0">
                <a:latin typeface="Arial Narrow" charset="0"/>
                <a:ea typeface="ヒラギノ角ゴ Pro W3" charset="-128"/>
              </a:rPr>
              <a:t>.)</a:t>
            </a:r>
          </a:p>
          <a:p>
            <a:pPr marL="285750" indent="-285750">
              <a:spcBef>
                <a:spcPct val="0"/>
              </a:spcBef>
              <a:buFont typeface="Arial" panose="020B0604020202020204" pitchFamily="34" charset="0"/>
              <a:buChar char="•"/>
            </a:pPr>
            <a:endParaRPr lang="de-DE" dirty="0">
              <a:latin typeface="Arial Narrow" charset="0"/>
              <a:ea typeface="ヒラギノ角ゴ Pro W3" charset="-128"/>
            </a:endParaRPr>
          </a:p>
          <a:p>
            <a:pPr marL="285750" indent="-285750">
              <a:spcBef>
                <a:spcPct val="0"/>
              </a:spcBef>
              <a:buFont typeface="Arial" panose="020B0604020202020204" pitchFamily="34" charset="0"/>
              <a:buChar char="•"/>
            </a:pPr>
            <a:r>
              <a:rPr lang="de-DE" dirty="0" err="1" smtClean="0">
                <a:latin typeface="Arial Narrow" charset="0"/>
                <a:ea typeface="ヒラギノ角ゴ Pro W3" charset="-128"/>
              </a:rPr>
              <a:t>THz</a:t>
            </a:r>
            <a:r>
              <a:rPr lang="de-DE" dirty="0" smtClean="0">
                <a:latin typeface="Arial Narrow" charset="0"/>
                <a:ea typeface="ヒラギノ角ゴ Pro W3" charset="-128"/>
              </a:rPr>
              <a:t> </a:t>
            </a:r>
            <a:r>
              <a:rPr lang="de-DE" dirty="0" err="1" smtClean="0">
                <a:latin typeface="Arial Narrow" charset="0"/>
                <a:ea typeface="ヒラギノ角ゴ Pro W3" charset="-128"/>
              </a:rPr>
              <a:t>field</a:t>
            </a:r>
            <a:r>
              <a:rPr lang="de-DE" dirty="0" smtClean="0">
                <a:latin typeface="Arial Narrow" charset="0"/>
                <a:ea typeface="ヒラギノ角ゴ Pro W3" charset="-128"/>
              </a:rPr>
              <a:t> </a:t>
            </a:r>
            <a:r>
              <a:rPr lang="de-DE" dirty="0" err="1" smtClean="0">
                <a:latin typeface="Arial Narrow" charset="0"/>
                <a:ea typeface="ヒラギノ角ゴ Pro W3" charset="-128"/>
              </a:rPr>
              <a:t>strength</a:t>
            </a:r>
            <a:r>
              <a:rPr lang="de-DE" dirty="0" smtClean="0">
                <a:latin typeface="Arial Narrow" charset="0"/>
                <a:ea typeface="ヒラギノ角ゴ Pro W3" charset="-128"/>
              </a:rPr>
              <a:t> was </a:t>
            </a:r>
            <a:r>
              <a:rPr lang="de-DE" dirty="0" err="1" smtClean="0">
                <a:latin typeface="Arial Narrow" charset="0"/>
                <a:ea typeface="ヒラギノ角ゴ Pro W3" charset="-128"/>
              </a:rPr>
              <a:t>measured</a:t>
            </a:r>
            <a:r>
              <a:rPr lang="de-DE" dirty="0" smtClean="0">
                <a:latin typeface="Arial Narrow" charset="0"/>
                <a:ea typeface="ヒラギノ角ゴ Pro W3" charset="-128"/>
              </a:rPr>
              <a:t> </a:t>
            </a:r>
            <a:r>
              <a:rPr lang="de-DE" dirty="0" err="1" smtClean="0">
                <a:latin typeface="Arial Narrow" charset="0"/>
                <a:ea typeface="ヒラギノ角ゴ Pro W3" charset="-128"/>
              </a:rPr>
              <a:t>at</a:t>
            </a:r>
            <a:r>
              <a:rPr lang="de-DE" dirty="0" smtClean="0">
                <a:latin typeface="Arial Narrow" charset="0"/>
                <a:ea typeface="ヒラギノ角ゴ Pro W3" charset="-128"/>
              </a:rPr>
              <a:t> 70 </a:t>
            </a:r>
            <a:r>
              <a:rPr lang="de-DE" dirty="0" err="1" smtClean="0">
                <a:latin typeface="Arial Narrow" charset="0"/>
                <a:ea typeface="ヒラギノ角ゴ Pro W3" charset="-128"/>
              </a:rPr>
              <a:t>kV</a:t>
            </a:r>
            <a:r>
              <a:rPr lang="de-DE" dirty="0" smtClean="0">
                <a:latin typeface="Arial Narrow" charset="0"/>
                <a:ea typeface="ヒラギノ角ゴ Pro W3" charset="-128"/>
              </a:rPr>
              <a:t>/cm </a:t>
            </a:r>
            <a:r>
              <a:rPr lang="de-DE" dirty="0" err="1" smtClean="0">
                <a:latin typeface="Arial Narrow" charset="0"/>
                <a:ea typeface="ヒラギノ角ゴ Pro W3" charset="-128"/>
              </a:rPr>
              <a:t>with</a:t>
            </a:r>
            <a:r>
              <a:rPr lang="de-DE" dirty="0" smtClean="0">
                <a:latin typeface="Arial Narrow" charset="0"/>
                <a:ea typeface="ヒラギノ角ゴ Pro W3" charset="-128"/>
              </a:rPr>
              <a:t> a </a:t>
            </a:r>
            <a:r>
              <a:rPr lang="de-DE" dirty="0" err="1" smtClean="0">
                <a:latin typeface="Arial Narrow" charset="0"/>
                <a:ea typeface="ヒラギノ角ゴ Pro W3" charset="-128"/>
              </a:rPr>
              <a:t>virtual</a:t>
            </a:r>
            <a:r>
              <a:rPr lang="de-DE" dirty="0" smtClean="0">
                <a:latin typeface="Arial Narrow" charset="0"/>
                <a:ea typeface="ヒラギノ角ゴ Pro W3" charset="-128"/>
              </a:rPr>
              <a:t> </a:t>
            </a:r>
            <a:r>
              <a:rPr lang="de-DE" dirty="0" err="1" smtClean="0">
                <a:latin typeface="Arial Narrow" charset="0"/>
                <a:ea typeface="ヒラギノ角ゴ Pro W3" charset="-128"/>
              </a:rPr>
              <a:t>focus</a:t>
            </a:r>
            <a:r>
              <a:rPr lang="de-DE" dirty="0" smtClean="0">
                <a:latin typeface="Arial Narrow" charset="0"/>
                <a:ea typeface="ヒラギノ角ゴ Pro W3" charset="-128"/>
              </a:rPr>
              <a:t>, </a:t>
            </a:r>
            <a:r>
              <a:rPr lang="de-DE" dirty="0" err="1" smtClean="0">
                <a:latin typeface="Arial Narrow" charset="0"/>
                <a:ea typeface="ヒラギノ角ゴ Pro W3" charset="-128"/>
              </a:rPr>
              <a:t>improved</a:t>
            </a:r>
            <a:r>
              <a:rPr lang="de-DE" dirty="0" smtClean="0">
                <a:latin typeface="Arial Narrow" charset="0"/>
                <a:ea typeface="ヒラギノ角ゴ Pro W3" charset="-128"/>
              </a:rPr>
              <a:t>, </a:t>
            </a:r>
            <a:r>
              <a:rPr lang="de-DE" dirty="0" err="1" smtClean="0">
                <a:latin typeface="Arial Narrow" charset="0"/>
                <a:ea typeface="ヒラギノ角ゴ Pro W3" charset="-128"/>
              </a:rPr>
              <a:t>and</a:t>
            </a:r>
            <a:r>
              <a:rPr lang="de-DE" dirty="0" smtClean="0">
                <a:latin typeface="Arial Narrow" charset="0"/>
                <a:ea typeface="ヒラギノ角ゴ Pro W3" charset="-128"/>
              </a:rPr>
              <a:t> </a:t>
            </a:r>
            <a:r>
              <a:rPr lang="de-DE" dirty="0" err="1" smtClean="0">
                <a:latin typeface="Arial Narrow" charset="0"/>
                <a:ea typeface="ヒラギノ角ゴ Pro W3" charset="-128"/>
              </a:rPr>
              <a:t>then</a:t>
            </a:r>
            <a:r>
              <a:rPr lang="de-DE" dirty="0" smtClean="0">
                <a:latin typeface="Arial Narrow" charset="0"/>
                <a:ea typeface="ヒラギノ角ゴ Pro W3" charset="-128"/>
              </a:rPr>
              <a:t> </a:t>
            </a:r>
            <a:r>
              <a:rPr lang="de-DE" dirty="0" err="1" smtClean="0">
                <a:latin typeface="Arial Narrow" charset="0"/>
                <a:ea typeface="ヒラギノ角ゴ Pro W3" charset="-128"/>
              </a:rPr>
              <a:t>measured</a:t>
            </a:r>
            <a:r>
              <a:rPr lang="de-DE" dirty="0" smtClean="0">
                <a:latin typeface="Arial Narrow" charset="0"/>
                <a:ea typeface="ヒラギノ角ゴ Pro W3" charset="-128"/>
              </a:rPr>
              <a:t> </a:t>
            </a:r>
            <a:r>
              <a:rPr lang="de-DE" dirty="0" err="1" smtClean="0">
                <a:latin typeface="Arial Narrow" charset="0"/>
                <a:ea typeface="ヒラギノ角ゴ Pro W3" charset="-128"/>
              </a:rPr>
              <a:t>at</a:t>
            </a:r>
            <a:r>
              <a:rPr lang="de-DE" dirty="0" smtClean="0">
                <a:latin typeface="Arial Narrow" charset="0"/>
                <a:ea typeface="ヒラギノ角ゴ Pro W3" charset="-128"/>
              </a:rPr>
              <a:t> 200 </a:t>
            </a:r>
            <a:r>
              <a:rPr lang="de-DE" dirty="0" err="1" smtClean="0">
                <a:latin typeface="Arial Narrow" charset="0"/>
                <a:ea typeface="ヒラギノ角ゴ Pro W3" charset="-128"/>
              </a:rPr>
              <a:t>kV</a:t>
            </a:r>
            <a:r>
              <a:rPr lang="de-DE" dirty="0" smtClean="0">
                <a:latin typeface="Arial Narrow" charset="0"/>
                <a:ea typeface="ヒラギノ角ゴ Pro W3" charset="-128"/>
              </a:rPr>
              <a:t>/cm </a:t>
            </a:r>
            <a:r>
              <a:rPr lang="de-DE" dirty="0" err="1" smtClean="0">
                <a:latin typeface="Arial Narrow" charset="0"/>
                <a:ea typeface="ヒラギノ角ゴ Pro W3" charset="-128"/>
              </a:rPr>
              <a:t>with</a:t>
            </a:r>
            <a:r>
              <a:rPr lang="de-DE" dirty="0" smtClean="0">
                <a:latin typeface="Arial Narrow" charset="0"/>
                <a:ea typeface="ヒラギノ角ゴ Pro W3" charset="-128"/>
              </a:rPr>
              <a:t> EO </a:t>
            </a:r>
            <a:r>
              <a:rPr lang="de-DE" dirty="0" err="1" smtClean="0">
                <a:latin typeface="Arial Narrow" charset="0"/>
                <a:ea typeface="ヒラギノ角ゴ Pro W3" charset="-128"/>
              </a:rPr>
              <a:t>sampling</a:t>
            </a:r>
            <a:r>
              <a:rPr lang="de-DE" dirty="0" smtClean="0">
                <a:latin typeface="Arial Narrow" charset="0"/>
                <a:ea typeface="ヒラギノ角ゴ Pro W3" charset="-128"/>
              </a:rPr>
              <a:t>.  </a:t>
            </a:r>
            <a:r>
              <a:rPr lang="de-DE" dirty="0" err="1" smtClean="0">
                <a:latin typeface="Arial Narrow" charset="0"/>
                <a:ea typeface="ヒラギノ角ゴ Pro W3" charset="-128"/>
              </a:rPr>
              <a:t>We</a:t>
            </a:r>
            <a:r>
              <a:rPr lang="de-DE" dirty="0" smtClean="0">
                <a:latin typeface="Arial Narrow" charset="0"/>
                <a:ea typeface="ヒラギノ角ゴ Pro W3" charset="-128"/>
              </a:rPr>
              <a:t> </a:t>
            </a:r>
            <a:r>
              <a:rPr lang="de-DE" dirty="0" err="1" smtClean="0">
                <a:latin typeface="Arial Narrow" charset="0"/>
                <a:ea typeface="ヒラギノ角ゴ Pro W3" charset="-128"/>
              </a:rPr>
              <a:t>should</a:t>
            </a:r>
            <a:r>
              <a:rPr lang="de-DE" dirty="0" smtClean="0">
                <a:latin typeface="Arial Narrow" charset="0"/>
                <a:ea typeface="ヒラギノ角ゴ Pro W3" charset="-128"/>
              </a:rPr>
              <a:t> </a:t>
            </a:r>
            <a:r>
              <a:rPr lang="de-DE" dirty="0" err="1" smtClean="0">
                <a:latin typeface="Arial Narrow" charset="0"/>
                <a:ea typeface="ヒラギノ角ゴ Pro W3" charset="-128"/>
              </a:rPr>
              <a:t>be</a:t>
            </a:r>
            <a:r>
              <a:rPr lang="de-DE" dirty="0" smtClean="0">
                <a:latin typeface="Arial Narrow" charset="0"/>
                <a:ea typeface="ヒラギノ角ゴ Pro W3" charset="-128"/>
              </a:rPr>
              <a:t> </a:t>
            </a:r>
            <a:r>
              <a:rPr lang="de-DE" dirty="0" err="1" smtClean="0">
                <a:latin typeface="Arial Narrow" charset="0"/>
                <a:ea typeface="ヒラギノ角ゴ Pro W3" charset="-128"/>
              </a:rPr>
              <a:t>able</a:t>
            </a:r>
            <a:r>
              <a:rPr lang="de-DE" dirty="0" smtClean="0">
                <a:latin typeface="Arial Narrow" charset="0"/>
                <a:ea typeface="ヒラギノ角ゴ Pro W3" charset="-128"/>
              </a:rPr>
              <a:t> </a:t>
            </a:r>
            <a:r>
              <a:rPr lang="de-DE" dirty="0" err="1" smtClean="0">
                <a:latin typeface="Arial Narrow" charset="0"/>
                <a:ea typeface="ヒラギノ角ゴ Pro W3" charset="-128"/>
              </a:rPr>
              <a:t>to</a:t>
            </a:r>
            <a:r>
              <a:rPr lang="de-DE" dirty="0" smtClean="0">
                <a:latin typeface="Arial Narrow" charset="0"/>
                <a:ea typeface="ヒラギノ角ゴ Pro W3" charset="-128"/>
              </a:rPr>
              <a:t> do </a:t>
            </a:r>
            <a:r>
              <a:rPr lang="de-DE" dirty="0" err="1" smtClean="0">
                <a:latin typeface="Arial Narrow" charset="0"/>
                <a:ea typeface="ヒラギノ角ゴ Pro W3" charset="-128"/>
              </a:rPr>
              <a:t>better</a:t>
            </a:r>
            <a:r>
              <a:rPr lang="de-DE" dirty="0" smtClean="0">
                <a:latin typeface="Arial Narrow" charset="0"/>
                <a:ea typeface="ヒラギノ角ゴ Pro W3" charset="-128"/>
              </a:rPr>
              <a:t> </a:t>
            </a:r>
            <a:r>
              <a:rPr lang="de-DE" dirty="0" err="1" smtClean="0">
                <a:latin typeface="Arial Narrow" charset="0"/>
                <a:ea typeface="ヒラギノ角ゴ Pro W3" charset="-128"/>
              </a:rPr>
              <a:t>with</a:t>
            </a:r>
            <a:r>
              <a:rPr lang="de-DE" dirty="0" smtClean="0">
                <a:latin typeface="Arial Narrow" charset="0"/>
                <a:ea typeface="ヒラギノ角ゴ Pro W3" charset="-128"/>
              </a:rPr>
              <a:t> DAST.</a:t>
            </a:r>
          </a:p>
          <a:p>
            <a:pPr marL="285750" indent="-285750">
              <a:spcBef>
                <a:spcPct val="0"/>
              </a:spcBef>
              <a:buFont typeface="Arial" panose="020B0604020202020204" pitchFamily="34" charset="0"/>
              <a:buChar char="•"/>
            </a:pPr>
            <a:endParaRPr lang="de-DE" dirty="0">
              <a:latin typeface="Arial Narrow" charset="0"/>
              <a:ea typeface="ヒラギノ角ゴ Pro W3" charset="-128"/>
            </a:endParaRPr>
          </a:p>
          <a:p>
            <a:pPr marL="285750" indent="-285750">
              <a:spcBef>
                <a:spcPct val="0"/>
              </a:spcBef>
              <a:buFont typeface="Arial" panose="020B0604020202020204" pitchFamily="34" charset="0"/>
              <a:buChar char="•"/>
            </a:pPr>
            <a:r>
              <a:rPr lang="de-DE" dirty="0" smtClean="0">
                <a:latin typeface="Arial Narrow" charset="0"/>
                <a:ea typeface="ヒラギノ角ゴ Pro W3" charset="-128"/>
              </a:rPr>
              <a:t>The </a:t>
            </a:r>
            <a:r>
              <a:rPr lang="de-DE" dirty="0" err="1" smtClean="0">
                <a:latin typeface="Arial Narrow" charset="0"/>
                <a:ea typeface="ヒラギノ角ゴ Pro W3" charset="-128"/>
              </a:rPr>
              <a:t>field</a:t>
            </a:r>
            <a:r>
              <a:rPr lang="de-DE" dirty="0" smtClean="0">
                <a:latin typeface="Arial Narrow" charset="0"/>
                <a:ea typeface="ヒラギノ角ゴ Pro W3" charset="-128"/>
              </a:rPr>
              <a:t> </a:t>
            </a:r>
            <a:r>
              <a:rPr lang="de-DE" dirty="0" err="1" smtClean="0">
                <a:latin typeface="Arial Narrow" charset="0"/>
                <a:ea typeface="ヒラギノ角ゴ Pro W3" charset="-128"/>
              </a:rPr>
              <a:t>strength</a:t>
            </a:r>
            <a:r>
              <a:rPr lang="de-DE" dirty="0" smtClean="0">
                <a:latin typeface="Arial Narrow" charset="0"/>
                <a:ea typeface="ヒラギノ角ゴ Pro W3" charset="-128"/>
              </a:rPr>
              <a:t> </a:t>
            </a:r>
            <a:r>
              <a:rPr lang="de-DE" dirty="0" err="1" smtClean="0">
                <a:latin typeface="Arial Narrow" charset="0"/>
                <a:ea typeface="ヒラギノ角ゴ Pro W3" charset="-128"/>
              </a:rPr>
              <a:t>calculated</a:t>
            </a:r>
            <a:r>
              <a:rPr lang="de-DE" dirty="0" smtClean="0">
                <a:latin typeface="Arial Narrow" charset="0"/>
                <a:ea typeface="ヒラギノ角ゴ Pro W3" charset="-128"/>
              </a:rPr>
              <a:t> </a:t>
            </a:r>
            <a:r>
              <a:rPr lang="de-DE" dirty="0" err="1" smtClean="0">
                <a:latin typeface="Arial Narrow" charset="0"/>
                <a:ea typeface="ヒラギノ角ゴ Pro W3" charset="-128"/>
              </a:rPr>
              <a:t>from</a:t>
            </a:r>
            <a:r>
              <a:rPr lang="de-DE" dirty="0" smtClean="0">
                <a:latin typeface="Arial Narrow" charset="0"/>
                <a:ea typeface="ヒラギノ角ゴ Pro W3" charset="-128"/>
              </a:rPr>
              <a:t> </a:t>
            </a:r>
            <a:r>
              <a:rPr lang="de-DE" dirty="0" err="1" smtClean="0">
                <a:latin typeface="Arial Narrow" charset="0"/>
                <a:ea typeface="ヒラギノ角ゴ Pro W3" charset="-128"/>
              </a:rPr>
              <a:t>the</a:t>
            </a:r>
            <a:r>
              <a:rPr lang="de-DE" dirty="0" smtClean="0">
                <a:latin typeface="Arial Narrow" charset="0"/>
                <a:ea typeface="ヒラギノ角ゴ Pro W3" charset="-128"/>
              </a:rPr>
              <a:t> </a:t>
            </a:r>
            <a:r>
              <a:rPr lang="de-DE" dirty="0" err="1" smtClean="0">
                <a:latin typeface="Arial Narrow" charset="0"/>
                <a:ea typeface="ヒラギノ角ゴ Pro W3" charset="-128"/>
              </a:rPr>
              <a:t>streaking</a:t>
            </a:r>
            <a:r>
              <a:rPr lang="de-DE" dirty="0" smtClean="0">
                <a:latin typeface="Arial Narrow" charset="0"/>
                <a:ea typeface="ヒラギノ角ゴ Pro W3" charset="-128"/>
              </a:rPr>
              <a:t> </a:t>
            </a:r>
            <a:r>
              <a:rPr lang="de-DE" dirty="0" err="1" smtClean="0">
                <a:latin typeface="Arial Narrow" charset="0"/>
                <a:ea typeface="ヒラギノ角ゴ Pro W3" charset="-128"/>
              </a:rPr>
              <a:t>signals</a:t>
            </a:r>
            <a:r>
              <a:rPr lang="de-DE" dirty="0" smtClean="0">
                <a:latin typeface="Arial Narrow" charset="0"/>
                <a:ea typeface="ヒラギノ角ゴ Pro W3" charset="-128"/>
              </a:rPr>
              <a:t> was </a:t>
            </a:r>
            <a:r>
              <a:rPr lang="de-DE" dirty="0" err="1" smtClean="0">
                <a:latin typeface="Arial Narrow" charset="0"/>
                <a:ea typeface="ヒラギノ角ゴ Pro W3" charset="-128"/>
              </a:rPr>
              <a:t>meaured</a:t>
            </a:r>
            <a:r>
              <a:rPr lang="de-DE" dirty="0" smtClean="0">
                <a:latin typeface="Arial Narrow" charset="0"/>
                <a:ea typeface="ヒラギノ角ゴ Pro W3" charset="-128"/>
              </a:rPr>
              <a:t> </a:t>
            </a:r>
            <a:r>
              <a:rPr lang="de-DE" dirty="0" err="1" smtClean="0">
                <a:latin typeface="Arial Narrow" charset="0"/>
                <a:ea typeface="ヒラギノ角ゴ Pro W3" charset="-128"/>
              </a:rPr>
              <a:t>at</a:t>
            </a:r>
            <a:r>
              <a:rPr lang="de-DE" dirty="0" smtClean="0">
                <a:latin typeface="Arial Narrow" charset="0"/>
                <a:ea typeface="ヒラギノ角ゴ Pro W3" charset="-128"/>
              </a:rPr>
              <a:t> 4-7 </a:t>
            </a:r>
            <a:r>
              <a:rPr lang="de-DE" dirty="0" err="1" smtClean="0">
                <a:latin typeface="Arial Narrow" charset="0"/>
                <a:ea typeface="ヒラギノ角ゴ Pro W3" charset="-128"/>
              </a:rPr>
              <a:t>kV</a:t>
            </a:r>
            <a:r>
              <a:rPr lang="de-DE" dirty="0" smtClean="0">
                <a:latin typeface="Arial Narrow" charset="0"/>
                <a:ea typeface="ヒラギノ角ゴ Pro W3" charset="-128"/>
              </a:rPr>
              <a:t>/cm </a:t>
            </a:r>
            <a:r>
              <a:rPr lang="de-DE" dirty="0" err="1" smtClean="0">
                <a:latin typeface="Arial Narrow" charset="0"/>
                <a:ea typeface="ヒラギノ角ゴ Pro W3" charset="-128"/>
              </a:rPr>
              <a:t>at</a:t>
            </a:r>
            <a:r>
              <a:rPr lang="de-DE" dirty="0" smtClean="0">
                <a:latin typeface="Arial Narrow" charset="0"/>
                <a:ea typeface="ヒラギノ角ゴ Pro W3" charset="-128"/>
              </a:rPr>
              <a:t> </a:t>
            </a:r>
            <a:r>
              <a:rPr lang="de-DE" dirty="0" err="1" smtClean="0">
                <a:latin typeface="Arial Narrow" charset="0"/>
                <a:ea typeface="ヒラギノ角ゴ Pro W3" charset="-128"/>
              </a:rPr>
              <a:t>the</a:t>
            </a:r>
            <a:r>
              <a:rPr lang="de-DE" dirty="0" smtClean="0">
                <a:latin typeface="Arial Narrow" charset="0"/>
                <a:ea typeface="ヒラギノ角ゴ Pro W3" charset="-128"/>
              </a:rPr>
              <a:t> gas/HHG/</a:t>
            </a:r>
            <a:r>
              <a:rPr lang="de-DE" dirty="0" err="1" smtClean="0">
                <a:latin typeface="Arial Narrow" charset="0"/>
                <a:ea typeface="ヒラギノ角ゴ Pro W3" charset="-128"/>
              </a:rPr>
              <a:t>THz</a:t>
            </a:r>
            <a:r>
              <a:rPr lang="de-DE" dirty="0" smtClean="0">
                <a:latin typeface="Arial Narrow" charset="0"/>
                <a:ea typeface="ヒラギノ角ゴ Pro W3" charset="-128"/>
              </a:rPr>
              <a:t> </a:t>
            </a:r>
            <a:r>
              <a:rPr lang="de-DE" dirty="0" err="1" smtClean="0">
                <a:latin typeface="Arial Narrow" charset="0"/>
                <a:ea typeface="ヒラギノ角ゴ Pro W3" charset="-128"/>
              </a:rPr>
              <a:t>interaction</a:t>
            </a:r>
            <a:r>
              <a:rPr lang="de-DE" dirty="0" smtClean="0">
                <a:latin typeface="Arial Narrow" charset="0"/>
                <a:ea typeface="ヒラギノ角ゴ Pro W3" charset="-128"/>
              </a:rPr>
              <a:t> </a:t>
            </a:r>
            <a:r>
              <a:rPr lang="de-DE" dirty="0" err="1" smtClean="0">
                <a:latin typeface="Arial Narrow" charset="0"/>
                <a:ea typeface="ヒラギノ角ゴ Pro W3" charset="-128"/>
              </a:rPr>
              <a:t>region</a:t>
            </a:r>
            <a:r>
              <a:rPr lang="de-DE" dirty="0" smtClean="0">
                <a:latin typeface="Arial Narrow" charset="0"/>
                <a:ea typeface="ヒラギノ角ゴ Pro W3" charset="-128"/>
              </a:rPr>
              <a:t>.</a:t>
            </a:r>
          </a:p>
          <a:p>
            <a:pPr marL="285750" indent="-285750">
              <a:spcBef>
                <a:spcPct val="0"/>
              </a:spcBef>
              <a:buFont typeface="Arial" panose="020B0604020202020204" pitchFamily="34" charset="0"/>
              <a:buChar char="•"/>
            </a:pPr>
            <a:endParaRPr lang="de-DE" dirty="0">
              <a:latin typeface="Arial Narrow" charset="0"/>
              <a:ea typeface="ヒラギノ角ゴ Pro W3" charset="-128"/>
            </a:endParaRPr>
          </a:p>
          <a:p>
            <a:pPr marL="285750" indent="-285750">
              <a:spcBef>
                <a:spcPct val="0"/>
              </a:spcBef>
              <a:buFont typeface="Arial" panose="020B0604020202020204" pitchFamily="34" charset="0"/>
              <a:buChar char="•"/>
            </a:pPr>
            <a:r>
              <a:rPr lang="de-DE" dirty="0" smtClean="0">
                <a:latin typeface="Arial Narrow" charset="0"/>
                <a:ea typeface="ヒラギノ角ゴ Pro W3" charset="-128"/>
              </a:rPr>
              <a:t>Most </a:t>
            </a:r>
            <a:r>
              <a:rPr lang="de-DE" dirty="0" err="1" smtClean="0">
                <a:latin typeface="Arial Narrow" charset="0"/>
                <a:ea typeface="ヒラギノ角ゴ Pro W3" charset="-128"/>
              </a:rPr>
              <a:t>likely</a:t>
            </a:r>
            <a:r>
              <a:rPr lang="de-DE" dirty="0" smtClean="0">
                <a:latin typeface="Arial Narrow" charset="0"/>
                <a:ea typeface="ヒラギノ角ゴ Pro W3" charset="-128"/>
              </a:rPr>
              <a:t> </a:t>
            </a:r>
            <a:r>
              <a:rPr lang="de-DE" dirty="0" err="1" smtClean="0">
                <a:latin typeface="Arial Narrow" charset="0"/>
                <a:ea typeface="ヒラギノ角ゴ Pro W3" charset="-128"/>
              </a:rPr>
              <a:t>culprit</a:t>
            </a:r>
            <a:r>
              <a:rPr lang="de-DE" dirty="0" smtClean="0">
                <a:latin typeface="Arial Narrow" charset="0"/>
                <a:ea typeface="ヒラギノ角ゴ Pro W3" charset="-128"/>
              </a:rPr>
              <a:t> </a:t>
            </a:r>
            <a:r>
              <a:rPr lang="de-DE" dirty="0" err="1" smtClean="0">
                <a:latin typeface="Arial Narrow" charset="0"/>
                <a:ea typeface="ヒラギノ角ゴ Pro W3" charset="-128"/>
              </a:rPr>
              <a:t>for</a:t>
            </a:r>
            <a:r>
              <a:rPr lang="de-DE" dirty="0" smtClean="0">
                <a:latin typeface="Arial Narrow" charset="0"/>
                <a:ea typeface="ヒラギノ角ゴ Pro W3" charset="-128"/>
              </a:rPr>
              <a:t> </a:t>
            </a:r>
            <a:r>
              <a:rPr lang="de-DE" dirty="0" err="1" smtClean="0">
                <a:latin typeface="Arial Narrow" charset="0"/>
                <a:ea typeface="ヒラギノ角ゴ Pro W3" charset="-128"/>
              </a:rPr>
              <a:t>the</a:t>
            </a:r>
            <a:r>
              <a:rPr lang="de-DE" dirty="0" smtClean="0">
                <a:latin typeface="Arial Narrow" charset="0"/>
                <a:ea typeface="ヒラギノ角ゴ Pro W3" charset="-128"/>
              </a:rPr>
              <a:t> </a:t>
            </a:r>
            <a:r>
              <a:rPr lang="de-DE" dirty="0" err="1" smtClean="0">
                <a:latin typeface="Arial Narrow" charset="0"/>
                <a:ea typeface="ヒラギノ角ゴ Pro W3" charset="-128"/>
              </a:rPr>
              <a:t>field</a:t>
            </a:r>
            <a:r>
              <a:rPr lang="de-DE" dirty="0" smtClean="0">
                <a:latin typeface="Arial Narrow" charset="0"/>
                <a:ea typeface="ヒラギノ角ゴ Pro W3" charset="-128"/>
              </a:rPr>
              <a:t> </a:t>
            </a:r>
            <a:r>
              <a:rPr lang="de-DE" dirty="0" err="1" smtClean="0">
                <a:latin typeface="Arial Narrow" charset="0"/>
                <a:ea typeface="ヒラギノ角ゴ Pro W3" charset="-128"/>
              </a:rPr>
              <a:t>strength</a:t>
            </a:r>
            <a:r>
              <a:rPr lang="de-DE" dirty="0" smtClean="0">
                <a:latin typeface="Arial Narrow" charset="0"/>
                <a:ea typeface="ヒラギノ角ゴ Pro W3" charset="-128"/>
              </a:rPr>
              <a:t> </a:t>
            </a:r>
            <a:r>
              <a:rPr lang="de-DE" dirty="0" err="1" smtClean="0">
                <a:latin typeface="Arial Narrow" charset="0"/>
                <a:ea typeface="ヒラギノ角ゴ Pro W3" charset="-128"/>
              </a:rPr>
              <a:t>discrepancy</a:t>
            </a:r>
            <a:r>
              <a:rPr lang="de-DE" dirty="0" smtClean="0">
                <a:latin typeface="Arial Narrow" charset="0"/>
                <a:ea typeface="ヒラギノ角ゴ Pro W3" charset="-128"/>
              </a:rPr>
              <a:t>: </a:t>
            </a:r>
            <a:r>
              <a:rPr lang="de-DE" dirty="0" err="1" smtClean="0">
                <a:latin typeface="Arial Narrow" charset="0"/>
                <a:ea typeface="ヒラギノ角ゴ Pro W3" charset="-128"/>
              </a:rPr>
              <a:t>bad</a:t>
            </a:r>
            <a:r>
              <a:rPr lang="de-DE" dirty="0" smtClean="0">
                <a:latin typeface="Arial Narrow" charset="0"/>
                <a:ea typeface="ヒラギノ角ゴ Pro W3" charset="-128"/>
              </a:rPr>
              <a:t> </a:t>
            </a:r>
            <a:r>
              <a:rPr lang="de-DE" dirty="0" err="1" smtClean="0">
                <a:latin typeface="Arial Narrow" charset="0"/>
                <a:ea typeface="ヒラギノ角ゴ Pro W3" charset="-128"/>
              </a:rPr>
              <a:t>alignment</a:t>
            </a:r>
            <a:r>
              <a:rPr lang="de-DE" dirty="0" smtClean="0">
                <a:latin typeface="Arial Narrow" charset="0"/>
                <a:ea typeface="ヒラギノ角ゴ Pro W3" charset="-128"/>
              </a:rPr>
              <a:t> due </a:t>
            </a:r>
            <a:r>
              <a:rPr lang="de-DE" dirty="0" err="1" smtClean="0">
                <a:latin typeface="Arial Narrow" charset="0"/>
                <a:ea typeface="ヒラギノ角ゴ Pro W3" charset="-128"/>
              </a:rPr>
              <a:t>to</a:t>
            </a:r>
            <a:r>
              <a:rPr lang="de-DE" dirty="0" smtClean="0">
                <a:latin typeface="Arial Narrow" charset="0"/>
                <a:ea typeface="ヒラギノ角ゴ Pro W3" charset="-128"/>
              </a:rPr>
              <a:t> </a:t>
            </a:r>
            <a:r>
              <a:rPr lang="de-DE" dirty="0" err="1" smtClean="0">
                <a:latin typeface="Arial Narrow" charset="0"/>
                <a:ea typeface="ヒラギノ角ゴ Pro W3" charset="-128"/>
              </a:rPr>
              <a:t>the</a:t>
            </a:r>
            <a:r>
              <a:rPr lang="de-DE" dirty="0" smtClean="0">
                <a:latin typeface="Arial Narrow" charset="0"/>
                <a:ea typeface="ヒラギノ角ゴ Pro W3" charset="-128"/>
              </a:rPr>
              <a:t> large </a:t>
            </a:r>
            <a:r>
              <a:rPr lang="de-DE" dirty="0" err="1" smtClean="0">
                <a:latin typeface="Arial Narrow" charset="0"/>
                <a:ea typeface="ヒラギノ角ゴ Pro W3" charset="-128"/>
              </a:rPr>
              <a:t>unfocused</a:t>
            </a:r>
            <a:r>
              <a:rPr lang="de-DE" dirty="0" smtClean="0">
                <a:latin typeface="Arial Narrow" charset="0"/>
                <a:ea typeface="ヒラギノ角ゴ Pro W3" charset="-128"/>
              </a:rPr>
              <a:t> HHG beam </a:t>
            </a:r>
            <a:r>
              <a:rPr lang="de-DE" dirty="0" err="1" smtClean="0">
                <a:latin typeface="Arial Narrow" charset="0"/>
                <a:ea typeface="ヒラギノ角ゴ Pro W3" charset="-128"/>
              </a:rPr>
              <a:t>size</a:t>
            </a:r>
            <a:r>
              <a:rPr lang="de-DE" dirty="0" smtClean="0">
                <a:latin typeface="Arial Narrow" charset="0"/>
                <a:ea typeface="ヒラギノ角ゴ Pro W3" charset="-128"/>
              </a:rPr>
              <a:t> </a:t>
            </a:r>
            <a:r>
              <a:rPr lang="de-DE" dirty="0" err="1" smtClean="0">
                <a:latin typeface="Arial Narrow" charset="0"/>
                <a:ea typeface="ヒラギノ角ゴ Pro W3" charset="-128"/>
              </a:rPr>
              <a:t>and</a:t>
            </a:r>
            <a:r>
              <a:rPr lang="de-DE" dirty="0" smtClean="0">
                <a:latin typeface="Arial Narrow" charset="0"/>
                <a:ea typeface="ヒラギノ角ゴ Pro W3" charset="-128"/>
              </a:rPr>
              <a:t> lack </a:t>
            </a:r>
            <a:r>
              <a:rPr lang="de-DE" dirty="0" err="1" smtClean="0">
                <a:latin typeface="Arial Narrow" charset="0"/>
                <a:ea typeface="ヒラギノ角ゴ Pro W3" charset="-128"/>
              </a:rPr>
              <a:t>of</a:t>
            </a:r>
            <a:r>
              <a:rPr lang="de-DE" dirty="0" smtClean="0">
                <a:latin typeface="Arial Narrow" charset="0"/>
                <a:ea typeface="ヒラギノ角ゴ Pro W3" charset="-128"/>
              </a:rPr>
              <a:t> time </a:t>
            </a:r>
            <a:r>
              <a:rPr lang="de-DE" dirty="0" err="1" smtClean="0">
                <a:latin typeface="Arial Narrow" charset="0"/>
                <a:ea typeface="ヒラギノ角ゴ Pro W3" charset="-128"/>
              </a:rPr>
              <a:t>to</a:t>
            </a:r>
            <a:r>
              <a:rPr lang="de-DE" dirty="0" smtClean="0">
                <a:latin typeface="Arial Narrow" charset="0"/>
                <a:ea typeface="ヒラギノ角ゴ Pro W3" charset="-128"/>
              </a:rPr>
              <a:t> </a:t>
            </a:r>
            <a:r>
              <a:rPr lang="de-DE" dirty="0" err="1" smtClean="0">
                <a:latin typeface="Arial Narrow" charset="0"/>
                <a:ea typeface="ヒラギノ角ゴ Pro W3" charset="-128"/>
              </a:rPr>
              <a:t>improve</a:t>
            </a:r>
            <a:r>
              <a:rPr lang="de-DE" dirty="0" smtClean="0">
                <a:latin typeface="Arial Narrow" charset="0"/>
                <a:ea typeface="ヒラギノ角ゴ Pro W3" charset="-128"/>
              </a:rPr>
              <a:t> </a:t>
            </a:r>
            <a:r>
              <a:rPr lang="de-DE" dirty="0" err="1" smtClean="0">
                <a:latin typeface="Arial Narrow" charset="0"/>
                <a:ea typeface="ヒラギノ角ゴ Pro W3" charset="-128"/>
              </a:rPr>
              <a:t>alignment</a:t>
            </a:r>
            <a:r>
              <a:rPr lang="de-DE" dirty="0" smtClean="0">
                <a:latin typeface="Arial Narrow" charset="0"/>
                <a:ea typeface="ヒラギノ角ゴ Pro W3" charset="-128"/>
              </a:rPr>
              <a:t>.</a:t>
            </a:r>
          </a:p>
          <a:p>
            <a:pPr marL="285750" indent="-285750">
              <a:spcBef>
                <a:spcPct val="0"/>
              </a:spcBef>
              <a:buFont typeface="Arial" panose="020B0604020202020204" pitchFamily="34" charset="0"/>
              <a:buChar char="•"/>
            </a:pPr>
            <a:endParaRPr lang="de-DE" dirty="0">
              <a:latin typeface="Arial Narrow" charset="0"/>
              <a:ea typeface="ヒラギノ角ゴ Pro W3" charset="-128"/>
            </a:endParaRPr>
          </a:p>
          <a:p>
            <a:pPr marL="285750" indent="-285750">
              <a:spcBef>
                <a:spcPct val="0"/>
              </a:spcBef>
              <a:buFont typeface="Arial" panose="020B0604020202020204" pitchFamily="34" charset="0"/>
              <a:buChar char="•"/>
            </a:pPr>
            <a:r>
              <a:rPr lang="de-DE" dirty="0" smtClean="0">
                <a:latin typeface="Arial Narrow" charset="0"/>
                <a:ea typeface="ヒラギノ角ゴ Pro W3" charset="-128"/>
              </a:rPr>
              <a:t>Lots </a:t>
            </a:r>
            <a:r>
              <a:rPr lang="de-DE" dirty="0" err="1" smtClean="0">
                <a:latin typeface="Arial Narrow" charset="0"/>
                <a:ea typeface="ヒラギノ角ゴ Pro W3" charset="-128"/>
              </a:rPr>
              <a:t>of</a:t>
            </a:r>
            <a:r>
              <a:rPr lang="de-DE" dirty="0" smtClean="0">
                <a:latin typeface="Arial Narrow" charset="0"/>
                <a:ea typeface="ヒラギノ角ゴ Pro W3" charset="-128"/>
              </a:rPr>
              <a:t> </a:t>
            </a:r>
            <a:r>
              <a:rPr lang="de-DE" dirty="0" err="1" smtClean="0">
                <a:latin typeface="Arial Narrow" charset="0"/>
                <a:ea typeface="ヒラギノ角ゴ Pro W3" charset="-128"/>
              </a:rPr>
              <a:t>room</a:t>
            </a:r>
            <a:r>
              <a:rPr lang="de-DE" dirty="0" smtClean="0">
                <a:latin typeface="Arial Narrow" charset="0"/>
                <a:ea typeface="ヒラギノ角ゴ Pro W3" charset="-128"/>
              </a:rPr>
              <a:t> </a:t>
            </a:r>
            <a:r>
              <a:rPr lang="de-DE" dirty="0" err="1" smtClean="0">
                <a:latin typeface="Arial Narrow" charset="0"/>
                <a:ea typeface="ヒラギノ角ゴ Pro W3" charset="-128"/>
              </a:rPr>
              <a:t>for</a:t>
            </a:r>
            <a:r>
              <a:rPr lang="de-DE" dirty="0" smtClean="0">
                <a:latin typeface="Arial Narrow" charset="0"/>
                <a:ea typeface="ヒラギノ角ゴ Pro W3" charset="-128"/>
              </a:rPr>
              <a:t> </a:t>
            </a:r>
            <a:r>
              <a:rPr lang="de-DE" dirty="0" err="1" smtClean="0">
                <a:latin typeface="Arial Narrow" charset="0"/>
                <a:ea typeface="ヒラギノ角ゴ Pro W3" charset="-128"/>
              </a:rPr>
              <a:t>improvement</a:t>
            </a:r>
            <a:r>
              <a:rPr lang="de-DE" dirty="0" smtClean="0">
                <a:latin typeface="Arial Narrow" charset="0"/>
                <a:ea typeface="ヒラギノ角ゴ Pro W3" charset="-128"/>
              </a:rPr>
              <a:t>, </a:t>
            </a:r>
            <a:r>
              <a:rPr lang="de-DE" dirty="0" err="1" smtClean="0">
                <a:latin typeface="Arial Narrow" charset="0"/>
                <a:ea typeface="ヒラギノ角ゴ Pro W3" charset="-128"/>
              </a:rPr>
              <a:t>which</a:t>
            </a:r>
            <a:r>
              <a:rPr lang="de-DE" dirty="0" smtClean="0">
                <a:latin typeface="Arial Narrow" charset="0"/>
                <a:ea typeface="ヒラギノ角ゴ Pro W3" charset="-128"/>
              </a:rPr>
              <a:t> </a:t>
            </a:r>
            <a:r>
              <a:rPr lang="de-DE" dirty="0" err="1" smtClean="0">
                <a:latin typeface="Arial Narrow" charset="0"/>
                <a:ea typeface="ヒラギノ角ゴ Pro W3" charset="-128"/>
              </a:rPr>
              <a:t>makes</a:t>
            </a:r>
            <a:r>
              <a:rPr lang="de-DE" dirty="0" smtClean="0">
                <a:latin typeface="Arial Narrow" charset="0"/>
                <a:ea typeface="ヒラギノ角ゴ Pro W3" charset="-128"/>
              </a:rPr>
              <a:t> </a:t>
            </a:r>
            <a:r>
              <a:rPr lang="de-DE" dirty="0" err="1" smtClean="0">
                <a:latin typeface="Arial Narrow" charset="0"/>
                <a:ea typeface="ヒラギノ角ゴ Pro W3" charset="-128"/>
              </a:rPr>
              <a:t>us</a:t>
            </a:r>
            <a:r>
              <a:rPr lang="de-DE" dirty="0" smtClean="0">
                <a:latin typeface="Arial Narrow" charset="0"/>
                <a:ea typeface="ヒラギノ角ゴ Pro W3" charset="-128"/>
              </a:rPr>
              <a:t> </a:t>
            </a:r>
            <a:r>
              <a:rPr lang="de-DE" dirty="0" err="1" smtClean="0">
                <a:latin typeface="Arial Narrow" charset="0"/>
                <a:ea typeface="ヒラギノ角ゴ Pro W3" charset="-128"/>
              </a:rPr>
              <a:t>optimistic</a:t>
            </a:r>
            <a:r>
              <a:rPr lang="de-DE" dirty="0" smtClean="0">
                <a:latin typeface="Arial Narrow" charset="0"/>
                <a:ea typeface="ヒラギノ角ゴ Pro W3" charset="-128"/>
              </a:rPr>
              <a:t> </a:t>
            </a:r>
            <a:r>
              <a:rPr lang="de-DE" dirty="0" err="1" smtClean="0">
                <a:latin typeface="Arial Narrow" charset="0"/>
                <a:ea typeface="ヒラギノ角ゴ Pro W3" charset="-128"/>
              </a:rPr>
              <a:t>to</a:t>
            </a:r>
            <a:r>
              <a:rPr lang="de-DE" dirty="0" smtClean="0">
                <a:latin typeface="Arial Narrow" charset="0"/>
                <a:ea typeface="ヒラギノ角ゴ Pro W3" charset="-128"/>
              </a:rPr>
              <a:t> </a:t>
            </a:r>
            <a:r>
              <a:rPr lang="de-DE" dirty="0" err="1" smtClean="0">
                <a:latin typeface="Arial Narrow" charset="0"/>
                <a:ea typeface="ヒラギノ角ゴ Pro W3" charset="-128"/>
              </a:rPr>
              <a:t>achieve</a:t>
            </a:r>
            <a:r>
              <a:rPr lang="de-DE" dirty="0" smtClean="0">
                <a:latin typeface="Arial Narrow" charset="0"/>
                <a:ea typeface="ヒラギノ角ゴ Pro W3" charset="-128"/>
              </a:rPr>
              <a:t> </a:t>
            </a:r>
            <a:r>
              <a:rPr lang="de-DE" dirty="0" err="1" smtClean="0">
                <a:latin typeface="Arial Narrow" charset="0"/>
                <a:ea typeface="ヒラギノ角ゴ Pro W3" charset="-128"/>
              </a:rPr>
              <a:t>even</a:t>
            </a:r>
            <a:r>
              <a:rPr lang="de-DE" dirty="0" smtClean="0">
                <a:latin typeface="Arial Narrow" charset="0"/>
                <a:ea typeface="ヒラギノ角ゴ Pro W3" charset="-128"/>
              </a:rPr>
              <a:t> </a:t>
            </a:r>
            <a:r>
              <a:rPr lang="de-DE" dirty="0" err="1" smtClean="0">
                <a:latin typeface="Arial Narrow" charset="0"/>
                <a:ea typeface="ヒラギノ角ゴ Pro W3" charset="-128"/>
              </a:rPr>
              <a:t>better</a:t>
            </a:r>
            <a:r>
              <a:rPr lang="de-DE" dirty="0" smtClean="0">
                <a:latin typeface="Arial Narrow" charset="0"/>
                <a:ea typeface="ヒラギノ角ゴ Pro W3" charset="-128"/>
              </a:rPr>
              <a:t> </a:t>
            </a:r>
            <a:r>
              <a:rPr lang="de-DE" dirty="0" err="1" smtClean="0">
                <a:latin typeface="Arial Narrow" charset="0"/>
                <a:ea typeface="ヒラギノ角ゴ Pro W3" charset="-128"/>
              </a:rPr>
              <a:t>accuracy</a:t>
            </a:r>
            <a:r>
              <a:rPr lang="de-DE" dirty="0" smtClean="0">
                <a:latin typeface="Arial Narrow" charset="0"/>
                <a:ea typeface="ヒラギノ角ゴ Pro W3" charset="-128"/>
              </a:rPr>
              <a:t>.</a:t>
            </a:r>
          </a:p>
          <a:p>
            <a:pPr marL="285750" indent="-285750">
              <a:spcBef>
                <a:spcPct val="0"/>
              </a:spcBef>
              <a:buFont typeface="Arial" panose="020B0604020202020204" pitchFamily="34" charset="0"/>
              <a:buChar char="•"/>
            </a:pPr>
            <a:endParaRPr lang="de-DE" baseline="30000" dirty="0">
              <a:latin typeface="Arial Narrow" charset="0"/>
              <a:ea typeface="ヒラギノ角ゴ Pro W3" charset="-128"/>
            </a:endParaRPr>
          </a:p>
          <a:p>
            <a:pPr marL="285750" indent="-285750">
              <a:spcBef>
                <a:spcPct val="0"/>
              </a:spcBef>
              <a:buFont typeface="Arial" panose="020B0604020202020204" pitchFamily="34" charset="0"/>
              <a:buChar char="•"/>
            </a:pPr>
            <a:endParaRPr lang="de-DE" baseline="30000" dirty="0" smtClean="0">
              <a:latin typeface="Arial Narrow" charset="0"/>
              <a:ea typeface="ヒラギノ角ゴ Pro W3" charset="-128"/>
            </a:endParaRPr>
          </a:p>
          <a:p>
            <a:pPr marL="285750" indent="-285750">
              <a:spcBef>
                <a:spcPct val="0"/>
              </a:spcBef>
              <a:buFont typeface="Arial" panose="020B0604020202020204" pitchFamily="34" charset="0"/>
              <a:buChar char="•"/>
            </a:pPr>
            <a:endParaRPr lang="de-DE" baseline="30000" dirty="0">
              <a:latin typeface="Arial Narrow" charset="0"/>
              <a:ea typeface="ヒラギノ角ゴ Pro W3" charset="-128"/>
            </a:endParaRPr>
          </a:p>
          <a:p>
            <a:pPr marL="285750" indent="-285750">
              <a:spcBef>
                <a:spcPct val="0"/>
              </a:spcBef>
              <a:buFont typeface="Arial" panose="020B0604020202020204" pitchFamily="34" charset="0"/>
              <a:buChar char="•"/>
            </a:pPr>
            <a:endParaRPr lang="de-DE" dirty="0" smtClean="0">
              <a:latin typeface="Arial Narrow" charset="0"/>
              <a:ea typeface="ヒラギノ角ゴ Pro W3" charset="-128"/>
            </a:endParaRPr>
          </a:p>
        </p:txBody>
      </p:sp>
      <p:sp>
        <p:nvSpPr>
          <p:cNvPr id="12294" name="Datumsplatzhalter 3"/>
          <p:cNvSpPr txBox="1">
            <a:spLocks noGrp="1"/>
          </p:cNvSpPr>
          <p:nvPr/>
        </p:nvSpPr>
        <p:spPr bwMode="auto">
          <a:xfrm>
            <a:off x="484188" y="6661150"/>
            <a:ext cx="9144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charset="0"/>
                <a:ea typeface="ヒラギノ角ゴ Pro W3" charset="-128"/>
              </a:defRPr>
            </a:lvl1pPr>
            <a:lvl2pPr marL="37931725" indent="-37474525">
              <a:defRPr sz="2400">
                <a:solidFill>
                  <a:schemeClr val="tx1"/>
                </a:solidFill>
                <a:latin typeface="Times" charset="0"/>
                <a:ea typeface="ヒラギノ角ゴ Pro W3" charset="-128"/>
              </a:defRPr>
            </a:lvl2pPr>
            <a:lvl3pPr>
              <a:defRPr sz="2400">
                <a:solidFill>
                  <a:schemeClr val="tx1"/>
                </a:solidFill>
                <a:latin typeface="Times" charset="0"/>
                <a:ea typeface="ヒラギノ角ゴ Pro W3" charset="-128"/>
              </a:defRPr>
            </a:lvl3pPr>
            <a:lvl4pPr>
              <a:defRPr sz="2400">
                <a:solidFill>
                  <a:schemeClr val="tx1"/>
                </a:solidFill>
                <a:latin typeface="Times" charset="0"/>
                <a:ea typeface="ヒラギノ角ゴ Pro W3" charset="-128"/>
              </a:defRPr>
            </a:lvl4pPr>
            <a:lvl5pPr>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fld id="{988DAC83-33D1-4650-890F-5339A142CEAA}" type="datetime4">
              <a:rPr lang="de-DE" sz="800">
                <a:latin typeface="Arial Narrow" charset="0"/>
              </a:rPr>
              <a:pPr/>
              <a:t>11. November 2013</a:t>
            </a:fld>
            <a:endParaRPr lang="de-DE" sz="800">
              <a:latin typeface="Arial Narrow" charset="0"/>
            </a:endParaRPr>
          </a:p>
        </p:txBody>
      </p:sp>
      <p:sp>
        <p:nvSpPr>
          <p:cNvPr id="12295" name="Fußzeilenplatzhalter 4"/>
          <p:cNvSpPr txBox="1">
            <a:spLocks noGrp="1"/>
          </p:cNvSpPr>
          <p:nvPr/>
        </p:nvSpPr>
        <p:spPr bwMode="auto">
          <a:xfrm>
            <a:off x="76200" y="6661150"/>
            <a:ext cx="381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charset="0"/>
                <a:ea typeface="ヒラギノ角ゴ Pro W3" charset="-128"/>
              </a:defRPr>
            </a:lvl1pPr>
            <a:lvl2pPr marL="37931725" indent="-37474525">
              <a:defRPr sz="2400">
                <a:solidFill>
                  <a:schemeClr val="tx1"/>
                </a:solidFill>
                <a:latin typeface="Times" charset="0"/>
                <a:ea typeface="ヒラギノ角ゴ Pro W3" charset="-128"/>
              </a:defRPr>
            </a:lvl2pPr>
            <a:lvl3pPr>
              <a:defRPr sz="2400">
                <a:solidFill>
                  <a:schemeClr val="tx1"/>
                </a:solidFill>
                <a:latin typeface="Times" charset="0"/>
                <a:ea typeface="ヒラギノ角ゴ Pro W3" charset="-128"/>
              </a:defRPr>
            </a:lvl3pPr>
            <a:lvl4pPr>
              <a:defRPr sz="2400">
                <a:solidFill>
                  <a:schemeClr val="tx1"/>
                </a:solidFill>
                <a:latin typeface="Times" charset="0"/>
                <a:ea typeface="ヒラギノ角ゴ Pro W3" charset="-128"/>
              </a:defRPr>
            </a:lvl4pPr>
            <a:lvl5pPr>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pPr algn="r"/>
            <a:r>
              <a:rPr lang="de-DE" sz="800">
                <a:latin typeface="Arial Narrow" charset="0"/>
              </a:rPr>
              <a:t>PSI,</a:t>
            </a:r>
          </a:p>
        </p:txBody>
      </p:sp>
      <p:sp>
        <p:nvSpPr>
          <p:cNvPr id="12296" name="Foliennummernplatzhalter 5"/>
          <p:cNvSpPr>
            <a:spLocks noGrp="1"/>
          </p:cNvSpPr>
          <p:nvPr>
            <p:ph type="sldNum" sz="quarter" idx="12"/>
          </p:nvPr>
        </p:nvSpPr>
        <p:spPr bwMode="auto">
          <a:xfrm>
            <a:off x="8001000" y="6659563"/>
            <a:ext cx="8382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128"/>
              </a:defRPr>
            </a:lvl1pPr>
            <a:lvl2pPr marL="37931725" indent="-37474525">
              <a:defRPr sz="2400">
                <a:solidFill>
                  <a:schemeClr val="tx1"/>
                </a:solidFill>
                <a:latin typeface="Times" charset="0"/>
                <a:ea typeface="ヒラギノ角ゴ Pro W3" charset="-128"/>
              </a:defRPr>
            </a:lvl2pPr>
            <a:lvl3pPr>
              <a:defRPr sz="2400">
                <a:solidFill>
                  <a:schemeClr val="tx1"/>
                </a:solidFill>
                <a:latin typeface="Times" charset="0"/>
                <a:ea typeface="ヒラギノ角ゴ Pro W3" charset="-128"/>
              </a:defRPr>
            </a:lvl3pPr>
            <a:lvl4pPr>
              <a:defRPr sz="2400">
                <a:solidFill>
                  <a:schemeClr val="tx1"/>
                </a:solidFill>
                <a:latin typeface="Times" charset="0"/>
                <a:ea typeface="ヒラギノ角ゴ Pro W3" charset="-128"/>
              </a:defRPr>
            </a:lvl4pPr>
            <a:lvl5pPr>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r>
              <a:rPr lang="de-DE" sz="800">
                <a:latin typeface="Arial Narrow" charset="0"/>
              </a:rPr>
              <a:t>Seite </a:t>
            </a:r>
            <a:fld id="{4591644D-1B41-46E3-8068-69242242C8CE}" type="slidenum">
              <a:rPr lang="de-DE" sz="800">
                <a:latin typeface="Arial Narrow" charset="0"/>
              </a:rPr>
              <a:pPr/>
              <a:t>15</a:t>
            </a:fld>
            <a:endParaRPr lang="de-DE" sz="800">
              <a:latin typeface="Arial Narrow" charset="0"/>
            </a:endParaRPr>
          </a:p>
        </p:txBody>
      </p:sp>
      <p:sp>
        <p:nvSpPr>
          <p:cNvPr id="9" name="Title 2"/>
          <p:cNvSpPr>
            <a:spLocks noGrp="1"/>
          </p:cNvSpPr>
          <p:nvPr>
            <p:ph type="title"/>
          </p:nvPr>
        </p:nvSpPr>
        <p:spPr>
          <a:xfrm>
            <a:off x="1620000" y="144000"/>
            <a:ext cx="7219200" cy="550333"/>
          </a:xfrm>
        </p:spPr>
        <p:txBody>
          <a:bodyPr/>
          <a:lstStyle/>
          <a:p>
            <a:r>
              <a:rPr lang="en-US" dirty="0" smtClean="0"/>
              <a:t>PALM</a:t>
            </a:r>
            <a:r>
              <a:rPr lang="en-US" dirty="0" smtClean="0"/>
              <a:t>: Current Issues</a:t>
            </a:r>
            <a:endParaRPr lang="de-CH" dirty="0"/>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85750" indent="-285750">
              <a:buFont typeface="Arial" panose="020B0604020202020204" pitchFamily="34" charset="0"/>
              <a:buChar char="•"/>
            </a:pPr>
            <a:r>
              <a:rPr lang="en-US" dirty="0" smtClean="0"/>
              <a:t>Currently preparing for </a:t>
            </a:r>
            <a:r>
              <a:rPr lang="en-US" dirty="0" err="1" smtClean="0"/>
              <a:t>beamtime</a:t>
            </a:r>
            <a:r>
              <a:rPr lang="en-US" dirty="0" smtClean="0"/>
              <a:t> at SACLA in February 2014.</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After the </a:t>
            </a:r>
            <a:r>
              <a:rPr lang="en-US" dirty="0" err="1" smtClean="0"/>
              <a:t>beamtime</a:t>
            </a:r>
            <a:r>
              <a:rPr lang="en-US" dirty="0" smtClean="0"/>
              <a:t> at SACLA, we will go back to HHG for more optimization and tests through 2014.</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Develop spectral encoding (PSEM) at PSI in 2014-2015.</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Want to have final version of PALM concept ready by end of 2014.</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Building of final version of PALM/PSEM in 2015.</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More tests and optimization for data taking and evaluation in 2015-2016.</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Installation and commissioning PALM and PSEM in mid 2017 at </a:t>
            </a:r>
            <a:r>
              <a:rPr lang="en-US" dirty="0" err="1" smtClean="0"/>
              <a:t>SwissFEL</a:t>
            </a:r>
            <a:r>
              <a:rPr lang="en-US" dirty="0" smtClean="0"/>
              <a:t>.</a:t>
            </a:r>
            <a:endParaRPr lang="de-CH" dirty="0"/>
          </a:p>
        </p:txBody>
      </p:sp>
      <p:sp>
        <p:nvSpPr>
          <p:cNvPr id="3" name="Title 2"/>
          <p:cNvSpPr>
            <a:spLocks noGrp="1"/>
          </p:cNvSpPr>
          <p:nvPr>
            <p:ph type="title"/>
          </p:nvPr>
        </p:nvSpPr>
        <p:spPr/>
        <p:txBody>
          <a:bodyPr/>
          <a:lstStyle/>
          <a:p>
            <a:r>
              <a:rPr lang="en-US" dirty="0" smtClean="0"/>
              <a:t>PALM: Next Steps</a:t>
            </a:r>
            <a:endParaRPr lang="de-CH" dirty="0"/>
          </a:p>
        </p:txBody>
      </p:sp>
      <p:sp>
        <p:nvSpPr>
          <p:cNvPr id="4" name="Date Placeholder 3"/>
          <p:cNvSpPr>
            <a:spLocks noGrp="1"/>
          </p:cNvSpPr>
          <p:nvPr>
            <p:ph type="dt" sz="half" idx="10"/>
          </p:nvPr>
        </p:nvSpPr>
        <p:spPr/>
        <p:txBody>
          <a:bodyPr/>
          <a:lstStyle/>
          <a:p>
            <a:fld id="{6464BE8E-C76B-48F1-91C9-DD9341E54781}" type="datetime1">
              <a:rPr lang="de-DE" smtClean="0"/>
              <a:pPr/>
              <a:t>11.11.2013</a:t>
            </a:fld>
            <a:endParaRPr lang="de-DE"/>
          </a:p>
        </p:txBody>
      </p:sp>
      <p:sp>
        <p:nvSpPr>
          <p:cNvPr id="5" name="Footer Placeholder 4"/>
          <p:cNvSpPr>
            <a:spLocks noGrp="1"/>
          </p:cNvSpPr>
          <p:nvPr>
            <p:ph type="ftr" sz="quarter" idx="11"/>
          </p:nvPr>
        </p:nvSpPr>
        <p:spPr/>
        <p:txBody>
          <a:bodyPr/>
          <a:lstStyle/>
          <a:p>
            <a:pPr>
              <a:defRPr/>
            </a:pPr>
            <a:r>
              <a:rPr lang="de-DE" smtClean="0"/>
              <a:t>PSI,</a:t>
            </a:r>
            <a:endParaRPr lang="de-DE"/>
          </a:p>
        </p:txBody>
      </p:sp>
      <p:sp>
        <p:nvSpPr>
          <p:cNvPr id="6" name="Slide Number Placeholder 5"/>
          <p:cNvSpPr>
            <a:spLocks noGrp="1"/>
          </p:cNvSpPr>
          <p:nvPr>
            <p:ph type="sldNum" sz="quarter" idx="12"/>
          </p:nvPr>
        </p:nvSpPr>
        <p:spPr/>
        <p:txBody>
          <a:bodyPr/>
          <a:lstStyle/>
          <a:p>
            <a:r>
              <a:rPr lang="de-DE" smtClean="0"/>
              <a:t>Seite </a:t>
            </a:r>
            <a:fld id="{38E0D9EF-C0A5-4DE2-8C9D-AE4FD3DA60C4}" type="slidenum">
              <a:rPr lang="de-DE" smtClean="0"/>
              <a:pPr/>
              <a:t>16</a:t>
            </a:fld>
            <a:endParaRPr lang="de-DE"/>
          </a:p>
        </p:txBody>
      </p:sp>
    </p:spTree>
    <p:extLst>
      <p:ext uri="{BB962C8B-B14F-4D97-AF65-F5344CB8AC3E}">
        <p14:creationId xmlns:p14="http://schemas.microsoft.com/office/powerpoint/2010/main" val="1714528892"/>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umsplatzhalt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128"/>
              </a:defRPr>
            </a:lvl1pPr>
            <a:lvl2pPr marL="37931725" indent="-37474525">
              <a:defRPr sz="2400">
                <a:solidFill>
                  <a:schemeClr val="tx1"/>
                </a:solidFill>
                <a:latin typeface="Times" charset="0"/>
                <a:ea typeface="ヒラギノ角ゴ Pro W3" charset="-128"/>
              </a:defRPr>
            </a:lvl2pPr>
            <a:lvl3pPr>
              <a:defRPr sz="2400">
                <a:solidFill>
                  <a:schemeClr val="tx1"/>
                </a:solidFill>
                <a:latin typeface="Times" charset="0"/>
                <a:ea typeface="ヒラギノ角ゴ Pro W3" charset="-128"/>
              </a:defRPr>
            </a:lvl3pPr>
            <a:lvl4pPr>
              <a:defRPr sz="2400">
                <a:solidFill>
                  <a:schemeClr val="tx1"/>
                </a:solidFill>
                <a:latin typeface="Times" charset="0"/>
                <a:ea typeface="ヒラギノ角ゴ Pro W3" charset="-128"/>
              </a:defRPr>
            </a:lvl4pPr>
            <a:lvl5pPr>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fld id="{5C42A74F-6E77-4512-B320-C60266F0577F}" type="datetime4">
              <a:rPr lang="de-DE" sz="800">
                <a:latin typeface="Arial Narrow" charset="0"/>
              </a:rPr>
              <a:pPr/>
              <a:t>11. November 2013</a:t>
            </a:fld>
            <a:endParaRPr lang="de-DE" sz="800">
              <a:latin typeface="Arial Narrow" charset="0"/>
            </a:endParaRPr>
          </a:p>
        </p:txBody>
      </p:sp>
      <p:sp>
        <p:nvSpPr>
          <p:cNvPr id="17411" name="Fußzeilenplatzhalt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128"/>
              </a:defRPr>
            </a:lvl1pPr>
            <a:lvl2pPr marL="37931725" indent="-37474525">
              <a:defRPr sz="2400">
                <a:solidFill>
                  <a:schemeClr val="tx1"/>
                </a:solidFill>
                <a:latin typeface="Times" charset="0"/>
                <a:ea typeface="ヒラギノ角ゴ Pro W3" charset="-128"/>
              </a:defRPr>
            </a:lvl2pPr>
            <a:lvl3pPr>
              <a:defRPr sz="2400">
                <a:solidFill>
                  <a:schemeClr val="tx1"/>
                </a:solidFill>
                <a:latin typeface="Times" charset="0"/>
                <a:ea typeface="ヒラギノ角ゴ Pro W3" charset="-128"/>
              </a:defRPr>
            </a:lvl3pPr>
            <a:lvl4pPr>
              <a:defRPr sz="2400">
                <a:solidFill>
                  <a:schemeClr val="tx1"/>
                </a:solidFill>
                <a:latin typeface="Times" charset="0"/>
                <a:ea typeface="ヒラギノ角ゴ Pro W3" charset="-128"/>
              </a:defRPr>
            </a:lvl4pPr>
            <a:lvl5pPr>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r>
              <a:rPr lang="de-DE" sz="800" smtClean="0">
                <a:latin typeface="Arial Narrow" charset="0"/>
              </a:rPr>
              <a:t>PSI,</a:t>
            </a:r>
          </a:p>
        </p:txBody>
      </p:sp>
      <p:sp>
        <p:nvSpPr>
          <p:cNvPr id="17412" name="Datumsplatzhalter 1"/>
          <p:cNvSpPr txBox="1">
            <a:spLocks noGrp="1"/>
          </p:cNvSpPr>
          <p:nvPr/>
        </p:nvSpPr>
        <p:spPr bwMode="auto">
          <a:xfrm>
            <a:off x="484188" y="6661150"/>
            <a:ext cx="9144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charset="0"/>
                <a:ea typeface="ヒラギノ角ゴ Pro W3" charset="-128"/>
              </a:defRPr>
            </a:lvl1pPr>
            <a:lvl2pPr marL="37931725" indent="-37474525">
              <a:defRPr sz="2400">
                <a:solidFill>
                  <a:schemeClr val="tx1"/>
                </a:solidFill>
                <a:latin typeface="Times" charset="0"/>
                <a:ea typeface="ヒラギノ角ゴ Pro W3" charset="-128"/>
              </a:defRPr>
            </a:lvl2pPr>
            <a:lvl3pPr>
              <a:defRPr sz="2400">
                <a:solidFill>
                  <a:schemeClr val="tx1"/>
                </a:solidFill>
                <a:latin typeface="Times" charset="0"/>
                <a:ea typeface="ヒラギノ角ゴ Pro W3" charset="-128"/>
              </a:defRPr>
            </a:lvl3pPr>
            <a:lvl4pPr>
              <a:defRPr sz="2400">
                <a:solidFill>
                  <a:schemeClr val="tx1"/>
                </a:solidFill>
                <a:latin typeface="Times" charset="0"/>
                <a:ea typeface="ヒラギノ角ゴ Pro W3" charset="-128"/>
              </a:defRPr>
            </a:lvl4pPr>
            <a:lvl5pPr>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fld id="{13467C1E-5E03-442F-84B5-2D1963D4D542}" type="datetime4">
              <a:rPr lang="de-DE" sz="800">
                <a:latin typeface="Arial Narrow" charset="0"/>
              </a:rPr>
              <a:pPr/>
              <a:t>11. November 2013</a:t>
            </a:fld>
            <a:endParaRPr lang="de-DE" sz="800">
              <a:latin typeface="Arial Narrow" charset="0"/>
            </a:endParaRPr>
          </a:p>
        </p:txBody>
      </p:sp>
      <p:sp>
        <p:nvSpPr>
          <p:cNvPr id="17413" name="Fußzeilenplatzhalter 2"/>
          <p:cNvSpPr txBox="1">
            <a:spLocks noGrp="1"/>
          </p:cNvSpPr>
          <p:nvPr/>
        </p:nvSpPr>
        <p:spPr bwMode="auto">
          <a:xfrm>
            <a:off x="76200" y="6661150"/>
            <a:ext cx="381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charset="0"/>
                <a:ea typeface="ヒラギノ角ゴ Pro W3" charset="-128"/>
              </a:defRPr>
            </a:lvl1pPr>
            <a:lvl2pPr marL="37931725" indent="-37474525">
              <a:defRPr sz="2400">
                <a:solidFill>
                  <a:schemeClr val="tx1"/>
                </a:solidFill>
                <a:latin typeface="Times" charset="0"/>
                <a:ea typeface="ヒラギノ角ゴ Pro W3" charset="-128"/>
              </a:defRPr>
            </a:lvl2pPr>
            <a:lvl3pPr>
              <a:defRPr sz="2400">
                <a:solidFill>
                  <a:schemeClr val="tx1"/>
                </a:solidFill>
                <a:latin typeface="Times" charset="0"/>
                <a:ea typeface="ヒラギノ角ゴ Pro W3" charset="-128"/>
              </a:defRPr>
            </a:lvl3pPr>
            <a:lvl4pPr>
              <a:defRPr sz="2400">
                <a:solidFill>
                  <a:schemeClr val="tx1"/>
                </a:solidFill>
                <a:latin typeface="Times" charset="0"/>
                <a:ea typeface="ヒラギノ角ゴ Pro W3" charset="-128"/>
              </a:defRPr>
            </a:lvl4pPr>
            <a:lvl5pPr>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pPr algn="r"/>
            <a:r>
              <a:rPr lang="de-DE" sz="800">
                <a:latin typeface="Arial Narrow" charset="0"/>
              </a:rPr>
              <a:t>PSI,</a:t>
            </a:r>
          </a:p>
        </p:txBody>
      </p:sp>
      <p:sp>
        <p:nvSpPr>
          <p:cNvPr id="17414" name="Foliennummernplatzhalter 3"/>
          <p:cNvSpPr>
            <a:spLocks noGrp="1"/>
          </p:cNvSpPr>
          <p:nvPr>
            <p:ph type="sldNum" sz="quarter" idx="12"/>
          </p:nvPr>
        </p:nvSpPr>
        <p:spPr bwMode="auto">
          <a:xfrm>
            <a:off x="8001000" y="6659563"/>
            <a:ext cx="8382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128"/>
              </a:defRPr>
            </a:lvl1pPr>
            <a:lvl2pPr marL="37931725" indent="-37474525">
              <a:defRPr sz="2400">
                <a:solidFill>
                  <a:schemeClr val="tx1"/>
                </a:solidFill>
                <a:latin typeface="Times" charset="0"/>
                <a:ea typeface="ヒラギノ角ゴ Pro W3" charset="-128"/>
              </a:defRPr>
            </a:lvl2pPr>
            <a:lvl3pPr>
              <a:defRPr sz="2400">
                <a:solidFill>
                  <a:schemeClr val="tx1"/>
                </a:solidFill>
                <a:latin typeface="Times" charset="0"/>
                <a:ea typeface="ヒラギノ角ゴ Pro W3" charset="-128"/>
              </a:defRPr>
            </a:lvl3pPr>
            <a:lvl4pPr>
              <a:defRPr sz="2400">
                <a:solidFill>
                  <a:schemeClr val="tx1"/>
                </a:solidFill>
                <a:latin typeface="Times" charset="0"/>
                <a:ea typeface="ヒラギノ角ゴ Pro W3" charset="-128"/>
              </a:defRPr>
            </a:lvl4pPr>
            <a:lvl5pPr>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r>
              <a:rPr lang="de-DE" sz="800">
                <a:latin typeface="Arial Narrow" charset="0"/>
              </a:rPr>
              <a:t>Seite </a:t>
            </a:r>
            <a:fld id="{539889BC-E84E-4DF5-A61F-71BCD6AC70C8}" type="slidenum">
              <a:rPr lang="de-DE" sz="800">
                <a:latin typeface="Arial Narrow" charset="0"/>
              </a:rPr>
              <a:pPr/>
              <a:t>17</a:t>
            </a:fld>
            <a:endParaRPr lang="de-DE" sz="800">
              <a:latin typeface="Arial Narrow" charset="0"/>
            </a:endParaRPr>
          </a:p>
        </p:txBody>
      </p:sp>
      <p:sp>
        <p:nvSpPr>
          <p:cNvPr id="17415" name="Rechteck 1"/>
          <p:cNvSpPr>
            <a:spLocks noChangeArrowheads="1"/>
          </p:cNvSpPr>
          <p:nvPr/>
        </p:nvSpPr>
        <p:spPr bwMode="auto">
          <a:xfrm>
            <a:off x="0" y="685800"/>
            <a:ext cx="9144000" cy="1808151"/>
          </a:xfrm>
          <a:prstGeom prst="rect">
            <a:avLst/>
          </a:prstGeom>
          <a:solidFill>
            <a:schemeClr val="bg1">
              <a:alpha val="7411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4000" tIns="144000" bIns="144000">
            <a:spAutoFit/>
          </a:bodyPr>
          <a:lstStyle/>
          <a:p>
            <a:pPr>
              <a:spcAft>
                <a:spcPct val="40000"/>
              </a:spcAft>
            </a:pPr>
            <a:r>
              <a:rPr lang="en-US" sz="1700" dirty="0" smtClean="0">
                <a:latin typeface="Arial Narrow" charset="0"/>
                <a:ea typeface="ＭＳ Ｐゴシック" charset="-128"/>
              </a:rPr>
              <a:t>Many Thanks to:</a:t>
            </a:r>
          </a:p>
          <a:p>
            <a:pPr>
              <a:spcAft>
                <a:spcPct val="40000"/>
              </a:spcAft>
            </a:pPr>
            <a:r>
              <a:rPr lang="en-US" sz="1700" dirty="0" smtClean="0">
                <a:latin typeface="Arial Narrow" charset="0"/>
                <a:ea typeface="ＭＳ Ｐゴシック" charset="-128"/>
              </a:rPr>
              <a:t>Ishkhan Gorgisyan, Beat Rippstein, Christian </a:t>
            </a:r>
            <a:r>
              <a:rPr lang="en-US" sz="1700" dirty="0" err="1" smtClean="0">
                <a:latin typeface="Arial Narrow" charset="0"/>
                <a:ea typeface="ＭＳ Ｐゴシック" charset="-128"/>
              </a:rPr>
              <a:t>Erny</a:t>
            </a:r>
            <a:r>
              <a:rPr lang="en-US" sz="1700" dirty="0" smtClean="0">
                <a:latin typeface="Arial Narrow" charset="0"/>
                <a:ea typeface="ＭＳ Ｐゴシック" charset="-128"/>
              </a:rPr>
              <a:t>, Fernando Ardana Lamas, Andrey Stepanov, Balazs Monoszlai, Peter Wiegand, Franziska Frei, Peter </a:t>
            </a:r>
            <a:r>
              <a:rPr lang="en-US" sz="1700" dirty="0" err="1" smtClean="0">
                <a:latin typeface="Arial Narrow" charset="0"/>
                <a:ea typeface="ＭＳ Ｐゴシック" charset="-128"/>
              </a:rPr>
              <a:t>Peier</a:t>
            </a:r>
            <a:r>
              <a:rPr lang="en-US" sz="1700" dirty="0" smtClean="0">
                <a:latin typeface="Arial Narrow" charset="0"/>
                <a:ea typeface="ＭＳ Ｐゴシック" charset="-128"/>
              </a:rPr>
              <a:t>, Rosen </a:t>
            </a:r>
            <a:r>
              <a:rPr lang="en-US" sz="1700" dirty="0" err="1" smtClean="0">
                <a:latin typeface="Arial Narrow" charset="0"/>
                <a:ea typeface="ＭＳ Ｐゴシック" charset="-128"/>
              </a:rPr>
              <a:t>Ivanov</a:t>
            </a:r>
            <a:r>
              <a:rPr lang="en-US" sz="1700" dirty="0" smtClean="0">
                <a:latin typeface="Arial Narrow" charset="0"/>
                <a:ea typeface="ＭＳ Ｐゴシック" charset="-128"/>
              </a:rPr>
              <a:t>, </a:t>
            </a:r>
            <a:r>
              <a:rPr lang="en-US" sz="1700" dirty="0" err="1" smtClean="0">
                <a:latin typeface="Arial Narrow" charset="0"/>
                <a:ea typeface="ＭＳ Ｐゴシック" charset="-128"/>
              </a:rPr>
              <a:t>Jia</a:t>
            </a:r>
            <a:r>
              <a:rPr lang="en-US" sz="1700" dirty="0" smtClean="0">
                <a:latin typeface="Arial Narrow" charset="0"/>
                <a:ea typeface="ＭＳ Ｐゴシック" charset="-128"/>
              </a:rPr>
              <a:t> Liu, Adrian </a:t>
            </a:r>
            <a:r>
              <a:rPr lang="en-US" sz="1700" dirty="0" err="1" smtClean="0">
                <a:latin typeface="Arial Narrow" charset="0"/>
                <a:ea typeface="ＭＳ Ｐゴシック" charset="-128"/>
              </a:rPr>
              <a:t>Cavallieri</a:t>
            </a:r>
            <a:r>
              <a:rPr lang="en-US" sz="1700" dirty="0" smtClean="0">
                <a:latin typeface="Arial Narrow" charset="0"/>
                <a:ea typeface="ＭＳ Ｐゴシック" charset="-128"/>
              </a:rPr>
              <a:t>, the PSI vacuum group, the PSI controls group, PSI technicians, and PSI and DESY in general.</a:t>
            </a:r>
          </a:p>
          <a:p>
            <a:pPr>
              <a:spcAft>
                <a:spcPct val="40000"/>
              </a:spcAft>
            </a:pPr>
            <a:endParaRPr lang="en-US" sz="1700" dirty="0">
              <a:latin typeface="Arial Narrow" charset="0"/>
              <a:ea typeface="ＭＳ Ｐゴシック" charset="-128"/>
            </a:endParaRPr>
          </a:p>
        </p:txBody>
      </p:sp>
      <p:sp>
        <p:nvSpPr>
          <p:cNvPr id="17416" name="Line 10"/>
          <p:cNvSpPr>
            <a:spLocks noChangeShapeType="1"/>
          </p:cNvSpPr>
          <p:nvPr/>
        </p:nvSpPr>
        <p:spPr bwMode="auto">
          <a:xfrm>
            <a:off x="0" y="685800"/>
            <a:ext cx="9144000" cy="0"/>
          </a:xfrm>
          <a:prstGeom prst="line">
            <a:avLst/>
          </a:prstGeom>
          <a:noFill/>
          <a:ln w="25400">
            <a:solidFill>
              <a:srgbClr val="008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7" name="Line 10"/>
          <p:cNvSpPr>
            <a:spLocks noChangeShapeType="1"/>
          </p:cNvSpPr>
          <p:nvPr/>
        </p:nvSpPr>
        <p:spPr bwMode="auto">
          <a:xfrm>
            <a:off x="0" y="2514600"/>
            <a:ext cx="9144000" cy="0"/>
          </a:xfrm>
          <a:prstGeom prst="line">
            <a:avLst/>
          </a:prstGeom>
          <a:noFill/>
          <a:ln w="25400">
            <a:solidFill>
              <a:srgbClr val="008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umsplatzhalt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charset="-128"/>
              </a:defRPr>
            </a:lvl1pPr>
            <a:lvl2pPr marL="742950" indent="-285750">
              <a:defRPr sz="2400">
                <a:solidFill>
                  <a:schemeClr val="tx1"/>
                </a:solidFill>
                <a:latin typeface="Times" pitchFamily="18" charset="0"/>
                <a:ea typeface="ヒラギノ角ゴ Pro W3" charset="-128"/>
              </a:defRPr>
            </a:lvl2pPr>
            <a:lvl3pPr marL="1143000" indent="-228600">
              <a:defRPr sz="2400">
                <a:solidFill>
                  <a:schemeClr val="tx1"/>
                </a:solidFill>
                <a:latin typeface="Times" pitchFamily="18" charset="0"/>
                <a:ea typeface="ヒラギノ角ゴ Pro W3" charset="-128"/>
              </a:defRPr>
            </a:lvl3pPr>
            <a:lvl4pPr marL="1600200" indent="-228600">
              <a:defRPr sz="2400">
                <a:solidFill>
                  <a:schemeClr val="tx1"/>
                </a:solidFill>
                <a:latin typeface="Times" pitchFamily="18" charset="0"/>
                <a:ea typeface="ヒラギノ角ゴ Pro W3" charset="-128"/>
              </a:defRPr>
            </a:lvl4pPr>
            <a:lvl5pPr marL="2057400" indent="-228600">
              <a:defRPr sz="2400">
                <a:solidFill>
                  <a:schemeClr val="tx1"/>
                </a:solidFill>
                <a:latin typeface="Times"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charset="-128"/>
              </a:defRPr>
            </a:lvl9pPr>
          </a:lstStyle>
          <a:p>
            <a:fld id="{29034479-5E86-4DAE-AC8C-BD35154BCE3B}" type="datetime1">
              <a:rPr lang="de-CH" altLang="de-DE" sz="800">
                <a:latin typeface="Arial Narrow" pitchFamily="34" charset="0"/>
              </a:rPr>
              <a:pPr/>
              <a:t>11.11.2013</a:t>
            </a:fld>
            <a:endParaRPr lang="de-DE" altLang="de-DE" sz="800">
              <a:latin typeface="Arial Narrow" pitchFamily="34" charset="0"/>
            </a:endParaRPr>
          </a:p>
        </p:txBody>
      </p:sp>
      <p:sp>
        <p:nvSpPr>
          <p:cNvPr id="13315" name="Foliennummernplatzhalter 5"/>
          <p:cNvSpPr>
            <a:spLocks noGrp="1"/>
          </p:cNvSpPr>
          <p:nvPr>
            <p:ph type="sldNum" sz="quarter" idx="11"/>
          </p:nvPr>
        </p:nvSpPr>
        <p:spPr>
          <a:noFill/>
        </p:spPr>
        <p:txBody>
          <a:bodyPr/>
          <a:lstStyle>
            <a:lvl1pPr>
              <a:defRPr sz="2400">
                <a:solidFill>
                  <a:schemeClr val="tx1"/>
                </a:solidFill>
                <a:latin typeface="Times" pitchFamily="18" charset="0"/>
                <a:ea typeface="ヒラギノ角ゴ Pro W3" charset="-128"/>
              </a:defRPr>
            </a:lvl1pPr>
            <a:lvl2pPr marL="742950" indent="-285750">
              <a:defRPr sz="2400">
                <a:solidFill>
                  <a:schemeClr val="tx1"/>
                </a:solidFill>
                <a:latin typeface="Times" pitchFamily="18" charset="0"/>
                <a:ea typeface="ヒラギノ角ゴ Pro W3" charset="-128"/>
              </a:defRPr>
            </a:lvl2pPr>
            <a:lvl3pPr marL="1143000" indent="-228600">
              <a:defRPr sz="2400">
                <a:solidFill>
                  <a:schemeClr val="tx1"/>
                </a:solidFill>
                <a:latin typeface="Times" pitchFamily="18" charset="0"/>
                <a:ea typeface="ヒラギノ角ゴ Pro W3" charset="-128"/>
              </a:defRPr>
            </a:lvl3pPr>
            <a:lvl4pPr marL="1600200" indent="-228600">
              <a:defRPr sz="2400">
                <a:solidFill>
                  <a:schemeClr val="tx1"/>
                </a:solidFill>
                <a:latin typeface="Times" pitchFamily="18" charset="0"/>
                <a:ea typeface="ヒラギノ角ゴ Pro W3" charset="-128"/>
              </a:defRPr>
            </a:lvl4pPr>
            <a:lvl5pPr marL="2057400" indent="-228600">
              <a:defRPr sz="2400">
                <a:solidFill>
                  <a:schemeClr val="tx1"/>
                </a:solidFill>
                <a:latin typeface="Times"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charset="-128"/>
              </a:defRPr>
            </a:lvl9pPr>
          </a:lstStyle>
          <a:p>
            <a:r>
              <a:rPr lang="de-DE" altLang="de-DE" sz="800">
                <a:latin typeface="Arial Narrow" pitchFamily="34" charset="0"/>
              </a:rPr>
              <a:t>Seite </a:t>
            </a:r>
            <a:fld id="{5404D0C6-F15C-4200-8E3E-22EE0647EC4B}" type="slidenum">
              <a:rPr lang="de-DE" altLang="de-DE" sz="800">
                <a:latin typeface="Arial Narrow" pitchFamily="34" charset="0"/>
              </a:rPr>
              <a:pPr/>
              <a:t>2</a:t>
            </a:fld>
            <a:endParaRPr lang="de-DE" altLang="de-DE" sz="800">
              <a:latin typeface="Arial Narrow" pitchFamily="34" charset="0"/>
            </a:endParaRPr>
          </a:p>
        </p:txBody>
      </p:sp>
      <p:sp>
        <p:nvSpPr>
          <p:cNvPr id="13316" name="Rectangle 11"/>
          <p:cNvSpPr>
            <a:spLocks noGrp="1" noChangeArrowheads="1"/>
          </p:cNvSpPr>
          <p:nvPr>
            <p:ph type="ftr" sz="quarter" idx="12"/>
          </p:nvPr>
        </p:nvSpPr>
        <p:spPr>
          <a:noFill/>
        </p:spPr>
        <p:txBody>
          <a:bodyPr/>
          <a:lstStyle>
            <a:lvl1pPr>
              <a:defRPr sz="2400">
                <a:solidFill>
                  <a:schemeClr val="tx1"/>
                </a:solidFill>
                <a:latin typeface="Times" pitchFamily="18" charset="0"/>
                <a:ea typeface="ヒラギノ角ゴ Pro W3" charset="-128"/>
              </a:defRPr>
            </a:lvl1pPr>
            <a:lvl2pPr marL="742950" indent="-285750">
              <a:defRPr sz="2400">
                <a:solidFill>
                  <a:schemeClr val="tx1"/>
                </a:solidFill>
                <a:latin typeface="Times" pitchFamily="18" charset="0"/>
                <a:ea typeface="ヒラギノ角ゴ Pro W3" charset="-128"/>
              </a:defRPr>
            </a:lvl2pPr>
            <a:lvl3pPr marL="1143000" indent="-228600">
              <a:defRPr sz="2400">
                <a:solidFill>
                  <a:schemeClr val="tx1"/>
                </a:solidFill>
                <a:latin typeface="Times" pitchFamily="18" charset="0"/>
                <a:ea typeface="ヒラギノ角ゴ Pro W3" charset="-128"/>
              </a:defRPr>
            </a:lvl3pPr>
            <a:lvl4pPr marL="1600200" indent="-228600">
              <a:defRPr sz="2400">
                <a:solidFill>
                  <a:schemeClr val="tx1"/>
                </a:solidFill>
                <a:latin typeface="Times" pitchFamily="18" charset="0"/>
                <a:ea typeface="ヒラギノ角ゴ Pro W3" charset="-128"/>
              </a:defRPr>
            </a:lvl4pPr>
            <a:lvl5pPr marL="2057400" indent="-228600">
              <a:defRPr sz="2400">
                <a:solidFill>
                  <a:schemeClr val="tx1"/>
                </a:solidFill>
                <a:latin typeface="Times"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charset="-128"/>
              </a:defRPr>
            </a:lvl9pPr>
          </a:lstStyle>
          <a:p>
            <a:r>
              <a:rPr lang="en-US" altLang="de-DE" sz="800"/>
              <a:t>PSI</a:t>
            </a:r>
          </a:p>
        </p:txBody>
      </p:sp>
      <p:grpSp>
        <p:nvGrpSpPr>
          <p:cNvPr id="58386" name="Group 18"/>
          <p:cNvGrpSpPr>
            <a:grpSpLocks/>
          </p:cNvGrpSpPr>
          <p:nvPr/>
        </p:nvGrpSpPr>
        <p:grpSpPr bwMode="auto">
          <a:xfrm>
            <a:off x="1238250" y="1466850"/>
            <a:ext cx="7445375" cy="4956175"/>
            <a:chOff x="780" y="924"/>
            <a:chExt cx="4690" cy="3122"/>
          </a:xfrm>
        </p:grpSpPr>
        <p:pic>
          <p:nvPicPr>
            <p:cNvPr id="13339" name="Picture 15"/>
            <p:cNvPicPr>
              <a:picLocks noChangeArrowheads="1"/>
            </p:cNvPicPr>
            <p:nvPr/>
          </p:nvPicPr>
          <p:blipFill>
            <a:blip r:embed="rId2">
              <a:extLst>
                <a:ext uri="{28A0092B-C50C-407E-A947-70E740481C1C}">
                  <a14:useLocalDpi xmlns:a14="http://schemas.microsoft.com/office/drawing/2010/main" val="0"/>
                </a:ext>
              </a:extLst>
            </a:blip>
            <a:srcRect l="7811" t="34689" r="31253"/>
            <a:stretch>
              <a:fillRect/>
            </a:stretch>
          </p:blipFill>
          <p:spPr bwMode="auto">
            <a:xfrm>
              <a:off x="780" y="924"/>
              <a:ext cx="4690" cy="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40" name="Text Box 17"/>
            <p:cNvSpPr txBox="1">
              <a:spLocks noChangeArrowheads="1"/>
            </p:cNvSpPr>
            <p:nvPr/>
          </p:nvSpPr>
          <p:spPr bwMode="auto">
            <a:xfrm>
              <a:off x="4127" y="2897"/>
              <a:ext cx="113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itchFamily="18" charset="0"/>
                  <a:ea typeface="ヒラギノ角ゴ Pro W3" charset="-128"/>
                </a:defRPr>
              </a:lvl1pPr>
              <a:lvl2pPr marL="742950" indent="-285750">
                <a:defRPr sz="2400">
                  <a:solidFill>
                    <a:schemeClr val="tx1"/>
                  </a:solidFill>
                  <a:latin typeface="Times" pitchFamily="18" charset="0"/>
                  <a:ea typeface="ヒラギノ角ゴ Pro W3" charset="-128"/>
                </a:defRPr>
              </a:lvl2pPr>
              <a:lvl3pPr marL="1143000" indent="-228600">
                <a:defRPr sz="2400">
                  <a:solidFill>
                    <a:schemeClr val="tx1"/>
                  </a:solidFill>
                  <a:latin typeface="Times" pitchFamily="18" charset="0"/>
                  <a:ea typeface="ヒラギノ角ゴ Pro W3" charset="-128"/>
                </a:defRPr>
              </a:lvl3pPr>
              <a:lvl4pPr marL="1600200" indent="-228600">
                <a:defRPr sz="2400">
                  <a:solidFill>
                    <a:schemeClr val="tx1"/>
                  </a:solidFill>
                  <a:latin typeface="Times" pitchFamily="18" charset="0"/>
                  <a:ea typeface="ヒラギノ角ゴ Pro W3" charset="-128"/>
                </a:defRPr>
              </a:lvl4pPr>
              <a:lvl5pPr marL="2057400" indent="-228600">
                <a:defRPr sz="2400">
                  <a:solidFill>
                    <a:schemeClr val="tx1"/>
                  </a:solidFill>
                  <a:latin typeface="Times"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charset="-128"/>
                </a:defRPr>
              </a:lvl9pPr>
            </a:lstStyle>
            <a:p>
              <a:r>
                <a:rPr lang="en-US" altLang="de-DE" sz="1600"/>
                <a:t>IR Beam/THz Field</a:t>
              </a:r>
            </a:p>
          </p:txBody>
        </p:sp>
      </p:grpSp>
      <p:pic>
        <p:nvPicPr>
          <p:cNvPr id="13318" name="Picture 4" descr="at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750" y="3259138"/>
            <a:ext cx="98107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3"/>
          <p:cNvSpPr>
            <a:spLocks noGrp="1" noChangeArrowheads="1"/>
          </p:cNvSpPr>
          <p:nvPr>
            <p:ph type="body" idx="4294967295"/>
          </p:nvPr>
        </p:nvSpPr>
        <p:spPr/>
        <p:txBody>
          <a:bodyPr/>
          <a:lstStyle/>
          <a:p>
            <a:pPr marL="182563" lvl="1" indent="-180975">
              <a:buFont typeface="Arial" charset="0"/>
              <a:buChar char="•"/>
            </a:pPr>
            <a:r>
              <a:rPr lang="en-US" altLang="de-DE" smtClean="0">
                <a:latin typeface="Arial Narrow" pitchFamily="34" charset="0"/>
                <a:cs typeface="Arial Narrow" pitchFamily="34" charset="0"/>
              </a:rPr>
              <a:t>Use a THz streak camera concept to measure the arrival time and length of the photon pulse.</a:t>
            </a:r>
          </a:p>
          <a:p>
            <a:pPr marL="182563" lvl="1" indent="-180975">
              <a:buFont typeface="Arial" charset="0"/>
              <a:buChar char="•"/>
            </a:pPr>
            <a:endParaRPr lang="en-US" altLang="de-DE" smtClean="0">
              <a:latin typeface="Arial Narrow" pitchFamily="34" charset="0"/>
              <a:cs typeface="Arial Narrow" pitchFamily="34" charset="0"/>
            </a:endParaRPr>
          </a:p>
          <a:p>
            <a:pPr marL="347663" lvl="2" indent="-163513">
              <a:buFont typeface="Arial Narrow" pitchFamily="34" charset="0"/>
              <a:buNone/>
            </a:pPr>
            <a:endParaRPr lang="en-US" altLang="de-DE" smtClean="0">
              <a:cs typeface="ＭＳ Ｐゴシック" pitchFamily="34" charset="-128"/>
            </a:endParaRPr>
          </a:p>
        </p:txBody>
      </p:sp>
      <p:grpSp>
        <p:nvGrpSpPr>
          <p:cNvPr id="58384" name="Group 16"/>
          <p:cNvGrpSpPr>
            <a:grpSpLocks/>
          </p:cNvGrpSpPr>
          <p:nvPr/>
        </p:nvGrpSpPr>
        <p:grpSpPr bwMode="auto">
          <a:xfrm>
            <a:off x="485775" y="2316163"/>
            <a:ext cx="3756025" cy="517525"/>
            <a:chOff x="306" y="1459"/>
            <a:chExt cx="2366" cy="326"/>
          </a:xfrm>
        </p:grpSpPr>
        <p:sp>
          <p:nvSpPr>
            <p:cNvPr id="13337" name="AutoShape 6"/>
            <p:cNvSpPr>
              <a:spLocks noChangeArrowheads="1"/>
            </p:cNvSpPr>
            <p:nvPr/>
          </p:nvSpPr>
          <p:spPr bwMode="auto">
            <a:xfrm rot="1856342">
              <a:off x="306" y="1459"/>
              <a:ext cx="2366" cy="305"/>
            </a:xfrm>
            <a:prstGeom prst="rightArrow">
              <a:avLst>
                <a:gd name="adj1" fmla="val 50000"/>
                <a:gd name="adj2" fmla="val 193934"/>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itchFamily="18" charset="0"/>
                  <a:ea typeface="ヒラギノ角ゴ Pro W3" charset="-128"/>
                </a:defRPr>
              </a:lvl1pPr>
              <a:lvl2pPr marL="742950" indent="-285750">
                <a:defRPr sz="2400">
                  <a:solidFill>
                    <a:schemeClr val="tx1"/>
                  </a:solidFill>
                  <a:latin typeface="Times" pitchFamily="18" charset="0"/>
                  <a:ea typeface="ヒラギノ角ゴ Pro W3" charset="-128"/>
                </a:defRPr>
              </a:lvl2pPr>
              <a:lvl3pPr marL="1143000" indent="-228600">
                <a:defRPr sz="2400">
                  <a:solidFill>
                    <a:schemeClr val="tx1"/>
                  </a:solidFill>
                  <a:latin typeface="Times" pitchFamily="18" charset="0"/>
                  <a:ea typeface="ヒラギノ角ゴ Pro W3" charset="-128"/>
                </a:defRPr>
              </a:lvl3pPr>
              <a:lvl4pPr marL="1600200" indent="-228600">
                <a:defRPr sz="2400">
                  <a:solidFill>
                    <a:schemeClr val="tx1"/>
                  </a:solidFill>
                  <a:latin typeface="Times" pitchFamily="18" charset="0"/>
                  <a:ea typeface="ヒラギノ角ゴ Pro W3" charset="-128"/>
                </a:defRPr>
              </a:lvl4pPr>
              <a:lvl5pPr marL="2057400" indent="-228600">
                <a:defRPr sz="2400">
                  <a:solidFill>
                    <a:schemeClr val="tx1"/>
                  </a:solidFill>
                  <a:latin typeface="Times"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charset="-128"/>
                </a:defRPr>
              </a:lvl9pPr>
            </a:lstStyle>
            <a:p>
              <a:pPr algn="ctr"/>
              <a:endParaRPr lang="en-US" altLang="de-DE" sz="1600">
                <a:solidFill>
                  <a:srgbClr val="FFFF00"/>
                </a:solidFill>
                <a:latin typeface="Arial" charset="0"/>
              </a:endParaRPr>
            </a:p>
          </p:txBody>
        </p:sp>
        <p:sp>
          <p:nvSpPr>
            <p:cNvPr id="13338" name="Text Box 7"/>
            <p:cNvSpPr txBox="1">
              <a:spLocks noChangeArrowheads="1"/>
            </p:cNvSpPr>
            <p:nvPr/>
          </p:nvSpPr>
          <p:spPr bwMode="auto">
            <a:xfrm>
              <a:off x="315" y="1573"/>
              <a:ext cx="74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itchFamily="18" charset="0"/>
                  <a:ea typeface="ヒラギノ角ゴ Pro W3" charset="-128"/>
                </a:defRPr>
              </a:lvl1pPr>
              <a:lvl2pPr marL="742950" indent="-285750">
                <a:defRPr sz="2400">
                  <a:solidFill>
                    <a:schemeClr val="tx1"/>
                  </a:solidFill>
                  <a:latin typeface="Times" pitchFamily="18" charset="0"/>
                  <a:ea typeface="ヒラギノ角ゴ Pro W3" charset="-128"/>
                </a:defRPr>
              </a:lvl2pPr>
              <a:lvl3pPr marL="1143000" indent="-228600">
                <a:defRPr sz="2400">
                  <a:solidFill>
                    <a:schemeClr val="tx1"/>
                  </a:solidFill>
                  <a:latin typeface="Times" pitchFamily="18" charset="0"/>
                  <a:ea typeface="ヒラギノ角ゴ Pro W3" charset="-128"/>
                </a:defRPr>
              </a:lvl3pPr>
              <a:lvl4pPr marL="1600200" indent="-228600">
                <a:defRPr sz="2400">
                  <a:solidFill>
                    <a:schemeClr val="tx1"/>
                  </a:solidFill>
                  <a:latin typeface="Times" pitchFamily="18" charset="0"/>
                  <a:ea typeface="ヒラギノ角ゴ Pro W3" charset="-128"/>
                </a:defRPr>
              </a:lvl4pPr>
              <a:lvl5pPr marL="2057400" indent="-228600">
                <a:defRPr sz="2400">
                  <a:solidFill>
                    <a:schemeClr val="tx1"/>
                  </a:solidFill>
                  <a:latin typeface="Times"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charset="-128"/>
                </a:defRPr>
              </a:lvl9pPr>
            </a:lstStyle>
            <a:p>
              <a:r>
                <a:rPr lang="en-US" altLang="de-DE" sz="1600"/>
                <a:t>X-ray Beam</a:t>
              </a:r>
              <a:endParaRPr lang="en-GB" altLang="de-DE" sz="1600"/>
            </a:p>
          </p:txBody>
        </p:sp>
      </p:grpSp>
      <p:sp>
        <p:nvSpPr>
          <p:cNvPr id="13322" name="Text Box 8"/>
          <p:cNvSpPr txBox="1">
            <a:spLocks noChangeArrowheads="1"/>
          </p:cNvSpPr>
          <p:nvPr/>
        </p:nvSpPr>
        <p:spPr bwMode="auto">
          <a:xfrm>
            <a:off x="4113213" y="4422775"/>
            <a:ext cx="6445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itchFamily="18" charset="0"/>
                <a:ea typeface="ヒラギノ角ゴ Pro W3" charset="-128"/>
              </a:defRPr>
            </a:lvl1pPr>
            <a:lvl2pPr marL="742950" indent="-285750">
              <a:defRPr sz="2400">
                <a:solidFill>
                  <a:schemeClr val="tx1"/>
                </a:solidFill>
                <a:latin typeface="Times" pitchFamily="18" charset="0"/>
                <a:ea typeface="ヒラギノ角ゴ Pro W3" charset="-128"/>
              </a:defRPr>
            </a:lvl2pPr>
            <a:lvl3pPr marL="1143000" indent="-228600">
              <a:defRPr sz="2400">
                <a:solidFill>
                  <a:schemeClr val="tx1"/>
                </a:solidFill>
                <a:latin typeface="Times" pitchFamily="18" charset="0"/>
                <a:ea typeface="ヒラギノ角ゴ Pro W3" charset="-128"/>
              </a:defRPr>
            </a:lvl3pPr>
            <a:lvl4pPr marL="1600200" indent="-228600">
              <a:defRPr sz="2400">
                <a:solidFill>
                  <a:schemeClr val="tx1"/>
                </a:solidFill>
                <a:latin typeface="Times" pitchFamily="18" charset="0"/>
                <a:ea typeface="ヒラギノ角ゴ Pro W3" charset="-128"/>
              </a:defRPr>
            </a:lvl4pPr>
            <a:lvl5pPr marL="2057400" indent="-228600">
              <a:defRPr sz="2400">
                <a:solidFill>
                  <a:schemeClr val="tx1"/>
                </a:solidFill>
                <a:latin typeface="Times"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charset="-128"/>
              </a:defRPr>
            </a:lvl9pPr>
          </a:lstStyle>
          <a:p>
            <a:r>
              <a:rPr lang="en-US" altLang="de-DE" sz="1600"/>
              <a:t>Atom</a:t>
            </a:r>
            <a:endParaRPr lang="en-GB" altLang="de-DE" sz="1600"/>
          </a:p>
        </p:txBody>
      </p:sp>
      <p:grpSp>
        <p:nvGrpSpPr>
          <p:cNvPr id="58377" name="Group 9"/>
          <p:cNvGrpSpPr>
            <a:grpSpLocks/>
          </p:cNvGrpSpPr>
          <p:nvPr/>
        </p:nvGrpSpPr>
        <p:grpSpPr bwMode="auto">
          <a:xfrm>
            <a:off x="4122738" y="2792413"/>
            <a:ext cx="1106487" cy="336550"/>
            <a:chOff x="2766" y="1833"/>
            <a:chExt cx="697" cy="212"/>
          </a:xfrm>
        </p:grpSpPr>
        <p:sp>
          <p:nvSpPr>
            <p:cNvPr id="13335" name="Oval 10"/>
            <p:cNvSpPr>
              <a:spLocks noChangeArrowheads="1"/>
            </p:cNvSpPr>
            <p:nvPr/>
          </p:nvSpPr>
          <p:spPr bwMode="auto">
            <a:xfrm>
              <a:off x="2766" y="1920"/>
              <a:ext cx="56" cy="56"/>
            </a:xfrm>
            <a:prstGeom prst="ellipse">
              <a:avLst/>
            </a:prstGeom>
            <a:solidFill>
              <a:srgbClr val="5F5F5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itchFamily="18" charset="0"/>
                  <a:ea typeface="ヒラギノ角ゴ Pro W3" charset="-128"/>
                </a:defRPr>
              </a:lvl1pPr>
              <a:lvl2pPr marL="742950" indent="-285750">
                <a:defRPr sz="2400">
                  <a:solidFill>
                    <a:schemeClr val="tx1"/>
                  </a:solidFill>
                  <a:latin typeface="Times" pitchFamily="18" charset="0"/>
                  <a:ea typeface="ヒラギノ角ゴ Pro W3" charset="-128"/>
                </a:defRPr>
              </a:lvl2pPr>
              <a:lvl3pPr marL="1143000" indent="-228600">
                <a:defRPr sz="2400">
                  <a:solidFill>
                    <a:schemeClr val="tx1"/>
                  </a:solidFill>
                  <a:latin typeface="Times" pitchFamily="18" charset="0"/>
                  <a:ea typeface="ヒラギノ角ゴ Pro W3" charset="-128"/>
                </a:defRPr>
              </a:lvl3pPr>
              <a:lvl4pPr marL="1600200" indent="-228600">
                <a:defRPr sz="2400">
                  <a:solidFill>
                    <a:schemeClr val="tx1"/>
                  </a:solidFill>
                  <a:latin typeface="Times" pitchFamily="18" charset="0"/>
                  <a:ea typeface="ヒラギノ角ゴ Pro W3" charset="-128"/>
                </a:defRPr>
              </a:lvl4pPr>
              <a:lvl5pPr marL="2057400" indent="-228600">
                <a:defRPr sz="2400">
                  <a:solidFill>
                    <a:schemeClr val="tx1"/>
                  </a:solidFill>
                  <a:latin typeface="Times"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charset="-128"/>
                </a:defRPr>
              </a:lvl9pPr>
            </a:lstStyle>
            <a:p>
              <a:endParaRPr lang="en-US" altLang="de-DE"/>
            </a:p>
          </p:txBody>
        </p:sp>
        <p:sp>
          <p:nvSpPr>
            <p:cNvPr id="13336" name="Text Box 11"/>
            <p:cNvSpPr txBox="1">
              <a:spLocks noChangeArrowheads="1"/>
            </p:cNvSpPr>
            <p:nvPr/>
          </p:nvSpPr>
          <p:spPr bwMode="auto">
            <a:xfrm>
              <a:off x="2912" y="1833"/>
              <a:ext cx="55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itchFamily="18" charset="0"/>
                  <a:ea typeface="ヒラギノ角ゴ Pro W3" charset="-128"/>
                </a:defRPr>
              </a:lvl1pPr>
              <a:lvl2pPr marL="742950" indent="-285750">
                <a:defRPr sz="2400">
                  <a:solidFill>
                    <a:schemeClr val="tx1"/>
                  </a:solidFill>
                  <a:latin typeface="Times" pitchFamily="18" charset="0"/>
                  <a:ea typeface="ヒラギノ角ゴ Pro W3" charset="-128"/>
                </a:defRPr>
              </a:lvl2pPr>
              <a:lvl3pPr marL="1143000" indent="-228600">
                <a:defRPr sz="2400">
                  <a:solidFill>
                    <a:schemeClr val="tx1"/>
                  </a:solidFill>
                  <a:latin typeface="Times" pitchFamily="18" charset="0"/>
                  <a:ea typeface="ヒラギノ角ゴ Pro W3" charset="-128"/>
                </a:defRPr>
              </a:lvl3pPr>
              <a:lvl4pPr marL="1600200" indent="-228600">
                <a:defRPr sz="2400">
                  <a:solidFill>
                    <a:schemeClr val="tx1"/>
                  </a:solidFill>
                  <a:latin typeface="Times" pitchFamily="18" charset="0"/>
                  <a:ea typeface="ヒラギノ角ゴ Pro W3" charset="-128"/>
                </a:defRPr>
              </a:lvl4pPr>
              <a:lvl5pPr marL="2057400" indent="-228600">
                <a:defRPr sz="2400">
                  <a:solidFill>
                    <a:schemeClr val="tx1"/>
                  </a:solidFill>
                  <a:latin typeface="Times"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charset="-128"/>
                </a:defRPr>
              </a:lvl9pPr>
            </a:lstStyle>
            <a:p>
              <a:r>
                <a:rPr lang="en-US" altLang="de-DE" sz="1600"/>
                <a:t>Electron</a:t>
              </a:r>
              <a:endParaRPr lang="en-GB" altLang="de-DE" sz="1600"/>
            </a:p>
          </p:txBody>
        </p:sp>
      </p:grpSp>
      <p:sp>
        <p:nvSpPr>
          <p:cNvPr id="58380" name="Oval 12"/>
          <p:cNvSpPr>
            <a:spLocks noChangeArrowheads="1"/>
          </p:cNvSpPr>
          <p:nvPr/>
        </p:nvSpPr>
        <p:spPr bwMode="auto">
          <a:xfrm>
            <a:off x="4016375" y="3667125"/>
            <a:ext cx="198438" cy="14287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itchFamily="18" charset="0"/>
                <a:ea typeface="ヒラギノ角ゴ Pro W3" charset="-128"/>
              </a:defRPr>
            </a:lvl1pPr>
            <a:lvl2pPr marL="742950" indent="-285750">
              <a:defRPr sz="2400">
                <a:solidFill>
                  <a:schemeClr val="tx1"/>
                </a:solidFill>
                <a:latin typeface="Times" pitchFamily="18" charset="0"/>
                <a:ea typeface="ヒラギノ角ゴ Pro W3" charset="-128"/>
              </a:defRPr>
            </a:lvl2pPr>
            <a:lvl3pPr marL="1143000" indent="-228600">
              <a:defRPr sz="2400">
                <a:solidFill>
                  <a:schemeClr val="tx1"/>
                </a:solidFill>
                <a:latin typeface="Times" pitchFamily="18" charset="0"/>
                <a:ea typeface="ヒラギノ角ゴ Pro W3" charset="-128"/>
              </a:defRPr>
            </a:lvl3pPr>
            <a:lvl4pPr marL="1600200" indent="-228600">
              <a:defRPr sz="2400">
                <a:solidFill>
                  <a:schemeClr val="tx1"/>
                </a:solidFill>
                <a:latin typeface="Times" pitchFamily="18" charset="0"/>
                <a:ea typeface="ヒラギノ角ゴ Pro W3" charset="-128"/>
              </a:defRPr>
            </a:lvl4pPr>
            <a:lvl5pPr marL="2057400" indent="-228600">
              <a:defRPr sz="2400">
                <a:solidFill>
                  <a:schemeClr val="tx1"/>
                </a:solidFill>
                <a:latin typeface="Times"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charset="-128"/>
              </a:defRPr>
            </a:lvl9pPr>
          </a:lstStyle>
          <a:p>
            <a:endParaRPr lang="en-US" altLang="de-DE"/>
          </a:p>
        </p:txBody>
      </p:sp>
      <p:sp>
        <p:nvSpPr>
          <p:cNvPr id="58381" name="Text Box 13"/>
          <p:cNvSpPr txBox="1">
            <a:spLocks noChangeArrowheads="1"/>
          </p:cNvSpPr>
          <p:nvPr/>
        </p:nvSpPr>
        <p:spPr bwMode="auto">
          <a:xfrm>
            <a:off x="2479675" y="6073775"/>
            <a:ext cx="3405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itchFamily="18" charset="0"/>
                <a:ea typeface="ヒラギノ角ゴ Pro W3" charset="-128"/>
              </a:defRPr>
            </a:lvl1pPr>
            <a:lvl2pPr marL="742950" indent="-285750">
              <a:defRPr sz="2400">
                <a:solidFill>
                  <a:schemeClr val="tx1"/>
                </a:solidFill>
                <a:latin typeface="Times" pitchFamily="18" charset="0"/>
                <a:ea typeface="ヒラギノ角ゴ Pro W3" charset="-128"/>
              </a:defRPr>
            </a:lvl2pPr>
            <a:lvl3pPr marL="1143000" indent="-228600">
              <a:defRPr sz="2400">
                <a:solidFill>
                  <a:schemeClr val="tx1"/>
                </a:solidFill>
                <a:latin typeface="Times" pitchFamily="18" charset="0"/>
                <a:ea typeface="ヒラギノ角ゴ Pro W3" charset="-128"/>
              </a:defRPr>
            </a:lvl3pPr>
            <a:lvl4pPr marL="1600200" indent="-228600">
              <a:defRPr sz="2400">
                <a:solidFill>
                  <a:schemeClr val="tx1"/>
                </a:solidFill>
                <a:latin typeface="Times" pitchFamily="18" charset="0"/>
                <a:ea typeface="ヒラギノ角ゴ Pro W3" charset="-128"/>
              </a:defRPr>
            </a:lvl4pPr>
            <a:lvl5pPr marL="2057400" indent="-228600">
              <a:defRPr sz="2400">
                <a:solidFill>
                  <a:schemeClr val="tx1"/>
                </a:solidFill>
                <a:latin typeface="Times"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charset="-128"/>
              </a:defRPr>
            </a:lvl9pPr>
          </a:lstStyle>
          <a:p>
            <a:r>
              <a:rPr lang="en-US" altLang="de-DE" sz="1600">
                <a:latin typeface="Arial" charset="0"/>
              </a:rPr>
              <a:t>KE</a:t>
            </a:r>
            <a:r>
              <a:rPr lang="en-US" altLang="de-DE" sz="1600" baseline="-25000">
                <a:latin typeface="Arial" charset="0"/>
              </a:rPr>
              <a:t>electron</a:t>
            </a:r>
            <a:r>
              <a:rPr lang="en-US" altLang="de-DE" sz="1600">
                <a:latin typeface="Arial" charset="0"/>
              </a:rPr>
              <a:t> = E</a:t>
            </a:r>
            <a:r>
              <a:rPr lang="en-US" altLang="de-DE" sz="1600" baseline="-25000">
                <a:latin typeface="Arial" charset="0"/>
              </a:rPr>
              <a:t>photon</a:t>
            </a:r>
            <a:r>
              <a:rPr lang="en-US" altLang="de-DE" sz="1600">
                <a:latin typeface="Arial" charset="0"/>
              </a:rPr>
              <a:t> – Binding Energy</a:t>
            </a:r>
            <a:r>
              <a:rPr lang="en-US" altLang="de-DE" sz="1600">
                <a:solidFill>
                  <a:schemeClr val="accent1"/>
                </a:solidFill>
                <a:latin typeface="Arial" charset="0"/>
              </a:rPr>
              <a:t> </a:t>
            </a:r>
            <a:endParaRPr lang="en-GB" altLang="de-DE" sz="1600">
              <a:solidFill>
                <a:schemeClr val="accent1"/>
              </a:solidFill>
              <a:latin typeface="Arial" charset="0"/>
            </a:endParaRPr>
          </a:p>
        </p:txBody>
      </p:sp>
      <p:grpSp>
        <p:nvGrpSpPr>
          <p:cNvPr id="58391" name="Group 23"/>
          <p:cNvGrpSpPr>
            <a:grpSpLocks/>
          </p:cNvGrpSpPr>
          <p:nvPr/>
        </p:nvGrpSpPr>
        <p:grpSpPr bwMode="auto">
          <a:xfrm>
            <a:off x="3932238" y="3216275"/>
            <a:ext cx="1096962" cy="1169988"/>
            <a:chOff x="2477" y="2026"/>
            <a:chExt cx="691" cy="737"/>
          </a:xfrm>
        </p:grpSpPr>
        <p:sp>
          <p:nvSpPr>
            <p:cNvPr id="13332" name="Line 19"/>
            <p:cNvSpPr>
              <a:spLocks noChangeShapeType="1"/>
            </p:cNvSpPr>
            <p:nvPr/>
          </p:nvSpPr>
          <p:spPr bwMode="auto">
            <a:xfrm flipV="1">
              <a:off x="2477" y="2026"/>
              <a:ext cx="662" cy="292"/>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13333" name="Line 20"/>
            <p:cNvSpPr>
              <a:spLocks noChangeShapeType="1"/>
            </p:cNvSpPr>
            <p:nvPr/>
          </p:nvSpPr>
          <p:spPr bwMode="auto">
            <a:xfrm flipV="1">
              <a:off x="2481" y="2179"/>
              <a:ext cx="687" cy="417"/>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13334" name="Line 21"/>
            <p:cNvSpPr>
              <a:spLocks noChangeShapeType="1"/>
            </p:cNvSpPr>
            <p:nvPr/>
          </p:nvSpPr>
          <p:spPr bwMode="auto">
            <a:xfrm flipV="1">
              <a:off x="2490" y="2499"/>
              <a:ext cx="636" cy="264"/>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grpSp>
      <p:grpSp>
        <p:nvGrpSpPr>
          <p:cNvPr id="58394" name="Group 26"/>
          <p:cNvGrpSpPr>
            <a:grpSpLocks/>
          </p:cNvGrpSpPr>
          <p:nvPr/>
        </p:nvGrpSpPr>
        <p:grpSpPr bwMode="auto">
          <a:xfrm>
            <a:off x="4702175" y="2276475"/>
            <a:ext cx="1057275" cy="525463"/>
            <a:chOff x="2962" y="1434"/>
            <a:chExt cx="666" cy="331"/>
          </a:xfrm>
        </p:grpSpPr>
        <p:sp>
          <p:nvSpPr>
            <p:cNvPr id="13330" name="Text Box 24"/>
            <p:cNvSpPr txBox="1">
              <a:spLocks noChangeArrowheads="1"/>
            </p:cNvSpPr>
            <p:nvPr/>
          </p:nvSpPr>
          <p:spPr bwMode="auto">
            <a:xfrm>
              <a:off x="2962" y="1434"/>
              <a:ext cx="60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itchFamily="18" charset="0"/>
                  <a:ea typeface="ヒラギノ角ゴ Pro W3" charset="-128"/>
                </a:defRPr>
              </a:lvl1pPr>
              <a:lvl2pPr marL="742950" indent="-285750">
                <a:defRPr sz="2400">
                  <a:solidFill>
                    <a:schemeClr val="tx1"/>
                  </a:solidFill>
                  <a:latin typeface="Times" pitchFamily="18" charset="0"/>
                  <a:ea typeface="ヒラギノ角ゴ Pro W3" charset="-128"/>
                </a:defRPr>
              </a:lvl2pPr>
              <a:lvl3pPr marL="1143000" indent="-228600">
                <a:defRPr sz="2400">
                  <a:solidFill>
                    <a:schemeClr val="tx1"/>
                  </a:solidFill>
                  <a:latin typeface="Times" pitchFamily="18" charset="0"/>
                  <a:ea typeface="ヒラギノ角ゴ Pro W3" charset="-128"/>
                </a:defRPr>
              </a:lvl3pPr>
              <a:lvl4pPr marL="1600200" indent="-228600">
                <a:defRPr sz="2400">
                  <a:solidFill>
                    <a:schemeClr val="tx1"/>
                  </a:solidFill>
                  <a:latin typeface="Times" pitchFamily="18" charset="0"/>
                  <a:ea typeface="ヒラギノ角ゴ Pro W3" charset="-128"/>
                </a:defRPr>
              </a:lvl4pPr>
              <a:lvl5pPr marL="2057400" indent="-228600">
                <a:defRPr sz="2400">
                  <a:solidFill>
                    <a:schemeClr val="tx1"/>
                  </a:solidFill>
                  <a:latin typeface="Times"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charset="-128"/>
                </a:defRPr>
              </a:lvl9pPr>
            </a:lstStyle>
            <a:p>
              <a:r>
                <a:rPr lang="en-US" altLang="de-DE" sz="1600"/>
                <a:t>Electrons</a:t>
              </a:r>
            </a:p>
          </p:txBody>
        </p:sp>
        <p:sp>
          <p:nvSpPr>
            <p:cNvPr id="13331" name="Line 25"/>
            <p:cNvSpPr>
              <a:spLocks noChangeShapeType="1"/>
            </p:cNvSpPr>
            <p:nvPr/>
          </p:nvSpPr>
          <p:spPr bwMode="auto">
            <a:xfrm>
              <a:off x="3414" y="1612"/>
              <a:ext cx="214" cy="15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grpSp>
      <p:sp>
        <p:nvSpPr>
          <p:cNvPr id="58395" name="Text Box 27"/>
          <p:cNvSpPr txBox="1">
            <a:spLocks noChangeArrowheads="1"/>
          </p:cNvSpPr>
          <p:nvPr/>
        </p:nvSpPr>
        <p:spPr bwMode="auto">
          <a:xfrm>
            <a:off x="5667375" y="6091238"/>
            <a:ext cx="5381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itchFamily="18" charset="0"/>
                <a:ea typeface="ヒラギノ角ゴ Pro W3" charset="-128"/>
              </a:defRPr>
            </a:lvl1pPr>
            <a:lvl2pPr marL="742950" indent="-285750">
              <a:defRPr sz="2400">
                <a:solidFill>
                  <a:schemeClr val="tx1"/>
                </a:solidFill>
                <a:latin typeface="Times" pitchFamily="18" charset="0"/>
                <a:ea typeface="ヒラギノ角ゴ Pro W3" charset="-128"/>
              </a:defRPr>
            </a:lvl2pPr>
            <a:lvl3pPr marL="1143000" indent="-228600">
              <a:defRPr sz="2400">
                <a:solidFill>
                  <a:schemeClr val="tx1"/>
                </a:solidFill>
                <a:latin typeface="Times" pitchFamily="18" charset="0"/>
                <a:ea typeface="ヒラギノ角ゴ Pro W3" charset="-128"/>
              </a:defRPr>
            </a:lvl3pPr>
            <a:lvl4pPr marL="1600200" indent="-228600">
              <a:defRPr sz="2400">
                <a:solidFill>
                  <a:schemeClr val="tx1"/>
                </a:solidFill>
                <a:latin typeface="Times" pitchFamily="18" charset="0"/>
                <a:ea typeface="ヒラギノ角ゴ Pro W3" charset="-128"/>
              </a:defRPr>
            </a:lvl4pPr>
            <a:lvl5pPr marL="2057400" indent="-228600">
              <a:defRPr sz="2400">
                <a:solidFill>
                  <a:schemeClr val="tx1"/>
                </a:solidFill>
                <a:latin typeface="Times"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charset="-128"/>
              </a:defRPr>
            </a:lvl9pPr>
          </a:lstStyle>
          <a:p>
            <a:r>
              <a:rPr lang="en-US" altLang="de-DE" sz="1600">
                <a:solidFill>
                  <a:srgbClr val="FF0000"/>
                </a:solidFill>
                <a:latin typeface="Arial" charset="0"/>
              </a:rPr>
              <a:t>±W</a:t>
            </a:r>
          </a:p>
        </p:txBody>
      </p:sp>
      <p:sp>
        <p:nvSpPr>
          <p:cNvPr id="58396" name="Text Box 28"/>
          <p:cNvSpPr txBox="1">
            <a:spLocks noChangeArrowheads="1"/>
          </p:cNvSpPr>
          <p:nvPr/>
        </p:nvSpPr>
        <p:spPr bwMode="auto">
          <a:xfrm>
            <a:off x="7089775" y="2909888"/>
            <a:ext cx="12747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itchFamily="18" charset="0"/>
                <a:ea typeface="ヒラギノ角ゴ Pro W3" charset="-128"/>
              </a:defRPr>
            </a:lvl1pPr>
            <a:lvl2pPr marL="742950" indent="-285750">
              <a:defRPr sz="2400">
                <a:solidFill>
                  <a:schemeClr val="tx1"/>
                </a:solidFill>
                <a:latin typeface="Times" pitchFamily="18" charset="0"/>
                <a:ea typeface="ヒラギノ角ゴ Pro W3" charset="-128"/>
              </a:defRPr>
            </a:lvl2pPr>
            <a:lvl3pPr marL="1143000" indent="-228600">
              <a:defRPr sz="2400">
                <a:solidFill>
                  <a:schemeClr val="tx1"/>
                </a:solidFill>
                <a:latin typeface="Times" pitchFamily="18" charset="0"/>
                <a:ea typeface="ヒラギノ角ゴ Pro W3" charset="-128"/>
              </a:defRPr>
            </a:lvl3pPr>
            <a:lvl4pPr marL="1600200" indent="-228600">
              <a:defRPr sz="2400">
                <a:solidFill>
                  <a:schemeClr val="tx1"/>
                </a:solidFill>
                <a:latin typeface="Times" pitchFamily="18" charset="0"/>
                <a:ea typeface="ヒラギノ角ゴ Pro W3" charset="-128"/>
              </a:defRPr>
            </a:lvl4pPr>
            <a:lvl5pPr marL="2057400" indent="-228600">
              <a:defRPr sz="2400">
                <a:solidFill>
                  <a:schemeClr val="tx1"/>
                </a:solidFill>
                <a:latin typeface="Times"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charset="-128"/>
              </a:defRPr>
            </a:lvl9pPr>
          </a:lstStyle>
          <a:p>
            <a:r>
              <a:rPr lang="en-US" altLang="de-DE" sz="1600"/>
              <a:t>electron TOF</a:t>
            </a:r>
          </a:p>
        </p:txBody>
      </p:sp>
      <p:sp>
        <p:nvSpPr>
          <p:cNvPr id="29" name="Title 2"/>
          <p:cNvSpPr>
            <a:spLocks noGrp="1"/>
          </p:cNvSpPr>
          <p:nvPr>
            <p:ph type="title"/>
          </p:nvPr>
        </p:nvSpPr>
        <p:spPr>
          <a:xfrm>
            <a:off x="1620000" y="144000"/>
            <a:ext cx="7219200" cy="550333"/>
          </a:xfrm>
        </p:spPr>
        <p:txBody>
          <a:bodyPr/>
          <a:lstStyle/>
          <a:p>
            <a:r>
              <a:rPr lang="en-US" dirty="0" smtClean="0"/>
              <a:t>THz Streaking Reminder</a:t>
            </a:r>
            <a:endParaRPr lang="de-CH" dirty="0"/>
          </a:p>
        </p:txBody>
      </p:sp>
    </p:spTree>
    <p:extLst>
      <p:ext uri="{BB962C8B-B14F-4D97-AF65-F5344CB8AC3E}">
        <p14:creationId xmlns:p14="http://schemas.microsoft.com/office/powerpoint/2010/main" val="35260816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8384"/>
                                        </p:tgtEl>
                                        <p:attrNameLst>
                                          <p:attrName>style.visibility</p:attrName>
                                        </p:attrNameLst>
                                      </p:cBhvr>
                                      <p:to>
                                        <p:strVal val="visible"/>
                                      </p:to>
                                    </p:set>
                                    <p:animEffect transition="in" filter="wipe(left)">
                                      <p:cBhvr>
                                        <p:cTn id="7" dur="500"/>
                                        <p:tgtEl>
                                          <p:spTgt spid="583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58377"/>
                                        </p:tgtEl>
                                        <p:attrNameLst>
                                          <p:attrName>style.visibility</p:attrName>
                                        </p:attrNameLst>
                                      </p:cBhvr>
                                      <p:to>
                                        <p:strVal val="visible"/>
                                      </p:to>
                                    </p:set>
                                    <p:animEffect transition="in" filter="fade">
                                      <p:cBhvr>
                                        <p:cTn id="12" dur="1000"/>
                                        <p:tgtEl>
                                          <p:spTgt spid="58377"/>
                                        </p:tgtEl>
                                      </p:cBhvr>
                                    </p:animEffect>
                                    <p:anim calcmode="lin" valueType="num">
                                      <p:cBhvr>
                                        <p:cTn id="13" dur="1000" fill="hold"/>
                                        <p:tgtEl>
                                          <p:spTgt spid="58377"/>
                                        </p:tgtEl>
                                        <p:attrNameLst>
                                          <p:attrName>ppt_x</p:attrName>
                                        </p:attrNameLst>
                                      </p:cBhvr>
                                      <p:tavLst>
                                        <p:tav tm="0">
                                          <p:val>
                                            <p:strVal val="#ppt_x"/>
                                          </p:val>
                                        </p:tav>
                                        <p:tav tm="100000">
                                          <p:val>
                                            <p:strVal val="#ppt_x"/>
                                          </p:val>
                                        </p:tav>
                                      </p:tavLst>
                                    </p:anim>
                                    <p:anim calcmode="lin" valueType="num">
                                      <p:cBhvr>
                                        <p:cTn id="14" dur="1000" fill="hold"/>
                                        <p:tgtEl>
                                          <p:spTgt spid="58377"/>
                                        </p:tgtEl>
                                        <p:attrNameLst>
                                          <p:attrName>ppt_y</p:attrName>
                                        </p:attrNameLst>
                                      </p:cBhvr>
                                      <p:tavLst>
                                        <p:tav tm="0">
                                          <p:val>
                                            <p:strVal val="#ppt_y+.1"/>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5838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838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nodeType="clickEffect">
                                  <p:stCondLst>
                                    <p:cond delay="0"/>
                                  </p:stCondLst>
                                  <p:childTnLst>
                                    <p:set>
                                      <p:cBhvr>
                                        <p:cTn id="24" dur="1" fill="hold">
                                          <p:stCondLst>
                                            <p:cond delay="0"/>
                                          </p:stCondLst>
                                        </p:cTn>
                                        <p:tgtEl>
                                          <p:spTgt spid="58377"/>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58380"/>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838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839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839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839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8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0" grpId="0" animBg="1"/>
      <p:bldP spid="58380" grpId="1" animBg="1"/>
      <p:bldP spid="58381" grpId="0"/>
      <p:bldP spid="58395" grpId="0"/>
      <p:bldP spid="5839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umsplatzhalt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ea typeface="ヒラギノ角ゴ Pro W3" charset="-128"/>
              </a:defRPr>
            </a:lvl1pPr>
            <a:lvl2pPr marL="742950" indent="-285750">
              <a:defRPr sz="2400">
                <a:solidFill>
                  <a:schemeClr val="tx1"/>
                </a:solidFill>
                <a:latin typeface="Times" pitchFamily="18" charset="0"/>
                <a:ea typeface="ヒラギノ角ゴ Pro W3" charset="-128"/>
              </a:defRPr>
            </a:lvl2pPr>
            <a:lvl3pPr marL="1143000" indent="-228600">
              <a:defRPr sz="2400">
                <a:solidFill>
                  <a:schemeClr val="tx1"/>
                </a:solidFill>
                <a:latin typeface="Times" pitchFamily="18" charset="0"/>
                <a:ea typeface="ヒラギノ角ゴ Pro W3" charset="-128"/>
              </a:defRPr>
            </a:lvl3pPr>
            <a:lvl4pPr marL="1600200" indent="-228600">
              <a:defRPr sz="2400">
                <a:solidFill>
                  <a:schemeClr val="tx1"/>
                </a:solidFill>
                <a:latin typeface="Times" pitchFamily="18" charset="0"/>
                <a:ea typeface="ヒラギノ角ゴ Pro W3" charset="-128"/>
              </a:defRPr>
            </a:lvl4pPr>
            <a:lvl5pPr marL="2057400" indent="-228600">
              <a:defRPr sz="2400">
                <a:solidFill>
                  <a:schemeClr val="tx1"/>
                </a:solidFill>
                <a:latin typeface="Times"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charset="-128"/>
              </a:defRPr>
            </a:lvl9pPr>
          </a:lstStyle>
          <a:p>
            <a:fld id="{248EA93C-4C0F-43BC-9BC3-A9FA1A043BB7}" type="datetime1">
              <a:rPr lang="de-CH" altLang="de-DE" sz="800">
                <a:latin typeface="Arial Narrow" pitchFamily="34" charset="0"/>
              </a:rPr>
              <a:pPr/>
              <a:t>11.11.2013</a:t>
            </a:fld>
            <a:endParaRPr lang="de-DE" altLang="de-DE" sz="800">
              <a:latin typeface="Arial Narrow" pitchFamily="34" charset="0"/>
            </a:endParaRPr>
          </a:p>
        </p:txBody>
      </p:sp>
      <p:sp>
        <p:nvSpPr>
          <p:cNvPr id="9219" name="Foliennummernplatzhalter 5"/>
          <p:cNvSpPr>
            <a:spLocks noGrp="1"/>
          </p:cNvSpPr>
          <p:nvPr>
            <p:ph type="sldNum" sz="quarter" idx="11"/>
          </p:nvPr>
        </p:nvSpPr>
        <p:spPr>
          <a:noFill/>
        </p:spPr>
        <p:txBody>
          <a:bodyPr/>
          <a:lstStyle>
            <a:lvl1pPr>
              <a:defRPr sz="2400">
                <a:solidFill>
                  <a:schemeClr val="tx1"/>
                </a:solidFill>
                <a:latin typeface="Times" pitchFamily="18" charset="0"/>
                <a:ea typeface="ヒラギノ角ゴ Pro W3" charset="-128"/>
              </a:defRPr>
            </a:lvl1pPr>
            <a:lvl2pPr marL="742950" indent="-285750">
              <a:defRPr sz="2400">
                <a:solidFill>
                  <a:schemeClr val="tx1"/>
                </a:solidFill>
                <a:latin typeface="Times" pitchFamily="18" charset="0"/>
                <a:ea typeface="ヒラギノ角ゴ Pro W3" charset="-128"/>
              </a:defRPr>
            </a:lvl2pPr>
            <a:lvl3pPr marL="1143000" indent="-228600">
              <a:defRPr sz="2400">
                <a:solidFill>
                  <a:schemeClr val="tx1"/>
                </a:solidFill>
                <a:latin typeface="Times" pitchFamily="18" charset="0"/>
                <a:ea typeface="ヒラギノ角ゴ Pro W3" charset="-128"/>
              </a:defRPr>
            </a:lvl3pPr>
            <a:lvl4pPr marL="1600200" indent="-228600">
              <a:defRPr sz="2400">
                <a:solidFill>
                  <a:schemeClr val="tx1"/>
                </a:solidFill>
                <a:latin typeface="Times" pitchFamily="18" charset="0"/>
                <a:ea typeface="ヒラギノ角ゴ Pro W3" charset="-128"/>
              </a:defRPr>
            </a:lvl4pPr>
            <a:lvl5pPr marL="2057400" indent="-228600">
              <a:defRPr sz="2400">
                <a:solidFill>
                  <a:schemeClr val="tx1"/>
                </a:solidFill>
                <a:latin typeface="Times"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charset="-128"/>
              </a:defRPr>
            </a:lvl9pPr>
          </a:lstStyle>
          <a:p>
            <a:r>
              <a:rPr lang="de-DE" altLang="de-DE" sz="800">
                <a:latin typeface="Arial Narrow" pitchFamily="34" charset="0"/>
              </a:rPr>
              <a:t>Seite </a:t>
            </a:r>
            <a:fld id="{4F6DE514-4EA1-4449-BFCE-6E502C69E64C}" type="slidenum">
              <a:rPr lang="de-DE" altLang="de-DE" sz="800">
                <a:latin typeface="Arial Narrow" pitchFamily="34" charset="0"/>
              </a:rPr>
              <a:pPr/>
              <a:t>3</a:t>
            </a:fld>
            <a:endParaRPr lang="de-DE" altLang="de-DE" sz="800">
              <a:latin typeface="Arial Narrow" pitchFamily="34" charset="0"/>
            </a:endParaRPr>
          </a:p>
        </p:txBody>
      </p:sp>
      <p:sp>
        <p:nvSpPr>
          <p:cNvPr id="9220" name="Rectangle 11"/>
          <p:cNvSpPr>
            <a:spLocks noGrp="1" noChangeArrowheads="1"/>
          </p:cNvSpPr>
          <p:nvPr>
            <p:ph type="ftr" sz="quarter" idx="12"/>
          </p:nvPr>
        </p:nvSpPr>
        <p:spPr>
          <a:noFill/>
        </p:spPr>
        <p:txBody>
          <a:bodyPr/>
          <a:lstStyle>
            <a:lvl1pPr>
              <a:defRPr sz="2400">
                <a:solidFill>
                  <a:schemeClr val="tx1"/>
                </a:solidFill>
                <a:latin typeface="Times" pitchFamily="18" charset="0"/>
                <a:ea typeface="ヒラギノ角ゴ Pro W3" charset="-128"/>
              </a:defRPr>
            </a:lvl1pPr>
            <a:lvl2pPr marL="742950" indent="-285750">
              <a:defRPr sz="2400">
                <a:solidFill>
                  <a:schemeClr val="tx1"/>
                </a:solidFill>
                <a:latin typeface="Times" pitchFamily="18" charset="0"/>
                <a:ea typeface="ヒラギノ角ゴ Pro W3" charset="-128"/>
              </a:defRPr>
            </a:lvl2pPr>
            <a:lvl3pPr marL="1143000" indent="-228600">
              <a:defRPr sz="2400">
                <a:solidFill>
                  <a:schemeClr val="tx1"/>
                </a:solidFill>
                <a:latin typeface="Times" pitchFamily="18" charset="0"/>
                <a:ea typeface="ヒラギノ角ゴ Pro W3" charset="-128"/>
              </a:defRPr>
            </a:lvl3pPr>
            <a:lvl4pPr marL="1600200" indent="-228600">
              <a:defRPr sz="2400">
                <a:solidFill>
                  <a:schemeClr val="tx1"/>
                </a:solidFill>
                <a:latin typeface="Times" pitchFamily="18" charset="0"/>
                <a:ea typeface="ヒラギノ角ゴ Pro W3" charset="-128"/>
              </a:defRPr>
            </a:lvl4pPr>
            <a:lvl5pPr marL="2057400" indent="-228600">
              <a:defRPr sz="2400">
                <a:solidFill>
                  <a:schemeClr val="tx1"/>
                </a:solidFill>
                <a:latin typeface="Times"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charset="-128"/>
              </a:defRPr>
            </a:lvl9pPr>
          </a:lstStyle>
          <a:p>
            <a:r>
              <a:rPr lang="en-US" altLang="de-DE" sz="800" smtClean="0"/>
              <a:t>PSI</a:t>
            </a:r>
          </a:p>
        </p:txBody>
      </p:sp>
      <p:sp>
        <p:nvSpPr>
          <p:cNvPr id="9222" name="Freeform 5"/>
          <p:cNvSpPr>
            <a:spLocks/>
          </p:cNvSpPr>
          <p:nvPr/>
        </p:nvSpPr>
        <p:spPr bwMode="auto">
          <a:xfrm>
            <a:off x="693738" y="1865313"/>
            <a:ext cx="3032125" cy="2774950"/>
          </a:xfrm>
          <a:custGeom>
            <a:avLst/>
            <a:gdLst>
              <a:gd name="T0" fmla="*/ 0 w 1802"/>
              <a:gd name="T1" fmla="*/ 2147483647 h 2383"/>
              <a:gd name="T2" fmla="*/ 2147483647 w 1802"/>
              <a:gd name="T3" fmla="*/ 2147483647 h 2383"/>
              <a:gd name="T4" fmla="*/ 2147483647 w 1802"/>
              <a:gd name="T5" fmla="*/ 2147483647 h 2383"/>
              <a:gd name="T6" fmla="*/ 2147483647 w 1802"/>
              <a:gd name="T7" fmla="*/ 0 h 238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02" h="2383">
                <a:moveTo>
                  <a:pt x="0" y="2383"/>
                </a:moveTo>
                <a:cubicBezTo>
                  <a:pt x="180" y="2305"/>
                  <a:pt x="361" y="2227"/>
                  <a:pt x="548" y="1914"/>
                </a:cubicBezTo>
                <a:cubicBezTo>
                  <a:pt x="735" y="1601"/>
                  <a:pt x="915" y="825"/>
                  <a:pt x="1124" y="506"/>
                </a:cubicBezTo>
                <a:cubicBezTo>
                  <a:pt x="1333" y="187"/>
                  <a:pt x="1567" y="93"/>
                  <a:pt x="1802" y="0"/>
                </a:cubicBezTo>
              </a:path>
            </a:pathLst>
          </a:cu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9223" name="Text Box 6"/>
          <p:cNvSpPr txBox="1">
            <a:spLocks noChangeArrowheads="1"/>
          </p:cNvSpPr>
          <p:nvPr/>
        </p:nvSpPr>
        <p:spPr bwMode="auto">
          <a:xfrm>
            <a:off x="1641475" y="976313"/>
            <a:ext cx="1466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itchFamily="18" charset="0"/>
                <a:ea typeface="ヒラギノ角ゴ Pro W3" charset="-128"/>
              </a:defRPr>
            </a:lvl1pPr>
            <a:lvl2pPr marL="742950" indent="-285750">
              <a:defRPr sz="2400">
                <a:solidFill>
                  <a:schemeClr val="tx1"/>
                </a:solidFill>
                <a:latin typeface="Times" pitchFamily="18" charset="0"/>
                <a:ea typeface="ヒラギノ角ゴ Pro W3" charset="-128"/>
              </a:defRPr>
            </a:lvl2pPr>
            <a:lvl3pPr marL="1143000" indent="-228600">
              <a:defRPr sz="2400">
                <a:solidFill>
                  <a:schemeClr val="tx1"/>
                </a:solidFill>
                <a:latin typeface="Times" pitchFamily="18" charset="0"/>
                <a:ea typeface="ヒラギノ角ゴ Pro W3" charset="-128"/>
              </a:defRPr>
            </a:lvl3pPr>
            <a:lvl4pPr marL="1600200" indent="-228600">
              <a:defRPr sz="2400">
                <a:solidFill>
                  <a:schemeClr val="tx1"/>
                </a:solidFill>
                <a:latin typeface="Times" pitchFamily="18" charset="0"/>
                <a:ea typeface="ヒラギノ角ゴ Pro W3" charset="-128"/>
              </a:defRPr>
            </a:lvl4pPr>
            <a:lvl5pPr marL="2057400" indent="-228600">
              <a:defRPr sz="2400">
                <a:solidFill>
                  <a:schemeClr val="tx1"/>
                </a:solidFill>
                <a:latin typeface="Times"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charset="-128"/>
              </a:defRPr>
            </a:lvl9pPr>
          </a:lstStyle>
          <a:p>
            <a:r>
              <a:rPr lang="en-US" altLang="de-DE" sz="1800"/>
              <a:t>XUV Pulse 1:</a:t>
            </a:r>
          </a:p>
        </p:txBody>
      </p:sp>
      <p:sp>
        <p:nvSpPr>
          <p:cNvPr id="9224" name="Line 7"/>
          <p:cNvSpPr>
            <a:spLocks noChangeShapeType="1"/>
          </p:cNvSpPr>
          <p:nvPr/>
        </p:nvSpPr>
        <p:spPr bwMode="auto">
          <a:xfrm flipV="1">
            <a:off x="523875" y="5205413"/>
            <a:ext cx="3487738" cy="79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9225" name="Text Box 8"/>
          <p:cNvSpPr txBox="1">
            <a:spLocks noChangeArrowheads="1"/>
          </p:cNvSpPr>
          <p:nvPr/>
        </p:nvSpPr>
        <p:spPr bwMode="auto">
          <a:xfrm>
            <a:off x="1884363" y="5210175"/>
            <a:ext cx="544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itchFamily="18" charset="0"/>
                <a:ea typeface="ヒラギノ角ゴ Pro W3" charset="-128"/>
              </a:defRPr>
            </a:lvl1pPr>
            <a:lvl2pPr marL="742950" indent="-285750">
              <a:defRPr sz="2400">
                <a:solidFill>
                  <a:schemeClr val="tx1"/>
                </a:solidFill>
                <a:latin typeface="Times" pitchFamily="18" charset="0"/>
                <a:ea typeface="ヒラギノ角ゴ Pro W3" charset="-128"/>
              </a:defRPr>
            </a:lvl2pPr>
            <a:lvl3pPr marL="1143000" indent="-228600">
              <a:defRPr sz="2400">
                <a:solidFill>
                  <a:schemeClr val="tx1"/>
                </a:solidFill>
                <a:latin typeface="Times" pitchFamily="18" charset="0"/>
                <a:ea typeface="ヒラギノ角ゴ Pro W3" charset="-128"/>
              </a:defRPr>
            </a:lvl3pPr>
            <a:lvl4pPr marL="1600200" indent="-228600">
              <a:defRPr sz="2400">
                <a:solidFill>
                  <a:schemeClr val="tx1"/>
                </a:solidFill>
                <a:latin typeface="Times" pitchFamily="18" charset="0"/>
                <a:ea typeface="ヒラギノ角ゴ Pro W3" charset="-128"/>
              </a:defRPr>
            </a:lvl4pPr>
            <a:lvl5pPr marL="2057400" indent="-228600">
              <a:defRPr sz="2400">
                <a:solidFill>
                  <a:schemeClr val="tx1"/>
                </a:solidFill>
                <a:latin typeface="Times"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charset="-128"/>
              </a:defRPr>
            </a:lvl9pPr>
          </a:lstStyle>
          <a:p>
            <a:r>
              <a:rPr lang="en-US" altLang="de-DE" sz="1600"/>
              <a:t>time</a:t>
            </a:r>
          </a:p>
        </p:txBody>
      </p:sp>
      <p:sp>
        <p:nvSpPr>
          <p:cNvPr id="9226" name="Line 10"/>
          <p:cNvSpPr>
            <a:spLocks noChangeShapeType="1"/>
          </p:cNvSpPr>
          <p:nvPr/>
        </p:nvSpPr>
        <p:spPr bwMode="auto">
          <a:xfrm flipV="1">
            <a:off x="523875" y="1916113"/>
            <a:ext cx="0" cy="32877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9227" name="Text Box 11"/>
          <p:cNvSpPr txBox="1">
            <a:spLocks noChangeArrowheads="1"/>
          </p:cNvSpPr>
          <p:nvPr/>
        </p:nvSpPr>
        <p:spPr bwMode="auto">
          <a:xfrm rot="-5400000">
            <a:off x="5556" y="4037807"/>
            <a:ext cx="3762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itchFamily="18" charset="0"/>
                <a:ea typeface="ヒラギノ角ゴ Pro W3" charset="-128"/>
              </a:defRPr>
            </a:lvl1pPr>
            <a:lvl2pPr marL="742950" indent="-285750">
              <a:defRPr sz="2400">
                <a:solidFill>
                  <a:schemeClr val="tx1"/>
                </a:solidFill>
                <a:latin typeface="Times" pitchFamily="18" charset="0"/>
                <a:ea typeface="ヒラギノ角ゴ Pro W3" charset="-128"/>
              </a:defRPr>
            </a:lvl2pPr>
            <a:lvl3pPr marL="1143000" indent="-228600">
              <a:defRPr sz="2400">
                <a:solidFill>
                  <a:schemeClr val="tx1"/>
                </a:solidFill>
                <a:latin typeface="Times" pitchFamily="18" charset="0"/>
                <a:ea typeface="ヒラギノ角ゴ Pro W3" charset="-128"/>
              </a:defRPr>
            </a:lvl3pPr>
            <a:lvl4pPr marL="1600200" indent="-228600">
              <a:defRPr sz="2400">
                <a:solidFill>
                  <a:schemeClr val="tx1"/>
                </a:solidFill>
                <a:latin typeface="Times" pitchFamily="18" charset="0"/>
                <a:ea typeface="ヒラギノ角ゴ Pro W3" charset="-128"/>
              </a:defRPr>
            </a:lvl4pPr>
            <a:lvl5pPr marL="2057400" indent="-228600">
              <a:defRPr sz="2400">
                <a:solidFill>
                  <a:schemeClr val="tx1"/>
                </a:solidFill>
                <a:latin typeface="Times"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charset="-128"/>
              </a:defRPr>
            </a:lvl9pPr>
          </a:lstStyle>
          <a:p>
            <a:r>
              <a:rPr lang="en-US" altLang="de-DE" sz="1600"/>
              <a:t>W</a:t>
            </a:r>
          </a:p>
        </p:txBody>
      </p:sp>
      <p:grpSp>
        <p:nvGrpSpPr>
          <p:cNvPr id="59408" name="Group 16"/>
          <p:cNvGrpSpPr>
            <a:grpSpLocks/>
          </p:cNvGrpSpPr>
          <p:nvPr/>
        </p:nvGrpSpPr>
        <p:grpSpPr bwMode="auto">
          <a:xfrm>
            <a:off x="530225" y="2792413"/>
            <a:ext cx="1630363" cy="331787"/>
            <a:chOff x="334" y="2062"/>
            <a:chExt cx="999" cy="223"/>
          </a:xfrm>
        </p:grpSpPr>
        <p:sp>
          <p:nvSpPr>
            <p:cNvPr id="9254" name="Line 12"/>
            <p:cNvSpPr>
              <a:spLocks noChangeShapeType="1"/>
            </p:cNvSpPr>
            <p:nvPr/>
          </p:nvSpPr>
          <p:spPr bwMode="auto">
            <a:xfrm>
              <a:off x="334" y="2285"/>
              <a:ext cx="999"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9255" name="Text Box 13"/>
            <p:cNvSpPr txBox="1">
              <a:spLocks noChangeArrowheads="1"/>
            </p:cNvSpPr>
            <p:nvPr/>
          </p:nvSpPr>
          <p:spPr bwMode="auto">
            <a:xfrm>
              <a:off x="481" y="2062"/>
              <a:ext cx="251" cy="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itchFamily="18" charset="0"/>
                  <a:ea typeface="ヒラギノ角ゴ Pro W3" charset="-128"/>
                </a:defRPr>
              </a:lvl1pPr>
              <a:lvl2pPr marL="742950" indent="-285750">
                <a:defRPr sz="2400">
                  <a:solidFill>
                    <a:schemeClr val="tx1"/>
                  </a:solidFill>
                  <a:latin typeface="Times" pitchFamily="18" charset="0"/>
                  <a:ea typeface="ヒラギノ角ゴ Pro W3" charset="-128"/>
                </a:defRPr>
              </a:lvl2pPr>
              <a:lvl3pPr marL="1143000" indent="-228600">
                <a:defRPr sz="2400">
                  <a:solidFill>
                    <a:schemeClr val="tx1"/>
                  </a:solidFill>
                  <a:latin typeface="Times" pitchFamily="18" charset="0"/>
                  <a:ea typeface="ヒラギノ角ゴ Pro W3" charset="-128"/>
                </a:defRPr>
              </a:lvl3pPr>
              <a:lvl4pPr marL="1600200" indent="-228600">
                <a:defRPr sz="2400">
                  <a:solidFill>
                    <a:schemeClr val="tx1"/>
                  </a:solidFill>
                  <a:latin typeface="Times" pitchFamily="18" charset="0"/>
                  <a:ea typeface="ヒラギノ角ゴ Pro W3" charset="-128"/>
                </a:defRPr>
              </a:lvl4pPr>
              <a:lvl5pPr marL="2057400" indent="-228600">
                <a:defRPr sz="2400">
                  <a:solidFill>
                    <a:schemeClr val="tx1"/>
                  </a:solidFill>
                  <a:latin typeface="Times"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charset="-128"/>
                </a:defRPr>
              </a:lvl9pPr>
            </a:lstStyle>
            <a:p>
              <a:r>
                <a:rPr lang="en-US" altLang="de-DE" sz="1400">
                  <a:solidFill>
                    <a:schemeClr val="accent2"/>
                  </a:solidFill>
                </a:rPr>
                <a:t>W</a:t>
              </a:r>
              <a:r>
                <a:rPr lang="en-US" altLang="de-DE" sz="1400" baseline="-25000">
                  <a:solidFill>
                    <a:schemeClr val="accent2"/>
                  </a:solidFill>
                </a:rPr>
                <a:t>1</a:t>
              </a:r>
            </a:p>
          </p:txBody>
        </p:sp>
      </p:grpSp>
      <p:grpSp>
        <p:nvGrpSpPr>
          <p:cNvPr id="59407" name="Group 15"/>
          <p:cNvGrpSpPr>
            <a:grpSpLocks/>
          </p:cNvGrpSpPr>
          <p:nvPr/>
        </p:nvGrpSpPr>
        <p:grpSpPr bwMode="auto">
          <a:xfrm>
            <a:off x="2020888" y="3154363"/>
            <a:ext cx="1655762" cy="2020887"/>
            <a:chOff x="1273" y="2290"/>
            <a:chExt cx="1043" cy="1273"/>
          </a:xfrm>
        </p:grpSpPr>
        <p:sp>
          <p:nvSpPr>
            <p:cNvPr id="9252" name="AutoShape 9"/>
            <p:cNvSpPr>
              <a:spLocks noChangeArrowheads="1"/>
            </p:cNvSpPr>
            <p:nvPr/>
          </p:nvSpPr>
          <p:spPr bwMode="auto">
            <a:xfrm>
              <a:off x="1273" y="2290"/>
              <a:ext cx="195" cy="1273"/>
            </a:xfrm>
            <a:prstGeom prst="upArrow">
              <a:avLst>
                <a:gd name="adj1" fmla="val 50000"/>
                <a:gd name="adj2" fmla="val 16320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400">
                  <a:solidFill>
                    <a:schemeClr val="tx1"/>
                  </a:solidFill>
                  <a:latin typeface="Times" pitchFamily="18" charset="0"/>
                  <a:ea typeface="ヒラギノ角ゴ Pro W3" charset="-128"/>
                </a:defRPr>
              </a:lvl1pPr>
              <a:lvl2pPr marL="742950" indent="-285750">
                <a:defRPr sz="2400">
                  <a:solidFill>
                    <a:schemeClr val="tx1"/>
                  </a:solidFill>
                  <a:latin typeface="Times" pitchFamily="18" charset="0"/>
                  <a:ea typeface="ヒラギノ角ゴ Pro W3" charset="-128"/>
                </a:defRPr>
              </a:lvl2pPr>
              <a:lvl3pPr marL="1143000" indent="-228600">
                <a:defRPr sz="2400">
                  <a:solidFill>
                    <a:schemeClr val="tx1"/>
                  </a:solidFill>
                  <a:latin typeface="Times" pitchFamily="18" charset="0"/>
                  <a:ea typeface="ヒラギノ角ゴ Pro W3" charset="-128"/>
                </a:defRPr>
              </a:lvl3pPr>
              <a:lvl4pPr marL="1600200" indent="-228600">
                <a:defRPr sz="2400">
                  <a:solidFill>
                    <a:schemeClr val="tx1"/>
                  </a:solidFill>
                  <a:latin typeface="Times" pitchFamily="18" charset="0"/>
                  <a:ea typeface="ヒラギノ角ゴ Pro W3" charset="-128"/>
                </a:defRPr>
              </a:lvl4pPr>
              <a:lvl5pPr marL="2057400" indent="-228600">
                <a:defRPr sz="2400">
                  <a:solidFill>
                    <a:schemeClr val="tx1"/>
                  </a:solidFill>
                  <a:latin typeface="Times"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charset="-128"/>
                </a:defRPr>
              </a:lvl9pPr>
            </a:lstStyle>
            <a:p>
              <a:pPr algn="ctr"/>
              <a:endParaRPr lang="en-US" altLang="de-DE">
                <a:solidFill>
                  <a:srgbClr val="FFFF00"/>
                </a:solidFill>
              </a:endParaRPr>
            </a:p>
          </p:txBody>
        </p:sp>
        <p:sp>
          <p:nvSpPr>
            <p:cNvPr id="9253" name="Text Box 14"/>
            <p:cNvSpPr txBox="1">
              <a:spLocks noChangeArrowheads="1"/>
            </p:cNvSpPr>
            <p:nvPr/>
          </p:nvSpPr>
          <p:spPr bwMode="auto">
            <a:xfrm>
              <a:off x="1423" y="3009"/>
              <a:ext cx="89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itchFamily="18" charset="0"/>
                  <a:ea typeface="ヒラギノ角ゴ Pro W3" charset="-128"/>
                </a:defRPr>
              </a:lvl1pPr>
              <a:lvl2pPr marL="742950" indent="-285750">
                <a:defRPr sz="2400">
                  <a:solidFill>
                    <a:schemeClr val="tx1"/>
                  </a:solidFill>
                  <a:latin typeface="Times" pitchFamily="18" charset="0"/>
                  <a:ea typeface="ヒラギノ角ゴ Pro W3" charset="-128"/>
                </a:defRPr>
              </a:lvl2pPr>
              <a:lvl3pPr marL="1143000" indent="-228600">
                <a:defRPr sz="2400">
                  <a:solidFill>
                    <a:schemeClr val="tx1"/>
                  </a:solidFill>
                  <a:latin typeface="Times" pitchFamily="18" charset="0"/>
                  <a:ea typeface="ヒラギノ角ゴ Pro W3" charset="-128"/>
                </a:defRPr>
              </a:lvl3pPr>
              <a:lvl4pPr marL="1600200" indent="-228600">
                <a:defRPr sz="2400">
                  <a:solidFill>
                    <a:schemeClr val="tx1"/>
                  </a:solidFill>
                  <a:latin typeface="Times" pitchFamily="18" charset="0"/>
                  <a:ea typeface="ヒラギノ角ゴ Pro W3" charset="-128"/>
                </a:defRPr>
              </a:lvl4pPr>
              <a:lvl5pPr marL="2057400" indent="-228600">
                <a:defRPr sz="2400">
                  <a:solidFill>
                    <a:schemeClr val="tx1"/>
                  </a:solidFill>
                  <a:latin typeface="Times"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charset="-128"/>
                </a:defRPr>
              </a:lvl9pPr>
            </a:lstStyle>
            <a:p>
              <a:r>
                <a:rPr lang="en-US" altLang="de-DE" sz="1400"/>
                <a:t>XUV Pulse @ T</a:t>
              </a:r>
              <a:r>
                <a:rPr lang="en-US" altLang="de-DE" sz="1400" baseline="-25000"/>
                <a:t>1</a:t>
              </a:r>
            </a:p>
          </p:txBody>
        </p:sp>
      </p:grpSp>
      <p:sp>
        <p:nvSpPr>
          <p:cNvPr id="9230" name="Text Box 17"/>
          <p:cNvSpPr txBox="1">
            <a:spLocks noChangeArrowheads="1"/>
          </p:cNvSpPr>
          <p:nvPr/>
        </p:nvSpPr>
        <p:spPr bwMode="auto">
          <a:xfrm>
            <a:off x="1044575" y="2039938"/>
            <a:ext cx="150495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itchFamily="18" charset="0"/>
                <a:ea typeface="ヒラギノ角ゴ Pro W3" charset="-128"/>
              </a:defRPr>
            </a:lvl1pPr>
            <a:lvl2pPr marL="742950" indent="-285750">
              <a:defRPr sz="2400">
                <a:solidFill>
                  <a:schemeClr val="tx1"/>
                </a:solidFill>
                <a:latin typeface="Times" pitchFamily="18" charset="0"/>
                <a:ea typeface="ヒラギノ角ゴ Pro W3" charset="-128"/>
              </a:defRPr>
            </a:lvl2pPr>
            <a:lvl3pPr marL="1143000" indent="-228600">
              <a:defRPr sz="2400">
                <a:solidFill>
                  <a:schemeClr val="tx1"/>
                </a:solidFill>
                <a:latin typeface="Times" pitchFamily="18" charset="0"/>
                <a:ea typeface="ヒラギノ角ゴ Pro W3" charset="-128"/>
              </a:defRPr>
            </a:lvl3pPr>
            <a:lvl4pPr marL="1600200" indent="-228600">
              <a:defRPr sz="2400">
                <a:solidFill>
                  <a:schemeClr val="tx1"/>
                </a:solidFill>
                <a:latin typeface="Times" pitchFamily="18" charset="0"/>
                <a:ea typeface="ヒラギノ角ゴ Pro W3" charset="-128"/>
              </a:defRPr>
            </a:lvl4pPr>
            <a:lvl5pPr marL="2057400" indent="-228600">
              <a:defRPr sz="2400">
                <a:solidFill>
                  <a:schemeClr val="tx1"/>
                </a:solidFill>
                <a:latin typeface="Times"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charset="-128"/>
              </a:defRPr>
            </a:lvl9pPr>
          </a:lstStyle>
          <a:p>
            <a:r>
              <a:rPr lang="en-US" altLang="de-DE" sz="1600">
                <a:solidFill>
                  <a:srgbClr val="FF0000"/>
                </a:solidFill>
              </a:rPr>
              <a:t>Vector Potential</a:t>
            </a:r>
          </a:p>
        </p:txBody>
      </p:sp>
      <p:sp>
        <p:nvSpPr>
          <p:cNvPr id="9231" name="Line 18"/>
          <p:cNvSpPr>
            <a:spLocks noChangeShapeType="1"/>
          </p:cNvSpPr>
          <p:nvPr/>
        </p:nvSpPr>
        <p:spPr bwMode="auto">
          <a:xfrm>
            <a:off x="1939925" y="2336800"/>
            <a:ext cx="508000" cy="2063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grpSp>
        <p:nvGrpSpPr>
          <p:cNvPr id="59439" name="Group 47"/>
          <p:cNvGrpSpPr>
            <a:grpSpLocks/>
          </p:cNvGrpSpPr>
          <p:nvPr/>
        </p:nvGrpSpPr>
        <p:grpSpPr bwMode="auto">
          <a:xfrm>
            <a:off x="4711700" y="3275013"/>
            <a:ext cx="1357313" cy="354012"/>
            <a:chOff x="2968" y="2384"/>
            <a:chExt cx="855" cy="223"/>
          </a:xfrm>
        </p:grpSpPr>
        <p:sp>
          <p:nvSpPr>
            <p:cNvPr id="9250" name="Line 38"/>
            <p:cNvSpPr>
              <a:spLocks noChangeShapeType="1"/>
            </p:cNvSpPr>
            <p:nvPr/>
          </p:nvSpPr>
          <p:spPr bwMode="auto">
            <a:xfrm flipV="1">
              <a:off x="2968" y="2602"/>
              <a:ext cx="855" cy="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9251" name="Text Box 39"/>
            <p:cNvSpPr txBox="1">
              <a:spLocks noChangeArrowheads="1"/>
            </p:cNvSpPr>
            <p:nvPr/>
          </p:nvSpPr>
          <p:spPr bwMode="auto">
            <a:xfrm>
              <a:off x="3115" y="2384"/>
              <a:ext cx="25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itchFamily="18" charset="0"/>
                  <a:ea typeface="ヒラギノ角ゴ Pro W3" charset="-128"/>
                </a:defRPr>
              </a:lvl1pPr>
              <a:lvl2pPr marL="742950" indent="-285750">
                <a:defRPr sz="2400">
                  <a:solidFill>
                    <a:schemeClr val="tx1"/>
                  </a:solidFill>
                  <a:latin typeface="Times" pitchFamily="18" charset="0"/>
                  <a:ea typeface="ヒラギノ角ゴ Pro W3" charset="-128"/>
                </a:defRPr>
              </a:lvl2pPr>
              <a:lvl3pPr marL="1143000" indent="-228600">
                <a:defRPr sz="2400">
                  <a:solidFill>
                    <a:schemeClr val="tx1"/>
                  </a:solidFill>
                  <a:latin typeface="Times" pitchFamily="18" charset="0"/>
                  <a:ea typeface="ヒラギノ角ゴ Pro W3" charset="-128"/>
                </a:defRPr>
              </a:lvl3pPr>
              <a:lvl4pPr marL="1600200" indent="-228600">
                <a:defRPr sz="2400">
                  <a:solidFill>
                    <a:schemeClr val="tx1"/>
                  </a:solidFill>
                  <a:latin typeface="Times" pitchFamily="18" charset="0"/>
                  <a:ea typeface="ヒラギノ角ゴ Pro W3" charset="-128"/>
                </a:defRPr>
              </a:lvl4pPr>
              <a:lvl5pPr marL="2057400" indent="-228600">
                <a:defRPr sz="2400">
                  <a:solidFill>
                    <a:schemeClr val="tx1"/>
                  </a:solidFill>
                  <a:latin typeface="Times"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charset="-128"/>
                </a:defRPr>
              </a:lvl9pPr>
            </a:lstStyle>
            <a:p>
              <a:r>
                <a:rPr lang="en-US" altLang="de-DE" sz="1400">
                  <a:solidFill>
                    <a:schemeClr val="accent2"/>
                  </a:solidFill>
                </a:rPr>
                <a:t>W</a:t>
              </a:r>
              <a:r>
                <a:rPr lang="en-US" altLang="de-DE" sz="1400" baseline="-25000">
                  <a:solidFill>
                    <a:schemeClr val="accent2"/>
                  </a:solidFill>
                </a:rPr>
                <a:t>2</a:t>
              </a:r>
            </a:p>
          </p:txBody>
        </p:sp>
      </p:grpSp>
      <p:grpSp>
        <p:nvGrpSpPr>
          <p:cNvPr id="59438" name="Group 46"/>
          <p:cNvGrpSpPr>
            <a:grpSpLocks/>
          </p:cNvGrpSpPr>
          <p:nvPr/>
        </p:nvGrpSpPr>
        <p:grpSpPr bwMode="auto">
          <a:xfrm>
            <a:off x="5938838" y="3635375"/>
            <a:ext cx="1687512" cy="1519238"/>
            <a:chOff x="3745" y="2621"/>
            <a:chExt cx="1063" cy="957"/>
          </a:xfrm>
        </p:grpSpPr>
        <p:sp>
          <p:nvSpPr>
            <p:cNvPr id="9248" name="AutoShape 41"/>
            <p:cNvSpPr>
              <a:spLocks noChangeArrowheads="1"/>
            </p:cNvSpPr>
            <p:nvPr/>
          </p:nvSpPr>
          <p:spPr bwMode="auto">
            <a:xfrm>
              <a:off x="3745" y="2621"/>
              <a:ext cx="195" cy="957"/>
            </a:xfrm>
            <a:prstGeom prst="upArrow">
              <a:avLst>
                <a:gd name="adj1" fmla="val 50000"/>
                <a:gd name="adj2" fmla="val 122692"/>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sz="2400">
                  <a:solidFill>
                    <a:schemeClr val="tx1"/>
                  </a:solidFill>
                  <a:latin typeface="Times" pitchFamily="18" charset="0"/>
                  <a:ea typeface="ヒラギノ角ゴ Pro W3" charset="-128"/>
                </a:defRPr>
              </a:lvl1pPr>
              <a:lvl2pPr marL="742950" indent="-285750">
                <a:defRPr sz="2400">
                  <a:solidFill>
                    <a:schemeClr val="tx1"/>
                  </a:solidFill>
                  <a:latin typeface="Times" pitchFamily="18" charset="0"/>
                  <a:ea typeface="ヒラギノ角ゴ Pro W3" charset="-128"/>
                </a:defRPr>
              </a:lvl2pPr>
              <a:lvl3pPr marL="1143000" indent="-228600">
                <a:defRPr sz="2400">
                  <a:solidFill>
                    <a:schemeClr val="tx1"/>
                  </a:solidFill>
                  <a:latin typeface="Times" pitchFamily="18" charset="0"/>
                  <a:ea typeface="ヒラギノ角ゴ Pro W3" charset="-128"/>
                </a:defRPr>
              </a:lvl3pPr>
              <a:lvl4pPr marL="1600200" indent="-228600">
                <a:defRPr sz="2400">
                  <a:solidFill>
                    <a:schemeClr val="tx1"/>
                  </a:solidFill>
                  <a:latin typeface="Times" pitchFamily="18" charset="0"/>
                  <a:ea typeface="ヒラギノ角ゴ Pro W3" charset="-128"/>
                </a:defRPr>
              </a:lvl4pPr>
              <a:lvl5pPr marL="2057400" indent="-228600">
                <a:defRPr sz="2400">
                  <a:solidFill>
                    <a:schemeClr val="tx1"/>
                  </a:solidFill>
                  <a:latin typeface="Times"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charset="-128"/>
                </a:defRPr>
              </a:lvl9pPr>
            </a:lstStyle>
            <a:p>
              <a:pPr algn="ctr"/>
              <a:endParaRPr lang="en-US" altLang="de-DE">
                <a:solidFill>
                  <a:srgbClr val="FFFF00"/>
                </a:solidFill>
              </a:endParaRPr>
            </a:p>
          </p:txBody>
        </p:sp>
        <p:sp>
          <p:nvSpPr>
            <p:cNvPr id="9249" name="Text Box 42"/>
            <p:cNvSpPr txBox="1">
              <a:spLocks noChangeArrowheads="1"/>
            </p:cNvSpPr>
            <p:nvPr/>
          </p:nvSpPr>
          <p:spPr bwMode="auto">
            <a:xfrm>
              <a:off x="3895" y="3072"/>
              <a:ext cx="91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itchFamily="18" charset="0"/>
                  <a:ea typeface="ヒラギノ角ゴ Pro W3" charset="-128"/>
                </a:defRPr>
              </a:lvl1pPr>
              <a:lvl2pPr marL="742950" indent="-285750">
                <a:defRPr sz="2400">
                  <a:solidFill>
                    <a:schemeClr val="tx1"/>
                  </a:solidFill>
                  <a:latin typeface="Times" pitchFamily="18" charset="0"/>
                  <a:ea typeface="ヒラギノ角ゴ Pro W3" charset="-128"/>
                </a:defRPr>
              </a:lvl2pPr>
              <a:lvl3pPr marL="1143000" indent="-228600">
                <a:defRPr sz="2400">
                  <a:solidFill>
                    <a:schemeClr val="tx1"/>
                  </a:solidFill>
                  <a:latin typeface="Times" pitchFamily="18" charset="0"/>
                  <a:ea typeface="ヒラギノ角ゴ Pro W3" charset="-128"/>
                </a:defRPr>
              </a:lvl3pPr>
              <a:lvl4pPr marL="1600200" indent="-228600">
                <a:defRPr sz="2400">
                  <a:solidFill>
                    <a:schemeClr val="tx1"/>
                  </a:solidFill>
                  <a:latin typeface="Times" pitchFamily="18" charset="0"/>
                  <a:ea typeface="ヒラギノ角ゴ Pro W3" charset="-128"/>
                </a:defRPr>
              </a:lvl4pPr>
              <a:lvl5pPr marL="2057400" indent="-228600">
                <a:defRPr sz="2400">
                  <a:solidFill>
                    <a:schemeClr val="tx1"/>
                  </a:solidFill>
                  <a:latin typeface="Times"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charset="-128"/>
                </a:defRPr>
              </a:lvl9pPr>
            </a:lstStyle>
            <a:p>
              <a:r>
                <a:rPr lang="en-US" altLang="de-DE" sz="1400"/>
                <a:t>XUV Pulse @ T2</a:t>
              </a:r>
              <a:endParaRPr lang="en-US" altLang="de-DE" sz="1400" baseline="-25000"/>
            </a:p>
          </p:txBody>
        </p:sp>
      </p:grpSp>
      <p:grpSp>
        <p:nvGrpSpPr>
          <p:cNvPr id="59440" name="Group 48"/>
          <p:cNvGrpSpPr>
            <a:grpSpLocks/>
          </p:cNvGrpSpPr>
          <p:nvPr/>
        </p:nvGrpSpPr>
        <p:grpSpPr bwMode="auto">
          <a:xfrm>
            <a:off x="4230688" y="963613"/>
            <a:ext cx="3956050" cy="4570412"/>
            <a:chOff x="2665" y="928"/>
            <a:chExt cx="2492" cy="2879"/>
          </a:xfrm>
        </p:grpSpPr>
        <p:sp>
          <p:nvSpPr>
            <p:cNvPr id="9240" name="Freeform 32"/>
            <p:cNvSpPr>
              <a:spLocks/>
            </p:cNvSpPr>
            <p:nvPr/>
          </p:nvSpPr>
          <p:spPr bwMode="auto">
            <a:xfrm>
              <a:off x="3067" y="1488"/>
              <a:ext cx="1910" cy="1748"/>
            </a:xfrm>
            <a:custGeom>
              <a:avLst/>
              <a:gdLst>
                <a:gd name="T0" fmla="*/ 0 w 1802"/>
                <a:gd name="T1" fmla="*/ 940 h 2383"/>
                <a:gd name="T2" fmla="*/ 653 w 1802"/>
                <a:gd name="T3" fmla="*/ 756 h 2383"/>
                <a:gd name="T4" fmla="*/ 1338 w 1802"/>
                <a:gd name="T5" fmla="*/ 200 h 2383"/>
                <a:gd name="T6" fmla="*/ 2145 w 1802"/>
                <a:gd name="T7" fmla="*/ 0 h 238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02" h="2383">
                  <a:moveTo>
                    <a:pt x="0" y="2383"/>
                  </a:moveTo>
                  <a:cubicBezTo>
                    <a:pt x="180" y="2305"/>
                    <a:pt x="361" y="2227"/>
                    <a:pt x="548" y="1914"/>
                  </a:cubicBezTo>
                  <a:cubicBezTo>
                    <a:pt x="735" y="1601"/>
                    <a:pt x="915" y="825"/>
                    <a:pt x="1124" y="506"/>
                  </a:cubicBezTo>
                  <a:cubicBezTo>
                    <a:pt x="1333" y="187"/>
                    <a:pt x="1567" y="93"/>
                    <a:pt x="1802" y="0"/>
                  </a:cubicBezTo>
                </a:path>
              </a:pathLst>
            </a:cu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9241" name="Text Box 33"/>
            <p:cNvSpPr txBox="1">
              <a:spLocks noChangeArrowheads="1"/>
            </p:cNvSpPr>
            <p:nvPr/>
          </p:nvSpPr>
          <p:spPr bwMode="auto">
            <a:xfrm>
              <a:off x="3664" y="928"/>
              <a:ext cx="9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itchFamily="18" charset="0"/>
                  <a:ea typeface="ヒラギノ角ゴ Pro W3" charset="-128"/>
                </a:defRPr>
              </a:lvl1pPr>
              <a:lvl2pPr marL="742950" indent="-285750">
                <a:defRPr sz="2400">
                  <a:solidFill>
                    <a:schemeClr val="tx1"/>
                  </a:solidFill>
                  <a:latin typeface="Times" pitchFamily="18" charset="0"/>
                  <a:ea typeface="ヒラギノ角ゴ Pro W3" charset="-128"/>
                </a:defRPr>
              </a:lvl2pPr>
              <a:lvl3pPr marL="1143000" indent="-228600">
                <a:defRPr sz="2400">
                  <a:solidFill>
                    <a:schemeClr val="tx1"/>
                  </a:solidFill>
                  <a:latin typeface="Times" pitchFamily="18" charset="0"/>
                  <a:ea typeface="ヒラギノ角ゴ Pro W3" charset="-128"/>
                </a:defRPr>
              </a:lvl3pPr>
              <a:lvl4pPr marL="1600200" indent="-228600">
                <a:defRPr sz="2400">
                  <a:solidFill>
                    <a:schemeClr val="tx1"/>
                  </a:solidFill>
                  <a:latin typeface="Times" pitchFamily="18" charset="0"/>
                  <a:ea typeface="ヒラギノ角ゴ Pro W3" charset="-128"/>
                </a:defRPr>
              </a:lvl4pPr>
              <a:lvl5pPr marL="2057400" indent="-228600">
                <a:defRPr sz="2400">
                  <a:solidFill>
                    <a:schemeClr val="tx1"/>
                  </a:solidFill>
                  <a:latin typeface="Times"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charset="-128"/>
                </a:defRPr>
              </a:lvl9pPr>
            </a:lstStyle>
            <a:p>
              <a:r>
                <a:rPr lang="en-US" altLang="de-DE" sz="1800"/>
                <a:t>XUV Pulse 2:</a:t>
              </a:r>
            </a:p>
          </p:txBody>
        </p:sp>
        <p:sp>
          <p:nvSpPr>
            <p:cNvPr id="9242" name="Line 34"/>
            <p:cNvSpPr>
              <a:spLocks noChangeShapeType="1"/>
            </p:cNvSpPr>
            <p:nvPr/>
          </p:nvSpPr>
          <p:spPr bwMode="auto">
            <a:xfrm flipV="1">
              <a:off x="2960" y="3592"/>
              <a:ext cx="2197" cy="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9243" name="Text Box 35"/>
            <p:cNvSpPr txBox="1">
              <a:spLocks noChangeArrowheads="1"/>
            </p:cNvSpPr>
            <p:nvPr/>
          </p:nvSpPr>
          <p:spPr bwMode="auto">
            <a:xfrm>
              <a:off x="3817" y="3595"/>
              <a:ext cx="34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itchFamily="18" charset="0"/>
                  <a:ea typeface="ヒラギノ角ゴ Pro W3" charset="-128"/>
                </a:defRPr>
              </a:lvl1pPr>
              <a:lvl2pPr marL="742950" indent="-285750">
                <a:defRPr sz="2400">
                  <a:solidFill>
                    <a:schemeClr val="tx1"/>
                  </a:solidFill>
                  <a:latin typeface="Times" pitchFamily="18" charset="0"/>
                  <a:ea typeface="ヒラギノ角ゴ Pro W3" charset="-128"/>
                </a:defRPr>
              </a:lvl2pPr>
              <a:lvl3pPr marL="1143000" indent="-228600">
                <a:defRPr sz="2400">
                  <a:solidFill>
                    <a:schemeClr val="tx1"/>
                  </a:solidFill>
                  <a:latin typeface="Times" pitchFamily="18" charset="0"/>
                  <a:ea typeface="ヒラギノ角ゴ Pro W3" charset="-128"/>
                </a:defRPr>
              </a:lvl3pPr>
              <a:lvl4pPr marL="1600200" indent="-228600">
                <a:defRPr sz="2400">
                  <a:solidFill>
                    <a:schemeClr val="tx1"/>
                  </a:solidFill>
                  <a:latin typeface="Times" pitchFamily="18" charset="0"/>
                  <a:ea typeface="ヒラギノ角ゴ Pro W3" charset="-128"/>
                </a:defRPr>
              </a:lvl4pPr>
              <a:lvl5pPr marL="2057400" indent="-228600">
                <a:defRPr sz="2400">
                  <a:solidFill>
                    <a:schemeClr val="tx1"/>
                  </a:solidFill>
                  <a:latin typeface="Times"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charset="-128"/>
                </a:defRPr>
              </a:lvl9pPr>
            </a:lstStyle>
            <a:p>
              <a:r>
                <a:rPr lang="en-US" altLang="de-DE" sz="1600"/>
                <a:t>time</a:t>
              </a:r>
            </a:p>
          </p:txBody>
        </p:sp>
        <p:sp>
          <p:nvSpPr>
            <p:cNvPr id="9244" name="Line 36"/>
            <p:cNvSpPr>
              <a:spLocks noChangeShapeType="1"/>
            </p:cNvSpPr>
            <p:nvPr/>
          </p:nvSpPr>
          <p:spPr bwMode="auto">
            <a:xfrm flipV="1">
              <a:off x="2960" y="1520"/>
              <a:ext cx="0" cy="207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9245" name="Text Box 43"/>
            <p:cNvSpPr txBox="1">
              <a:spLocks noChangeArrowheads="1"/>
            </p:cNvSpPr>
            <p:nvPr/>
          </p:nvSpPr>
          <p:spPr bwMode="auto">
            <a:xfrm>
              <a:off x="3288" y="1598"/>
              <a:ext cx="948"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itchFamily="18" charset="0"/>
                  <a:ea typeface="ヒラギノ角ゴ Pro W3" charset="-128"/>
                </a:defRPr>
              </a:lvl1pPr>
              <a:lvl2pPr marL="742950" indent="-285750">
                <a:defRPr sz="2400">
                  <a:solidFill>
                    <a:schemeClr val="tx1"/>
                  </a:solidFill>
                  <a:latin typeface="Times" pitchFamily="18" charset="0"/>
                  <a:ea typeface="ヒラギノ角ゴ Pro W3" charset="-128"/>
                </a:defRPr>
              </a:lvl2pPr>
              <a:lvl3pPr marL="1143000" indent="-228600">
                <a:defRPr sz="2400">
                  <a:solidFill>
                    <a:schemeClr val="tx1"/>
                  </a:solidFill>
                  <a:latin typeface="Times" pitchFamily="18" charset="0"/>
                  <a:ea typeface="ヒラギノ角ゴ Pro W3" charset="-128"/>
                </a:defRPr>
              </a:lvl3pPr>
              <a:lvl4pPr marL="1600200" indent="-228600">
                <a:defRPr sz="2400">
                  <a:solidFill>
                    <a:schemeClr val="tx1"/>
                  </a:solidFill>
                  <a:latin typeface="Times" pitchFamily="18" charset="0"/>
                  <a:ea typeface="ヒラギノ角ゴ Pro W3" charset="-128"/>
                </a:defRPr>
              </a:lvl4pPr>
              <a:lvl5pPr marL="2057400" indent="-228600">
                <a:defRPr sz="2400">
                  <a:solidFill>
                    <a:schemeClr val="tx1"/>
                  </a:solidFill>
                  <a:latin typeface="Times"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charset="-128"/>
                </a:defRPr>
              </a:lvl9pPr>
            </a:lstStyle>
            <a:p>
              <a:r>
                <a:rPr lang="de-CH" altLang="de-DE" sz="1600">
                  <a:solidFill>
                    <a:srgbClr val="FF0000"/>
                  </a:solidFill>
                </a:rPr>
                <a:t>Vector Potential</a:t>
              </a:r>
              <a:endParaRPr lang="en-US" altLang="de-DE" sz="1600">
                <a:solidFill>
                  <a:srgbClr val="FF0000"/>
                </a:solidFill>
              </a:endParaRPr>
            </a:p>
          </p:txBody>
        </p:sp>
        <p:sp>
          <p:nvSpPr>
            <p:cNvPr id="9246" name="Line 44"/>
            <p:cNvSpPr>
              <a:spLocks noChangeShapeType="1"/>
            </p:cNvSpPr>
            <p:nvPr/>
          </p:nvSpPr>
          <p:spPr bwMode="auto">
            <a:xfrm>
              <a:off x="3852" y="1785"/>
              <a:ext cx="320" cy="13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9247" name="Text Box 45"/>
            <p:cNvSpPr txBox="1">
              <a:spLocks noChangeArrowheads="1"/>
            </p:cNvSpPr>
            <p:nvPr/>
          </p:nvSpPr>
          <p:spPr bwMode="auto">
            <a:xfrm rot="-5400000">
              <a:off x="2652" y="2491"/>
              <a:ext cx="23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ea typeface="ヒラギノ角ゴ Pro W3" charset="-128"/>
                </a:defRPr>
              </a:lvl1pPr>
              <a:lvl2pPr marL="742950" indent="-285750">
                <a:defRPr sz="2400">
                  <a:solidFill>
                    <a:schemeClr val="tx1"/>
                  </a:solidFill>
                  <a:latin typeface="Times" pitchFamily="18" charset="0"/>
                  <a:ea typeface="ヒラギノ角ゴ Pro W3" charset="-128"/>
                </a:defRPr>
              </a:lvl2pPr>
              <a:lvl3pPr marL="1143000" indent="-228600">
                <a:defRPr sz="2400">
                  <a:solidFill>
                    <a:schemeClr val="tx1"/>
                  </a:solidFill>
                  <a:latin typeface="Times" pitchFamily="18" charset="0"/>
                  <a:ea typeface="ヒラギノ角ゴ Pro W3" charset="-128"/>
                </a:defRPr>
              </a:lvl3pPr>
              <a:lvl4pPr marL="1600200" indent="-228600">
                <a:defRPr sz="2400">
                  <a:solidFill>
                    <a:schemeClr val="tx1"/>
                  </a:solidFill>
                  <a:latin typeface="Times" pitchFamily="18" charset="0"/>
                  <a:ea typeface="ヒラギノ角ゴ Pro W3" charset="-128"/>
                </a:defRPr>
              </a:lvl4pPr>
              <a:lvl5pPr marL="2057400" indent="-228600">
                <a:defRPr sz="2400">
                  <a:solidFill>
                    <a:schemeClr val="tx1"/>
                  </a:solidFill>
                  <a:latin typeface="Times"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charset="-128"/>
                </a:defRPr>
              </a:lvl9pPr>
            </a:lstStyle>
            <a:p>
              <a:r>
                <a:rPr lang="en-US" altLang="de-DE" sz="1600"/>
                <a:t>W</a:t>
              </a:r>
            </a:p>
          </p:txBody>
        </p:sp>
      </p:grpSp>
      <p:grpSp>
        <p:nvGrpSpPr>
          <p:cNvPr id="59444" name="Group 52"/>
          <p:cNvGrpSpPr>
            <a:grpSpLocks/>
          </p:cNvGrpSpPr>
          <p:nvPr/>
        </p:nvGrpSpPr>
        <p:grpSpPr bwMode="auto">
          <a:xfrm>
            <a:off x="2835275" y="5753100"/>
            <a:ext cx="2814638" cy="531813"/>
            <a:chOff x="1405" y="3624"/>
            <a:chExt cx="1773" cy="335"/>
          </a:xfrm>
        </p:grpSpPr>
        <p:sp>
          <p:nvSpPr>
            <p:cNvPr id="9237" name="AutoShape 49"/>
            <p:cNvSpPr>
              <a:spLocks noChangeArrowheads="1"/>
            </p:cNvSpPr>
            <p:nvPr/>
          </p:nvSpPr>
          <p:spPr bwMode="auto">
            <a:xfrm>
              <a:off x="2193" y="3624"/>
              <a:ext cx="334" cy="335"/>
            </a:xfrm>
            <a:prstGeom prst="rightArrow">
              <a:avLst>
                <a:gd name="adj1" fmla="val 50000"/>
                <a:gd name="adj2" fmla="val 25000"/>
              </a:avLst>
            </a:prstGeom>
            <a:gradFill rotWithShape="1">
              <a:gsLst>
                <a:gs pos="0">
                  <a:schemeClr val="accent2"/>
                </a:gs>
                <a:gs pos="100000">
                  <a:schemeClr val="tx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itchFamily="18" charset="0"/>
                  <a:ea typeface="ヒラギノ角ゴ Pro W3" charset="-128"/>
                </a:defRPr>
              </a:lvl1pPr>
              <a:lvl2pPr marL="742950" indent="-285750">
                <a:defRPr sz="2400">
                  <a:solidFill>
                    <a:schemeClr val="tx1"/>
                  </a:solidFill>
                  <a:latin typeface="Times" pitchFamily="18" charset="0"/>
                  <a:ea typeface="ヒラギノ角ゴ Pro W3" charset="-128"/>
                </a:defRPr>
              </a:lvl2pPr>
              <a:lvl3pPr marL="1143000" indent="-228600">
                <a:defRPr sz="2400">
                  <a:solidFill>
                    <a:schemeClr val="tx1"/>
                  </a:solidFill>
                  <a:latin typeface="Times" pitchFamily="18" charset="0"/>
                  <a:ea typeface="ヒラギノ角ゴ Pro W3" charset="-128"/>
                </a:defRPr>
              </a:lvl3pPr>
              <a:lvl4pPr marL="1600200" indent="-228600">
                <a:defRPr sz="2400">
                  <a:solidFill>
                    <a:schemeClr val="tx1"/>
                  </a:solidFill>
                  <a:latin typeface="Times" pitchFamily="18" charset="0"/>
                  <a:ea typeface="ヒラギノ角ゴ Pro W3" charset="-128"/>
                </a:defRPr>
              </a:lvl4pPr>
              <a:lvl5pPr marL="2057400" indent="-228600">
                <a:defRPr sz="2400">
                  <a:solidFill>
                    <a:schemeClr val="tx1"/>
                  </a:solidFill>
                  <a:latin typeface="Times"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charset="-128"/>
                </a:defRPr>
              </a:lvl9pPr>
            </a:lstStyle>
            <a:p>
              <a:pPr algn="ctr"/>
              <a:endParaRPr lang="en-US" altLang="de-DE">
                <a:solidFill>
                  <a:schemeClr val="tx2"/>
                </a:solidFill>
              </a:endParaRPr>
            </a:p>
          </p:txBody>
        </p:sp>
        <p:sp>
          <p:nvSpPr>
            <p:cNvPr id="9238" name="Text Box 50"/>
            <p:cNvSpPr txBox="1">
              <a:spLocks noChangeArrowheads="1"/>
            </p:cNvSpPr>
            <p:nvPr/>
          </p:nvSpPr>
          <p:spPr bwMode="auto">
            <a:xfrm>
              <a:off x="1405" y="3647"/>
              <a:ext cx="7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itchFamily="18" charset="0"/>
                  <a:ea typeface="ヒラギノ角ゴ Pro W3" charset="-128"/>
                </a:defRPr>
              </a:lvl1pPr>
              <a:lvl2pPr marL="742950" indent="-285750">
                <a:defRPr sz="2400">
                  <a:solidFill>
                    <a:schemeClr val="tx1"/>
                  </a:solidFill>
                  <a:latin typeface="Times" pitchFamily="18" charset="0"/>
                  <a:ea typeface="ヒラギノ角ゴ Pro W3" charset="-128"/>
                </a:defRPr>
              </a:lvl2pPr>
              <a:lvl3pPr marL="1143000" indent="-228600">
                <a:defRPr sz="2400">
                  <a:solidFill>
                    <a:schemeClr val="tx1"/>
                  </a:solidFill>
                  <a:latin typeface="Times" pitchFamily="18" charset="0"/>
                  <a:ea typeface="ヒラギノ角ゴ Pro W3" charset="-128"/>
                </a:defRPr>
              </a:lvl3pPr>
              <a:lvl4pPr marL="1600200" indent="-228600">
                <a:defRPr sz="2400">
                  <a:solidFill>
                    <a:schemeClr val="tx1"/>
                  </a:solidFill>
                  <a:latin typeface="Times" pitchFamily="18" charset="0"/>
                  <a:ea typeface="ヒラギノ角ゴ Pro W3" charset="-128"/>
                </a:defRPr>
              </a:lvl4pPr>
              <a:lvl5pPr marL="2057400" indent="-228600">
                <a:defRPr sz="2400">
                  <a:solidFill>
                    <a:schemeClr val="tx1"/>
                  </a:solidFill>
                  <a:latin typeface="Times"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charset="-128"/>
                </a:defRPr>
              </a:lvl9pPr>
            </a:lstStyle>
            <a:p>
              <a:r>
                <a:rPr lang="en-US" altLang="de-DE">
                  <a:solidFill>
                    <a:schemeClr val="accent2"/>
                  </a:solidFill>
                </a:rPr>
                <a:t>W</a:t>
              </a:r>
              <a:r>
                <a:rPr lang="en-US" altLang="de-DE" baseline="-25000">
                  <a:solidFill>
                    <a:schemeClr val="accent2"/>
                  </a:solidFill>
                </a:rPr>
                <a:t>2</a:t>
              </a:r>
              <a:r>
                <a:rPr lang="en-US" altLang="de-DE">
                  <a:solidFill>
                    <a:schemeClr val="accent2"/>
                  </a:solidFill>
                </a:rPr>
                <a:t>-W</a:t>
              </a:r>
              <a:r>
                <a:rPr lang="en-US" altLang="de-DE" baseline="-25000">
                  <a:solidFill>
                    <a:schemeClr val="accent2"/>
                  </a:solidFill>
                </a:rPr>
                <a:t>1</a:t>
              </a:r>
              <a:r>
                <a:rPr lang="en-US" altLang="de-DE"/>
                <a:t> </a:t>
              </a:r>
            </a:p>
          </p:txBody>
        </p:sp>
        <p:sp>
          <p:nvSpPr>
            <p:cNvPr id="9239" name="Text Box 51"/>
            <p:cNvSpPr txBox="1">
              <a:spLocks noChangeArrowheads="1"/>
            </p:cNvSpPr>
            <p:nvPr/>
          </p:nvSpPr>
          <p:spPr bwMode="auto">
            <a:xfrm>
              <a:off x="2636" y="3652"/>
              <a:ext cx="54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itchFamily="18" charset="0"/>
                  <a:ea typeface="ヒラギノ角ゴ Pro W3" charset="-128"/>
                </a:defRPr>
              </a:lvl1pPr>
              <a:lvl2pPr marL="742950" indent="-285750">
                <a:defRPr sz="2400">
                  <a:solidFill>
                    <a:schemeClr val="tx1"/>
                  </a:solidFill>
                  <a:latin typeface="Times" pitchFamily="18" charset="0"/>
                  <a:ea typeface="ヒラギノ角ゴ Pro W3" charset="-128"/>
                </a:defRPr>
              </a:lvl2pPr>
              <a:lvl3pPr marL="1143000" indent="-228600">
                <a:defRPr sz="2400">
                  <a:solidFill>
                    <a:schemeClr val="tx1"/>
                  </a:solidFill>
                  <a:latin typeface="Times" pitchFamily="18" charset="0"/>
                  <a:ea typeface="ヒラギノ角ゴ Pro W3" charset="-128"/>
                </a:defRPr>
              </a:lvl3pPr>
              <a:lvl4pPr marL="1600200" indent="-228600">
                <a:defRPr sz="2400">
                  <a:solidFill>
                    <a:schemeClr val="tx1"/>
                  </a:solidFill>
                  <a:latin typeface="Times" pitchFamily="18" charset="0"/>
                  <a:ea typeface="ヒラギノ角ゴ Pro W3" charset="-128"/>
                </a:defRPr>
              </a:lvl4pPr>
              <a:lvl5pPr marL="2057400" indent="-228600">
                <a:defRPr sz="2400">
                  <a:solidFill>
                    <a:schemeClr val="tx1"/>
                  </a:solidFill>
                  <a:latin typeface="Times"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charset="-128"/>
                </a:defRPr>
              </a:lvl9pPr>
            </a:lstStyle>
            <a:p>
              <a:r>
                <a:rPr lang="en-US" altLang="de-DE"/>
                <a:t>T</a:t>
              </a:r>
              <a:r>
                <a:rPr lang="en-US" altLang="de-DE" baseline="-25000"/>
                <a:t>2</a:t>
              </a:r>
              <a:r>
                <a:rPr lang="en-US" altLang="de-DE"/>
                <a:t>-T</a:t>
              </a:r>
              <a:r>
                <a:rPr lang="en-US" altLang="de-DE" baseline="-25000"/>
                <a:t>1</a:t>
              </a:r>
            </a:p>
          </p:txBody>
        </p:sp>
      </p:grpSp>
      <p:sp>
        <p:nvSpPr>
          <p:cNvPr id="15400" name="Text Box 40"/>
          <p:cNvSpPr txBox="1">
            <a:spLocks noChangeArrowheads="1"/>
          </p:cNvSpPr>
          <p:nvPr/>
        </p:nvSpPr>
        <p:spPr bwMode="auto">
          <a:xfrm>
            <a:off x="1744663" y="6194425"/>
            <a:ext cx="5091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itchFamily="18" charset="0"/>
                <a:ea typeface="ヒラギノ角ゴ Pro W3" charset="-128"/>
              </a:defRPr>
            </a:lvl1pPr>
            <a:lvl2pPr marL="742950" indent="-285750">
              <a:defRPr sz="2400">
                <a:solidFill>
                  <a:schemeClr val="tx1"/>
                </a:solidFill>
                <a:latin typeface="Times" pitchFamily="18" charset="0"/>
                <a:ea typeface="ヒラギノ角ゴ Pro W3" charset="-128"/>
              </a:defRPr>
            </a:lvl2pPr>
            <a:lvl3pPr marL="1143000" indent="-228600">
              <a:defRPr sz="2400">
                <a:solidFill>
                  <a:schemeClr val="tx1"/>
                </a:solidFill>
                <a:latin typeface="Times" pitchFamily="18" charset="0"/>
                <a:ea typeface="ヒラギノ角ゴ Pro W3" charset="-128"/>
              </a:defRPr>
            </a:lvl3pPr>
            <a:lvl4pPr marL="1600200" indent="-228600">
              <a:defRPr sz="2400">
                <a:solidFill>
                  <a:schemeClr val="tx1"/>
                </a:solidFill>
                <a:latin typeface="Times" pitchFamily="18" charset="0"/>
                <a:ea typeface="ヒラギノ角ゴ Pro W3" charset="-128"/>
              </a:defRPr>
            </a:lvl4pPr>
            <a:lvl5pPr marL="2057400" indent="-228600">
              <a:defRPr sz="2400">
                <a:solidFill>
                  <a:schemeClr val="tx1"/>
                </a:solidFill>
                <a:latin typeface="Times"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charset="-128"/>
              </a:defRPr>
            </a:lvl9pPr>
          </a:lstStyle>
          <a:p>
            <a:r>
              <a:rPr lang="en-US" altLang="de-DE">
                <a:solidFill>
                  <a:srgbClr val="FF3300"/>
                </a:solidFill>
              </a:rPr>
              <a:t>Concept only works along a linear slope</a:t>
            </a:r>
          </a:p>
        </p:txBody>
      </p:sp>
      <p:sp>
        <p:nvSpPr>
          <p:cNvPr id="40" name="Title 2"/>
          <p:cNvSpPr>
            <a:spLocks noGrp="1"/>
          </p:cNvSpPr>
          <p:nvPr>
            <p:ph type="title"/>
          </p:nvPr>
        </p:nvSpPr>
        <p:spPr>
          <a:xfrm>
            <a:off x="1620000" y="144000"/>
            <a:ext cx="7219200" cy="550333"/>
          </a:xfrm>
        </p:spPr>
        <p:txBody>
          <a:bodyPr/>
          <a:lstStyle/>
          <a:p>
            <a:r>
              <a:rPr lang="en-US" dirty="0" smtClean="0"/>
              <a:t>THz Streaking Reminder</a:t>
            </a:r>
            <a:endParaRPr lang="de-CH" dirty="0"/>
          </a:p>
        </p:txBody>
      </p:sp>
    </p:spTree>
    <p:extLst>
      <p:ext uri="{BB962C8B-B14F-4D97-AF65-F5344CB8AC3E}">
        <p14:creationId xmlns:p14="http://schemas.microsoft.com/office/powerpoint/2010/main" val="246713024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9407"/>
                                        </p:tgtEl>
                                        <p:attrNameLst>
                                          <p:attrName>style.visibility</p:attrName>
                                        </p:attrNameLst>
                                      </p:cBhvr>
                                      <p:to>
                                        <p:strVal val="visible"/>
                                      </p:to>
                                    </p:set>
                                    <p:animEffect transition="in" filter="wipe(down)">
                                      <p:cBhvr>
                                        <p:cTn id="7" dur="500"/>
                                        <p:tgtEl>
                                          <p:spTgt spid="594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59408"/>
                                        </p:tgtEl>
                                        <p:attrNameLst>
                                          <p:attrName>style.visibility</p:attrName>
                                        </p:attrNameLst>
                                      </p:cBhvr>
                                      <p:to>
                                        <p:strVal val="visible"/>
                                      </p:to>
                                    </p:set>
                                    <p:animEffect transition="in" filter="wipe(right)">
                                      <p:cBhvr>
                                        <p:cTn id="12" dur="500"/>
                                        <p:tgtEl>
                                          <p:spTgt spid="594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944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59438"/>
                                        </p:tgtEl>
                                        <p:attrNameLst>
                                          <p:attrName>style.visibility</p:attrName>
                                        </p:attrNameLst>
                                      </p:cBhvr>
                                      <p:to>
                                        <p:strVal val="visible"/>
                                      </p:to>
                                    </p:set>
                                    <p:animEffect transition="in" filter="wipe(down)">
                                      <p:cBhvr>
                                        <p:cTn id="21" dur="500"/>
                                        <p:tgtEl>
                                          <p:spTgt spid="5943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2" fill="hold" nodeType="clickEffect">
                                  <p:stCondLst>
                                    <p:cond delay="0"/>
                                  </p:stCondLst>
                                  <p:childTnLst>
                                    <p:set>
                                      <p:cBhvr>
                                        <p:cTn id="25" dur="1" fill="hold">
                                          <p:stCondLst>
                                            <p:cond delay="0"/>
                                          </p:stCondLst>
                                        </p:cTn>
                                        <p:tgtEl>
                                          <p:spTgt spid="59439"/>
                                        </p:tgtEl>
                                        <p:attrNameLst>
                                          <p:attrName>style.visibility</p:attrName>
                                        </p:attrNameLst>
                                      </p:cBhvr>
                                      <p:to>
                                        <p:strVal val="visible"/>
                                      </p:to>
                                    </p:set>
                                    <p:animEffect transition="in" filter="wipe(right)">
                                      <p:cBhvr>
                                        <p:cTn id="26" dur="500"/>
                                        <p:tgtEl>
                                          <p:spTgt spid="5943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4" presetClass="entr" presetSubtype="0" fill="hold" nodeType="clickEffect">
                                  <p:stCondLst>
                                    <p:cond delay="0"/>
                                  </p:stCondLst>
                                  <p:childTnLst>
                                    <p:set>
                                      <p:cBhvr>
                                        <p:cTn id="30" dur="1" fill="hold">
                                          <p:stCondLst>
                                            <p:cond delay="0"/>
                                          </p:stCondLst>
                                        </p:cTn>
                                        <p:tgtEl>
                                          <p:spTgt spid="59444"/>
                                        </p:tgtEl>
                                        <p:attrNameLst>
                                          <p:attrName>style.visibility</p:attrName>
                                        </p:attrNameLst>
                                      </p:cBhvr>
                                      <p:to>
                                        <p:strVal val="visible"/>
                                      </p:to>
                                    </p:set>
                                    <p:anim from="(-#ppt_w/2)" to="(#ppt_x)" calcmode="lin" valueType="num">
                                      <p:cBhvr>
                                        <p:cTn id="31" dur="600" fill="hold">
                                          <p:stCondLst>
                                            <p:cond delay="0"/>
                                          </p:stCondLst>
                                        </p:cTn>
                                        <p:tgtEl>
                                          <p:spTgt spid="59444"/>
                                        </p:tgtEl>
                                        <p:attrNameLst>
                                          <p:attrName>ppt_x</p:attrName>
                                        </p:attrNameLst>
                                      </p:cBhvr>
                                    </p:anim>
                                    <p:anim from="0" to="-1.0" calcmode="lin" valueType="num">
                                      <p:cBhvr>
                                        <p:cTn id="32" dur="200" decel="50000" autoRev="1" fill="hold">
                                          <p:stCondLst>
                                            <p:cond delay="600"/>
                                          </p:stCondLst>
                                        </p:cTn>
                                        <p:tgtEl>
                                          <p:spTgt spid="59444"/>
                                        </p:tgtEl>
                                        <p:attrNameLst>
                                          <p:attrName>xshear</p:attrName>
                                        </p:attrNameLst>
                                      </p:cBhvr>
                                    </p:anim>
                                    <p:animScale>
                                      <p:cBhvr>
                                        <p:cTn id="33" dur="200" decel="100000" autoRev="1" fill="hold">
                                          <p:stCondLst>
                                            <p:cond delay="600"/>
                                          </p:stCondLst>
                                        </p:cTn>
                                        <p:tgtEl>
                                          <p:spTgt spid="59444"/>
                                        </p:tgtEl>
                                      </p:cBhvr>
                                      <p:from x="100000" y="100000"/>
                                      <p:to x="80000" y="100000"/>
                                    </p:animScale>
                                    <p:anim by="(#ppt_h/3+#ppt_w*0.1)" calcmode="lin" valueType="num">
                                      <p:cBhvr additive="sum">
                                        <p:cTn id="34" dur="200" decel="100000" autoRev="1" fill="hold">
                                          <p:stCondLst>
                                            <p:cond delay="600"/>
                                          </p:stCondLst>
                                        </p:cTn>
                                        <p:tgtEl>
                                          <p:spTgt spid="59444"/>
                                        </p:tgtEl>
                                        <p:attrNameLst>
                                          <p:attrName>ppt_x</p:attrName>
                                        </p:attrNameLst>
                                      </p:cBhvr>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4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0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p:txBody>
          <a:bodyPr/>
          <a:lstStyle/>
          <a:p>
            <a:r>
              <a:rPr lang="en-US" altLang="de-DE" smtClean="0">
                <a:latin typeface="Arial Narrow" pitchFamily="34" charset="0"/>
                <a:ea typeface="ヒラギノ角ゴ Pro W3" charset="-128"/>
                <a:cs typeface="Arial Narrow" pitchFamily="34" charset="0"/>
              </a:rPr>
              <a:t>PALM and PSEM</a:t>
            </a:r>
          </a:p>
        </p:txBody>
      </p:sp>
      <p:sp>
        <p:nvSpPr>
          <p:cNvPr id="7171" name="Text Box 3"/>
          <p:cNvSpPr txBox="1">
            <a:spLocks noChangeArrowheads="1"/>
          </p:cNvSpPr>
          <p:nvPr/>
        </p:nvSpPr>
        <p:spPr bwMode="auto">
          <a:xfrm>
            <a:off x="351687" y="1124744"/>
            <a:ext cx="8497888" cy="224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ea typeface="ヒラギノ角ゴ Pro W3" charset="-128"/>
              </a:defRPr>
            </a:lvl1pPr>
            <a:lvl2pPr marL="742950" indent="-285750">
              <a:defRPr sz="2400">
                <a:solidFill>
                  <a:schemeClr val="tx1"/>
                </a:solidFill>
                <a:latin typeface="Times" pitchFamily="18" charset="0"/>
                <a:ea typeface="ヒラギノ角ゴ Pro W3" charset="-128"/>
              </a:defRPr>
            </a:lvl2pPr>
            <a:lvl3pPr marL="1143000" indent="-228600">
              <a:defRPr sz="2400">
                <a:solidFill>
                  <a:schemeClr val="tx1"/>
                </a:solidFill>
                <a:latin typeface="Times" pitchFamily="18" charset="0"/>
                <a:ea typeface="ヒラギノ角ゴ Pro W3" charset="-128"/>
              </a:defRPr>
            </a:lvl3pPr>
            <a:lvl4pPr marL="1600200" indent="-228600">
              <a:defRPr sz="2400">
                <a:solidFill>
                  <a:schemeClr val="tx1"/>
                </a:solidFill>
                <a:latin typeface="Times" pitchFamily="18" charset="0"/>
                <a:ea typeface="ヒラギノ角ゴ Pro W3" charset="-128"/>
              </a:defRPr>
            </a:lvl4pPr>
            <a:lvl5pPr marL="2057400" indent="-228600">
              <a:defRPr sz="2400">
                <a:solidFill>
                  <a:schemeClr val="tx1"/>
                </a:solidFill>
                <a:latin typeface="Times" pitchFamily="18"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pitchFamily="18"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pitchFamily="18"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pitchFamily="18"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pitchFamily="18" charset="0"/>
                <a:ea typeface="ヒラギノ角ゴ Pro W3" charset="-128"/>
              </a:defRPr>
            </a:lvl9pPr>
          </a:lstStyle>
          <a:p>
            <a:r>
              <a:rPr lang="en-US" altLang="de-DE" sz="1400" b="1" dirty="0">
                <a:solidFill>
                  <a:srgbClr val="FF0000"/>
                </a:solidFill>
              </a:rPr>
              <a:t>Purpose:</a:t>
            </a:r>
            <a:r>
              <a:rPr lang="en-US" altLang="de-DE" sz="1400" dirty="0"/>
              <a:t> 	Non-destructive measurement of photon beam pulse arrival relative to the experimental laser and 	photon beam pulse length. </a:t>
            </a:r>
          </a:p>
          <a:p>
            <a:endParaRPr lang="en-US" altLang="de-DE" sz="1400" dirty="0"/>
          </a:p>
          <a:p>
            <a:r>
              <a:rPr lang="en-US" altLang="de-DE" sz="1400" b="1" dirty="0">
                <a:solidFill>
                  <a:srgbClr val="FF0000"/>
                </a:solidFill>
              </a:rPr>
              <a:t>Usage:</a:t>
            </a:r>
            <a:r>
              <a:rPr lang="en-US" altLang="de-DE" sz="1400" dirty="0"/>
              <a:t> 	2000 </a:t>
            </a:r>
            <a:r>
              <a:rPr lang="en-US" altLang="de-DE" sz="1400" dirty="0" err="1"/>
              <a:t>eV</a:t>
            </a:r>
            <a:r>
              <a:rPr lang="en-US" altLang="de-DE" sz="1400" dirty="0"/>
              <a:t> – 14500 </a:t>
            </a:r>
            <a:r>
              <a:rPr lang="en-US" altLang="de-DE" sz="1400" dirty="0" err="1"/>
              <a:t>eV</a:t>
            </a:r>
            <a:r>
              <a:rPr lang="en-US" altLang="de-DE" sz="1400" dirty="0"/>
              <a:t>, SASE mode.</a:t>
            </a:r>
          </a:p>
          <a:p>
            <a:endParaRPr lang="en-US" altLang="de-DE" sz="1400" dirty="0"/>
          </a:p>
          <a:p>
            <a:r>
              <a:rPr lang="en-US" altLang="de-DE" sz="1400" b="1" dirty="0">
                <a:solidFill>
                  <a:srgbClr val="FF0000"/>
                </a:solidFill>
              </a:rPr>
              <a:t>Accuracy:</a:t>
            </a:r>
            <a:r>
              <a:rPr lang="en-US" altLang="de-DE" sz="1400" dirty="0"/>
              <a:t> 	0.5-5 </a:t>
            </a:r>
            <a:r>
              <a:rPr lang="en-US" altLang="de-DE" sz="1400" dirty="0" err="1"/>
              <a:t>fs</a:t>
            </a:r>
            <a:r>
              <a:rPr lang="en-US" altLang="de-DE" sz="1400" dirty="0"/>
              <a:t> </a:t>
            </a:r>
            <a:r>
              <a:rPr lang="en-US" altLang="de-DE" sz="1400" dirty="0" err="1"/>
              <a:t>rms</a:t>
            </a:r>
            <a:r>
              <a:rPr lang="en-US" altLang="de-DE" sz="1400" dirty="0"/>
              <a:t>, depending on the wavelength and FEL/Laser jitter.</a:t>
            </a:r>
          </a:p>
          <a:p>
            <a:endParaRPr lang="en-US" altLang="de-DE" sz="1400" dirty="0"/>
          </a:p>
          <a:p>
            <a:r>
              <a:rPr lang="en-US" altLang="de-DE" sz="1400" b="1" dirty="0">
                <a:solidFill>
                  <a:srgbClr val="FF0000"/>
                </a:solidFill>
              </a:rPr>
              <a:t>Theory:	</a:t>
            </a:r>
            <a:r>
              <a:rPr lang="en-US" altLang="de-DE" sz="1400" dirty="0"/>
              <a:t>A double-set of THz/IR streak </a:t>
            </a:r>
            <a:r>
              <a:rPr lang="en-US" altLang="de-DE" sz="1400" dirty="0" smtClean="0"/>
              <a:t>cameras (PALM) </a:t>
            </a:r>
            <a:r>
              <a:rPr lang="en-US" altLang="de-DE" sz="1400" dirty="0"/>
              <a:t>will be used in conjunction with a spectral encoding </a:t>
            </a:r>
            <a:r>
              <a:rPr lang="en-US" altLang="de-DE" sz="1400" dirty="0" smtClean="0"/>
              <a:t>	setup (PSEM</a:t>
            </a:r>
            <a:r>
              <a:rPr lang="en-US" altLang="de-DE" sz="1400" dirty="0"/>
              <a:t>) to measure the arrival time and pulse length of the FEL beam relative to the experimental 	laser pulse.</a:t>
            </a:r>
            <a:endParaRPr lang="en-US" altLang="de-DE" sz="1800" dirty="0"/>
          </a:p>
        </p:txBody>
      </p:sp>
      <p:pic>
        <p:nvPicPr>
          <p:cNvPr id="717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645025"/>
            <a:ext cx="3855383" cy="2953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598" y="3645025"/>
            <a:ext cx="3656253" cy="2742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2268377"/>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85750" indent="-285750">
              <a:buFont typeface="Arial" panose="020B0604020202020204" pitchFamily="34" charset="0"/>
              <a:buChar char="•"/>
            </a:pPr>
            <a:r>
              <a:rPr lang="en-US" dirty="0" smtClean="0"/>
              <a:t>Arrival time (relative to laser) accuracy of 1 </a:t>
            </a:r>
            <a:r>
              <a:rPr lang="en-US" dirty="0" err="1" smtClean="0"/>
              <a:t>fs</a:t>
            </a:r>
            <a:r>
              <a:rPr lang="en-US" dirty="0" smtClean="0"/>
              <a:t> RMS or better.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Pulse length measurement accuracy of 1 </a:t>
            </a:r>
            <a:r>
              <a:rPr lang="en-US" dirty="0" err="1" smtClean="0"/>
              <a:t>fs</a:t>
            </a:r>
            <a:r>
              <a:rPr lang="en-US" dirty="0" smtClean="0"/>
              <a:t> RMS or better.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Ability to handle jitter in the synchronization between the experimental (pump) laser and the machine.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Data synchronization for every shot.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Reliability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de-CH" dirty="0"/>
          </a:p>
        </p:txBody>
      </p:sp>
      <p:sp>
        <p:nvSpPr>
          <p:cNvPr id="3" name="Title 2"/>
          <p:cNvSpPr>
            <a:spLocks noGrp="1"/>
          </p:cNvSpPr>
          <p:nvPr>
            <p:ph type="title"/>
          </p:nvPr>
        </p:nvSpPr>
        <p:spPr/>
        <p:txBody>
          <a:bodyPr/>
          <a:lstStyle/>
          <a:p>
            <a:r>
              <a:rPr lang="en-US" dirty="0" smtClean="0"/>
              <a:t>Photon Arrival and Length Monitor (PALM) Goals</a:t>
            </a:r>
            <a:endParaRPr lang="de-CH" dirty="0"/>
          </a:p>
        </p:txBody>
      </p:sp>
      <p:sp>
        <p:nvSpPr>
          <p:cNvPr id="4" name="Date Placeholder 3"/>
          <p:cNvSpPr>
            <a:spLocks noGrp="1"/>
          </p:cNvSpPr>
          <p:nvPr>
            <p:ph type="dt" sz="half" idx="10"/>
          </p:nvPr>
        </p:nvSpPr>
        <p:spPr/>
        <p:txBody>
          <a:bodyPr/>
          <a:lstStyle/>
          <a:p>
            <a:fld id="{6464BE8E-C76B-48F1-91C9-DD9341E54781}" type="datetime1">
              <a:rPr lang="de-DE" smtClean="0"/>
              <a:pPr/>
              <a:t>11.11.2013</a:t>
            </a:fld>
            <a:endParaRPr lang="de-DE"/>
          </a:p>
        </p:txBody>
      </p:sp>
      <p:sp>
        <p:nvSpPr>
          <p:cNvPr id="5" name="Footer Placeholder 4"/>
          <p:cNvSpPr>
            <a:spLocks noGrp="1"/>
          </p:cNvSpPr>
          <p:nvPr>
            <p:ph type="ftr" sz="quarter" idx="11"/>
          </p:nvPr>
        </p:nvSpPr>
        <p:spPr/>
        <p:txBody>
          <a:bodyPr/>
          <a:lstStyle/>
          <a:p>
            <a:pPr>
              <a:defRPr/>
            </a:pPr>
            <a:r>
              <a:rPr lang="de-DE" smtClean="0"/>
              <a:t>PSI,</a:t>
            </a:r>
            <a:endParaRPr lang="de-DE"/>
          </a:p>
        </p:txBody>
      </p:sp>
      <p:sp>
        <p:nvSpPr>
          <p:cNvPr id="6" name="Slide Number Placeholder 5"/>
          <p:cNvSpPr>
            <a:spLocks noGrp="1"/>
          </p:cNvSpPr>
          <p:nvPr>
            <p:ph type="sldNum" sz="quarter" idx="12"/>
          </p:nvPr>
        </p:nvSpPr>
        <p:spPr/>
        <p:txBody>
          <a:bodyPr/>
          <a:lstStyle/>
          <a:p>
            <a:r>
              <a:rPr lang="de-DE" smtClean="0"/>
              <a:t>Seite </a:t>
            </a:r>
            <a:fld id="{38E0D9EF-C0A5-4DE2-8C9D-AE4FD3DA60C4}" type="slidenum">
              <a:rPr lang="de-DE" smtClean="0"/>
              <a:pPr/>
              <a:t>5</a:t>
            </a:fld>
            <a:endParaRPr lang="de-DE"/>
          </a:p>
        </p:txBody>
      </p:sp>
    </p:spTree>
    <p:extLst>
      <p:ext uri="{BB962C8B-B14F-4D97-AF65-F5344CB8AC3E}">
        <p14:creationId xmlns:p14="http://schemas.microsoft.com/office/powerpoint/2010/main" val="2862051685"/>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Font typeface="Wingdings" panose="05000000000000000000" pitchFamily="2" charset="2"/>
              <a:buChar char="ü"/>
            </a:pPr>
            <a:r>
              <a:rPr lang="en-US" dirty="0" smtClean="0"/>
              <a:t>Build prototype THz streak camera for tests and experience.</a:t>
            </a:r>
          </a:p>
          <a:p>
            <a:pPr marL="342900" indent="-342900">
              <a:buFont typeface="Wingdings" panose="05000000000000000000" pitchFamily="2" charset="2"/>
              <a:buChar char="ü"/>
            </a:pPr>
            <a:endParaRPr lang="en-US" dirty="0"/>
          </a:p>
          <a:p>
            <a:pPr marL="342900" indent="-342900">
              <a:buFont typeface="Wingdings" panose="05000000000000000000" pitchFamily="2" charset="2"/>
              <a:buChar char="ü"/>
            </a:pPr>
            <a:r>
              <a:rPr lang="en-US" dirty="0" smtClean="0"/>
              <a:t>Use the in-house High-Harmonic Generation (HHG) laser source for ionization of .</a:t>
            </a:r>
          </a:p>
          <a:p>
            <a:pPr marL="342900" indent="-342900">
              <a:buFont typeface="Wingdings" panose="05000000000000000000" pitchFamily="2" charset="2"/>
              <a:buChar char="ü"/>
            </a:pPr>
            <a:endParaRPr lang="en-US" dirty="0"/>
          </a:p>
          <a:p>
            <a:pPr marL="342900" indent="-342900">
              <a:buFont typeface="Wingdings" panose="05000000000000000000" pitchFamily="2" charset="2"/>
              <a:buChar char="ü"/>
            </a:pPr>
            <a:r>
              <a:rPr lang="en-US" dirty="0" smtClean="0"/>
              <a:t>Use the same HHG laser for THz generation, creating a perfectly synchronized source for both X-ray and THz radiation.</a:t>
            </a:r>
          </a:p>
          <a:p>
            <a:pPr marL="342900" indent="-342900">
              <a:buFont typeface="Wingdings" panose="05000000000000000000" pitchFamily="2" charset="2"/>
              <a:buChar char="ü"/>
            </a:pPr>
            <a:endParaRPr lang="en-US" dirty="0"/>
          </a:p>
          <a:p>
            <a:pPr marL="342900" indent="-342900">
              <a:buFont typeface="Wingdings" panose="05000000000000000000" pitchFamily="2" charset="2"/>
              <a:buChar char="ü"/>
            </a:pPr>
            <a:r>
              <a:rPr lang="en-US" dirty="0" smtClean="0"/>
              <a:t>Experiment with the setup to calibrate, gain experience, and optimize the THz streak camera setup.</a:t>
            </a:r>
          </a:p>
          <a:p>
            <a:pPr marL="342900" indent="-342900">
              <a:buFont typeface="Courier New" panose="02070309020205020404" pitchFamily="49" charset="0"/>
              <a:buChar char="o"/>
            </a:pPr>
            <a:endParaRPr lang="en-US" dirty="0"/>
          </a:p>
          <a:p>
            <a:pPr marL="342900" indent="-342900">
              <a:buFont typeface="Courier New" panose="02070309020205020404" pitchFamily="49" charset="0"/>
              <a:buChar char="o"/>
            </a:pPr>
            <a:r>
              <a:rPr lang="en-US" dirty="0" smtClean="0"/>
              <a:t>Perform experiments at x-ray FEL facilities (SACLA, FLASH, </a:t>
            </a:r>
            <a:r>
              <a:rPr lang="en-US" dirty="0" err="1" smtClean="0"/>
              <a:t>etc</a:t>
            </a:r>
            <a:r>
              <a:rPr lang="en-US" dirty="0" smtClean="0"/>
              <a:t>).</a:t>
            </a:r>
          </a:p>
          <a:p>
            <a:pPr marL="342900" indent="-342900">
              <a:buFont typeface="Courier New" panose="02070309020205020404" pitchFamily="49" charset="0"/>
              <a:buChar char="o"/>
            </a:pPr>
            <a:endParaRPr lang="en-US" dirty="0"/>
          </a:p>
          <a:p>
            <a:pPr marL="342900" indent="-342900">
              <a:buFont typeface="Courier New" panose="02070309020205020404" pitchFamily="49" charset="0"/>
              <a:buChar char="o"/>
            </a:pPr>
            <a:r>
              <a:rPr lang="en-US" dirty="0" smtClean="0"/>
              <a:t>Use the experience from these experiments to design a final version of the device.</a:t>
            </a:r>
          </a:p>
          <a:p>
            <a:pPr marL="342900" indent="-342900">
              <a:buFont typeface="Courier New" panose="02070309020205020404" pitchFamily="49" charset="0"/>
              <a:buChar char="o"/>
            </a:pPr>
            <a:endParaRPr lang="en-US" dirty="0"/>
          </a:p>
          <a:p>
            <a:pPr marL="342900" indent="-342900">
              <a:buFont typeface="Courier New" panose="02070309020205020404" pitchFamily="49" charset="0"/>
              <a:buChar char="o"/>
            </a:pPr>
            <a:r>
              <a:rPr lang="en-US" dirty="0" smtClean="0"/>
              <a:t>Integrate the analysis tools developed during these experiments into a well-programmed system for on-line monitoring.</a:t>
            </a:r>
          </a:p>
          <a:p>
            <a:pPr marL="342900" indent="-342900">
              <a:buFont typeface="Courier New" panose="02070309020205020404" pitchFamily="49" charset="0"/>
              <a:buChar char="o"/>
            </a:pPr>
            <a:endParaRPr lang="en-US" dirty="0"/>
          </a:p>
          <a:p>
            <a:pPr marL="342900" indent="-342900">
              <a:buFont typeface="Courier New" panose="02070309020205020404" pitchFamily="49" charset="0"/>
              <a:buChar char="o"/>
            </a:pPr>
            <a:r>
              <a:rPr lang="en-US" dirty="0" smtClean="0"/>
              <a:t>Design and build final version of device.</a:t>
            </a:r>
          </a:p>
          <a:p>
            <a:pPr marL="342900" indent="-342900">
              <a:buFont typeface="Courier New" panose="02070309020205020404" pitchFamily="49" charset="0"/>
              <a:buChar char="o"/>
            </a:pPr>
            <a:endParaRPr lang="en-US" dirty="0"/>
          </a:p>
          <a:p>
            <a:pPr marL="342900" indent="-342900">
              <a:buFont typeface="Courier New" panose="02070309020205020404" pitchFamily="49" charset="0"/>
              <a:buChar char="o"/>
            </a:pPr>
            <a:r>
              <a:rPr lang="en-US" dirty="0" smtClean="0"/>
              <a:t>Install in </a:t>
            </a:r>
            <a:r>
              <a:rPr lang="en-US" dirty="0" err="1" smtClean="0"/>
              <a:t>SwissFEL</a:t>
            </a:r>
            <a:r>
              <a:rPr lang="en-US" dirty="0" smtClean="0"/>
              <a:t>, have it run.</a:t>
            </a:r>
          </a:p>
          <a:p>
            <a:pPr marL="342900" indent="-342900">
              <a:buFont typeface="+mj-lt"/>
              <a:buAutoNum type="arabicPeriod"/>
            </a:pPr>
            <a:endParaRPr lang="en-US" dirty="0"/>
          </a:p>
          <a:p>
            <a:pPr marL="342900" indent="-342900">
              <a:buFont typeface="+mj-lt"/>
              <a:buAutoNum type="arabicPeriod"/>
            </a:pPr>
            <a:endParaRPr lang="de-CH" dirty="0"/>
          </a:p>
        </p:txBody>
      </p:sp>
      <p:sp>
        <p:nvSpPr>
          <p:cNvPr id="3" name="Title 2"/>
          <p:cNvSpPr>
            <a:spLocks noGrp="1"/>
          </p:cNvSpPr>
          <p:nvPr>
            <p:ph type="title"/>
          </p:nvPr>
        </p:nvSpPr>
        <p:spPr/>
        <p:txBody>
          <a:bodyPr/>
          <a:lstStyle/>
          <a:p>
            <a:r>
              <a:rPr lang="en-US" dirty="0" smtClean="0"/>
              <a:t>Approach to Realizing PALM Goals</a:t>
            </a:r>
            <a:endParaRPr lang="de-CH" dirty="0"/>
          </a:p>
        </p:txBody>
      </p:sp>
      <p:sp>
        <p:nvSpPr>
          <p:cNvPr id="4" name="Date Placeholder 3"/>
          <p:cNvSpPr>
            <a:spLocks noGrp="1"/>
          </p:cNvSpPr>
          <p:nvPr>
            <p:ph type="dt" sz="half" idx="10"/>
          </p:nvPr>
        </p:nvSpPr>
        <p:spPr/>
        <p:txBody>
          <a:bodyPr/>
          <a:lstStyle/>
          <a:p>
            <a:fld id="{6464BE8E-C76B-48F1-91C9-DD9341E54781}" type="datetime1">
              <a:rPr lang="de-DE" smtClean="0"/>
              <a:pPr/>
              <a:t>11.11.2013</a:t>
            </a:fld>
            <a:endParaRPr lang="de-DE"/>
          </a:p>
        </p:txBody>
      </p:sp>
      <p:sp>
        <p:nvSpPr>
          <p:cNvPr id="5" name="Footer Placeholder 4"/>
          <p:cNvSpPr>
            <a:spLocks noGrp="1"/>
          </p:cNvSpPr>
          <p:nvPr>
            <p:ph type="ftr" sz="quarter" idx="11"/>
          </p:nvPr>
        </p:nvSpPr>
        <p:spPr/>
        <p:txBody>
          <a:bodyPr/>
          <a:lstStyle/>
          <a:p>
            <a:pPr>
              <a:defRPr/>
            </a:pPr>
            <a:r>
              <a:rPr lang="de-DE" smtClean="0"/>
              <a:t>PSI,</a:t>
            </a:r>
            <a:endParaRPr lang="de-DE"/>
          </a:p>
        </p:txBody>
      </p:sp>
      <p:sp>
        <p:nvSpPr>
          <p:cNvPr id="6" name="Slide Number Placeholder 5"/>
          <p:cNvSpPr>
            <a:spLocks noGrp="1"/>
          </p:cNvSpPr>
          <p:nvPr>
            <p:ph type="sldNum" sz="quarter" idx="12"/>
          </p:nvPr>
        </p:nvSpPr>
        <p:spPr/>
        <p:txBody>
          <a:bodyPr/>
          <a:lstStyle/>
          <a:p>
            <a:r>
              <a:rPr lang="de-DE" smtClean="0"/>
              <a:t>Seite </a:t>
            </a:r>
            <a:fld id="{38E0D9EF-C0A5-4DE2-8C9D-AE4FD3DA60C4}" type="slidenum">
              <a:rPr lang="de-DE" smtClean="0"/>
              <a:pPr/>
              <a:t>6</a:t>
            </a:fld>
            <a:endParaRPr lang="de-DE"/>
          </a:p>
        </p:txBody>
      </p:sp>
    </p:spTree>
    <p:extLst>
      <p:ext uri="{BB962C8B-B14F-4D97-AF65-F5344CB8AC3E}">
        <p14:creationId xmlns:p14="http://schemas.microsoft.com/office/powerpoint/2010/main" val="2288757695"/>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ocuments and Settings\Documents\Work Stuff\SwissFEL\Photon Diagnostics\Arrival time\Pictures\Inventory Photos\_DSC4354.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75656" y="980728"/>
            <a:ext cx="6272712" cy="4166204"/>
          </a:xfrm>
          <a:prstGeom prst="rect">
            <a:avLst/>
          </a:prstGeom>
          <a:noFill/>
          <a:extLst>
            <a:ext uri="{909E8E84-426E-40DD-AFC4-6F175D3DCCD1}">
              <a14:hiddenFill xmlns:a14="http://schemas.microsoft.com/office/drawing/2010/main">
                <a:solidFill>
                  <a:srgbClr val="FFFFFF"/>
                </a:solidFill>
              </a14:hiddenFill>
            </a:ext>
          </a:extLst>
        </p:spPr>
      </p:pic>
      <p:cxnSp>
        <p:nvCxnSpPr>
          <p:cNvPr id="1032" name="Straight Arrow Connector 1031"/>
          <p:cNvCxnSpPr/>
          <p:nvPr/>
        </p:nvCxnSpPr>
        <p:spPr bwMode="auto">
          <a:xfrm flipH="1">
            <a:off x="5004048" y="1916832"/>
            <a:ext cx="216024" cy="936104"/>
          </a:xfrm>
          <a:prstGeom prst="straightConnector1">
            <a:avLst/>
          </a:prstGeom>
          <a:solidFill>
            <a:schemeClr val="accent1"/>
          </a:solidFill>
          <a:ln w="50800" cap="flat" cmpd="sng" algn="ctr">
            <a:solidFill>
              <a:srgbClr val="00B050"/>
            </a:solidFill>
            <a:prstDash val="solid"/>
            <a:round/>
            <a:headEnd type="none" w="med" len="med"/>
            <a:tailEnd type="arrow"/>
          </a:ln>
          <a:effectLst/>
        </p:spPr>
      </p:cxnSp>
      <p:sp>
        <p:nvSpPr>
          <p:cNvPr id="12290" name="Datumsplatzhalt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128"/>
              </a:defRPr>
            </a:lvl1pPr>
            <a:lvl2pPr marL="37931725" indent="-37474525">
              <a:defRPr sz="2400">
                <a:solidFill>
                  <a:schemeClr val="tx1"/>
                </a:solidFill>
                <a:latin typeface="Times" charset="0"/>
                <a:ea typeface="ヒラギノ角ゴ Pro W3" charset="-128"/>
              </a:defRPr>
            </a:lvl2pPr>
            <a:lvl3pPr>
              <a:defRPr sz="2400">
                <a:solidFill>
                  <a:schemeClr val="tx1"/>
                </a:solidFill>
                <a:latin typeface="Times" charset="0"/>
                <a:ea typeface="ヒラギノ角ゴ Pro W3" charset="-128"/>
              </a:defRPr>
            </a:lvl3pPr>
            <a:lvl4pPr>
              <a:defRPr sz="2400">
                <a:solidFill>
                  <a:schemeClr val="tx1"/>
                </a:solidFill>
                <a:latin typeface="Times" charset="0"/>
                <a:ea typeface="ヒラギノ角ゴ Pro W3" charset="-128"/>
              </a:defRPr>
            </a:lvl4pPr>
            <a:lvl5pPr>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fld id="{4F751885-8745-440E-8D2B-5D88492DAB3B}" type="datetime4">
              <a:rPr lang="de-DE" sz="800">
                <a:latin typeface="Arial Narrow" charset="0"/>
              </a:rPr>
              <a:pPr/>
              <a:t>11. November 2013</a:t>
            </a:fld>
            <a:endParaRPr lang="de-DE" sz="800">
              <a:latin typeface="Arial Narrow" charset="0"/>
            </a:endParaRPr>
          </a:p>
        </p:txBody>
      </p:sp>
      <p:sp>
        <p:nvSpPr>
          <p:cNvPr id="12291" name="Fußzeilenplatzhalt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128"/>
              </a:defRPr>
            </a:lvl1pPr>
            <a:lvl2pPr marL="37931725" indent="-37474525">
              <a:defRPr sz="2400">
                <a:solidFill>
                  <a:schemeClr val="tx1"/>
                </a:solidFill>
                <a:latin typeface="Times" charset="0"/>
                <a:ea typeface="ヒラギノ角ゴ Pro W3" charset="-128"/>
              </a:defRPr>
            </a:lvl2pPr>
            <a:lvl3pPr>
              <a:defRPr sz="2400">
                <a:solidFill>
                  <a:schemeClr val="tx1"/>
                </a:solidFill>
                <a:latin typeface="Times" charset="0"/>
                <a:ea typeface="ヒラギノ角ゴ Pro W3" charset="-128"/>
              </a:defRPr>
            </a:lvl3pPr>
            <a:lvl4pPr>
              <a:defRPr sz="2400">
                <a:solidFill>
                  <a:schemeClr val="tx1"/>
                </a:solidFill>
                <a:latin typeface="Times" charset="0"/>
                <a:ea typeface="ヒラギノ角ゴ Pro W3" charset="-128"/>
              </a:defRPr>
            </a:lvl4pPr>
            <a:lvl5pPr>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r>
              <a:rPr lang="de-DE" sz="800" smtClean="0">
                <a:latin typeface="Arial Narrow" charset="0"/>
              </a:rPr>
              <a:t>PSI,</a:t>
            </a:r>
          </a:p>
        </p:txBody>
      </p:sp>
      <p:sp>
        <p:nvSpPr>
          <p:cNvPr id="12294" name="Datumsplatzhalter 3"/>
          <p:cNvSpPr txBox="1">
            <a:spLocks noGrp="1"/>
          </p:cNvSpPr>
          <p:nvPr/>
        </p:nvSpPr>
        <p:spPr bwMode="auto">
          <a:xfrm>
            <a:off x="484188" y="6661150"/>
            <a:ext cx="9144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charset="0"/>
                <a:ea typeface="ヒラギノ角ゴ Pro W3" charset="-128"/>
              </a:defRPr>
            </a:lvl1pPr>
            <a:lvl2pPr marL="37931725" indent="-37474525">
              <a:defRPr sz="2400">
                <a:solidFill>
                  <a:schemeClr val="tx1"/>
                </a:solidFill>
                <a:latin typeface="Times" charset="0"/>
                <a:ea typeface="ヒラギノ角ゴ Pro W3" charset="-128"/>
              </a:defRPr>
            </a:lvl2pPr>
            <a:lvl3pPr>
              <a:defRPr sz="2400">
                <a:solidFill>
                  <a:schemeClr val="tx1"/>
                </a:solidFill>
                <a:latin typeface="Times" charset="0"/>
                <a:ea typeface="ヒラギノ角ゴ Pro W3" charset="-128"/>
              </a:defRPr>
            </a:lvl3pPr>
            <a:lvl4pPr>
              <a:defRPr sz="2400">
                <a:solidFill>
                  <a:schemeClr val="tx1"/>
                </a:solidFill>
                <a:latin typeface="Times" charset="0"/>
                <a:ea typeface="ヒラギノ角ゴ Pro W3" charset="-128"/>
              </a:defRPr>
            </a:lvl4pPr>
            <a:lvl5pPr>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fld id="{988DAC83-33D1-4650-890F-5339A142CEAA}" type="datetime4">
              <a:rPr lang="de-DE" sz="800">
                <a:latin typeface="Arial Narrow" charset="0"/>
              </a:rPr>
              <a:pPr/>
              <a:t>11. November 2013</a:t>
            </a:fld>
            <a:endParaRPr lang="de-DE" sz="800">
              <a:latin typeface="Arial Narrow" charset="0"/>
            </a:endParaRPr>
          </a:p>
        </p:txBody>
      </p:sp>
      <p:sp>
        <p:nvSpPr>
          <p:cNvPr id="12295" name="Fußzeilenplatzhalter 4"/>
          <p:cNvSpPr txBox="1">
            <a:spLocks noGrp="1"/>
          </p:cNvSpPr>
          <p:nvPr/>
        </p:nvSpPr>
        <p:spPr bwMode="auto">
          <a:xfrm>
            <a:off x="76200" y="6661150"/>
            <a:ext cx="38100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Times" charset="0"/>
                <a:ea typeface="ヒラギノ角ゴ Pro W3" charset="-128"/>
              </a:defRPr>
            </a:lvl1pPr>
            <a:lvl2pPr marL="37931725" indent="-37474525">
              <a:defRPr sz="2400">
                <a:solidFill>
                  <a:schemeClr val="tx1"/>
                </a:solidFill>
                <a:latin typeface="Times" charset="0"/>
                <a:ea typeface="ヒラギノ角ゴ Pro W3" charset="-128"/>
              </a:defRPr>
            </a:lvl2pPr>
            <a:lvl3pPr>
              <a:defRPr sz="2400">
                <a:solidFill>
                  <a:schemeClr val="tx1"/>
                </a:solidFill>
                <a:latin typeface="Times" charset="0"/>
                <a:ea typeface="ヒラギノ角ゴ Pro W3" charset="-128"/>
              </a:defRPr>
            </a:lvl3pPr>
            <a:lvl4pPr>
              <a:defRPr sz="2400">
                <a:solidFill>
                  <a:schemeClr val="tx1"/>
                </a:solidFill>
                <a:latin typeface="Times" charset="0"/>
                <a:ea typeface="ヒラギノ角ゴ Pro W3" charset="-128"/>
              </a:defRPr>
            </a:lvl4pPr>
            <a:lvl5pPr>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pPr algn="r"/>
            <a:r>
              <a:rPr lang="de-DE" sz="800">
                <a:latin typeface="Arial Narrow" charset="0"/>
              </a:rPr>
              <a:t>PSI,</a:t>
            </a:r>
          </a:p>
        </p:txBody>
      </p:sp>
      <p:sp>
        <p:nvSpPr>
          <p:cNvPr id="12296" name="Foliennummernplatzhalter 5"/>
          <p:cNvSpPr>
            <a:spLocks noGrp="1"/>
          </p:cNvSpPr>
          <p:nvPr>
            <p:ph type="sldNum" sz="quarter" idx="12"/>
          </p:nvPr>
        </p:nvSpPr>
        <p:spPr bwMode="auto">
          <a:xfrm>
            <a:off x="8001000" y="6659563"/>
            <a:ext cx="8382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ヒラギノ角ゴ Pro W3" charset="-128"/>
              </a:defRPr>
            </a:lvl1pPr>
            <a:lvl2pPr marL="37931725" indent="-37474525">
              <a:defRPr sz="2400">
                <a:solidFill>
                  <a:schemeClr val="tx1"/>
                </a:solidFill>
                <a:latin typeface="Times" charset="0"/>
                <a:ea typeface="ヒラギノ角ゴ Pro W3" charset="-128"/>
              </a:defRPr>
            </a:lvl2pPr>
            <a:lvl3pPr>
              <a:defRPr sz="2400">
                <a:solidFill>
                  <a:schemeClr val="tx1"/>
                </a:solidFill>
                <a:latin typeface="Times" charset="0"/>
                <a:ea typeface="ヒラギノ角ゴ Pro W3" charset="-128"/>
              </a:defRPr>
            </a:lvl3pPr>
            <a:lvl4pPr>
              <a:defRPr sz="2400">
                <a:solidFill>
                  <a:schemeClr val="tx1"/>
                </a:solidFill>
                <a:latin typeface="Times" charset="0"/>
                <a:ea typeface="ヒラギノ角ゴ Pro W3" charset="-128"/>
              </a:defRPr>
            </a:lvl4pPr>
            <a:lvl5pPr>
              <a:defRPr sz="2400">
                <a:solidFill>
                  <a:schemeClr val="tx1"/>
                </a:solidFill>
                <a:latin typeface="Times" charset="0"/>
                <a:ea typeface="ヒラギノ角ゴ Pro W3" charset="-128"/>
              </a:defRPr>
            </a:lvl5pPr>
            <a:lvl6pPr marL="457200" eaLnBrk="0" fontAlgn="base" hangingPunct="0">
              <a:spcBef>
                <a:spcPct val="0"/>
              </a:spcBef>
              <a:spcAft>
                <a:spcPct val="0"/>
              </a:spcAft>
              <a:defRPr sz="2400">
                <a:solidFill>
                  <a:schemeClr val="tx1"/>
                </a:solidFill>
                <a:latin typeface="Times" charset="0"/>
                <a:ea typeface="ヒラギノ角ゴ Pro W3" charset="-128"/>
              </a:defRPr>
            </a:lvl6pPr>
            <a:lvl7pPr marL="914400" eaLnBrk="0" fontAlgn="base" hangingPunct="0">
              <a:spcBef>
                <a:spcPct val="0"/>
              </a:spcBef>
              <a:spcAft>
                <a:spcPct val="0"/>
              </a:spcAft>
              <a:defRPr sz="2400">
                <a:solidFill>
                  <a:schemeClr val="tx1"/>
                </a:solidFill>
                <a:latin typeface="Times" charset="0"/>
                <a:ea typeface="ヒラギノ角ゴ Pro W3" charset="-128"/>
              </a:defRPr>
            </a:lvl7pPr>
            <a:lvl8pPr marL="1371600" eaLnBrk="0" fontAlgn="base" hangingPunct="0">
              <a:spcBef>
                <a:spcPct val="0"/>
              </a:spcBef>
              <a:spcAft>
                <a:spcPct val="0"/>
              </a:spcAft>
              <a:defRPr sz="2400">
                <a:solidFill>
                  <a:schemeClr val="tx1"/>
                </a:solidFill>
                <a:latin typeface="Times" charset="0"/>
                <a:ea typeface="ヒラギノ角ゴ Pro W3" charset="-128"/>
              </a:defRPr>
            </a:lvl8pPr>
            <a:lvl9pPr marL="1828800" eaLnBrk="0" fontAlgn="base" hangingPunct="0">
              <a:spcBef>
                <a:spcPct val="0"/>
              </a:spcBef>
              <a:spcAft>
                <a:spcPct val="0"/>
              </a:spcAft>
              <a:defRPr sz="2400">
                <a:solidFill>
                  <a:schemeClr val="tx1"/>
                </a:solidFill>
                <a:latin typeface="Times" charset="0"/>
                <a:ea typeface="ヒラギノ角ゴ Pro W3" charset="-128"/>
              </a:defRPr>
            </a:lvl9pPr>
          </a:lstStyle>
          <a:p>
            <a:r>
              <a:rPr lang="de-DE" sz="800">
                <a:latin typeface="Arial Narrow" charset="0"/>
              </a:rPr>
              <a:t>Seite </a:t>
            </a:r>
            <a:fld id="{4591644D-1B41-46E3-8068-69242242C8CE}" type="slidenum">
              <a:rPr lang="de-DE" sz="800">
                <a:latin typeface="Arial Narrow" charset="0"/>
              </a:rPr>
              <a:pPr/>
              <a:t>7</a:t>
            </a:fld>
            <a:endParaRPr lang="de-DE" sz="800">
              <a:latin typeface="Arial Narrow" charset="0"/>
            </a:endParaRPr>
          </a:p>
        </p:txBody>
      </p:sp>
      <p:grpSp>
        <p:nvGrpSpPr>
          <p:cNvPr id="1030" name="Group 1029"/>
          <p:cNvGrpSpPr/>
          <p:nvPr/>
        </p:nvGrpSpPr>
        <p:grpSpPr>
          <a:xfrm>
            <a:off x="3851920" y="2276872"/>
            <a:ext cx="5256584" cy="504040"/>
            <a:chOff x="3851920" y="2276872"/>
            <a:chExt cx="5256584" cy="504040"/>
          </a:xfrm>
        </p:grpSpPr>
        <p:cxnSp>
          <p:nvCxnSpPr>
            <p:cNvPr id="5" name="Straight Arrow Connector 4"/>
            <p:cNvCxnSpPr/>
            <p:nvPr/>
          </p:nvCxnSpPr>
          <p:spPr bwMode="auto">
            <a:xfrm flipH="1">
              <a:off x="3851920" y="2564904"/>
              <a:ext cx="5256584" cy="216008"/>
            </a:xfrm>
            <a:prstGeom prst="straightConnector1">
              <a:avLst/>
            </a:prstGeom>
            <a:solidFill>
              <a:schemeClr val="accent1"/>
            </a:solidFill>
            <a:ln w="38100" cap="flat" cmpd="sng" algn="ctr">
              <a:solidFill>
                <a:srgbClr val="7030A0"/>
              </a:solidFill>
              <a:prstDash val="solid"/>
              <a:round/>
              <a:headEnd type="none" w="med" len="med"/>
              <a:tailEnd type="arrow"/>
            </a:ln>
            <a:effectLst/>
          </p:spPr>
        </p:cxnSp>
        <p:sp>
          <p:nvSpPr>
            <p:cNvPr id="7" name="TextBox 6"/>
            <p:cNvSpPr txBox="1"/>
            <p:nvPr/>
          </p:nvSpPr>
          <p:spPr>
            <a:xfrm>
              <a:off x="8028384" y="2276872"/>
              <a:ext cx="395942" cy="264496"/>
            </a:xfrm>
            <a:prstGeom prst="rect">
              <a:avLst/>
            </a:prstGeom>
            <a:noFill/>
          </p:spPr>
          <p:txBody>
            <a:bodyPr wrap="none" lIns="0" tIns="0" rIns="0" bIns="0" rtlCol="0">
              <a:spAutoFit/>
            </a:bodyPr>
            <a:lstStyle/>
            <a:p>
              <a:pPr>
                <a:lnSpc>
                  <a:spcPct val="110000"/>
                </a:lnSpc>
              </a:pPr>
              <a:r>
                <a:rPr lang="en-US" sz="1700" b="1" dirty="0" smtClean="0">
                  <a:solidFill>
                    <a:srgbClr val="7030A0"/>
                  </a:solidFill>
                  <a:latin typeface="Arial Narrow"/>
                  <a:cs typeface="Arial Narrow"/>
                </a:rPr>
                <a:t>HHG</a:t>
              </a:r>
              <a:endParaRPr lang="de-CH" sz="1700" b="1" dirty="0" err="1">
                <a:solidFill>
                  <a:srgbClr val="7030A0"/>
                </a:solidFill>
                <a:latin typeface="Arial Narrow"/>
                <a:cs typeface="Arial Narrow"/>
              </a:endParaRPr>
            </a:p>
          </p:txBody>
        </p:sp>
      </p:grpSp>
      <p:grpSp>
        <p:nvGrpSpPr>
          <p:cNvPr id="1028" name="Group 1027"/>
          <p:cNvGrpSpPr/>
          <p:nvPr/>
        </p:nvGrpSpPr>
        <p:grpSpPr>
          <a:xfrm>
            <a:off x="3851920" y="2685598"/>
            <a:ext cx="4680520" cy="2183562"/>
            <a:chOff x="3851920" y="2685598"/>
            <a:chExt cx="4680520" cy="2183562"/>
          </a:xfrm>
        </p:grpSpPr>
        <p:cxnSp>
          <p:nvCxnSpPr>
            <p:cNvPr id="15" name="Straight Connector 14"/>
            <p:cNvCxnSpPr/>
            <p:nvPr/>
          </p:nvCxnSpPr>
          <p:spPr bwMode="auto">
            <a:xfrm flipH="1">
              <a:off x="6480212" y="4869160"/>
              <a:ext cx="2052228"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9" name="Straight Connector 18"/>
            <p:cNvCxnSpPr/>
            <p:nvPr/>
          </p:nvCxnSpPr>
          <p:spPr bwMode="auto">
            <a:xfrm flipH="1" flipV="1">
              <a:off x="5580112" y="2685598"/>
              <a:ext cx="936104" cy="2183562"/>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024" name="Straight Arrow Connector 1023"/>
            <p:cNvCxnSpPr/>
            <p:nvPr/>
          </p:nvCxnSpPr>
          <p:spPr bwMode="auto">
            <a:xfrm flipH="1">
              <a:off x="3851920" y="2685598"/>
              <a:ext cx="1728192" cy="95314"/>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grpSp>
      <p:sp>
        <p:nvSpPr>
          <p:cNvPr id="1027" name="TextBox 1026"/>
          <p:cNvSpPr txBox="1"/>
          <p:nvPr/>
        </p:nvSpPr>
        <p:spPr>
          <a:xfrm>
            <a:off x="8028384" y="4592896"/>
            <a:ext cx="327013" cy="264496"/>
          </a:xfrm>
          <a:prstGeom prst="rect">
            <a:avLst/>
          </a:prstGeom>
          <a:noFill/>
        </p:spPr>
        <p:txBody>
          <a:bodyPr wrap="none" lIns="0" tIns="0" rIns="0" bIns="0" rtlCol="0">
            <a:spAutoFit/>
          </a:bodyPr>
          <a:lstStyle/>
          <a:p>
            <a:pPr>
              <a:lnSpc>
                <a:spcPct val="110000"/>
              </a:lnSpc>
            </a:pPr>
            <a:r>
              <a:rPr lang="en-US" sz="1700" b="1" dirty="0" smtClean="0">
                <a:solidFill>
                  <a:srgbClr val="FF0000"/>
                </a:solidFill>
                <a:latin typeface="Arial Narrow"/>
                <a:cs typeface="Arial Narrow"/>
              </a:rPr>
              <a:t>THz</a:t>
            </a:r>
            <a:endParaRPr lang="de-CH" sz="1700" b="1" dirty="0" err="1">
              <a:solidFill>
                <a:srgbClr val="FF0000"/>
              </a:solidFill>
              <a:latin typeface="Arial Narrow"/>
              <a:cs typeface="Arial Narrow"/>
            </a:endParaRPr>
          </a:p>
        </p:txBody>
      </p:sp>
      <p:sp>
        <p:nvSpPr>
          <p:cNvPr id="1029" name="TextBox 1028"/>
          <p:cNvSpPr txBox="1"/>
          <p:nvPr/>
        </p:nvSpPr>
        <p:spPr>
          <a:xfrm>
            <a:off x="1043606" y="5301208"/>
            <a:ext cx="7182747" cy="1151084"/>
          </a:xfrm>
          <a:prstGeom prst="rect">
            <a:avLst/>
          </a:prstGeom>
          <a:noFill/>
        </p:spPr>
        <p:txBody>
          <a:bodyPr wrap="square" lIns="0" tIns="0" rIns="0" bIns="0" rtlCol="0">
            <a:spAutoFit/>
          </a:bodyPr>
          <a:lstStyle/>
          <a:p>
            <a:pPr>
              <a:lnSpc>
                <a:spcPct val="110000"/>
              </a:lnSpc>
            </a:pPr>
            <a:r>
              <a:rPr lang="en-US" sz="1700" dirty="0" smtClean="0">
                <a:solidFill>
                  <a:srgbClr val="0000CC"/>
                </a:solidFill>
                <a:latin typeface="Arial Narrow"/>
                <a:cs typeface="Arial Narrow"/>
              </a:rPr>
              <a:t>The HHG Pulse ionizes the gas, creating electrons with kinetic energy E</a:t>
            </a:r>
            <a:r>
              <a:rPr lang="en-US" sz="1700" baseline="-25000" dirty="0" smtClean="0">
                <a:solidFill>
                  <a:srgbClr val="0000CC"/>
                </a:solidFill>
                <a:latin typeface="Arial Narrow"/>
                <a:cs typeface="Arial Narrow"/>
              </a:rPr>
              <a:t>0</a:t>
            </a:r>
            <a:r>
              <a:rPr lang="en-US" sz="1700" dirty="0" smtClean="0">
                <a:solidFill>
                  <a:srgbClr val="0000CC"/>
                </a:solidFill>
                <a:latin typeface="Arial Narrow"/>
                <a:cs typeface="Arial Narrow"/>
              </a:rPr>
              <a:t>.  The THz pulse oscillates, adding some energy W(t) that depends on when the electron was created during the THz pulse: E(t)=E</a:t>
            </a:r>
            <a:r>
              <a:rPr lang="en-US" sz="1700" baseline="-25000" dirty="0" smtClean="0">
                <a:solidFill>
                  <a:srgbClr val="0000CC"/>
                </a:solidFill>
                <a:latin typeface="Arial Narrow"/>
                <a:cs typeface="Arial Narrow"/>
              </a:rPr>
              <a:t>0</a:t>
            </a:r>
            <a:r>
              <a:rPr lang="en-US" sz="1700" dirty="0" smtClean="0">
                <a:solidFill>
                  <a:srgbClr val="0000CC"/>
                </a:solidFill>
                <a:latin typeface="Arial Narrow"/>
                <a:cs typeface="Arial Narrow"/>
              </a:rPr>
              <a:t>+W(t).  This lets us measure the arrival time of the HHG (X-ray) pulse relative to the THz pulse, and its width.</a:t>
            </a:r>
            <a:endParaRPr lang="de-CH" sz="1700" dirty="0" err="1">
              <a:solidFill>
                <a:srgbClr val="0000CC"/>
              </a:solidFill>
              <a:latin typeface="Arial Narrow"/>
              <a:cs typeface="Arial Narrow"/>
            </a:endParaRPr>
          </a:p>
        </p:txBody>
      </p:sp>
      <p:sp>
        <p:nvSpPr>
          <p:cNvPr id="1033" name="TextBox 1032"/>
          <p:cNvSpPr txBox="1"/>
          <p:nvPr/>
        </p:nvSpPr>
        <p:spPr>
          <a:xfrm>
            <a:off x="4943557" y="1652336"/>
            <a:ext cx="646011" cy="264047"/>
          </a:xfrm>
          <a:prstGeom prst="rect">
            <a:avLst/>
          </a:prstGeom>
          <a:noFill/>
        </p:spPr>
        <p:txBody>
          <a:bodyPr wrap="none" lIns="0" tIns="0" rIns="0" bIns="0" rtlCol="0">
            <a:spAutoFit/>
          </a:bodyPr>
          <a:lstStyle/>
          <a:p>
            <a:pPr>
              <a:lnSpc>
                <a:spcPct val="110000"/>
              </a:lnSpc>
            </a:pPr>
            <a:r>
              <a:rPr lang="en-US" sz="1700" b="1" dirty="0" smtClean="0">
                <a:solidFill>
                  <a:srgbClr val="00B050"/>
                </a:solidFill>
                <a:latin typeface="Arial Narrow"/>
                <a:cs typeface="Arial Narrow"/>
              </a:rPr>
              <a:t>Gas Jet</a:t>
            </a:r>
            <a:endParaRPr lang="de-CH" sz="1700" b="1" dirty="0" err="1">
              <a:solidFill>
                <a:srgbClr val="00B050"/>
              </a:solidFill>
              <a:latin typeface="Arial Narrow"/>
              <a:cs typeface="Arial Narrow"/>
            </a:endParaRPr>
          </a:p>
        </p:txBody>
      </p:sp>
      <p:sp>
        <p:nvSpPr>
          <p:cNvPr id="2" name="Title 1"/>
          <p:cNvSpPr>
            <a:spLocks noGrp="1"/>
          </p:cNvSpPr>
          <p:nvPr>
            <p:ph type="title"/>
          </p:nvPr>
        </p:nvSpPr>
        <p:spPr/>
        <p:txBody>
          <a:bodyPr/>
          <a:lstStyle/>
          <a:p>
            <a:r>
              <a:rPr lang="de-DE" dirty="0" err="1">
                <a:latin typeface="Arial Narrow" charset="0"/>
                <a:ea typeface="ヒラギノ角ゴ Pro W3" charset="-128"/>
              </a:rPr>
              <a:t>Prelimenary</a:t>
            </a:r>
            <a:r>
              <a:rPr lang="de-DE" dirty="0">
                <a:latin typeface="Arial Narrow" charset="0"/>
                <a:ea typeface="ヒラギノ角ゴ Pro W3" charset="-128"/>
              </a:rPr>
              <a:t> </a:t>
            </a:r>
            <a:r>
              <a:rPr lang="de-DE" dirty="0" err="1">
                <a:latin typeface="Arial Narrow" charset="0"/>
                <a:ea typeface="ヒラギノ角ゴ Pro W3" charset="-128"/>
              </a:rPr>
              <a:t>Results</a:t>
            </a:r>
            <a:r>
              <a:rPr lang="de-DE" dirty="0">
                <a:latin typeface="Arial Narrow" charset="0"/>
                <a:ea typeface="ヒラギノ角ゴ Pro W3" charset="-128"/>
              </a:rPr>
              <a:t> </a:t>
            </a:r>
            <a:r>
              <a:rPr lang="de-DE" dirty="0" err="1">
                <a:latin typeface="Arial Narrow" charset="0"/>
                <a:ea typeface="ヒラギノ角ゴ Pro W3" charset="-128"/>
              </a:rPr>
              <a:t>from</a:t>
            </a:r>
            <a:r>
              <a:rPr lang="de-DE" dirty="0">
                <a:latin typeface="Arial Narrow" charset="0"/>
                <a:ea typeface="ヒラギノ角ゴ Pro W3" charset="-128"/>
              </a:rPr>
              <a:t> HHG </a:t>
            </a:r>
            <a:r>
              <a:rPr lang="de-DE" dirty="0" smtClean="0">
                <a:latin typeface="Arial Narrow" charset="0"/>
                <a:ea typeface="ヒラギノ角ゴ Pro W3" charset="-128"/>
              </a:rPr>
              <a:t>Source: Setup</a:t>
            </a:r>
            <a:endParaRPr lang="de-CH" dirty="0"/>
          </a:p>
        </p:txBody>
      </p:sp>
      <p:sp>
        <p:nvSpPr>
          <p:cNvPr id="6" name="TextBox 5"/>
          <p:cNvSpPr txBox="1"/>
          <p:nvPr/>
        </p:nvSpPr>
        <p:spPr>
          <a:xfrm>
            <a:off x="5266562" y="4328400"/>
            <a:ext cx="602857" cy="264496"/>
          </a:xfrm>
          <a:prstGeom prst="rect">
            <a:avLst/>
          </a:prstGeom>
          <a:noFill/>
        </p:spPr>
        <p:txBody>
          <a:bodyPr wrap="none" lIns="0" tIns="0" rIns="0" bIns="0" rtlCol="0">
            <a:spAutoFit/>
          </a:bodyPr>
          <a:lstStyle/>
          <a:p>
            <a:pPr>
              <a:lnSpc>
                <a:spcPct val="110000"/>
              </a:lnSpc>
            </a:pPr>
            <a:r>
              <a:rPr lang="en-US" sz="1700" b="1" dirty="0" err="1" smtClean="0">
                <a:solidFill>
                  <a:srgbClr val="00B0F0"/>
                </a:solidFill>
                <a:latin typeface="Arial Narrow"/>
                <a:cs typeface="Arial Narrow"/>
              </a:rPr>
              <a:t>eTOF</a:t>
            </a:r>
            <a:r>
              <a:rPr lang="en-US" sz="1700" b="1" dirty="0" smtClean="0">
                <a:solidFill>
                  <a:srgbClr val="00B0F0"/>
                </a:solidFill>
                <a:latin typeface="Arial Narrow"/>
                <a:cs typeface="Arial Narrow"/>
              </a:rPr>
              <a:t> 1</a:t>
            </a:r>
            <a:endParaRPr lang="de-CH" sz="1700" b="1" dirty="0" err="1">
              <a:solidFill>
                <a:srgbClr val="00B0F0"/>
              </a:solidFill>
              <a:latin typeface="Arial Narrow"/>
              <a:cs typeface="Arial Narrow"/>
            </a:endParaRPr>
          </a:p>
        </p:txBody>
      </p:sp>
      <p:sp>
        <p:nvSpPr>
          <p:cNvPr id="24" name="TextBox 23"/>
          <p:cNvSpPr txBox="1"/>
          <p:nvPr/>
        </p:nvSpPr>
        <p:spPr>
          <a:xfrm>
            <a:off x="4332710" y="1387840"/>
            <a:ext cx="602857" cy="264047"/>
          </a:xfrm>
          <a:prstGeom prst="rect">
            <a:avLst/>
          </a:prstGeom>
          <a:noFill/>
        </p:spPr>
        <p:txBody>
          <a:bodyPr wrap="none" lIns="0" tIns="0" rIns="0" bIns="0" rtlCol="0">
            <a:spAutoFit/>
          </a:bodyPr>
          <a:lstStyle/>
          <a:p>
            <a:pPr>
              <a:lnSpc>
                <a:spcPct val="110000"/>
              </a:lnSpc>
            </a:pPr>
            <a:r>
              <a:rPr lang="en-US" sz="1700" b="1" dirty="0" err="1" smtClean="0">
                <a:solidFill>
                  <a:srgbClr val="00B0F0"/>
                </a:solidFill>
                <a:latin typeface="Arial Narrow"/>
                <a:cs typeface="Arial Narrow"/>
              </a:rPr>
              <a:t>eTOF</a:t>
            </a:r>
            <a:r>
              <a:rPr lang="en-US" sz="1700" b="1" dirty="0" smtClean="0">
                <a:solidFill>
                  <a:srgbClr val="00B0F0"/>
                </a:solidFill>
                <a:latin typeface="Arial Narrow"/>
                <a:cs typeface="Arial Narrow"/>
              </a:rPr>
              <a:t> 2</a:t>
            </a:r>
            <a:endParaRPr lang="de-CH" sz="1700" b="1" dirty="0" err="1">
              <a:solidFill>
                <a:srgbClr val="00B0F0"/>
              </a:solidFill>
              <a:latin typeface="Arial Narrow"/>
              <a:cs typeface="Arial Narrow"/>
            </a:endParaRPr>
          </a:p>
        </p:txBody>
      </p:sp>
    </p:spTree>
    <p:extLst>
      <p:ext uri="{BB962C8B-B14F-4D97-AF65-F5344CB8AC3E}">
        <p14:creationId xmlns:p14="http://schemas.microsoft.com/office/powerpoint/2010/main" val="388382619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9">
                                            <p:txEl>
                                              <p:pRg st="0" end="0"/>
                                            </p:txEl>
                                          </p:spTgt>
                                        </p:tgtEl>
                                        <p:attrNameLst>
                                          <p:attrName>style.visibility</p:attrName>
                                        </p:attrNameLst>
                                      </p:cBhvr>
                                      <p:to>
                                        <p:strVal val="visible"/>
                                      </p:to>
                                    </p:set>
                                  </p:childTnLst>
                                </p:cTn>
                              </p:par>
                              <p:par>
                                <p:cTn id="7" presetID="26" presetClass="emph" presetSubtype="0" fill="hold" nodeType="withEffect">
                                  <p:stCondLst>
                                    <p:cond delay="0"/>
                                  </p:stCondLst>
                                  <p:childTnLst>
                                    <p:animEffect transition="out" filter="fade">
                                      <p:cBhvr>
                                        <p:cTn id="8" dur="500" tmFilter="0, 0; .2, .5; .8, .5; 1, 0"/>
                                        <p:tgtEl>
                                          <p:spTgt spid="1030"/>
                                        </p:tgtEl>
                                      </p:cBhvr>
                                    </p:animEffect>
                                    <p:animScale>
                                      <p:cBhvr>
                                        <p:cTn id="9" dur="250" autoRev="1" fill="hold"/>
                                        <p:tgtEl>
                                          <p:spTgt spid="1030"/>
                                        </p:tgtEl>
                                      </p:cBhvr>
                                      <p:by x="105000" y="105000"/>
                                    </p:animScale>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wipe(right)">
                                      <p:cBhvr>
                                        <p:cTn id="14"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Documents and Settings\Documents\Work Stuff\SwissFEL\Photon Diagnostics\Arrival time\Pictures\Inventory Photos\_DSC44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7435" y="830725"/>
            <a:ext cx="6957164" cy="462080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err="1" smtClean="0"/>
              <a:t>Prelimenary</a:t>
            </a:r>
            <a:r>
              <a:rPr lang="en-US" dirty="0" smtClean="0"/>
              <a:t> Results from HHG Source: Setup</a:t>
            </a:r>
            <a:endParaRPr lang="de-CH" dirty="0"/>
          </a:p>
        </p:txBody>
      </p:sp>
      <p:sp>
        <p:nvSpPr>
          <p:cNvPr id="4" name="Date Placeholder 3"/>
          <p:cNvSpPr>
            <a:spLocks noGrp="1"/>
          </p:cNvSpPr>
          <p:nvPr>
            <p:ph type="dt" sz="half" idx="10"/>
          </p:nvPr>
        </p:nvSpPr>
        <p:spPr/>
        <p:txBody>
          <a:bodyPr/>
          <a:lstStyle/>
          <a:p>
            <a:fld id="{6464BE8E-C76B-48F1-91C9-DD9341E54781}" type="datetime1">
              <a:rPr lang="de-DE" smtClean="0"/>
              <a:pPr/>
              <a:t>11.11.2013</a:t>
            </a:fld>
            <a:endParaRPr lang="de-DE"/>
          </a:p>
        </p:txBody>
      </p:sp>
      <p:sp>
        <p:nvSpPr>
          <p:cNvPr id="5" name="Footer Placeholder 4"/>
          <p:cNvSpPr>
            <a:spLocks noGrp="1"/>
          </p:cNvSpPr>
          <p:nvPr>
            <p:ph type="ftr" sz="quarter" idx="11"/>
          </p:nvPr>
        </p:nvSpPr>
        <p:spPr/>
        <p:txBody>
          <a:bodyPr/>
          <a:lstStyle/>
          <a:p>
            <a:pPr>
              <a:defRPr/>
            </a:pPr>
            <a:r>
              <a:rPr lang="de-DE" smtClean="0"/>
              <a:t>PSI,</a:t>
            </a:r>
            <a:endParaRPr lang="de-DE"/>
          </a:p>
        </p:txBody>
      </p:sp>
      <p:sp>
        <p:nvSpPr>
          <p:cNvPr id="6" name="Slide Number Placeholder 5"/>
          <p:cNvSpPr>
            <a:spLocks noGrp="1"/>
          </p:cNvSpPr>
          <p:nvPr>
            <p:ph type="sldNum" sz="quarter" idx="12"/>
          </p:nvPr>
        </p:nvSpPr>
        <p:spPr/>
        <p:txBody>
          <a:bodyPr/>
          <a:lstStyle/>
          <a:p>
            <a:r>
              <a:rPr lang="de-DE" smtClean="0"/>
              <a:t>Seite </a:t>
            </a:r>
            <a:fld id="{38E0D9EF-C0A5-4DE2-8C9D-AE4FD3DA60C4}" type="slidenum">
              <a:rPr lang="de-DE" smtClean="0"/>
              <a:pPr/>
              <a:t>8</a:t>
            </a:fld>
            <a:endParaRPr lang="de-DE"/>
          </a:p>
        </p:txBody>
      </p:sp>
      <p:cxnSp>
        <p:nvCxnSpPr>
          <p:cNvPr id="8" name="Straight Arrow Connector 7"/>
          <p:cNvCxnSpPr/>
          <p:nvPr/>
        </p:nvCxnSpPr>
        <p:spPr bwMode="auto">
          <a:xfrm flipV="1">
            <a:off x="3143010" y="3429000"/>
            <a:ext cx="1428990" cy="360040"/>
          </a:xfrm>
          <a:prstGeom prst="straightConnector1">
            <a:avLst/>
          </a:prstGeom>
          <a:solidFill>
            <a:schemeClr val="accent1"/>
          </a:solidFill>
          <a:ln w="38100" cap="flat" cmpd="sng" algn="ctr">
            <a:solidFill>
              <a:srgbClr val="FFFF00"/>
            </a:solidFill>
            <a:prstDash val="solid"/>
            <a:round/>
            <a:headEnd type="none" w="med" len="med"/>
            <a:tailEnd type="arrow"/>
          </a:ln>
          <a:effectLst/>
        </p:spPr>
      </p:cxnSp>
      <p:sp>
        <p:nvSpPr>
          <p:cNvPr id="9" name="TextBox 8"/>
          <p:cNvSpPr txBox="1"/>
          <p:nvPr/>
        </p:nvSpPr>
        <p:spPr>
          <a:xfrm>
            <a:off x="1979712" y="3657016"/>
            <a:ext cx="1049967" cy="264047"/>
          </a:xfrm>
          <a:prstGeom prst="rect">
            <a:avLst/>
          </a:prstGeom>
          <a:noFill/>
        </p:spPr>
        <p:txBody>
          <a:bodyPr wrap="none" lIns="0" tIns="0" rIns="0" bIns="0" rtlCol="0">
            <a:spAutoFit/>
          </a:bodyPr>
          <a:lstStyle/>
          <a:p>
            <a:pPr>
              <a:lnSpc>
                <a:spcPct val="110000"/>
              </a:lnSpc>
            </a:pPr>
            <a:r>
              <a:rPr lang="en-US" sz="1700" b="1" dirty="0" err="1" smtClean="0">
                <a:solidFill>
                  <a:srgbClr val="FFFF00"/>
                </a:solidFill>
                <a:latin typeface="Arial Narrow"/>
                <a:cs typeface="Arial Narrow"/>
              </a:rPr>
              <a:t>LiNb</a:t>
            </a:r>
            <a:r>
              <a:rPr lang="en-US" sz="1700" b="1" dirty="0" smtClean="0">
                <a:solidFill>
                  <a:srgbClr val="FFFF00"/>
                </a:solidFill>
                <a:latin typeface="Arial Narrow"/>
                <a:cs typeface="Arial Narrow"/>
              </a:rPr>
              <a:t> Crystal</a:t>
            </a:r>
            <a:endParaRPr lang="de-CH" sz="1700" b="1" dirty="0" err="1">
              <a:solidFill>
                <a:srgbClr val="FFFF00"/>
              </a:solidFill>
              <a:latin typeface="Arial Narrow"/>
              <a:cs typeface="Arial Narrow"/>
            </a:endParaRPr>
          </a:p>
        </p:txBody>
      </p:sp>
      <p:sp>
        <p:nvSpPr>
          <p:cNvPr id="10" name="TextBox 9"/>
          <p:cNvSpPr txBox="1"/>
          <p:nvPr/>
        </p:nvSpPr>
        <p:spPr>
          <a:xfrm>
            <a:off x="611560" y="5805264"/>
            <a:ext cx="8064896" cy="575542"/>
          </a:xfrm>
          <a:prstGeom prst="rect">
            <a:avLst/>
          </a:prstGeom>
          <a:noFill/>
        </p:spPr>
        <p:txBody>
          <a:bodyPr wrap="square" lIns="0" tIns="0" rIns="0" bIns="0" rtlCol="0">
            <a:spAutoFit/>
          </a:bodyPr>
          <a:lstStyle/>
          <a:p>
            <a:pPr>
              <a:lnSpc>
                <a:spcPct val="110000"/>
              </a:lnSpc>
            </a:pPr>
            <a:r>
              <a:rPr lang="en-US" sz="1700" dirty="0" smtClean="0">
                <a:latin typeface="Arial Narrow"/>
                <a:cs typeface="Arial Narrow"/>
              </a:rPr>
              <a:t>We are currently using a </a:t>
            </a:r>
            <a:r>
              <a:rPr lang="en-US" sz="1700" dirty="0" err="1" smtClean="0">
                <a:latin typeface="Arial Narrow"/>
                <a:cs typeface="Arial Narrow"/>
              </a:rPr>
              <a:t>LiNb</a:t>
            </a:r>
            <a:r>
              <a:rPr lang="en-US" sz="1700" dirty="0" smtClean="0">
                <a:latin typeface="Arial Narrow"/>
                <a:cs typeface="Arial Narrow"/>
              </a:rPr>
              <a:t> crystal for THz generation, to prepare for the SACLA run.  We will eventually try other methods </a:t>
            </a:r>
            <a:r>
              <a:rPr lang="en-US" sz="1700" dirty="0" smtClean="0">
                <a:latin typeface="Arial Narrow"/>
                <a:cs typeface="Arial Narrow"/>
              </a:rPr>
              <a:t>(like DAST</a:t>
            </a:r>
            <a:r>
              <a:rPr lang="en-US" sz="1700" dirty="0" smtClean="0">
                <a:latin typeface="Arial Narrow"/>
                <a:cs typeface="Arial Narrow"/>
              </a:rPr>
              <a:t>) for THz </a:t>
            </a:r>
            <a:r>
              <a:rPr lang="en-US" sz="1700" dirty="0" smtClean="0">
                <a:latin typeface="Arial Narrow"/>
                <a:cs typeface="Arial Narrow"/>
              </a:rPr>
              <a:t>generation and other HHG sources.</a:t>
            </a:r>
            <a:endParaRPr lang="de-CH" sz="1700" dirty="0" err="1">
              <a:latin typeface="Arial Narrow"/>
              <a:cs typeface="Arial Narrow"/>
            </a:endParaRPr>
          </a:p>
        </p:txBody>
      </p:sp>
      <p:cxnSp>
        <p:nvCxnSpPr>
          <p:cNvPr id="18" name="Straight Arrow Connector 17"/>
          <p:cNvCxnSpPr/>
          <p:nvPr/>
        </p:nvCxnSpPr>
        <p:spPr bwMode="auto">
          <a:xfrm flipH="1">
            <a:off x="1403648" y="1700808"/>
            <a:ext cx="288032" cy="108012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9" name="TextBox 18"/>
          <p:cNvSpPr txBox="1"/>
          <p:nvPr/>
        </p:nvSpPr>
        <p:spPr>
          <a:xfrm>
            <a:off x="1347696" y="1147549"/>
            <a:ext cx="1117255" cy="552267"/>
          </a:xfrm>
          <a:prstGeom prst="rect">
            <a:avLst/>
          </a:prstGeom>
          <a:noFill/>
        </p:spPr>
        <p:txBody>
          <a:bodyPr wrap="square" lIns="0" tIns="0" rIns="0" bIns="0" rtlCol="0">
            <a:spAutoFit/>
          </a:bodyPr>
          <a:lstStyle/>
          <a:p>
            <a:pPr algn="ctr">
              <a:lnSpc>
                <a:spcPct val="110000"/>
              </a:lnSpc>
            </a:pPr>
            <a:r>
              <a:rPr lang="en-US" sz="1700" b="1" dirty="0" smtClean="0">
                <a:solidFill>
                  <a:srgbClr val="FF0000"/>
                </a:solidFill>
                <a:latin typeface="Arial Narrow"/>
                <a:cs typeface="Arial Narrow"/>
              </a:rPr>
              <a:t>Z-cut Quartz Window</a:t>
            </a:r>
            <a:endParaRPr lang="de-CH" sz="1700" b="1" dirty="0" err="1">
              <a:solidFill>
                <a:srgbClr val="FF0000"/>
              </a:solidFill>
              <a:latin typeface="Arial Narrow"/>
              <a:cs typeface="Arial Narrow"/>
            </a:endParaRPr>
          </a:p>
        </p:txBody>
      </p:sp>
      <p:cxnSp>
        <p:nvCxnSpPr>
          <p:cNvPr id="23" name="Straight Arrow Connector 22"/>
          <p:cNvCxnSpPr/>
          <p:nvPr/>
        </p:nvCxnSpPr>
        <p:spPr bwMode="auto">
          <a:xfrm flipH="1">
            <a:off x="3857505" y="1484784"/>
            <a:ext cx="1434575" cy="576064"/>
          </a:xfrm>
          <a:prstGeom prst="straightConnector1">
            <a:avLst/>
          </a:prstGeom>
          <a:solidFill>
            <a:schemeClr val="accent1"/>
          </a:solidFill>
          <a:ln w="38100" cap="flat" cmpd="sng" algn="ctr">
            <a:solidFill>
              <a:schemeClr val="accent1"/>
            </a:solidFill>
            <a:prstDash val="solid"/>
            <a:round/>
            <a:headEnd type="none" w="med" len="med"/>
            <a:tailEnd type="arrow"/>
          </a:ln>
          <a:effectLst/>
        </p:spPr>
      </p:cxnSp>
      <p:sp>
        <p:nvSpPr>
          <p:cNvPr id="24" name="TextBox 23"/>
          <p:cNvSpPr txBox="1"/>
          <p:nvPr/>
        </p:nvSpPr>
        <p:spPr>
          <a:xfrm>
            <a:off x="5292080" y="1291434"/>
            <a:ext cx="1904367" cy="264047"/>
          </a:xfrm>
          <a:prstGeom prst="rect">
            <a:avLst/>
          </a:prstGeom>
          <a:noFill/>
        </p:spPr>
        <p:txBody>
          <a:bodyPr wrap="none" lIns="0" tIns="0" rIns="0" bIns="0" rtlCol="0">
            <a:spAutoFit/>
          </a:bodyPr>
          <a:lstStyle/>
          <a:p>
            <a:pPr>
              <a:lnSpc>
                <a:spcPct val="110000"/>
              </a:lnSpc>
            </a:pPr>
            <a:r>
              <a:rPr lang="en-US" sz="1700" b="1" dirty="0" smtClean="0">
                <a:solidFill>
                  <a:schemeClr val="accent1"/>
                </a:solidFill>
                <a:latin typeface="Arial Narrow"/>
                <a:cs typeface="Arial Narrow"/>
              </a:rPr>
              <a:t>Motorized Delay Stage</a:t>
            </a:r>
            <a:endParaRPr lang="de-CH" sz="1700" b="1" dirty="0" err="1">
              <a:solidFill>
                <a:schemeClr val="accent1"/>
              </a:solidFill>
              <a:latin typeface="Arial Narrow"/>
              <a:cs typeface="Arial Narrow"/>
            </a:endParaRPr>
          </a:p>
        </p:txBody>
      </p:sp>
    </p:spTree>
    <p:extLst>
      <p:ext uri="{BB962C8B-B14F-4D97-AF65-F5344CB8AC3E}">
        <p14:creationId xmlns:p14="http://schemas.microsoft.com/office/powerpoint/2010/main" val="1897390985"/>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THz field measured with EO in a virtual focus outside the chamber with identical mirror as in the chamber: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Pulse </a:t>
            </a:r>
            <a:r>
              <a:rPr lang="en-GB" dirty="0"/>
              <a:t>energy: 5.8 </a:t>
            </a:r>
            <a:r>
              <a:rPr lang="en-GB" dirty="0" err="1" smtClean="0"/>
              <a:t>microJ</a:t>
            </a:r>
            <a:endParaRPr lang="en-GB" dirty="0"/>
          </a:p>
          <a:p>
            <a:pPr marL="285750" indent="-285750">
              <a:buFont typeface="Arial" panose="020B0604020202020204" pitchFamily="34" charset="0"/>
              <a:buChar char="•"/>
            </a:pPr>
            <a:endParaRPr lang="de-CH" dirty="0"/>
          </a:p>
          <a:p>
            <a:pPr marL="285750" indent="-285750">
              <a:buFont typeface="Arial" panose="020B0604020202020204" pitchFamily="34" charset="0"/>
              <a:buChar char="•"/>
            </a:pPr>
            <a:r>
              <a:rPr lang="en-GB" dirty="0"/>
              <a:t>Pulse duration (FWHM): 1.5 </a:t>
            </a:r>
            <a:r>
              <a:rPr lang="en-GB" dirty="0" err="1" smtClean="0"/>
              <a:t>ps</a:t>
            </a:r>
            <a:endParaRPr lang="en-GB" dirty="0" smtClean="0"/>
          </a:p>
          <a:p>
            <a:pPr marL="285750" indent="-285750">
              <a:buFont typeface="Arial" panose="020B0604020202020204" pitchFamily="34" charset="0"/>
              <a:buChar char="•"/>
            </a:pPr>
            <a:endParaRPr lang="de-CH" dirty="0"/>
          </a:p>
          <a:p>
            <a:pPr marL="285750" indent="-285750">
              <a:buFont typeface="Arial" panose="020B0604020202020204" pitchFamily="34" charset="0"/>
              <a:buChar char="•"/>
            </a:pPr>
            <a:r>
              <a:rPr lang="de-CH" dirty="0"/>
              <a:t>Beam </a:t>
            </a:r>
            <a:r>
              <a:rPr lang="de-CH" dirty="0" err="1"/>
              <a:t>diameter</a:t>
            </a:r>
            <a:r>
              <a:rPr lang="de-CH" dirty="0"/>
              <a:t> (FWHM): 2.8 </a:t>
            </a:r>
            <a:r>
              <a:rPr lang="de-CH" dirty="0" smtClean="0"/>
              <a:t>mm</a:t>
            </a:r>
          </a:p>
          <a:p>
            <a:pPr marL="285750" indent="-285750">
              <a:buFont typeface="Arial" panose="020B0604020202020204" pitchFamily="34" charset="0"/>
              <a:buChar char="•"/>
            </a:pPr>
            <a:endParaRPr lang="de-CH" dirty="0"/>
          </a:p>
          <a:p>
            <a:pPr marL="285750" indent="-285750">
              <a:buFont typeface="Arial" panose="020B0604020202020204" pitchFamily="34" charset="0"/>
              <a:buChar char="•"/>
            </a:pPr>
            <a:r>
              <a:rPr lang="de-CH" dirty="0"/>
              <a:t>E = </a:t>
            </a:r>
            <a:r>
              <a:rPr lang="de-CH" dirty="0" err="1"/>
              <a:t>sqrt</a:t>
            </a:r>
            <a:r>
              <a:rPr lang="de-CH" dirty="0"/>
              <a:t>(2W/c*e0) = 2e7 V/m = </a:t>
            </a:r>
            <a:r>
              <a:rPr lang="de-CH" dirty="0" smtClean="0"/>
              <a:t>200kV/cm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field strength is pretty good for our purposes, though it can go higher.</a:t>
            </a:r>
            <a:endParaRPr lang="de-CH" dirty="0"/>
          </a:p>
          <a:p>
            <a:endParaRPr lang="de-CH" dirty="0"/>
          </a:p>
        </p:txBody>
      </p:sp>
      <p:sp>
        <p:nvSpPr>
          <p:cNvPr id="3" name="Title 2"/>
          <p:cNvSpPr>
            <a:spLocks noGrp="1"/>
          </p:cNvSpPr>
          <p:nvPr>
            <p:ph type="title"/>
          </p:nvPr>
        </p:nvSpPr>
        <p:spPr/>
        <p:txBody>
          <a:bodyPr/>
          <a:lstStyle/>
          <a:p>
            <a:r>
              <a:rPr lang="en-US" dirty="0" smtClean="0"/>
              <a:t>THz: </a:t>
            </a:r>
            <a:r>
              <a:rPr lang="en-US" dirty="0" err="1" smtClean="0"/>
              <a:t>LiNb</a:t>
            </a:r>
            <a:r>
              <a:rPr lang="en-US" dirty="0" smtClean="0"/>
              <a:t> generation</a:t>
            </a:r>
            <a:endParaRPr lang="de-CH" dirty="0"/>
          </a:p>
        </p:txBody>
      </p:sp>
      <p:sp>
        <p:nvSpPr>
          <p:cNvPr id="4" name="Date Placeholder 3"/>
          <p:cNvSpPr>
            <a:spLocks noGrp="1"/>
          </p:cNvSpPr>
          <p:nvPr>
            <p:ph type="dt" sz="half" idx="10"/>
          </p:nvPr>
        </p:nvSpPr>
        <p:spPr/>
        <p:txBody>
          <a:bodyPr/>
          <a:lstStyle/>
          <a:p>
            <a:fld id="{6464BE8E-C76B-48F1-91C9-DD9341E54781}" type="datetime1">
              <a:rPr lang="de-DE" smtClean="0"/>
              <a:pPr/>
              <a:t>11.11.2013</a:t>
            </a:fld>
            <a:endParaRPr lang="de-DE"/>
          </a:p>
        </p:txBody>
      </p:sp>
      <p:sp>
        <p:nvSpPr>
          <p:cNvPr id="5" name="Footer Placeholder 4"/>
          <p:cNvSpPr>
            <a:spLocks noGrp="1"/>
          </p:cNvSpPr>
          <p:nvPr>
            <p:ph type="ftr" sz="quarter" idx="11"/>
          </p:nvPr>
        </p:nvSpPr>
        <p:spPr/>
        <p:txBody>
          <a:bodyPr/>
          <a:lstStyle/>
          <a:p>
            <a:pPr>
              <a:defRPr/>
            </a:pPr>
            <a:r>
              <a:rPr lang="de-DE" smtClean="0"/>
              <a:t>PSI,</a:t>
            </a:r>
            <a:endParaRPr lang="de-DE"/>
          </a:p>
        </p:txBody>
      </p:sp>
      <p:sp>
        <p:nvSpPr>
          <p:cNvPr id="6" name="Slide Number Placeholder 5"/>
          <p:cNvSpPr>
            <a:spLocks noGrp="1"/>
          </p:cNvSpPr>
          <p:nvPr>
            <p:ph type="sldNum" sz="quarter" idx="12"/>
          </p:nvPr>
        </p:nvSpPr>
        <p:spPr/>
        <p:txBody>
          <a:bodyPr/>
          <a:lstStyle/>
          <a:p>
            <a:r>
              <a:rPr lang="de-DE" smtClean="0"/>
              <a:t>Seite </a:t>
            </a:r>
            <a:fld id="{38E0D9EF-C0A5-4DE2-8C9D-AE4FD3DA60C4}" type="slidenum">
              <a:rPr lang="de-DE" smtClean="0"/>
              <a:pPr/>
              <a:t>9</a:t>
            </a:fld>
            <a:endParaRPr lang="de-DE"/>
          </a:p>
        </p:txBody>
      </p:sp>
    </p:spTree>
    <p:extLst>
      <p:ext uri="{BB962C8B-B14F-4D97-AF65-F5344CB8AC3E}">
        <p14:creationId xmlns:p14="http://schemas.microsoft.com/office/powerpoint/2010/main" val="1259642903"/>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mac_ppt_vorlage_quer">
  <a:themeElements>
    <a:clrScheme name="Office-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0" i="0" u="none" strike="noStrike" cap="none" normalizeH="0" baseline="0">
            <a:ln>
              <a:noFill/>
            </a:ln>
            <a:solidFill>
              <a:schemeClr val="tx1"/>
            </a:solidFill>
            <a:effectLst/>
            <a:latin typeface="Times" charset="0"/>
          </a:defRPr>
        </a:defPPr>
      </a:lstStyle>
    </a:lnDef>
    <a:txDef>
      <a:spPr>
        <a:noFill/>
      </a:spPr>
      <a:bodyPr wrap="square" lIns="0" tIns="0" rIns="0" bIns="0" rtlCol="0">
        <a:spAutoFit/>
      </a:bodyPr>
      <a:lstStyle>
        <a:defPPr>
          <a:lnSpc>
            <a:spcPct val="110000"/>
          </a:lnSpc>
          <a:defRPr sz="1700" dirty="0" err="1">
            <a:latin typeface="Arial Narrow"/>
            <a:cs typeface="Arial Narrow"/>
          </a:defRPr>
        </a:defPPr>
      </a:lstStyle>
    </a:txDef>
  </a:objectDefaults>
  <a:extraClrSchemeLst>
    <a:extraClrScheme>
      <a:clrScheme name="Office-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mac_ppt_vorlage_quer</Template>
  <TotalTime>0</TotalTime>
  <Words>1120</Words>
  <Application>Microsoft Office PowerPoint</Application>
  <PresentationFormat>On-screen Show (4:3)</PresentationFormat>
  <Paragraphs>207</Paragraphs>
  <Slides>17</Slides>
  <Notes>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mac_ppt_vorlage_quer</vt:lpstr>
      <vt:lpstr>Paul Scherrer Institut</vt:lpstr>
      <vt:lpstr>THz Streaking Reminder</vt:lpstr>
      <vt:lpstr>THz Streaking Reminder</vt:lpstr>
      <vt:lpstr>PALM and PSEM</vt:lpstr>
      <vt:lpstr>Photon Arrival and Length Monitor (PALM) Goals</vt:lpstr>
      <vt:lpstr>Approach to Realizing PALM Goals</vt:lpstr>
      <vt:lpstr>Prelimenary Results from HHG Source: Setup</vt:lpstr>
      <vt:lpstr>Prelimenary Results from HHG Source: Setup</vt:lpstr>
      <vt:lpstr>THz: LiNb generation</vt:lpstr>
      <vt:lpstr>HHG: Spectrum from Grating Spectrometer</vt:lpstr>
      <vt:lpstr>PALM: First (Prelimenary) Results</vt:lpstr>
      <vt:lpstr>PALM: First (Prelimenary) Results</vt:lpstr>
      <vt:lpstr>PALM: First (Prelimenary) Results</vt:lpstr>
      <vt:lpstr>PALM: First (Prelimenary) Results</vt:lpstr>
      <vt:lpstr>PALM: Current Issues</vt:lpstr>
      <vt:lpstr>PALM: Next Steps</vt:lpstr>
      <vt:lpstr>PowerPoint Presentation</vt:lpstr>
    </vt:vector>
  </TitlesOfParts>
  <Company>PSI - Paul Scherrer Institut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Paul Scherrer Institut</dc:title>
  <dc:creator>Juranic Pavle</dc:creator>
  <cp:lastModifiedBy>Juranic Pavle</cp:lastModifiedBy>
  <cp:revision>24</cp:revision>
  <cp:lastPrinted>2004-07-12T09:37:01Z</cp:lastPrinted>
  <dcterms:created xsi:type="dcterms:W3CDTF">2013-11-08T10:53:35Z</dcterms:created>
  <dcterms:modified xsi:type="dcterms:W3CDTF">2013-11-11T14:57:47Z</dcterms:modified>
</cp:coreProperties>
</file>