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9" r:id="rId3"/>
    <p:sldId id="385" r:id="rId4"/>
    <p:sldId id="354" r:id="rId5"/>
    <p:sldId id="372" r:id="rId6"/>
    <p:sldId id="386" r:id="rId7"/>
  </p:sldIdLst>
  <p:sldSz cx="9144000" cy="6858000" type="screen4x3"/>
  <p:notesSz cx="6781800" cy="99187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930A"/>
    <a:srgbClr val="626262"/>
    <a:srgbClr val="1C06C2"/>
    <a:srgbClr val="9FF3A7"/>
    <a:srgbClr val="99CCFF"/>
    <a:srgbClr val="FCEDAE"/>
    <a:srgbClr val="DBF7FB"/>
    <a:srgbClr val="251555"/>
    <a:srgbClr val="2B362A"/>
    <a:srgbClr val="16E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2" autoAdjust="0"/>
    <p:restoredTop sz="96825" autoAdjust="0"/>
  </p:normalViewPr>
  <p:slideViewPr>
    <p:cSldViewPr snapToGrid="0">
      <p:cViewPr>
        <p:scale>
          <a:sx n="90" d="100"/>
          <a:sy n="90" d="100"/>
        </p:scale>
        <p:origin x="-768" y="16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888"/>
      </p:cViewPr>
      <p:guideLst>
        <p:guide orient="horz" pos="3124"/>
        <p:guide pos="213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4936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C10362BF-BB3C-4E8B-AA88-1FB36F9C16BF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854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67749C01-57F7-4288-8679-5D3E04FF4437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63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875" y="4711700"/>
            <a:ext cx="4972050" cy="4462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pitchFamily="112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pitchFamily="112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pitchFamily="112" charset="-128"/>
              </a:rPr>
              <a:t>Fill in the text written in brown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56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290356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0F407-74BF-41BC-A5CA-CB7704F589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10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5DFF6-7C4C-4EF9-9767-0D088BF01C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40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B5F097-BD14-4EDE-BEF9-A1AA228D44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437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5B023-402E-494C-BDE9-C7EA8E40FE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744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02F48-10A8-4D22-8FC8-6B18E6444D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570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A1169-6CB2-4A2A-9BF2-CA6D99D1B9F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4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6C174-2010-4395-9EC7-F1FAA9E6AA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730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73C4F-28EC-49CD-BF15-ED307FE90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098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14B32-52F2-4809-9634-222E6C7708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8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4695-D6C0-463F-88CB-8F773842BF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55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</a:defRPr>
            </a:lvl1pPr>
          </a:lstStyle>
          <a:p>
            <a:fld id="{45E1AA30-FC2C-45A0-B150-75233BD8814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93963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 smtClean="0">
                <a:solidFill>
                  <a:schemeClr val="bg1"/>
                </a:solidFill>
              </a:rPr>
              <a:t>Beam Parameters for European XFEL</a:t>
            </a: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/>
        </p:nvSpPr>
        <p:spPr bwMode="auto">
          <a:xfrm>
            <a:off x="76200" y="6600164"/>
            <a:ext cx="88693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Christopher</a:t>
            </a:r>
            <a:r>
              <a:rPr lang="en-GB" sz="1000" baseline="0" dirty="0" smtClean="0">
                <a:solidFill>
                  <a:srgbClr val="000000"/>
                </a:solidFill>
                <a:latin typeface="Helvetica" pitchFamily="34" charset="0"/>
              </a:rPr>
              <a:t> Gerth</a:t>
            </a:r>
            <a:r>
              <a:rPr lang="en-GB" sz="1000" dirty="0">
                <a:solidFill>
                  <a:srgbClr val="000000"/>
                </a:solidFill>
                <a:latin typeface="Helvetica" pitchFamily="34" charset="0"/>
              </a:rPr>
              <a:t>	       </a:t>
            </a: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 2</a:t>
            </a:r>
            <a:r>
              <a:rPr lang="en-GB" sz="1000" baseline="30000" dirty="0" smtClean="0">
                <a:solidFill>
                  <a:srgbClr val="000000"/>
                </a:solidFill>
                <a:latin typeface="Helvetica" pitchFamily="34" charset="0"/>
              </a:rPr>
              <a:t>nd</a:t>
            </a:r>
            <a:r>
              <a:rPr lang="en-GB" sz="1000" baseline="0" dirty="0" smtClean="0">
                <a:solidFill>
                  <a:srgbClr val="000000"/>
                </a:solidFill>
                <a:latin typeface="Helvetica" pitchFamily="34" charset="0"/>
              </a:rPr>
              <a:t> Mini-Workshop on Longitudinal Diagnostics for FELs</a:t>
            </a: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, </a:t>
            </a:r>
            <a:r>
              <a:rPr lang="en-GB" sz="1000" baseline="0" dirty="0" smtClean="0">
                <a:solidFill>
                  <a:srgbClr val="000000"/>
                </a:solidFill>
                <a:latin typeface="Helvetica" pitchFamily="34" charset="0"/>
              </a:rPr>
              <a:t>11-12 November </a:t>
            </a:r>
            <a:r>
              <a:rPr lang="en-GB" sz="1000" dirty="0" smtClean="0">
                <a:solidFill>
                  <a:srgbClr val="000000"/>
                </a:solidFill>
                <a:latin typeface="Helvetica" pitchFamily="34" charset="0"/>
              </a:rPr>
              <a:t>2013</a:t>
            </a:r>
            <a:endParaRPr lang="en-GB" sz="18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3" y="3104707"/>
            <a:ext cx="7283450" cy="596900"/>
          </a:xfrm>
          <a:ln w="9525"/>
        </p:spPr>
        <p:txBody>
          <a:bodyPr/>
          <a:lstStyle/>
          <a:p>
            <a:pPr eaLnBrk="1" hangingPunct="1"/>
            <a:r>
              <a:rPr lang="en-GB" sz="2000" dirty="0" smtClean="0">
                <a:solidFill>
                  <a:srgbClr val="251555"/>
                </a:solidFill>
                <a:latin typeface="Arial Rounded MT Bold" pitchFamily="34" charset="0"/>
              </a:rPr>
              <a:t>Presented by: Christopher Gerth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2264807"/>
            <a:ext cx="9143999" cy="8399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bIns="0"/>
          <a:lstStyle/>
          <a:p>
            <a:pPr algn="ctr">
              <a:buClr>
                <a:schemeClr val="accent2"/>
              </a:buClr>
              <a:buSzPct val="80000"/>
              <a:buNone/>
            </a:pPr>
            <a:r>
              <a:rPr lang="en-US" sz="3600" dirty="0" smtClean="0">
                <a:solidFill>
                  <a:srgbClr val="251555"/>
                </a:solidFill>
                <a:latin typeface="Arial Rounded MT Bold" pitchFamily="34" charset="0"/>
              </a:rPr>
              <a:t>  </a:t>
            </a:r>
            <a:r>
              <a:rPr lang="en-US" sz="3600" dirty="0">
                <a:solidFill>
                  <a:srgbClr val="251555"/>
                </a:solidFill>
                <a:latin typeface="Arial Rounded MT Bold" pitchFamily="34" charset="0"/>
              </a:rPr>
              <a:t>Beam Parameters for European </a:t>
            </a:r>
            <a:r>
              <a:rPr lang="en-US" sz="3600" dirty="0" smtClean="0">
                <a:solidFill>
                  <a:srgbClr val="251555"/>
                </a:solidFill>
                <a:latin typeface="Arial Rounded MT Bold" pitchFamily="34" charset="0"/>
              </a:rPr>
              <a:t>XFEL</a:t>
            </a:r>
            <a:endParaRPr lang="en-US" sz="3600" dirty="0">
              <a:solidFill>
                <a:srgbClr val="251555"/>
              </a:solidFill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1100" y="5046400"/>
            <a:ext cx="692179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solidFill>
                  <a:srgbClr val="25155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000" baseline="30000" dirty="0" smtClean="0">
                <a:solidFill>
                  <a:srgbClr val="25155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000" dirty="0" smtClean="0">
                <a:solidFill>
                  <a:srgbClr val="25155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Mini-Workshop on Longitudinal Diagnostics for FELs</a:t>
            </a:r>
          </a:p>
          <a:p>
            <a:pPr algn="ctr">
              <a:buNone/>
            </a:pPr>
            <a:r>
              <a:rPr lang="en-US" sz="2000" dirty="0" smtClean="0">
                <a:solidFill>
                  <a:srgbClr val="25155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DESY Hamburg</a:t>
            </a:r>
          </a:p>
          <a:p>
            <a:pPr algn="ctr">
              <a:buNone/>
            </a:pPr>
            <a:r>
              <a:rPr lang="en-US" sz="2000" dirty="0" smtClean="0">
                <a:solidFill>
                  <a:srgbClr val="25155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11-12 November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307206" y="2477700"/>
            <a:ext cx="478465" cy="23360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8" charset="-12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038125" y="1877199"/>
            <a:ext cx="3798627" cy="1201003"/>
            <a:chOff x="2109375" y="1951630"/>
            <a:chExt cx="3798627" cy="1201003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2109375" y="1951630"/>
              <a:ext cx="0" cy="1201003"/>
            </a:xfrm>
            <a:prstGeom prst="line">
              <a:avLst/>
            </a:prstGeom>
            <a:noFill/>
            <a:ln w="12700" cap="flat" cmpd="sng" algn="ctr">
              <a:solidFill>
                <a:schemeClr val="folHlink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571960" y="2142699"/>
              <a:ext cx="0" cy="971265"/>
            </a:xfrm>
            <a:prstGeom prst="line">
              <a:avLst/>
            </a:prstGeom>
            <a:noFill/>
            <a:ln w="12700" cap="flat" cmpd="sng" algn="ctr">
              <a:solidFill>
                <a:schemeClr val="folHlink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5908002" y="2081738"/>
              <a:ext cx="0" cy="1032226"/>
            </a:xfrm>
            <a:prstGeom prst="line">
              <a:avLst/>
            </a:prstGeom>
            <a:noFill/>
            <a:ln w="12700" cap="flat" cmpd="sng" algn="ctr">
              <a:solidFill>
                <a:schemeClr val="folHlink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85" y="1779445"/>
            <a:ext cx="8467725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5"/>
          <p:cNvSpPr txBox="1">
            <a:spLocks noChangeAspect="1" noChangeArrowheads="1"/>
          </p:cNvSpPr>
          <p:nvPr/>
        </p:nvSpPr>
        <p:spPr bwMode="auto">
          <a:xfrm>
            <a:off x="144089" y="1124510"/>
            <a:ext cx="8712832" cy="60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ＭＳ Ｐゴシック" charset="-128"/>
              </a:defRPr>
            </a:lvl1pPr>
            <a:lvl2pPr marL="558800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pPr marL="342900" lvl="1" indent="-342900" eaLnBrk="1" hangingPunct="1">
              <a:buFont typeface="+mj-lt"/>
              <a:buAutoNum type="arabicParenR"/>
            </a:pPr>
            <a:r>
              <a:rPr lang="en-US" sz="1600" dirty="0" smtClean="0">
                <a:solidFill>
                  <a:srgbClr val="002060"/>
                </a:solidFill>
              </a:rPr>
              <a:t>Distribution of </a:t>
            </a:r>
            <a:r>
              <a:rPr lang="en-US" sz="1600" dirty="0" err="1" smtClean="0">
                <a:solidFill>
                  <a:srgbClr val="002060"/>
                </a:solidFill>
              </a:rPr>
              <a:t>fs</a:t>
            </a:r>
            <a:r>
              <a:rPr lang="en-US" sz="1600" dirty="0" smtClean="0">
                <a:solidFill>
                  <a:srgbClr val="002060"/>
                </a:solidFill>
              </a:rPr>
              <a:t>-stable optical synchronization signals over entire facility (~ 3.5 km)</a:t>
            </a:r>
          </a:p>
          <a:p>
            <a:pPr marL="342900" lvl="1" indent="-342900" eaLnBrk="1" hangingPunct="1">
              <a:buFont typeface="+mj-lt"/>
              <a:buAutoNum type="arabicParenR"/>
            </a:pPr>
            <a:r>
              <a:rPr lang="en-US" sz="1600" dirty="0" smtClean="0">
                <a:solidFill>
                  <a:srgbClr val="002060"/>
                </a:solidFill>
              </a:rPr>
              <a:t>Monitoring of long. properties: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beam energy</a:t>
            </a:r>
            <a:r>
              <a:rPr lang="en-US" sz="1600" dirty="0" smtClean="0">
                <a:solidFill>
                  <a:srgbClr val="002060"/>
                </a:solidFill>
              </a:rPr>
              <a:t>, </a:t>
            </a:r>
            <a:r>
              <a:rPr lang="en-US" sz="1600" dirty="0" smtClean="0">
                <a:solidFill>
                  <a:srgbClr val="0070C0"/>
                </a:solidFill>
              </a:rPr>
              <a:t>bunch profile/length</a:t>
            </a:r>
            <a:r>
              <a:rPr lang="en-US" sz="1600" dirty="0" smtClean="0">
                <a:solidFill>
                  <a:srgbClr val="002060"/>
                </a:solidFill>
              </a:rPr>
              <a:t> and </a:t>
            </a:r>
            <a:r>
              <a:rPr lang="en-US" sz="1600" dirty="0" smtClean="0">
                <a:solidFill>
                  <a:srgbClr val="C00000"/>
                </a:solidFill>
              </a:rPr>
              <a:t>bunch arrival time. 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766953" y="2553900"/>
            <a:ext cx="0" cy="78306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961909" y="2477700"/>
            <a:ext cx="0" cy="78306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109364" y="2523420"/>
            <a:ext cx="0" cy="783066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845272"/>
              </p:ext>
            </p:extLst>
          </p:nvPr>
        </p:nvGraphicFramePr>
        <p:xfrm>
          <a:off x="132214" y="3659879"/>
          <a:ext cx="8845531" cy="1524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40640"/>
                <a:gridCol w="1138172"/>
                <a:gridCol w="1463040"/>
                <a:gridCol w="2149840"/>
                <a:gridCol w="3253839"/>
              </a:tblGrid>
              <a:tr h="223331">
                <a:tc>
                  <a:txBody>
                    <a:bodyPr/>
                    <a:lstStyle/>
                    <a:p>
                      <a:pPr algn="r"/>
                      <a:r>
                        <a:rPr lang="de-DE" sz="1400" b="0" dirty="0" smtClean="0"/>
                        <a:t>20pC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4.53ps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1.46ps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185fs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 smtClean="0"/>
                        <a:t>5.23fs</a:t>
                      </a:r>
                      <a:endParaRPr lang="de-DE" sz="1400" b="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13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100pC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4.80ps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1.55ps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197fs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11.6fs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497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250pC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5.27ps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1.70ps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223fs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25.4fs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05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500pC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6.00ps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1.96ps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259fs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43.0fs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913">
                <a:tc>
                  <a:txBody>
                    <a:bodyPr/>
                    <a:lstStyle/>
                    <a:p>
                      <a:pPr algn="r"/>
                      <a:r>
                        <a:rPr lang="de-DE" sz="1400" dirty="0" smtClean="0"/>
                        <a:t>1000pC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6.77ps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2.23ps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303fs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84.0fs</a:t>
                      </a:r>
                      <a:endParaRPr lang="de-DE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15541"/>
              </p:ext>
            </p:extLst>
          </p:nvPr>
        </p:nvGraphicFramePr>
        <p:xfrm>
          <a:off x="117470" y="3309214"/>
          <a:ext cx="8872151" cy="304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45820"/>
                <a:gridCol w="1805940"/>
                <a:gridCol w="2194656"/>
                <a:gridCol w="2149433"/>
                <a:gridCol w="1876302"/>
              </a:tblGrid>
              <a:tr h="2375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130MeV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600MeV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2.5GeV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17.5GeV</a:t>
                      </a:r>
                      <a:endParaRPr lang="en-US" sz="14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464520" y="3018725"/>
            <a:ext cx="15504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1050" dirty="0" smtClean="0">
                <a:solidFill>
                  <a:srgbClr val="251555"/>
                </a:solidFill>
              </a:rPr>
              <a:t>Igor Zagorodnov, 2011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4215" y="5220831"/>
            <a:ext cx="7202613" cy="92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 Energy change (x 100) after accelerating sections: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I0, L1, L2, L3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+mn-lt"/>
              </a:rPr>
              <a:t>Bunch length change (x 1000) after bunch compressors: </a:t>
            </a: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BC0, BC1, BC2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Bunch arrival time may change after dispersive sections: </a:t>
            </a:r>
            <a:r>
              <a:rPr lang="en-US" sz="1600" dirty="0" smtClean="0">
                <a:solidFill>
                  <a:srgbClr val="C00000"/>
                </a:solidFill>
              </a:rPr>
              <a:t>BC0, BC1, BC2</a:t>
            </a:r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 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4714" y="6165448"/>
            <a:ext cx="8999911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lvl="1">
              <a:buNone/>
            </a:pPr>
            <a:r>
              <a:rPr lang="en-US" sz="1600" dirty="0" smtClean="0">
                <a:solidFill>
                  <a:srgbClr val="002060"/>
                </a:solidFill>
              </a:rPr>
              <a:t>=&gt; Long. Diagnostics after Accelerating and Dispersive Sections - only few but </a:t>
            </a:r>
            <a:r>
              <a:rPr lang="en-US" sz="1600" dirty="0">
                <a:solidFill>
                  <a:srgbClr val="002060"/>
                </a:solidFill>
              </a:rPr>
              <a:t>c</a:t>
            </a:r>
            <a:r>
              <a:rPr lang="en-US" sz="1600" dirty="0" smtClean="0">
                <a:solidFill>
                  <a:srgbClr val="002060"/>
                </a:solidFill>
              </a:rPr>
              <a:t>omplex systems </a:t>
            </a:r>
            <a:endParaRPr lang="en-US" sz="1600" dirty="0">
              <a:solidFill>
                <a:srgbClr val="00206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67939" y="1742329"/>
            <a:ext cx="7296644" cy="1518437"/>
            <a:chOff x="767939" y="1742329"/>
            <a:chExt cx="7296644" cy="1518437"/>
          </a:xfrm>
        </p:grpSpPr>
        <p:sp>
          <p:nvSpPr>
            <p:cNvPr id="12" name="Oval 11"/>
            <p:cNvSpPr/>
            <p:nvPr/>
          </p:nvSpPr>
          <p:spPr bwMode="auto">
            <a:xfrm>
              <a:off x="3099460" y="1779445"/>
              <a:ext cx="1543184" cy="1227405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5282541" y="1742329"/>
              <a:ext cx="1543184" cy="1227405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767939" y="2393147"/>
              <a:ext cx="906482" cy="867619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7611342" y="2007308"/>
              <a:ext cx="453241" cy="587196"/>
            </a:xfrm>
            <a:prstGeom prst="ellips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8" charset="-128"/>
              </a:endParaRPr>
            </a:p>
          </p:txBody>
        </p:sp>
      </p:grpSp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42325" y="114300"/>
            <a:ext cx="576263" cy="911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37931725" indent="-3747452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28D96B5D-DC11-4BAB-ABED-C41E36808116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9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476250"/>
            <a:ext cx="6613525" cy="738188"/>
          </a:xfrm>
        </p:spPr>
        <p:txBody>
          <a:bodyPr anchor="b"/>
          <a:lstStyle/>
          <a:p>
            <a:pPr algn="ctr" eaLnBrk="1" hangingPunct="1"/>
            <a:r>
              <a:rPr lang="en-US" sz="2000" b="0" dirty="0" smtClean="0"/>
              <a:t>1. Introduction:  Scope of WP-18 Devices</a:t>
            </a:r>
            <a:br>
              <a:rPr lang="en-US" sz="2000" b="0" dirty="0" smtClean="0"/>
            </a:br>
            <a:endParaRPr lang="en-GB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46376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Super-Conducting LINAC – Time Structure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8EE16-07B0-443F-BE2C-70FE5F3E133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17475" y="6505575"/>
            <a:ext cx="57023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European XFEL MAC January 2010</a:t>
            </a:r>
          </a:p>
          <a:p>
            <a:pPr>
              <a:defRPr/>
            </a:pPr>
            <a:r>
              <a:rPr lang="en-GB" smtClean="0"/>
              <a:t>T. Limberg</a:t>
            </a:r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800248"/>
            <a:ext cx="6868907" cy="452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folHlink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62611" y="1307330"/>
            <a:ext cx="6015934" cy="1023936"/>
          </a:xfrm>
          <a:solidFill>
            <a:schemeClr val="bg1"/>
          </a:solidFill>
        </p:spPr>
        <p:txBody>
          <a:bodyPr/>
          <a:lstStyle/>
          <a:p>
            <a:r>
              <a:rPr lang="en-US" sz="2000" dirty="0" smtClean="0">
                <a:solidFill>
                  <a:srgbClr val="002060"/>
                </a:solidFill>
              </a:rPr>
              <a:t>Pulse repetition rate: 10 Hz (up to 25 Hz or </a:t>
            </a:r>
            <a:r>
              <a:rPr lang="en-US" sz="2000" dirty="0" err="1" smtClean="0">
                <a:solidFill>
                  <a:srgbClr val="002060"/>
                </a:solidFill>
              </a:rPr>
              <a:t>cw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RF flat top length: &lt; 600 </a:t>
            </a:r>
            <a:r>
              <a:rPr lang="el-GR" sz="2000" dirty="0" smtClean="0">
                <a:solidFill>
                  <a:srgbClr val="002060"/>
                </a:solidFill>
              </a:rPr>
              <a:t>μ</a:t>
            </a:r>
            <a:r>
              <a:rPr lang="en-US" sz="2000" dirty="0" smtClean="0">
                <a:solidFill>
                  <a:srgbClr val="002060"/>
                </a:solidFill>
              </a:rPr>
              <a:t>s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Bunch frequency: n*111 ns with n ≥ 2</a:t>
            </a:r>
            <a:endParaRPr lang="en-US" sz="2000" b="1" dirty="0">
              <a:solidFill>
                <a:srgbClr val="002060"/>
              </a:solidFill>
            </a:endParaRP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92825" y="5188696"/>
            <a:ext cx="8659788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BC2: about 5 m space reserved for future diagnostics upgrade (originally ORS )</a:t>
            </a:r>
          </a:p>
          <a:p>
            <a:r>
              <a:rPr lang="en-US" sz="1600" dirty="0" smtClean="0"/>
              <a:t> Space </a:t>
            </a:r>
            <a:r>
              <a:rPr lang="en-US" sz="1600" dirty="0" smtClean="0"/>
              <a:t>could also be used for beam manipulation with </a:t>
            </a:r>
            <a:r>
              <a:rPr lang="en-US" sz="1600" dirty="0" smtClean="0"/>
              <a:t>lasers</a:t>
            </a:r>
            <a:endParaRPr lang="en-US" sz="1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6621"/>
            <a:ext cx="9144000" cy="149576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212112" y="2062714"/>
            <a:ext cx="6868632" cy="2870790"/>
            <a:chOff x="1212112" y="2062714"/>
            <a:chExt cx="6868632" cy="287079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12" y="2897276"/>
              <a:ext cx="6868632" cy="2036228"/>
            </a:xfrm>
            <a:prstGeom prst="rect">
              <a:avLst/>
            </a:prstGeom>
          </p:spPr>
        </p:pic>
        <p:cxnSp>
          <p:nvCxnSpPr>
            <p:cNvPr id="8" name="Straight Connector 7"/>
            <p:cNvCxnSpPr/>
            <p:nvPr/>
          </p:nvCxnSpPr>
          <p:spPr bwMode="auto">
            <a:xfrm flipH="1">
              <a:off x="1307805" y="2062714"/>
              <a:ext cx="2286000" cy="834562"/>
            </a:xfrm>
            <a:prstGeom prst="lin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337545" y="2215114"/>
              <a:ext cx="2243469" cy="1006549"/>
            </a:xfrm>
            <a:prstGeom prst="line">
              <a:avLst/>
            </a:prstGeom>
            <a:noFill/>
            <a:ln w="28575" cap="flat" cmpd="sng" algn="ctr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2094614" y="2847751"/>
              <a:ext cx="2998381" cy="258726"/>
            </a:xfrm>
            <a:prstGeom prst="straightConnector1">
              <a:avLst/>
            </a:prstGeom>
            <a:noFill/>
            <a:ln w="28575" cap="flat" cmpd="sng" algn="ctr">
              <a:solidFill>
                <a:srgbClr val="00206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 rot="300000">
              <a:off x="3317358" y="2550895"/>
              <a:ext cx="768159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800" dirty="0" smtClean="0"/>
                <a:t>~ 5 m</a:t>
              </a:r>
              <a:endParaRPr lang="en-US" sz="1800" dirty="0"/>
            </a:p>
          </p:txBody>
        </p:sp>
      </p:grpSp>
      <p:cxnSp>
        <p:nvCxnSpPr>
          <p:cNvPr id="18" name="Straight Arrow Connector 17"/>
          <p:cNvCxnSpPr/>
          <p:nvPr/>
        </p:nvCxnSpPr>
        <p:spPr bwMode="auto">
          <a:xfrm rot="252122" flipH="1">
            <a:off x="7578724" y="1909206"/>
            <a:ext cx="1174162" cy="0"/>
          </a:xfrm>
          <a:prstGeom prst="straightConnector1">
            <a:avLst/>
          </a:prstGeom>
          <a:noFill/>
          <a:ln w="28575" cap="flat" cmpd="sng" algn="ctr">
            <a:solidFill>
              <a:srgbClr val="FD930A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 rot="252122">
            <a:off x="7658604" y="1656670"/>
            <a:ext cx="120738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dirty="0" smtClean="0">
                <a:solidFill>
                  <a:srgbClr val="FD930A"/>
                </a:solidFill>
              </a:rPr>
              <a:t>Beam direction</a:t>
            </a:r>
            <a:endParaRPr lang="en-US" sz="1200" dirty="0">
              <a:solidFill>
                <a:srgbClr val="FD930A"/>
              </a:solidFill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716850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2.8 </a:t>
            </a:r>
            <a:r>
              <a:rPr lang="en-US" sz="2000" b="0" dirty="0"/>
              <a:t>Diagnostics </a:t>
            </a:r>
            <a:r>
              <a:rPr lang="en-US" sz="2000" b="0" dirty="0" smtClean="0"/>
              <a:t>Upgrades: Reserved </a:t>
            </a:r>
            <a:r>
              <a:rPr lang="en-US" sz="2000" b="0" dirty="0"/>
              <a:t>Space </a:t>
            </a:r>
            <a:r>
              <a:rPr lang="en-US" sz="2000" b="0" dirty="0" smtClean="0"/>
              <a:t>in BC2</a:t>
            </a:r>
            <a:br>
              <a:rPr lang="en-US" sz="2000" b="0" dirty="0" smtClean="0"/>
            </a:br>
            <a:endParaRPr lang="en-GB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425117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XTCAV</a:t>
            </a:r>
            <a:br>
              <a:rPr lang="en-US" sz="2000" b="0" dirty="0" smtClean="0"/>
            </a:br>
            <a:endParaRPr lang="en-GB" sz="2000" b="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973004"/>
            <a:ext cx="836295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7611" y="1216764"/>
            <a:ext cx="7187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Where to measure: Before or after FEL undulators?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52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C174-2010-4395-9EC7-F1FAA9E6AA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93788" y="476250"/>
            <a:ext cx="66135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 eaLnBrk="1" hangingPunct="1">
              <a:buNone/>
            </a:pPr>
            <a:r>
              <a:rPr lang="en-US" sz="2000" b="0" dirty="0" smtClean="0"/>
              <a:t>Frequency Domain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GB" sz="2000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306143"/>
            <a:ext cx="86296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577" y="3221072"/>
            <a:ext cx="4497572" cy="323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0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On-screen Show (4:3)</PresentationFormat>
  <Paragraphs>67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DESY European XFEL</vt:lpstr>
      <vt:lpstr>PowerPoint Presentation</vt:lpstr>
      <vt:lpstr>1. Introduction:  Scope of WP-18 Devices </vt:lpstr>
      <vt:lpstr>Super-Conducting LINAC – Time Structure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 </dc:title>
  <cp:lastModifiedBy>christo</cp:lastModifiedBy>
  <cp:revision>461</cp:revision>
  <dcterms:modified xsi:type="dcterms:W3CDTF">2013-11-12T16:08:20Z</dcterms:modified>
</cp:coreProperties>
</file>