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72" r:id="rId3"/>
    <p:sldId id="373" r:id="rId4"/>
    <p:sldId id="374" r:id="rId5"/>
    <p:sldId id="376" r:id="rId6"/>
    <p:sldId id="375" r:id="rId7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3A7"/>
    <a:srgbClr val="FCEDAE"/>
    <a:srgbClr val="FD930A"/>
    <a:srgbClr val="626262"/>
    <a:srgbClr val="1C06C2"/>
    <a:srgbClr val="99CCFF"/>
    <a:srgbClr val="DBF7FB"/>
    <a:srgbClr val="251555"/>
    <a:srgbClr val="2B362A"/>
    <a:srgbClr val="16E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72" autoAdjust="0"/>
    <p:restoredTop sz="96825" autoAdjust="0"/>
  </p:normalViewPr>
  <p:slideViewPr>
    <p:cSldViewPr snapToGrid="0">
      <p:cViewPr>
        <p:scale>
          <a:sx n="90" d="100"/>
          <a:sy n="90" d="100"/>
        </p:scale>
        <p:origin x="-72" y="7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888"/>
      </p:cViewPr>
      <p:guideLst>
        <p:guide orient="horz" pos="3128"/>
        <p:guide pos="213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4936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966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535" y="0"/>
            <a:ext cx="2943965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466"/>
            <a:ext cx="2943966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535" y="9435466"/>
            <a:ext cx="2943965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C10362BF-BB3C-4E8B-AA88-1FB36F9C16BF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854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88623" indent="-37530737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886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5772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3657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31543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67749C01-57F7-4288-8679-5D3E04FF4437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63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570" y="4717733"/>
            <a:ext cx="4981361" cy="44681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577" tIns="45789" rIns="91577" bIns="45789"/>
          <a:lstStyle/>
          <a:p>
            <a:pPr marL="228943" indent="-228943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>
                <a:ea typeface="ＭＳ Ｐゴシック" pitchFamily="112" charset="-128"/>
              </a:rPr>
              <a:t>How to edit the title slide</a:t>
            </a:r>
          </a:p>
          <a:p>
            <a:pPr marL="228943" indent="-228943" eaLnBrk="1" hangingPunct="1">
              <a:spcBef>
                <a:spcPct val="0"/>
              </a:spcBef>
              <a:spcAft>
                <a:spcPct val="20000"/>
              </a:spcAft>
            </a:pPr>
            <a:endParaRPr lang="en-GB" sz="1100">
              <a:ea typeface="ＭＳ Ｐゴシック" pitchFamily="112" charset="-128"/>
            </a:endParaRPr>
          </a:p>
          <a:p>
            <a:pPr marL="228943" indent="-228943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ea typeface="ＭＳ Ｐゴシック" pitchFamily="112" charset="-128"/>
              </a:rPr>
              <a:t>Fill in the text written in brown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290356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0F407-74BF-41BC-A5CA-CB7704F589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10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5DFF6-7C4C-4EF9-9767-0D088BF01C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0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5F097-BD14-4EDE-BEF9-A1AA228D44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437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5B023-402E-494C-BDE9-C7EA8E40FE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744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02F48-10A8-4D22-8FC8-6B18E6444D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570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A1169-6CB2-4A2A-9BF2-CA6D99D1B9F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47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6C174-2010-4395-9EC7-F1FAA9E6AAD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730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73C4F-28EC-49CD-BF15-ED307FE904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098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14B32-52F2-4809-9634-222E6C7708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8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4695-D6C0-463F-88CB-8F773842BF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55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</a:defRPr>
            </a:lvl1pPr>
          </a:lstStyle>
          <a:p>
            <a:fld id="{45E1AA30-FC2C-45A0-B150-75233BD8814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93963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WP-18</a:t>
            </a:r>
            <a:r>
              <a:rPr lang="en-GB" sz="1000" baseline="0" dirty="0" smtClean="0">
                <a:solidFill>
                  <a:schemeClr val="bg1"/>
                </a:solidFill>
              </a:rPr>
              <a:t> Special Diagnostics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/>
        </p:nvSpPr>
        <p:spPr bwMode="auto">
          <a:xfrm>
            <a:off x="76200" y="6600164"/>
            <a:ext cx="8869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Christopher</a:t>
            </a:r>
            <a:r>
              <a:rPr lang="en-GB" sz="1000" baseline="0" dirty="0" smtClean="0">
                <a:solidFill>
                  <a:srgbClr val="000000"/>
                </a:solidFill>
                <a:latin typeface="Helvetica" pitchFamily="34" charset="0"/>
              </a:rPr>
              <a:t> Gerth</a:t>
            </a:r>
            <a:r>
              <a:rPr lang="en-GB" sz="1000" dirty="0">
                <a:solidFill>
                  <a:srgbClr val="000000"/>
                </a:solidFill>
                <a:latin typeface="Helvetica" pitchFamily="34" charset="0"/>
              </a:rPr>
              <a:t>	                                       </a:t>
            </a: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XFEL-MAC, </a:t>
            </a:r>
            <a:r>
              <a:rPr lang="en-GB" sz="1000" baseline="0" dirty="0" smtClean="0">
                <a:solidFill>
                  <a:srgbClr val="000000"/>
                </a:solidFill>
                <a:latin typeface="Helvetica" pitchFamily="34" charset="0"/>
              </a:rPr>
              <a:t>7-8 November </a:t>
            </a: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2013</a:t>
            </a:r>
            <a:endParaRPr lang="en-GB" sz="1800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psi.ch/conferenceDisplay.py?confId=2352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conferenceTimeTable.py?confId=9079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9701" y="4215991"/>
            <a:ext cx="7283450" cy="596900"/>
          </a:xfrm>
          <a:ln w="9525"/>
        </p:spPr>
        <p:txBody>
          <a:bodyPr/>
          <a:lstStyle/>
          <a:p>
            <a:pPr eaLnBrk="1" hangingPunct="1"/>
            <a:r>
              <a:rPr lang="en-GB" sz="2000" dirty="0" smtClean="0">
                <a:solidFill>
                  <a:srgbClr val="251555"/>
                </a:solidFill>
                <a:latin typeface="Arial Rounded MT Bold" pitchFamily="34" charset="0"/>
              </a:rPr>
              <a:t>DESY Hamburg, 11-12 November 2013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98403" y="2381772"/>
            <a:ext cx="8506047" cy="162670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0"/>
          <a:lstStyle/>
          <a:p>
            <a:pPr algn="ctr">
              <a:buClr>
                <a:schemeClr val="accent2"/>
              </a:buClr>
              <a:buSzPct val="80000"/>
              <a:buNone/>
            </a:pPr>
            <a:r>
              <a:rPr lang="en-US" sz="4000" dirty="0" smtClean="0">
                <a:solidFill>
                  <a:srgbClr val="251555"/>
                </a:solidFill>
                <a:latin typeface="Arial Rounded MT Bold" pitchFamily="34" charset="0"/>
              </a:rPr>
              <a:t>  2</a:t>
            </a:r>
            <a:r>
              <a:rPr lang="en-US" sz="4000" baseline="30000" dirty="0" smtClean="0">
                <a:solidFill>
                  <a:srgbClr val="251555"/>
                </a:solidFill>
                <a:latin typeface="Arial Rounded MT Bold" pitchFamily="34" charset="0"/>
              </a:rPr>
              <a:t>nd</a:t>
            </a:r>
            <a:r>
              <a:rPr lang="en-US" sz="4000" dirty="0" smtClean="0">
                <a:solidFill>
                  <a:srgbClr val="251555"/>
                </a:solidFill>
                <a:latin typeface="Arial Rounded MT Bold" pitchFamily="34" charset="0"/>
              </a:rPr>
              <a:t> Mini-Workshop on</a:t>
            </a:r>
          </a:p>
          <a:p>
            <a:pPr algn="ctr">
              <a:buClr>
                <a:schemeClr val="accent2"/>
              </a:buClr>
              <a:buSzPct val="80000"/>
              <a:buNone/>
            </a:pPr>
            <a:r>
              <a:rPr lang="en-US" sz="4000" dirty="0" smtClean="0">
                <a:solidFill>
                  <a:srgbClr val="251555"/>
                </a:solidFill>
                <a:latin typeface="Arial Rounded MT Bold" pitchFamily="34" charset="0"/>
              </a:rPr>
              <a:t>Longitudinal Diagnostics for FELs</a:t>
            </a:r>
            <a:endParaRPr lang="en-US" sz="4000" dirty="0">
              <a:solidFill>
                <a:srgbClr val="251555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58445" y="1292795"/>
            <a:ext cx="8594594" cy="152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Original Idea of this workshop: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European XFEL and </a:t>
            </a:r>
            <a:r>
              <a:rPr lang="en-US" sz="1600" dirty="0" err="1" smtClean="0"/>
              <a:t>SwissFEL</a:t>
            </a:r>
            <a:r>
              <a:rPr lang="en-US" sz="1600" dirty="0" smtClean="0"/>
              <a:t> have similar timelines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Longitudinal Diagnostics comes in small numbers</a:t>
            </a:r>
          </a:p>
          <a:p>
            <a:pPr lvl="1">
              <a:buNone/>
            </a:pPr>
            <a:r>
              <a:rPr lang="en-US" sz="1600" dirty="0" smtClean="0"/>
              <a:t>=&gt; Exchange of knowledge, collaboration on development of diagnostic</a:t>
            </a:r>
          </a:p>
          <a:p>
            <a:pPr lvl="1">
              <a:buNone/>
            </a:pPr>
            <a:r>
              <a:rPr lang="en-US" sz="1600" dirty="0" smtClean="0"/>
              <a:t>=&gt; </a:t>
            </a:r>
            <a:r>
              <a:rPr lang="en-US" sz="1600" dirty="0" smtClean="0">
                <a:cs typeface="Calibri" pitchFamily="34" charset="0"/>
              </a:rPr>
              <a:t>PSI </a:t>
            </a:r>
            <a:r>
              <a:rPr lang="en-US" sz="1600" dirty="0">
                <a:cs typeface="Calibri" pitchFamily="34" charset="0"/>
              </a:rPr>
              <a:t>/ DESY </a:t>
            </a:r>
            <a:r>
              <a:rPr lang="en-US" sz="1600" dirty="0" smtClean="0">
                <a:cs typeface="Calibri" pitchFamily="34" charset="0"/>
              </a:rPr>
              <a:t>Mini-Workshop </a:t>
            </a:r>
            <a:r>
              <a:rPr lang="en-US" sz="1600" dirty="0">
                <a:cs typeface="Calibri" pitchFamily="34" charset="0"/>
              </a:rPr>
              <a:t>on Longitudinal Diagnostics for </a:t>
            </a:r>
            <a:r>
              <a:rPr lang="en-US" sz="1600" dirty="0" smtClean="0">
                <a:cs typeface="Calibri" pitchFamily="34" charset="0"/>
              </a:rPr>
              <a:t>FELs</a:t>
            </a:r>
            <a:endParaRPr lang="en-US" sz="16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Welcome</a:t>
            </a:r>
            <a:br>
              <a:rPr lang="en-US" sz="2000" b="0" dirty="0" smtClean="0"/>
            </a:br>
            <a:endParaRPr lang="en-GB" sz="20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308162" y="5656518"/>
            <a:ext cx="4587987" cy="63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Workshop style: A </a:t>
            </a:r>
            <a:r>
              <a:rPr lang="en-US" sz="1600" dirty="0"/>
              <a:t>lot of time for discussion</a:t>
            </a:r>
          </a:p>
          <a:p>
            <a:pPr>
              <a:buNone/>
            </a:pPr>
            <a:r>
              <a:rPr lang="en-US" sz="1600" dirty="0" smtClean="0"/>
              <a:t>Questions during the presentations: </a:t>
            </a:r>
            <a:r>
              <a:rPr lang="en-US" sz="1600" dirty="0" smtClean="0">
                <a:solidFill>
                  <a:srgbClr val="00B050"/>
                </a:solidFill>
              </a:rPr>
              <a:t>Yes, please</a:t>
            </a:r>
            <a:r>
              <a:rPr lang="en-US" sz="1600" dirty="0" smtClean="0">
                <a:solidFill>
                  <a:srgbClr val="00B050"/>
                </a:solidFill>
              </a:rPr>
              <a:t>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445" y="2908905"/>
            <a:ext cx="8594594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cs typeface="Calibri" pitchFamily="34" charset="0"/>
              </a:rPr>
              <a:t> KIT </a:t>
            </a:r>
            <a:r>
              <a:rPr lang="en-US" sz="1600" dirty="0" smtClean="0">
                <a:cs typeface="Calibri" pitchFamily="34" charset="0"/>
              </a:rPr>
              <a:t>implemented same EO diagnostics at ANKA</a:t>
            </a:r>
            <a:br>
              <a:rPr lang="en-US" sz="1600" dirty="0" smtClean="0">
                <a:cs typeface="Calibri" pitchFamily="34" charset="0"/>
              </a:rPr>
            </a:br>
            <a:r>
              <a:rPr lang="en-US" sz="1600" dirty="0" smtClean="0">
                <a:cs typeface="Calibri" pitchFamily="34" charset="0"/>
              </a:rPr>
              <a:t>    =&gt; PSI </a:t>
            </a:r>
            <a:r>
              <a:rPr lang="en-US" sz="1600" dirty="0">
                <a:cs typeface="Calibri" pitchFamily="34" charset="0"/>
              </a:rPr>
              <a:t>/ DESY / KIT Mini-Workshop on Longitudinal </a:t>
            </a:r>
            <a:r>
              <a:rPr lang="en-US" sz="1600" dirty="0" smtClean="0">
                <a:cs typeface="Calibri" pitchFamily="34" charset="0"/>
              </a:rPr>
              <a:t>Diagnostics for FELs</a:t>
            </a:r>
            <a:endParaRPr lang="en-US" sz="1600" dirty="0"/>
          </a:p>
          <a:p>
            <a:pPr>
              <a:buNone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   11/12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March 2013 at PSI: </a:t>
            </a:r>
            <a:r>
              <a:rPr lang="en-US" sz="1600" dirty="0">
                <a:latin typeface="Calibri" pitchFamily="34" charset="0"/>
                <a:cs typeface="Calibri" pitchFamily="34" charset="0"/>
                <a:hlinkClick r:id="rId2"/>
              </a:rPr>
              <a:t>http://</a:t>
            </a:r>
            <a:r>
              <a:rPr lang="en-US" sz="1600" dirty="0" smtClean="0">
                <a:latin typeface="Calibri" pitchFamily="34" charset="0"/>
                <a:cs typeface="Calibri" pitchFamily="34" charset="0"/>
                <a:hlinkClick r:id="rId2"/>
              </a:rPr>
              <a:t>indico.psi.ch/conferenceDisplay.py?confId=2352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1600" dirty="0" smtClean="0">
                <a:latin typeface="Calibri" pitchFamily="34" charset="0"/>
                <a:cs typeface="Calibri" pitchFamily="34" charset="0"/>
              </a:rPr>
            </a:br>
            <a:endParaRPr lang="en-US" sz="1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58445" y="3971573"/>
            <a:ext cx="8594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dirty="0" smtClean="0"/>
              <a:t>IBIC’13: STFC/ Dundee University and MAX IV showed interest in this workshop</a:t>
            </a:r>
            <a:br>
              <a:rPr lang="en-US" sz="1600" dirty="0" smtClean="0"/>
            </a:br>
            <a:r>
              <a:rPr lang="en-US" sz="1600" dirty="0" smtClean="0"/>
              <a:t>   =&gt;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</a:t>
            </a:r>
            <a:r>
              <a:rPr lang="en-US" sz="1100" dirty="0" smtClean="0"/>
              <a:t>(</a:t>
            </a:r>
            <a:r>
              <a:rPr lang="en-US" sz="1100" dirty="0" smtClean="0">
                <a:cs typeface="Calibri" pitchFamily="34" charset="0"/>
              </a:rPr>
              <a:t>PSI/DESY/KIT</a:t>
            </a:r>
            <a:r>
              <a:rPr lang="en-US" sz="1100" dirty="0" smtClean="0"/>
              <a:t>/STFC/Dundee/ MAXIV) </a:t>
            </a:r>
            <a:r>
              <a:rPr lang="en-US" sz="1600" dirty="0" smtClean="0">
                <a:cs typeface="Calibri" pitchFamily="34" charset="0"/>
              </a:rPr>
              <a:t>Mini-Workshop </a:t>
            </a:r>
            <a:r>
              <a:rPr lang="en-US" sz="1600" dirty="0">
                <a:cs typeface="Calibri" pitchFamily="34" charset="0"/>
              </a:rPr>
              <a:t>on Longitudinal Diagnostics for </a:t>
            </a:r>
            <a:r>
              <a:rPr lang="en-US" sz="1600" dirty="0" smtClean="0">
                <a:cs typeface="Calibri" pitchFamily="34" charset="0"/>
              </a:rPr>
              <a:t>FELs</a:t>
            </a: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58445" y="4726183"/>
            <a:ext cx="8594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dirty="0" smtClean="0"/>
              <a:t>Not only FELs: ANKA storage ring and plasma acceleration</a:t>
            </a:r>
            <a:br>
              <a:rPr lang="en-US" sz="1600" dirty="0" smtClean="0"/>
            </a:br>
            <a:r>
              <a:rPr lang="en-US" sz="1600" dirty="0" smtClean="0"/>
              <a:t>   =&gt; </a:t>
            </a:r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 </a:t>
            </a:r>
            <a:r>
              <a:rPr lang="en-US" sz="1600" dirty="0" smtClean="0">
                <a:cs typeface="Calibri" pitchFamily="34" charset="0"/>
              </a:rPr>
              <a:t>Mini-Workshop </a:t>
            </a:r>
            <a:r>
              <a:rPr lang="en-US" sz="1600" dirty="0">
                <a:cs typeface="Calibri" pitchFamily="34" charset="0"/>
              </a:rPr>
              <a:t>on Longitudinal Diagnostics </a:t>
            </a:r>
            <a:r>
              <a:rPr lang="en-US" sz="1600" strike="sngStrike" dirty="0">
                <a:cs typeface="Calibri" pitchFamily="34" charset="0"/>
              </a:rPr>
              <a:t>for </a:t>
            </a:r>
            <a:r>
              <a:rPr lang="en-US" sz="1600" strike="sngStrike" dirty="0" smtClean="0">
                <a:cs typeface="Calibri" pitchFamily="34" charset="0"/>
              </a:rPr>
              <a:t>FELs</a:t>
            </a:r>
            <a:endParaRPr lang="en-US" sz="1600" strike="sngStrike" dirty="0"/>
          </a:p>
        </p:txBody>
      </p:sp>
    </p:spTree>
    <p:extLst>
      <p:ext uri="{BB962C8B-B14F-4D97-AF65-F5344CB8AC3E}">
        <p14:creationId xmlns:p14="http://schemas.microsoft.com/office/powerpoint/2010/main" val="373524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15492" y="3058804"/>
            <a:ext cx="8594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>
                <a:latin typeface="+mn-lt"/>
              </a:rPr>
              <a:t> </a:t>
            </a:r>
            <a:r>
              <a:rPr lang="en-US" sz="1600" dirty="0">
                <a:latin typeface="+mn-lt"/>
                <a:hlinkClick r:id="rId2"/>
              </a:rPr>
              <a:t>https://</a:t>
            </a:r>
            <a:r>
              <a:rPr lang="en-US" sz="1600" dirty="0" smtClean="0">
                <a:latin typeface="+mn-lt"/>
                <a:hlinkClick r:id="rId2"/>
              </a:rPr>
              <a:t>indico.desy.de/conferenceTimeTable.py?confId=9079#all.detailed</a:t>
            </a:r>
            <a:endParaRPr lang="en-US" sz="1600" dirty="0" smtClean="0"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Workshop Fee / Agenda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GB" sz="20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15492" y="1545655"/>
            <a:ext cx="4953087" cy="92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b="1" dirty="0" smtClean="0"/>
              <a:t>40 Euro Workshop Fee:</a:t>
            </a:r>
          </a:p>
          <a:p>
            <a:pPr>
              <a:buNone/>
            </a:pPr>
            <a:r>
              <a:rPr lang="en-US" sz="1600" dirty="0" smtClean="0"/>
              <a:t>For those who chose the option ‘CASH’: </a:t>
            </a:r>
          </a:p>
          <a:p>
            <a:pPr>
              <a:buNone/>
            </a:pPr>
            <a:r>
              <a:rPr lang="en-US" sz="1600" dirty="0" smtClean="0"/>
              <a:t>=&gt; </a:t>
            </a:r>
            <a:r>
              <a:rPr lang="en-US" sz="1600" dirty="0" smtClean="0">
                <a:solidFill>
                  <a:srgbClr val="C00000"/>
                </a:solidFill>
              </a:rPr>
              <a:t>Please pay tomorrow during the first coffee break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6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04861" y="1570842"/>
            <a:ext cx="8594594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Those of you who stay at the </a:t>
            </a:r>
            <a:r>
              <a:rPr lang="en-US" sz="1600" dirty="0" err="1" smtClean="0"/>
              <a:t>Mercure</a:t>
            </a:r>
            <a:r>
              <a:rPr lang="en-US" sz="1600" dirty="0" smtClean="0"/>
              <a:t> Hotel: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 smtClean="0"/>
              <a:t>1) Let </a:t>
            </a:r>
            <a:r>
              <a:rPr lang="en-US" sz="1600" dirty="0" err="1" smtClean="0"/>
              <a:t>Mercure</a:t>
            </a:r>
            <a:r>
              <a:rPr lang="en-US" sz="1600" dirty="0" smtClean="0"/>
              <a:t> </a:t>
            </a:r>
            <a:r>
              <a:rPr lang="en-US" sz="1600" dirty="0"/>
              <a:t>Hotel </a:t>
            </a:r>
            <a:r>
              <a:rPr lang="en-US" sz="1600" dirty="0" smtClean="0"/>
              <a:t>know </a:t>
            </a:r>
            <a:r>
              <a:rPr lang="en-US" sz="1600" dirty="0"/>
              <a:t>that you are DESY guest in order to get the DESY special rate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smtClean="0"/>
              <a:t>=&gt; I hope you did that </a:t>
            </a:r>
            <a:r>
              <a:rPr lang="en-US" sz="1600" dirty="0" smtClean="0">
                <a:sym typeface="Wingdings" panose="05000000000000000000" pitchFamily="2" charset="2"/>
              </a:rPr>
              <a:t></a:t>
            </a:r>
          </a:p>
          <a:p>
            <a:pPr>
              <a:buNone/>
            </a:pPr>
            <a:endParaRPr lang="en-US" sz="1600" dirty="0">
              <a:latin typeface="+mn-lt"/>
              <a:sym typeface="Wingdings" panose="05000000000000000000" pitchFamily="2" charset="2"/>
            </a:endParaRPr>
          </a:p>
          <a:p>
            <a:pPr>
              <a:buNone/>
            </a:pPr>
            <a:r>
              <a:rPr lang="en-US" sz="1600" dirty="0" smtClean="0">
                <a:latin typeface="+mn-lt"/>
                <a:sym typeface="Wingdings" panose="05000000000000000000" pitchFamily="2" charset="2"/>
              </a:rPr>
              <a:t>2) Please collect your confirmation that your stay is business related. You will need to present that when you are paying your bill at the hotel. Otherwise you have to pay a ‘tourist tax’.</a:t>
            </a:r>
            <a:endParaRPr lang="en-US" sz="1600" dirty="0" smtClean="0"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Hotel </a:t>
            </a:r>
            <a:r>
              <a:rPr lang="en-US" sz="2000" b="0" dirty="0" err="1" smtClean="0"/>
              <a:t>Mercure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GB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32314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89920" y="1481841"/>
            <a:ext cx="8594594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XFEL Tour: Who would be interested?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You will need to wear helmets and </a:t>
            </a:r>
            <a:r>
              <a:rPr lang="en-US" sz="1600" dirty="0" err="1" smtClean="0"/>
              <a:t>wellies</a:t>
            </a:r>
            <a:endParaRPr lang="en-US" sz="1600" dirty="0" smtClean="0"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Tour </a:t>
            </a:r>
            <a:r>
              <a:rPr lang="en-US" sz="2000" b="0" smtClean="0"/>
              <a:t>XFEL Tunne</a:t>
            </a:r>
            <a:r>
              <a:rPr lang="en-US" sz="2000" b="0"/>
              <a:t>l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GB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249177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38225" y="1332242"/>
            <a:ext cx="1860696" cy="1581972"/>
          </a:xfrm>
          <a:prstGeom prst="rect">
            <a:avLst/>
          </a:prstGeom>
          <a:solidFill>
            <a:srgbClr val="FCEDAE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Block House</a:t>
            </a:r>
          </a:p>
          <a:p>
            <a:pPr>
              <a:buNone/>
            </a:pPr>
            <a:r>
              <a:rPr lang="en-US" sz="1600" dirty="0" smtClean="0">
                <a:solidFill>
                  <a:srgbClr val="002060"/>
                </a:solidFill>
              </a:rPr>
              <a:t>S-</a:t>
            </a:r>
            <a:r>
              <a:rPr lang="en-US" sz="1600" dirty="0" err="1" smtClean="0">
                <a:solidFill>
                  <a:srgbClr val="002060"/>
                </a:solidFill>
              </a:rPr>
              <a:t>Othmarschen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600" dirty="0" err="1" smtClean="0">
                <a:solidFill>
                  <a:srgbClr val="002060"/>
                </a:solidFill>
              </a:rPr>
              <a:t>Waitzstraße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1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</a:rPr>
              <a:t>22607 Hamburg</a:t>
            </a:r>
          </a:p>
          <a:p>
            <a:pPr>
              <a:buNone/>
            </a:pPr>
            <a:endParaRPr lang="en-US" sz="16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Workshop Dinner</a:t>
            </a:r>
            <a:br>
              <a:rPr lang="en-US" sz="2000" b="0" dirty="0" smtClean="0"/>
            </a:br>
            <a:endParaRPr lang="en-GB" sz="2000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24" y="3678871"/>
            <a:ext cx="6339142" cy="286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35" y="1113178"/>
            <a:ext cx="4142070" cy="223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513" y="1080198"/>
            <a:ext cx="2743998" cy="2512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2522" y="4379076"/>
            <a:ext cx="2630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b="1" dirty="0" smtClean="0"/>
              <a:t>From </a:t>
            </a:r>
            <a:r>
              <a:rPr lang="en-US" sz="1100" b="1" dirty="0" err="1" smtClean="0"/>
              <a:t>Mercure</a:t>
            </a:r>
            <a:r>
              <a:rPr lang="en-US" sz="1100" b="1" dirty="0" smtClean="0"/>
              <a:t> Hotel 3 minutes later!</a:t>
            </a:r>
            <a:endParaRPr lang="en-US" sz="11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3917" y="4357810"/>
            <a:ext cx="8799453" cy="304142"/>
          </a:xfrm>
          <a:prstGeom prst="rect">
            <a:avLst/>
          </a:prstGeom>
          <a:solidFill>
            <a:srgbClr val="9FF3A7">
              <a:alpha val="13000"/>
            </a:srgbClr>
          </a:solidFill>
          <a:ln w="635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474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DESY European XFEL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 </dc:title>
  <cp:lastModifiedBy>christo</cp:lastModifiedBy>
  <cp:revision>457</cp:revision>
  <cp:lastPrinted>2013-11-11T10:27:27Z</cp:lastPrinted>
  <dcterms:modified xsi:type="dcterms:W3CDTF">2013-11-11T10:39:56Z</dcterms:modified>
</cp:coreProperties>
</file>