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86" r:id="rId3"/>
    <p:sldId id="349" r:id="rId4"/>
    <p:sldId id="385" r:id="rId5"/>
    <p:sldId id="376" r:id="rId6"/>
    <p:sldId id="390" r:id="rId7"/>
    <p:sldId id="377" r:id="rId8"/>
    <p:sldId id="380" r:id="rId9"/>
    <p:sldId id="381" r:id="rId10"/>
    <p:sldId id="394" r:id="rId11"/>
    <p:sldId id="387" r:id="rId12"/>
    <p:sldId id="395" r:id="rId13"/>
    <p:sldId id="305" r:id="rId14"/>
    <p:sldId id="371" r:id="rId15"/>
    <p:sldId id="307" r:id="rId16"/>
    <p:sldId id="375" r:id="rId17"/>
    <p:sldId id="363" r:id="rId18"/>
    <p:sldId id="308" r:id="rId19"/>
    <p:sldId id="302" r:id="rId20"/>
    <p:sldId id="280" r:id="rId21"/>
    <p:sldId id="362" r:id="rId22"/>
    <p:sldId id="396" r:id="rId23"/>
    <p:sldId id="338" r:id="rId24"/>
    <p:sldId id="342" r:id="rId25"/>
    <p:sldId id="368" r:id="rId26"/>
    <p:sldId id="358" r:id="rId27"/>
    <p:sldId id="378" r:id="rId28"/>
    <p:sldId id="379" r:id="rId29"/>
    <p:sldId id="382" r:id="rId30"/>
    <p:sldId id="383" r:id="rId31"/>
    <p:sldId id="355" r:id="rId32"/>
  </p:sldIdLst>
  <p:sldSz cx="9144000" cy="6858000" type="screen4x3"/>
  <p:notesSz cx="6781800" cy="99187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626262"/>
    <a:srgbClr val="1C06C2"/>
    <a:srgbClr val="9FF3A7"/>
    <a:srgbClr val="99CCFF"/>
    <a:srgbClr val="FCEDAE"/>
    <a:srgbClr val="DBF7FB"/>
    <a:srgbClr val="251555"/>
    <a:srgbClr val="2B362A"/>
    <a:srgbClr val="16E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2" autoAdjust="0"/>
    <p:restoredTop sz="96825" autoAdjust="0"/>
  </p:normalViewPr>
  <p:slideViewPr>
    <p:cSldViewPr snapToGrid="0">
      <p:cViewPr>
        <p:scale>
          <a:sx n="90" d="100"/>
          <a:sy n="90" d="100"/>
        </p:scale>
        <p:origin x="-768" y="-72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888"/>
      </p:cViewPr>
      <p:guideLst>
        <p:guide orient="horz" pos="3124"/>
        <p:guide pos="213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3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C10362BF-BB3C-4E8B-AA88-1FB36F9C16B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854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67749C01-57F7-4288-8679-5D3E04FF4437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pitchFamily="112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</a:rPr>
              <a:t>Fill in the text written in brown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4C28343-BC1F-42AE-95FF-93A6B38A88C5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54587" cy="3717925"/>
          </a:xfrm>
          <a:prstGeom prst="rect">
            <a:avLst/>
          </a:prstGeo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69" y="4712017"/>
            <a:ext cx="4972264" cy="4461512"/>
          </a:xfrm>
          <a:prstGeom prst="rect">
            <a:avLst/>
          </a:prstGeom>
        </p:spPr>
        <p:txBody>
          <a:bodyPr lIns="91294" tIns="45647" rIns="91294" bIns="45647"/>
          <a:lstStyle/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Electron bunches and x-ray pulses can be represented in longitudinal phase space diagram shown here7</a:t>
            </a:r>
          </a:p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The distribution looks different for different positions in the FEL</a:t>
            </a:r>
          </a:p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The bunches or pulses are located in time t0 and energy E0</a:t>
            </a:r>
          </a:p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They have a temporal width Dt and an energy distribution DE</a:t>
            </a:r>
          </a:p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The longitudinal diagnostic components have to provide full information about longitudinal phase space.</a:t>
            </a:r>
          </a:p>
          <a:p>
            <a:endParaRPr lang="en-US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23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24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ea typeface="ＭＳ Ｐゴシック" pitchFamily="112" charset="-128"/>
              </a:rPr>
              <a:t>   </a:t>
            </a:r>
            <a:r>
              <a:rPr lang="en-GB" sz="1100" b="1" dirty="0" smtClean="0">
                <a:ea typeface="ＭＳ Ｐゴシック" pitchFamily="112" charset="-128"/>
              </a:rPr>
              <a:t>Before you start</a:t>
            </a:r>
            <a:r>
              <a:rPr lang="en-GB" sz="1100" dirty="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dirty="0" smtClean="0">
                <a:ea typeface="ＭＳ Ｐゴシック" pitchFamily="112" charset="-128"/>
              </a:rPr>
              <a:t>Master Slide view</a:t>
            </a:r>
            <a:r>
              <a:rPr lang="en-GB" sz="1100" dirty="0" smtClean="0">
                <a:ea typeface="ＭＳ Ｐゴシック" pitchFamily="112" charset="-128"/>
              </a:rPr>
              <a:t>:   </a:t>
            </a:r>
            <a:br>
              <a:rPr lang="en-GB" sz="1100" dirty="0" smtClean="0">
                <a:ea typeface="ＭＳ Ｐゴシック" pitchFamily="112" charset="-128"/>
              </a:rPr>
            </a:br>
            <a:r>
              <a:rPr lang="en-GB" sz="1100" dirty="0" smtClean="0">
                <a:ea typeface="ＭＳ Ｐゴシック" pitchFamily="112" charset="-128"/>
              </a:rPr>
              <a:t>   Menu button “View”,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EoI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for </a:t>
            </a:r>
            <a:r>
              <a:rPr lang="en-GB" sz="1100" dirty="0" err="1" smtClean="0">
                <a:ea typeface="ＭＳ Ｐゴシック" pitchFamily="112" charset="-128"/>
                <a:sym typeface="Wingdings" pitchFamily="2" charset="2"/>
              </a:rPr>
              <a:t>WPnumber</a:t>
            </a: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dirty="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dirty="0" smtClean="0">
                <a:ea typeface="ＭＳ Ｐゴシック" pitchFamily="112" charset="-128"/>
                <a:sym typeface="Wingdings" pitchFamily="2" charset="2"/>
              </a:rPr>
            </a:br>
            <a:endParaRPr lang="en-GB" sz="1100" dirty="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dirty="0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25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7863" y="4711700"/>
            <a:ext cx="5426075" cy="44624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362BF-BB3C-4E8B-AA88-1FB36F9C16BF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60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1165D-8C60-4D83-B3C2-DB0C16BC1284}" type="slidenum">
              <a:rPr lang="de-DE"/>
              <a:pPr/>
              <a:t>2</a:t>
            </a:fld>
            <a:endParaRPr lang="de-DE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240" y="4711383"/>
            <a:ext cx="4973320" cy="44634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8180" y="4711383"/>
            <a:ext cx="5425440" cy="446341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56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78" y="4710883"/>
            <a:ext cx="5426046" cy="446318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8180" y="4711383"/>
            <a:ext cx="5425440" cy="446341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56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13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15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4C28343-BC1F-42AE-95FF-93A6B38A88C5}" type="slidenum">
              <a:rPr lang="de-DE" sz="1200"/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DE2BBD1-A42A-4887-83C3-498991A85F82}" type="slidenum">
              <a:rPr lang="de-DE" sz="1200"/>
              <a:pPr/>
              <a:t>18</a:t>
            </a:fld>
            <a:endParaRPr lang="de-D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112" charset="-128"/>
              </a:rPr>
              <a:t>   </a:t>
            </a:r>
            <a:r>
              <a:rPr lang="en-GB" sz="1100" b="1" smtClean="0">
                <a:ea typeface="ＭＳ Ｐゴシック" pitchFamily="112" charset="-128"/>
              </a:rPr>
              <a:t>Before you start</a:t>
            </a:r>
            <a:r>
              <a:rPr lang="en-GB" sz="1100" smtClean="0">
                <a:ea typeface="ＭＳ Ｐゴシック" pitchFamily="112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112" charset="-128"/>
              </a:rPr>
              <a:t>Master Slide view</a:t>
            </a:r>
            <a:r>
              <a:rPr lang="en-GB" sz="1100" smtClean="0">
                <a:ea typeface="ＭＳ Ｐゴシック" pitchFamily="112" charset="-128"/>
              </a:rPr>
              <a:t>:   </a:t>
            </a:r>
            <a:br>
              <a:rPr lang="en-GB" sz="1100" smtClean="0">
                <a:ea typeface="ＭＳ Ｐゴシック" pitchFamily="112" charset="-128"/>
              </a:rPr>
            </a:br>
            <a:r>
              <a:rPr lang="en-GB" sz="1100" smtClean="0">
                <a:ea typeface="ＭＳ Ｐゴシック" pitchFamily="112" charset="-128"/>
              </a:rPr>
              <a:t>   Menu button “View”,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    Delete the existent text and write the title of the EoI for WPnumber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112" charset="-128"/>
                <a:sym typeface="Wingdings" pitchFamily="2" charset="2"/>
              </a:rPr>
              <a:t>   2)  The row in the footer area: write the institute name  </a:t>
            </a:r>
            <a:br>
              <a:rPr lang="en-GB" sz="1100" smtClean="0">
                <a:ea typeface="ＭＳ Ｐゴシック" pitchFamily="112" charset="-128"/>
                <a:sym typeface="Wingdings" pitchFamily="2" charset="2"/>
              </a:rPr>
            </a:br>
            <a:endParaRPr lang="en-GB" sz="1100" smtClean="0">
              <a:ea typeface="ＭＳ Ｐゴシック" pitchFamily="112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pitchFamily="112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112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112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290356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F407-74BF-41BC-A5CA-CB7704F589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0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5DFF6-7C4C-4EF9-9767-0D088BF01CD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0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zh-CN" smtClean="0"/>
              <a:t>Textmasterformate durch Klicken bearbeiten</a:t>
            </a:r>
          </a:p>
          <a:p>
            <a:pPr lvl="1"/>
            <a:r>
              <a:rPr lang="de-DE" altLang="zh-CN" smtClean="0"/>
              <a:t>Zweite Ebene</a:t>
            </a:r>
          </a:p>
          <a:p>
            <a:pPr lvl="2"/>
            <a:r>
              <a:rPr lang="de-DE" altLang="zh-CN" smtClean="0"/>
              <a:t>Dritte Ebene</a:t>
            </a:r>
          </a:p>
          <a:p>
            <a:pPr lvl="3"/>
            <a:r>
              <a:rPr lang="de-DE" altLang="zh-CN" smtClean="0"/>
              <a:t>Vierte Ebene</a:t>
            </a:r>
          </a:p>
          <a:p>
            <a:pPr lvl="4"/>
            <a:r>
              <a:rPr lang="de-DE" altLang="zh-CN" smtClean="0"/>
              <a:t>Fünfte Ebene</a:t>
            </a:r>
            <a:endParaRPr lang="zh-CN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100" y="18780"/>
            <a:ext cx="8520113" cy="2606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F7AD-F029-434A-88F9-F1DE16E1BD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6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5F097-BD14-4EDE-BEF9-A1AA228D44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37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5B023-402E-494C-BDE9-C7EA8E40FE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4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02F48-10A8-4D22-8FC8-6B18E6444DA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57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A1169-6CB2-4A2A-9BF2-CA6D99D1B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24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6C174-2010-4395-9EC7-F1FAA9E6AAD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3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73C4F-28EC-49CD-BF15-ED307FE904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09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14B32-52F2-4809-9634-222E6C7708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8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4695-D6C0-463F-88CB-8F773842BF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5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fld id="{45E1AA30-FC2C-45A0-B150-75233BD8814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593963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dirty="0" smtClean="0">
                <a:solidFill>
                  <a:schemeClr val="bg1"/>
                </a:solidFill>
              </a:rPr>
              <a:t>Status European XFEL and Overview on Longitudinal Diagnostics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/>
        </p:nvSpPr>
        <p:spPr bwMode="auto">
          <a:xfrm>
            <a:off x="76200" y="6600164"/>
            <a:ext cx="8869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smtClean="0">
                <a:solidFill>
                  <a:srgbClr val="000000"/>
                </a:solidFill>
                <a:latin typeface="Helvetica" pitchFamily="34" charset="0"/>
              </a:rPr>
              <a:t>Christopher</a:t>
            </a:r>
            <a:r>
              <a:rPr lang="en-GB" sz="1000" baseline="0" dirty="0" smtClean="0">
                <a:solidFill>
                  <a:srgbClr val="000000"/>
                </a:solidFill>
                <a:latin typeface="Helvetica" pitchFamily="34" charset="0"/>
              </a:rPr>
              <a:t> Gerth</a:t>
            </a: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	        </a:t>
            </a:r>
            <a:r>
              <a:rPr lang="en-GB" sz="1000" dirty="0" smtClean="0">
                <a:solidFill>
                  <a:srgbClr val="000000"/>
                </a:solidFill>
                <a:latin typeface="Helvetica" pitchFamily="34" charset="0"/>
              </a:rPr>
              <a:t> 2</a:t>
            </a:r>
            <a:r>
              <a:rPr lang="en-GB" sz="1000" baseline="30000" dirty="0" smtClean="0">
                <a:solidFill>
                  <a:srgbClr val="000000"/>
                </a:solidFill>
                <a:latin typeface="Helvetica" pitchFamily="34" charset="0"/>
              </a:rPr>
              <a:t>nd</a:t>
            </a:r>
            <a:r>
              <a:rPr lang="en-GB" sz="1000" baseline="0" dirty="0" smtClean="0">
                <a:solidFill>
                  <a:srgbClr val="000000"/>
                </a:solidFill>
                <a:latin typeface="Helvetica" pitchFamily="34" charset="0"/>
              </a:rPr>
              <a:t> Mini-Workshop on Longitudinal Diagnostics for FELs</a:t>
            </a:r>
            <a:r>
              <a:rPr lang="en-GB" sz="1000" dirty="0" smtClean="0">
                <a:solidFill>
                  <a:srgbClr val="000000"/>
                </a:solidFill>
                <a:latin typeface="Helvetica" pitchFamily="34" charset="0"/>
              </a:rPr>
              <a:t>, </a:t>
            </a:r>
            <a:r>
              <a:rPr lang="en-GB" sz="1000" baseline="0" dirty="0" smtClean="0">
                <a:solidFill>
                  <a:srgbClr val="000000"/>
                </a:solidFill>
                <a:latin typeface="Helvetica" pitchFamily="34" charset="0"/>
              </a:rPr>
              <a:t>11-12 November </a:t>
            </a:r>
            <a:r>
              <a:rPr lang="en-GB" sz="1000" dirty="0" smtClean="0">
                <a:solidFill>
                  <a:srgbClr val="000000"/>
                </a:solidFill>
                <a:latin typeface="Helvetica" pitchFamily="34" charset="0"/>
              </a:rPr>
              <a:t>2013</a:t>
            </a:r>
            <a:endParaRPr lang="en-GB" sz="1800" dirty="0" smtClean="0">
              <a:solidFill>
                <a:srgbClr val="000000"/>
              </a:solidFill>
              <a:latin typeface="Helvetica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sz="1800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w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0273" y="3483025"/>
            <a:ext cx="7283450" cy="596900"/>
          </a:xfrm>
          <a:ln w="9525"/>
        </p:spPr>
        <p:txBody>
          <a:bodyPr/>
          <a:lstStyle/>
          <a:p>
            <a:pPr eaLnBrk="1" hangingPunct="1"/>
            <a:r>
              <a:rPr lang="en-GB" sz="2000" dirty="0" smtClean="0">
                <a:solidFill>
                  <a:srgbClr val="251555"/>
                </a:solidFill>
                <a:latin typeface="Arial Rounded MT Bold" pitchFamily="34" charset="0"/>
              </a:rPr>
              <a:t>Presented by: Christopher Gerth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2026903"/>
            <a:ext cx="9143999" cy="12864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0"/>
          <a:lstStyle/>
          <a:p>
            <a:pPr algn="ctr">
              <a:buClr>
                <a:schemeClr val="accent2"/>
              </a:buClr>
              <a:buSzPct val="80000"/>
              <a:buNone/>
            </a:pPr>
            <a:r>
              <a:rPr lang="en-US" sz="3600" dirty="0" smtClean="0">
                <a:solidFill>
                  <a:srgbClr val="251555"/>
                </a:solidFill>
                <a:latin typeface="Arial Rounded MT Bold" pitchFamily="34" charset="0"/>
              </a:rPr>
              <a:t>  </a:t>
            </a:r>
            <a:r>
              <a:rPr lang="en-US" sz="3600" dirty="0">
                <a:solidFill>
                  <a:srgbClr val="251555"/>
                </a:solidFill>
                <a:latin typeface="Arial Rounded MT Bold" pitchFamily="34" charset="0"/>
              </a:rPr>
              <a:t>Status European XFEL and </a:t>
            </a:r>
          </a:p>
          <a:p>
            <a:pPr algn="ctr">
              <a:buClr>
                <a:schemeClr val="accent2"/>
              </a:buClr>
              <a:buSzPct val="80000"/>
              <a:buNone/>
            </a:pPr>
            <a:r>
              <a:rPr lang="en-US" sz="3600" dirty="0" smtClean="0">
                <a:solidFill>
                  <a:srgbClr val="251555"/>
                </a:solidFill>
                <a:latin typeface="Arial Rounded MT Bold" pitchFamily="34" charset="0"/>
              </a:rPr>
              <a:t>Overview </a:t>
            </a:r>
            <a:r>
              <a:rPr lang="en-US" sz="3600" dirty="0">
                <a:solidFill>
                  <a:srgbClr val="251555"/>
                </a:solidFill>
                <a:latin typeface="Arial Rounded MT Bold" pitchFamily="34" charset="0"/>
              </a:rPr>
              <a:t>on </a:t>
            </a:r>
            <a:r>
              <a:rPr lang="en-US" sz="3600" dirty="0" smtClean="0">
                <a:solidFill>
                  <a:srgbClr val="251555"/>
                </a:solidFill>
                <a:latin typeface="Arial Rounded MT Bold" pitchFamily="34" charset="0"/>
              </a:rPr>
              <a:t>Longitudinal Diagnostics</a:t>
            </a:r>
            <a:endParaRPr lang="en-US" sz="3600" dirty="0">
              <a:solidFill>
                <a:srgbClr val="251555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100" y="5046400"/>
            <a:ext cx="69217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aseline="30000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Mini-Workshop on Longitudinal Diagnostics for FELs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Hamburg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251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11-12 November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– </a:t>
            </a:r>
            <a:r>
              <a:rPr lang="en-US" dirty="0" smtClean="0"/>
              <a:t>RF pulse for multi modes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8" y="2147785"/>
            <a:ext cx="8255823" cy="439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1889" y="1101766"/>
            <a:ext cx="8257691" cy="1099174"/>
          </a:xfrm>
          <a:prstGeom prst="rect">
            <a:avLst/>
          </a:prstGeom>
          <a:noFill/>
        </p:spPr>
        <p:txBody>
          <a:bodyPr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RF pulse can be adjusted for 2 (or more) operation modes for different charges.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‘Worst case’ 1nC and 20 </a:t>
            </a:r>
            <a:r>
              <a:rPr lang="en-US" sz="2000" dirty="0" err="1" smtClean="0">
                <a:solidFill>
                  <a:srgbClr val="002060"/>
                </a:solidFill>
              </a:rPr>
              <a:t>pC</a:t>
            </a:r>
            <a:r>
              <a:rPr lang="en-US" sz="2000" dirty="0" smtClean="0">
                <a:solidFill>
                  <a:srgbClr val="002060"/>
                </a:solidFill>
              </a:rPr>
              <a:t> mode!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Tests at FLASH:</a:t>
            </a:r>
          </a:p>
        </p:txBody>
      </p:sp>
    </p:spTree>
    <p:extLst>
      <p:ext uri="{BB962C8B-B14F-4D97-AF65-F5344CB8AC3E}">
        <p14:creationId xmlns:p14="http://schemas.microsoft.com/office/powerpoint/2010/main" val="3006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Time Schedule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4868" y="1347964"/>
            <a:ext cx="8974072" cy="4818914"/>
          </a:xfrm>
        </p:spPr>
        <p:txBody>
          <a:bodyPr/>
          <a:lstStyle/>
          <a:p>
            <a:r>
              <a:rPr lang="en-US" dirty="0" smtClean="0"/>
              <a:t>Gun</a:t>
            </a:r>
            <a:br>
              <a:rPr lang="en-US" dirty="0" smtClean="0"/>
            </a:br>
            <a:r>
              <a:rPr lang="en-US" dirty="0"/>
              <a:t>C</a:t>
            </a:r>
            <a:r>
              <a:rPr lang="en-US" dirty="0" smtClean="0"/>
              <a:t>onditioning without beam: December 2013 </a:t>
            </a:r>
          </a:p>
          <a:p>
            <a:r>
              <a:rPr lang="en-US" dirty="0" smtClean="0"/>
              <a:t>Injector</a:t>
            </a:r>
          </a:p>
          <a:p>
            <a:pPr lvl="1"/>
            <a:r>
              <a:rPr lang="en-US" dirty="0" smtClean="0"/>
              <a:t>Start Installation diagnostics: </a:t>
            </a:r>
            <a:r>
              <a:rPr lang="en-US" dirty="0"/>
              <a:t>mid 2014 (after </a:t>
            </a:r>
            <a:r>
              <a:rPr lang="en-US" dirty="0" err="1"/>
              <a:t>cryo</a:t>
            </a:r>
            <a:r>
              <a:rPr lang="en-US" dirty="0"/>
              <a:t> bypass) </a:t>
            </a:r>
            <a:endParaRPr lang="en-US" dirty="0" smtClean="0"/>
          </a:p>
          <a:p>
            <a:pPr lvl="1"/>
            <a:r>
              <a:rPr lang="en-US" dirty="0" smtClean="0"/>
              <a:t>3.9 GHz module on critical path: installation Feb 2015</a:t>
            </a:r>
          </a:p>
          <a:p>
            <a:pPr lvl="1"/>
            <a:r>
              <a:rPr lang="en-US" dirty="0" smtClean="0"/>
              <a:t>Start </a:t>
            </a:r>
            <a:r>
              <a:rPr lang="en-US" dirty="0"/>
              <a:t>i</a:t>
            </a:r>
            <a:r>
              <a:rPr lang="en-US" dirty="0" smtClean="0"/>
              <a:t>njector commissioning: March 2015</a:t>
            </a:r>
          </a:p>
          <a:p>
            <a:r>
              <a:rPr lang="en-US" dirty="0" smtClean="0"/>
              <a:t>Main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Start installation BC sections: Aug. 2014 (after </a:t>
            </a:r>
            <a:r>
              <a:rPr lang="en-US" dirty="0" err="1" smtClean="0"/>
              <a:t>cryo</a:t>
            </a:r>
            <a:r>
              <a:rPr lang="en-US" dirty="0" smtClean="0"/>
              <a:t> bypass)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</a:t>
            </a:r>
            <a:r>
              <a:rPr lang="en-US" dirty="0" err="1" smtClean="0"/>
              <a:t>Linac</a:t>
            </a:r>
            <a:r>
              <a:rPr lang="en-US" dirty="0" smtClean="0"/>
              <a:t> commissioning Jan 2016</a:t>
            </a:r>
          </a:p>
          <a:p>
            <a:pPr lvl="1"/>
            <a:r>
              <a:rPr lang="en-US" dirty="0" smtClean="0"/>
              <a:t>First beam: March 2016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irst SASE: mid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3F7AD-F029-434A-88F9-F1DE16E1BD2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307206" y="3515925"/>
            <a:ext cx="478465" cy="23360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38125" y="2915424"/>
            <a:ext cx="3798627" cy="1201003"/>
            <a:chOff x="2109375" y="1951630"/>
            <a:chExt cx="3798627" cy="1201003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2109375" y="1951630"/>
              <a:ext cx="0" cy="1201003"/>
            </a:xfrm>
            <a:prstGeom prst="line">
              <a:avLst/>
            </a:prstGeom>
            <a:noFill/>
            <a:ln w="12700" cap="flat" cmpd="sng" algn="ctr">
              <a:solidFill>
                <a:schemeClr val="folHlink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571960" y="2142699"/>
              <a:ext cx="0" cy="971265"/>
            </a:xfrm>
            <a:prstGeom prst="line">
              <a:avLst/>
            </a:prstGeom>
            <a:noFill/>
            <a:ln w="12700" cap="flat" cmpd="sng" algn="ctr">
              <a:solidFill>
                <a:schemeClr val="folHlink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908002" y="2081738"/>
              <a:ext cx="0" cy="1032226"/>
            </a:xfrm>
            <a:prstGeom prst="line">
              <a:avLst/>
            </a:prstGeom>
            <a:noFill/>
            <a:ln w="12700" cap="flat" cmpd="sng" algn="ctr">
              <a:solidFill>
                <a:schemeClr val="folHlink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5" y="2817670"/>
            <a:ext cx="8467725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2766953" y="3592125"/>
            <a:ext cx="0" cy="7830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961909" y="3515925"/>
            <a:ext cx="0" cy="7830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109364" y="3561645"/>
            <a:ext cx="0" cy="7830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34674"/>
              </p:ext>
            </p:extLst>
          </p:nvPr>
        </p:nvGraphicFramePr>
        <p:xfrm>
          <a:off x="132214" y="4707629"/>
          <a:ext cx="8845531" cy="1524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40640"/>
                <a:gridCol w="1138172"/>
                <a:gridCol w="1463040"/>
                <a:gridCol w="2149840"/>
                <a:gridCol w="3253839"/>
              </a:tblGrid>
              <a:tr h="223331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 smtClean="0"/>
                        <a:t>20pC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4.53ps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1.46ps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185fs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5.23fs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13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100pC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4.80ps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1.55ps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197fs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11.6fs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97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250pC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5.27ps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1.70ps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223fs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25.4fs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05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500pC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6.00ps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1.96ps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259fs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43.0fs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13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1000pC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6.77ps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2.23ps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303fs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84.0fs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173164"/>
              </p:ext>
            </p:extLst>
          </p:nvPr>
        </p:nvGraphicFramePr>
        <p:xfrm>
          <a:off x="117470" y="4337914"/>
          <a:ext cx="8872151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45820"/>
                <a:gridCol w="1805940"/>
                <a:gridCol w="2194656"/>
                <a:gridCol w="2149433"/>
                <a:gridCol w="1876302"/>
              </a:tblGrid>
              <a:tr h="23750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130MeV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600MeV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2.5GeV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17.5GeV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464520" y="4047425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050" dirty="0" smtClean="0">
                <a:solidFill>
                  <a:srgbClr val="251555"/>
                </a:solidFill>
              </a:rPr>
              <a:t>Igor Zagorodnov, 2011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Longitudinal Diagnostics at the European XFEL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1155494" y="1387965"/>
            <a:ext cx="1" cy="1986257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207650" y="1311765"/>
            <a:ext cx="628698" cy="6340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EOD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TDS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3109238" y="1387965"/>
            <a:ext cx="0" cy="1780405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161394" y="1311765"/>
            <a:ext cx="639919" cy="6340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EOD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BCM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3980149" y="1387965"/>
            <a:ext cx="0" cy="1780405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032305" y="1311765"/>
            <a:ext cx="639919" cy="9294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EOD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BCM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TDS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5280938" y="1387965"/>
            <a:ext cx="0" cy="1780405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5333094" y="1311765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BCM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 flipV="1">
            <a:off x="6142324" y="1387965"/>
            <a:ext cx="0" cy="1780405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6194282" y="1311765"/>
            <a:ext cx="639919" cy="6340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BCM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TDS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V="1">
            <a:off x="7790149" y="1387964"/>
            <a:ext cx="0" cy="1780405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7809199" y="1311764"/>
            <a:ext cx="92365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CRISP4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5" y="2622907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967026" y="2746631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BC0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 anchor="b"/>
          <a:lstStyle/>
          <a:p>
            <a:pPr algn="ctr" eaLnBrk="1" hangingPunct="1"/>
            <a:r>
              <a:rPr lang="en-US" sz="2000" b="0" dirty="0" smtClean="0"/>
              <a:t>TDS: Locations at E-XFEL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381848" y="1151816"/>
            <a:ext cx="7456757" cy="2225382"/>
            <a:chOff x="381848" y="1275641"/>
            <a:chExt cx="7456757" cy="222538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667" y="1275641"/>
              <a:ext cx="2927938" cy="1632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827" y="1563754"/>
              <a:ext cx="2254951" cy="1342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48" y="2133530"/>
              <a:ext cx="1614973" cy="1023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128386" y="2263562"/>
              <a:ext cx="5162248" cy="1237461"/>
              <a:chOff x="1128386" y="2891370"/>
              <a:chExt cx="5162248" cy="1237461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4137363" y="3094783"/>
                <a:ext cx="0" cy="65783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Arrow Connector 47"/>
              <p:cNvCxnSpPr/>
              <p:nvPr/>
            </p:nvCxnSpPr>
            <p:spPr bwMode="auto">
              <a:xfrm>
                <a:off x="1128386" y="3498264"/>
                <a:ext cx="3807" cy="630567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6283020" y="2891370"/>
                <a:ext cx="7614" cy="83021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52" name="TextBox 51"/>
          <p:cNvSpPr txBox="1"/>
          <p:nvPr/>
        </p:nvSpPr>
        <p:spPr>
          <a:xfrm>
            <a:off x="359047" y="5677504"/>
            <a:ext cx="854773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Bunch </a:t>
            </a:r>
            <a:r>
              <a:rPr lang="en-US" sz="1600" dirty="0">
                <a:solidFill>
                  <a:srgbClr val="251555"/>
                </a:solidFill>
                <a:sym typeface="Wingdings" pitchFamily="2" charset="2"/>
              </a:rPr>
              <a:t>profile &amp; slice emittance </a:t>
            </a:r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monitor:</a:t>
            </a:r>
            <a:b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</a:br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‘Steal</a:t>
            </a:r>
            <a:r>
              <a:rPr lang="en-US" sz="1600" dirty="0">
                <a:solidFill>
                  <a:srgbClr val="251555"/>
                </a:solidFill>
                <a:sym typeface="Wingdings" pitchFamily="2" charset="2"/>
              </a:rPr>
              <a:t>’ </a:t>
            </a:r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4 </a:t>
            </a:r>
            <a:r>
              <a:rPr lang="en-US" sz="1600" dirty="0">
                <a:solidFill>
                  <a:srgbClr val="251555"/>
                </a:solidFill>
                <a:sym typeface="Wingdings" pitchFamily="2" charset="2"/>
              </a:rPr>
              <a:t>bunches with a fast kicker out of </a:t>
            </a:r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bunch </a:t>
            </a:r>
            <a:r>
              <a:rPr lang="en-US" sz="1600" dirty="0">
                <a:solidFill>
                  <a:srgbClr val="251555"/>
                </a:solidFill>
                <a:sym typeface="Wingdings" pitchFamily="2" charset="2"/>
              </a:rPr>
              <a:t>train and deflect them onto view screens </a:t>
            </a:r>
            <a:endParaRPr lang="en-US" sz="1600" dirty="0" smtClean="0">
              <a:solidFill>
                <a:srgbClr val="251555"/>
              </a:solidFill>
              <a:sym typeface="Wingdings" pitchFamily="2" charset="2"/>
            </a:endParaRPr>
          </a:p>
          <a:p>
            <a:pPr marL="285750" indent="-285750"/>
            <a:r>
              <a:rPr lang="en-US" sz="1600" dirty="0" smtClean="0">
                <a:solidFill>
                  <a:srgbClr val="251555"/>
                </a:solidFill>
                <a:sym typeface="Wingdings" pitchFamily="2" charset="2"/>
              </a:rPr>
              <a:t>E-spectrometer for Longitudinal Phase Space measurements after FODO section </a:t>
            </a:r>
            <a:endParaRPr lang="en-US" sz="1600" dirty="0">
              <a:solidFill>
                <a:srgbClr val="251555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82559" y="2836970"/>
            <a:ext cx="5850504" cy="2750928"/>
            <a:chOff x="1082559" y="2960795"/>
            <a:chExt cx="5850504" cy="2750928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691" y="3855489"/>
              <a:ext cx="3445918" cy="1856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082559" y="3453763"/>
              <a:ext cx="841775" cy="707032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5" name="Straight Connector 4"/>
            <p:cNvCxnSpPr>
              <a:stCxn id="3" idx="3"/>
              <a:endCxn id="7" idx="1"/>
            </p:cNvCxnSpPr>
            <p:nvPr/>
          </p:nvCxnSpPr>
          <p:spPr bwMode="auto">
            <a:xfrm>
              <a:off x="1924334" y="3807279"/>
              <a:ext cx="1062118" cy="959745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Rectangle 6"/>
            <p:cNvSpPr/>
            <p:nvPr/>
          </p:nvSpPr>
          <p:spPr bwMode="auto">
            <a:xfrm>
              <a:off x="2986452" y="3822325"/>
              <a:ext cx="3606406" cy="1889398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002472" y="2960795"/>
              <a:ext cx="841775" cy="707032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32" name="Straight Connector 31"/>
            <p:cNvCxnSpPr>
              <a:stCxn id="31" idx="2"/>
              <a:endCxn id="3079" idx="0"/>
            </p:cNvCxnSpPr>
            <p:nvPr/>
          </p:nvCxnSpPr>
          <p:spPr bwMode="auto">
            <a:xfrm>
              <a:off x="4423360" y="3667827"/>
              <a:ext cx="325290" cy="187662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Rectangle 34"/>
            <p:cNvSpPr/>
            <p:nvPr/>
          </p:nvSpPr>
          <p:spPr bwMode="auto">
            <a:xfrm>
              <a:off x="6353798" y="2960795"/>
              <a:ext cx="579265" cy="707032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36" name="Straight Connector 35"/>
            <p:cNvCxnSpPr>
              <a:stCxn id="7" idx="0"/>
              <a:endCxn id="35" idx="2"/>
            </p:cNvCxnSpPr>
            <p:nvPr/>
          </p:nvCxnSpPr>
          <p:spPr bwMode="auto">
            <a:xfrm flipV="1">
              <a:off x="4789655" y="3667827"/>
              <a:ext cx="1853776" cy="154498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6864665" y="1120068"/>
            <a:ext cx="2194832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Disk-Loaded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Travelling Wave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S-Band 2.997 GHz</a:t>
            </a:r>
            <a:endParaRPr lang="en-US" sz="1600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88" y="1176288"/>
            <a:ext cx="1102110" cy="98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338570" y="2746631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BC1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07960" y="2746631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BC2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73C4F-28EC-49CD-BF15-ED307FE904D0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9" y="2487002"/>
            <a:ext cx="7786269" cy="1584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520" y="3922322"/>
            <a:ext cx="814383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1400" dirty="0" smtClean="0"/>
              <a:t>Proposal for E-XFEL</a:t>
            </a:r>
            <a:r>
              <a:rPr lang="en-US" sz="1400" b="1" dirty="0" smtClean="0"/>
              <a:t>: </a:t>
            </a:r>
            <a:r>
              <a:rPr lang="en-US" sz="1400" b="1" dirty="0"/>
              <a:t>L</a:t>
            </a:r>
            <a:r>
              <a:rPr lang="en-US" sz="1400" b="1" dirty="0" smtClean="0"/>
              <a:t>ongitudinal </a:t>
            </a:r>
            <a:r>
              <a:rPr lang="en-US" sz="1400" b="1" dirty="0"/>
              <a:t>phase space monitor</a:t>
            </a:r>
            <a:endParaRPr lang="en-US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TDS + kicker + septum in BC1: All hardware is </a:t>
            </a:r>
            <a:r>
              <a:rPr lang="en-US" sz="1400" dirty="0" smtClean="0"/>
              <a:t>developed</a:t>
            </a:r>
            <a:endParaRPr lang="en-US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5520" y="1166476"/>
            <a:ext cx="858076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Longitudinal </a:t>
            </a:r>
            <a:r>
              <a:rPr lang="en-US" sz="1400" b="1" dirty="0"/>
              <a:t>P</a:t>
            </a:r>
            <a:r>
              <a:rPr lang="en-US" sz="1400" b="1" dirty="0" smtClean="0"/>
              <a:t>hase </a:t>
            </a:r>
            <a:r>
              <a:rPr lang="en-US" sz="1400" b="1" dirty="0"/>
              <a:t>S</a:t>
            </a:r>
            <a:r>
              <a:rPr lang="en-US" sz="1400" b="1" dirty="0" smtClean="0"/>
              <a:t>pace measurements </a:t>
            </a:r>
            <a:r>
              <a:rPr lang="en-US" sz="1400" dirty="0" smtClean="0"/>
              <a:t>routinely done  at FLASH. However: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Beam operation to be stopped and dipole magnet of E-spectrometer to be switched on/off (and cycled)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To </a:t>
            </a:r>
            <a:r>
              <a:rPr lang="en-US" sz="1400" dirty="0"/>
              <a:t>be operated in single-bunch </a:t>
            </a:r>
            <a:r>
              <a:rPr lang="en-US" sz="1400" dirty="0" smtClean="0"/>
              <a:t>mode (different settings in single- </a:t>
            </a:r>
            <a:r>
              <a:rPr lang="en-US" sz="1400" dirty="0"/>
              <a:t>and multi-bunch </a:t>
            </a:r>
            <a:r>
              <a:rPr lang="en-US" sz="1400" dirty="0" smtClean="0"/>
              <a:t>mode)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No information on actual SASE level during longitudinal phase space measurements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093788" y="476250"/>
            <a:ext cx="6613525" cy="738188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smtClean="0"/>
              <a:t>TDS: Longitudinal Phase Space Monitor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70270" y="4751331"/>
            <a:ext cx="9037527" cy="1838289"/>
            <a:chOff x="170270" y="4751331"/>
            <a:chExt cx="9037527" cy="1838289"/>
          </a:xfrm>
        </p:grpSpPr>
        <p:grpSp>
          <p:nvGrpSpPr>
            <p:cNvPr id="10" name="Group 9"/>
            <p:cNvGrpSpPr/>
            <p:nvPr/>
          </p:nvGrpSpPr>
          <p:grpSpPr>
            <a:xfrm>
              <a:off x="3238500" y="4751331"/>
              <a:ext cx="5969297" cy="1838289"/>
              <a:chOff x="3030278" y="4520499"/>
              <a:chExt cx="6177519" cy="2069121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1073" y="4604016"/>
                <a:ext cx="3156724" cy="1901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3030278" y="4604016"/>
                <a:ext cx="3262262" cy="1985604"/>
                <a:chOff x="2880462" y="4496294"/>
                <a:chExt cx="3307687" cy="2061427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462" y="4496294"/>
                  <a:ext cx="3307687" cy="20401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Rectangle 6"/>
                <p:cNvSpPr/>
                <p:nvPr/>
              </p:nvSpPr>
              <p:spPr bwMode="auto">
                <a:xfrm>
                  <a:off x="5528930" y="6379536"/>
                  <a:ext cx="414390" cy="178185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8" charset="-128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3534846" y="4789044"/>
                <a:ext cx="574215" cy="326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/>
                  <a:t>BC1</a:t>
                </a:r>
                <a:endParaRPr lang="en-US" sz="16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68951" y="4799677"/>
                <a:ext cx="574215" cy="326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/>
                  <a:t>BC2</a:t>
                </a:r>
                <a:endParaRPr lang="en-US" sz="16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21421" y="5786274"/>
                <a:ext cx="1189220" cy="48025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b="1" dirty="0" smtClean="0">
                    <a:solidFill>
                      <a:srgbClr val="0070C0"/>
                    </a:solidFill>
                  </a:rPr>
                  <a:t>Simulation of </a:t>
                </a:r>
              </a:p>
              <a:p>
                <a:pPr>
                  <a:buNone/>
                </a:pPr>
                <a:r>
                  <a:rPr lang="en-US" sz="1200" b="1" dirty="0" smtClean="0">
                    <a:solidFill>
                      <a:srgbClr val="0070C0"/>
                    </a:solidFill>
                  </a:rPr>
                  <a:t>measurement</a:t>
                </a:r>
                <a:endParaRPr lang="en-US" sz="12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1" name="Straight Arrow Connector 10"/>
              <p:cNvCxnSpPr>
                <a:stCxn id="14" idx="0"/>
              </p:cNvCxnSpPr>
              <p:nvPr/>
            </p:nvCxnSpPr>
            <p:spPr bwMode="auto">
              <a:xfrm flipH="1" flipV="1">
                <a:off x="5002695" y="5414323"/>
                <a:ext cx="313336" cy="371951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6568951" y="5304632"/>
                <a:ext cx="806177" cy="48025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b="1" dirty="0" smtClean="0">
                    <a:solidFill>
                      <a:srgbClr val="FF0000"/>
                    </a:solidFill>
                  </a:rPr>
                  <a:t>Particle</a:t>
                </a:r>
              </a:p>
              <a:p>
                <a:pPr>
                  <a:buNone/>
                </a:pPr>
                <a:r>
                  <a:rPr lang="en-US" sz="1200" b="1" dirty="0" smtClean="0">
                    <a:solidFill>
                      <a:srgbClr val="FF0000"/>
                    </a:solidFill>
                  </a:rPr>
                  <a:t>Tracking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8" name="Straight Arrow Connector 17"/>
              <p:cNvCxnSpPr>
                <a:stCxn id="17" idx="3"/>
              </p:cNvCxnSpPr>
              <p:nvPr/>
            </p:nvCxnSpPr>
            <p:spPr bwMode="auto">
              <a:xfrm flipV="1">
                <a:off x="7375128" y="5414323"/>
                <a:ext cx="635461" cy="13043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9" name="TextBox 18"/>
              <p:cNvSpPr txBox="1"/>
              <p:nvPr/>
            </p:nvSpPr>
            <p:spPr>
              <a:xfrm>
                <a:off x="4038984" y="4520499"/>
                <a:ext cx="2012089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>
                  <a:buNone/>
                </a:pPr>
                <a:r>
                  <a:rPr lang="en-US" b="1" i="1" dirty="0">
                    <a:solidFill>
                      <a:srgbClr val="7030A0"/>
                    </a:solidFill>
                  </a:rPr>
                  <a:t>M</a:t>
                </a:r>
                <a:r>
                  <a:rPr lang="en-US" b="1" i="1" dirty="0" smtClean="0">
                    <a:solidFill>
                      <a:srgbClr val="7030A0"/>
                    </a:solidFill>
                  </a:rPr>
                  <a:t>. Yan et al, IPAC’13, MOPME012</a:t>
                </a:r>
                <a:endParaRPr lang="en-US" b="1" i="1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70270" y="5459548"/>
              <a:ext cx="3144430" cy="63402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100" b="1" dirty="0">
                  <a:solidFill>
                    <a:srgbClr val="C00000"/>
                  </a:solidFill>
                </a:rPr>
                <a:t>Longitudinal Phase Space Monitor for </a:t>
              </a:r>
              <a:r>
                <a:rPr lang="en-US" sz="1100" b="1" dirty="0" smtClean="0">
                  <a:solidFill>
                    <a:srgbClr val="C00000"/>
                  </a:solidFill>
                </a:rPr>
                <a:t>XFEL</a:t>
              </a:r>
            </a:p>
            <a:p>
              <a:pPr>
                <a:buNone/>
              </a:pPr>
              <a:r>
                <a:rPr lang="en-US" sz="1100" b="1" dirty="0" smtClean="0">
                  <a:solidFill>
                    <a:srgbClr val="C00000"/>
                  </a:solidFill>
                </a:rPr>
                <a:t>Minjie Yan</a:t>
              </a:r>
              <a:br>
                <a:rPr lang="en-US" sz="1100" b="1" dirty="0" smtClean="0">
                  <a:solidFill>
                    <a:srgbClr val="C00000"/>
                  </a:solidFill>
                </a:rPr>
              </a:br>
              <a:r>
                <a:rPr lang="en-US" sz="1100" b="1" dirty="0" smtClean="0">
                  <a:solidFill>
                    <a:srgbClr val="C00000"/>
                  </a:solidFill>
                </a:rPr>
                <a:t>Session </a:t>
              </a:r>
              <a:r>
                <a:rPr lang="en-US" sz="1100" b="1" dirty="0">
                  <a:solidFill>
                    <a:srgbClr val="C00000"/>
                  </a:solidFill>
                </a:rPr>
                <a:t>4: TDS and </a:t>
              </a:r>
              <a:r>
                <a:rPr lang="en-US" sz="1100" b="1" dirty="0" smtClean="0">
                  <a:solidFill>
                    <a:srgbClr val="C00000"/>
                  </a:solidFill>
                </a:rPr>
                <a:t>Other</a:t>
              </a:r>
              <a:endParaRPr lang="en-US" sz="11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6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 anchor="b"/>
          <a:lstStyle/>
          <a:p>
            <a:pPr algn="ctr" eaLnBrk="1" hangingPunct="1"/>
            <a:r>
              <a:rPr lang="en-US" sz="2000" b="0" dirty="0" smtClean="0"/>
              <a:t>EOD: Locations at E-XFEL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4" y="3374540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82559" y="1803789"/>
            <a:ext cx="5645691" cy="2457668"/>
            <a:chOff x="1082559" y="1803789"/>
            <a:chExt cx="5645691" cy="2457668"/>
          </a:xfrm>
        </p:grpSpPr>
        <p:cxnSp>
          <p:nvCxnSpPr>
            <p:cNvPr id="43" name="Straight Arrow Connector 42"/>
            <p:cNvCxnSpPr>
              <a:stCxn id="45" idx="2"/>
            </p:cNvCxnSpPr>
            <p:nvPr/>
          </p:nvCxnSpPr>
          <p:spPr bwMode="auto">
            <a:xfrm>
              <a:off x="4207860" y="2111567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935990" y="1803790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7" idx="2"/>
            </p:cNvCxnSpPr>
            <p:nvPr/>
          </p:nvCxnSpPr>
          <p:spPr bwMode="auto">
            <a:xfrm>
              <a:off x="6456381" y="2199223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184511" y="1891446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9" idx="2"/>
            </p:cNvCxnSpPr>
            <p:nvPr/>
          </p:nvCxnSpPr>
          <p:spPr bwMode="auto">
            <a:xfrm>
              <a:off x="1354429" y="2111566"/>
              <a:ext cx="15228" cy="214989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082559" y="1803789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5461" y="2383141"/>
            <a:ext cx="3595751" cy="1878316"/>
            <a:chOff x="795461" y="2383141"/>
            <a:chExt cx="3595751" cy="1878316"/>
          </a:xfrm>
        </p:grpSpPr>
        <p:cxnSp>
          <p:nvCxnSpPr>
            <p:cNvPr id="28" name="Straight Arrow Connector 27"/>
            <p:cNvCxnSpPr>
              <a:stCxn id="30" idx="2"/>
            </p:cNvCxnSpPr>
            <p:nvPr/>
          </p:nvCxnSpPr>
          <p:spPr bwMode="auto">
            <a:xfrm>
              <a:off x="1082559" y="2690920"/>
              <a:ext cx="9618" cy="1570537"/>
            </a:xfrm>
            <a:prstGeom prst="straightConnector1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stCxn id="44" idx="2"/>
            </p:cNvCxnSpPr>
            <p:nvPr/>
          </p:nvCxnSpPr>
          <p:spPr bwMode="auto">
            <a:xfrm>
              <a:off x="4104114" y="2690919"/>
              <a:ext cx="9618" cy="1263411"/>
            </a:xfrm>
            <a:prstGeom prst="straightConnector1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stCxn id="33" idx="2"/>
            </p:cNvCxnSpPr>
            <p:nvPr/>
          </p:nvCxnSpPr>
          <p:spPr bwMode="auto">
            <a:xfrm>
              <a:off x="3288603" y="2690918"/>
              <a:ext cx="12023" cy="1263412"/>
            </a:xfrm>
            <a:prstGeom prst="straightConnector1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3001505" y="2383141"/>
              <a:ext cx="574196" cy="307777"/>
            </a:xfrm>
            <a:prstGeom prst="rect">
              <a:avLst/>
            </a:prstGeom>
            <a:solidFill>
              <a:srgbClr val="A50021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EOD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5461" y="2383143"/>
              <a:ext cx="574196" cy="307777"/>
            </a:xfrm>
            <a:prstGeom prst="rect">
              <a:avLst/>
            </a:prstGeom>
            <a:solidFill>
              <a:srgbClr val="A50021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EOD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17016" y="2383142"/>
              <a:ext cx="574196" cy="307777"/>
            </a:xfrm>
            <a:prstGeom prst="rect">
              <a:avLst/>
            </a:prstGeom>
            <a:solidFill>
              <a:srgbClr val="A50021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EOD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58089" y="5029040"/>
            <a:ext cx="813209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Only bunch profile monitor after BC0</a:t>
            </a:r>
          </a:p>
          <a:p>
            <a:pPr>
              <a:buNone/>
            </a:pPr>
            <a:r>
              <a:rPr lang="en-US" sz="1800" dirty="0" smtClean="0"/>
              <a:t>No EO Diagnostics after BC2 due to limited time resolution (&lt; 150 </a:t>
            </a:r>
            <a:r>
              <a:rPr lang="en-US" sz="1800" dirty="0" err="1" smtClean="0"/>
              <a:t>fs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r>
              <a:rPr lang="en-US" sz="1800" dirty="0" smtClean="0"/>
              <a:t>=&gt; Vacuum chamber will be installed for future upgrade option with higher time resolution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06706" y="5965786"/>
            <a:ext cx="5102679" cy="276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rgbClr val="C00000"/>
                </a:solidFill>
              </a:rPr>
              <a:t>=&gt; Session 5: Sub-10fs Diagnostics </a:t>
            </a:r>
            <a:r>
              <a:rPr lang="en-US" sz="1200" b="1" dirty="0">
                <a:solidFill>
                  <a:srgbClr val="C00000"/>
                </a:solidFill>
              </a:rPr>
              <a:t>for fully Compressed </a:t>
            </a:r>
            <a:r>
              <a:rPr lang="en-US" sz="1200" b="1" dirty="0" smtClean="0">
                <a:solidFill>
                  <a:srgbClr val="C00000"/>
                </a:solidFill>
              </a:rPr>
              <a:t>Bunches 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1457" y="3554739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BC0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3001" y="3554739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BC1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2391" y="3554739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BC2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792" y="1289005"/>
            <a:ext cx="3248546" cy="236711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98" y="1095829"/>
            <a:ext cx="3669867" cy="281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501896" y="1068057"/>
            <a:ext cx="2301857" cy="3184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 anchor="b"/>
          <a:lstStyle/>
          <a:p>
            <a:pPr algn="ctr" eaLnBrk="1" hangingPunct="1"/>
            <a:r>
              <a:rPr lang="en-US" sz="2000" b="0" dirty="0" smtClean="0"/>
              <a:t>Electro-Optical </a:t>
            </a:r>
            <a:r>
              <a:rPr lang="en-US" sz="2000" b="0" dirty="0"/>
              <a:t>Diagnostics: </a:t>
            </a:r>
            <a:r>
              <a:rPr lang="en-US" sz="2000" b="0" dirty="0" smtClean="0"/>
              <a:t>Collaborations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32" name="Freeform 31"/>
          <p:cNvSpPr/>
          <p:nvPr/>
        </p:nvSpPr>
        <p:spPr bwMode="auto">
          <a:xfrm>
            <a:off x="3206552" y="1320903"/>
            <a:ext cx="1816560" cy="205889"/>
          </a:xfrm>
          <a:custGeom>
            <a:avLst/>
            <a:gdLst>
              <a:gd name="connsiteX0" fmla="*/ 0 w 2381693"/>
              <a:gd name="connsiteY0" fmla="*/ 0 h 289125"/>
              <a:gd name="connsiteX1" fmla="*/ 202018 w 2381693"/>
              <a:gd name="connsiteY1" fmla="*/ 31897 h 289125"/>
              <a:gd name="connsiteX2" fmla="*/ 361507 w 2381693"/>
              <a:gd name="connsiteY2" fmla="*/ 180753 h 289125"/>
              <a:gd name="connsiteX3" fmla="*/ 552893 w 2381693"/>
              <a:gd name="connsiteY3" fmla="*/ 265814 h 289125"/>
              <a:gd name="connsiteX4" fmla="*/ 850604 w 2381693"/>
              <a:gd name="connsiteY4" fmla="*/ 287079 h 289125"/>
              <a:gd name="connsiteX5" fmla="*/ 2381693 w 2381693"/>
              <a:gd name="connsiteY5" fmla="*/ 287079 h 28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693" h="289125">
                <a:moveTo>
                  <a:pt x="0" y="0"/>
                </a:moveTo>
                <a:cubicBezTo>
                  <a:pt x="70883" y="886"/>
                  <a:pt x="141767" y="1772"/>
                  <a:pt x="202018" y="31897"/>
                </a:cubicBezTo>
                <a:cubicBezTo>
                  <a:pt x="262269" y="62022"/>
                  <a:pt x="303028" y="141767"/>
                  <a:pt x="361507" y="180753"/>
                </a:cubicBezTo>
                <a:cubicBezTo>
                  <a:pt x="419986" y="219739"/>
                  <a:pt x="471377" y="248093"/>
                  <a:pt x="552893" y="265814"/>
                </a:cubicBezTo>
                <a:cubicBezTo>
                  <a:pt x="634409" y="283535"/>
                  <a:pt x="545804" y="283535"/>
                  <a:pt x="850604" y="287079"/>
                </a:cubicBezTo>
                <a:cubicBezTo>
                  <a:pt x="1155404" y="290623"/>
                  <a:pt x="1768548" y="288851"/>
                  <a:pt x="2381693" y="287079"/>
                </a:cubicBezTo>
              </a:path>
            </a:pathLst>
          </a:cu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023113" y="1479970"/>
            <a:ext cx="148856" cy="93647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16EF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952229" y="3155877"/>
            <a:ext cx="148856" cy="93647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16EF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714" y="1227659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Beamline Unit</a:t>
            </a:r>
            <a:endParaRPr lang="en-US" sz="1600" dirty="0"/>
          </a:p>
        </p:txBody>
      </p:sp>
      <p:sp>
        <p:nvSpPr>
          <p:cNvPr id="42" name="Freeform 41"/>
          <p:cNvSpPr/>
          <p:nvPr/>
        </p:nvSpPr>
        <p:spPr bwMode="auto">
          <a:xfrm>
            <a:off x="3583172" y="1690577"/>
            <a:ext cx="1439940" cy="1512123"/>
          </a:xfrm>
          <a:custGeom>
            <a:avLst/>
            <a:gdLst>
              <a:gd name="connsiteX0" fmla="*/ 0 w 1924493"/>
              <a:gd name="connsiteY0" fmla="*/ 27813 h 1714351"/>
              <a:gd name="connsiteX1" fmla="*/ 148856 w 1924493"/>
              <a:gd name="connsiteY1" fmla="*/ 38446 h 1714351"/>
              <a:gd name="connsiteX2" fmla="*/ 489098 w 1924493"/>
              <a:gd name="connsiteY2" fmla="*/ 399953 h 1714351"/>
              <a:gd name="connsiteX3" fmla="*/ 1073889 w 1924493"/>
              <a:gd name="connsiteY3" fmla="*/ 708297 h 1714351"/>
              <a:gd name="connsiteX4" fmla="*/ 1392865 w 1924493"/>
              <a:gd name="connsiteY4" fmla="*/ 1590799 h 1714351"/>
              <a:gd name="connsiteX5" fmla="*/ 1924493 w 1924493"/>
              <a:gd name="connsiteY5" fmla="*/ 1686492 h 171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4493" h="1714351">
                <a:moveTo>
                  <a:pt x="0" y="27813"/>
                </a:moveTo>
                <a:cubicBezTo>
                  <a:pt x="33670" y="2118"/>
                  <a:pt x="67340" y="-23577"/>
                  <a:pt x="148856" y="38446"/>
                </a:cubicBezTo>
                <a:cubicBezTo>
                  <a:pt x="230372" y="100469"/>
                  <a:pt x="334926" y="288311"/>
                  <a:pt x="489098" y="399953"/>
                </a:cubicBezTo>
                <a:cubicBezTo>
                  <a:pt x="643270" y="511595"/>
                  <a:pt x="923261" y="509823"/>
                  <a:pt x="1073889" y="708297"/>
                </a:cubicBezTo>
                <a:cubicBezTo>
                  <a:pt x="1224517" y="906771"/>
                  <a:pt x="1251098" y="1427767"/>
                  <a:pt x="1392865" y="1590799"/>
                </a:cubicBezTo>
                <a:cubicBezTo>
                  <a:pt x="1534632" y="1753831"/>
                  <a:pt x="1729562" y="1720161"/>
                  <a:pt x="1924493" y="1686492"/>
                </a:cubicBezTo>
              </a:path>
            </a:pathLst>
          </a:cu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516797" y="2591799"/>
            <a:ext cx="2059284" cy="132575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34986" y="3092406"/>
            <a:ext cx="2934583" cy="1837668"/>
            <a:chOff x="6036505" y="2545004"/>
            <a:chExt cx="2934583" cy="1837668"/>
          </a:xfrm>
        </p:grpSpPr>
        <p:pic>
          <p:nvPicPr>
            <p:cNvPr id="44" name="Picture 5" descr="EO_vs_TDC_at_50p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378" y="2545004"/>
              <a:ext cx="2450710" cy="1837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Straight Arrow Connector 44"/>
            <p:cNvCxnSpPr/>
            <p:nvPr/>
          </p:nvCxnSpPr>
          <p:spPr bwMode="auto">
            <a:xfrm flipH="1" flipV="1">
              <a:off x="6036505" y="2707274"/>
              <a:ext cx="1145038" cy="530515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10" y="1116951"/>
            <a:ext cx="1898732" cy="194549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 bwMode="auto">
          <a:xfrm flipH="1" flipV="1">
            <a:off x="6023823" y="1416174"/>
            <a:ext cx="844810" cy="359463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4" y="5246436"/>
            <a:ext cx="1881270" cy="1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Isosceles Triangle 23"/>
          <p:cNvSpPr/>
          <p:nvPr/>
        </p:nvSpPr>
        <p:spPr bwMode="auto">
          <a:xfrm rot="11013552">
            <a:off x="425333" y="4425019"/>
            <a:ext cx="6439289" cy="2047431"/>
          </a:xfrm>
          <a:prstGeom prst="triangle">
            <a:avLst>
              <a:gd name="adj" fmla="val 53068"/>
            </a:avLst>
          </a:prstGeom>
          <a:solidFill>
            <a:schemeClr val="accent3">
              <a:lumMod val="95000"/>
            </a:schemeClr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20" y="5644745"/>
            <a:ext cx="1800443" cy="85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88" y="4210125"/>
            <a:ext cx="1152049" cy="1152049"/>
          </a:xfrm>
          <a:prstGeom prst="rect">
            <a:avLst/>
          </a:prstGeom>
          <a:ln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325102" y="3899471"/>
            <a:ext cx="2130982" cy="807818"/>
            <a:chOff x="-20749" y="5438979"/>
            <a:chExt cx="2130982" cy="807818"/>
          </a:xfrm>
        </p:grpSpPr>
        <p:sp>
          <p:nvSpPr>
            <p:cNvPr id="36" name="Rectangle 35"/>
            <p:cNvSpPr/>
            <p:nvPr/>
          </p:nvSpPr>
          <p:spPr bwMode="auto">
            <a:xfrm>
              <a:off x="-20749" y="5492144"/>
              <a:ext cx="2130982" cy="75465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749" y="5438979"/>
              <a:ext cx="2130982" cy="754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8" name="Straight Arrow Connector 57"/>
          <p:cNvCxnSpPr/>
          <p:nvPr/>
        </p:nvCxnSpPr>
        <p:spPr bwMode="auto">
          <a:xfrm flipH="1" flipV="1">
            <a:off x="202026" y="2780924"/>
            <a:ext cx="709285" cy="109997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749767" y="3330399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 bwMode="auto">
          <a:xfrm rot="19698877">
            <a:off x="546872" y="3294907"/>
            <a:ext cx="139938" cy="255992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037089" y="4531958"/>
            <a:ext cx="3768267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 Collaboration between DESY, PSI, KIT for development of EO Diagnostics</a:t>
            </a:r>
          </a:p>
          <a:p>
            <a:pPr eaLnBrk="1" hangingPunct="1"/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Same EO Diagnostics installed at FLASH, </a:t>
            </a:r>
            <a:r>
              <a:rPr lang="en-US" sz="1400" dirty="0" err="1" smtClean="0">
                <a:latin typeface="+mn-lt"/>
              </a:rPr>
              <a:t>SwissFEL</a:t>
            </a:r>
            <a:r>
              <a:rPr lang="en-US" sz="1400" dirty="0" smtClean="0">
                <a:latin typeface="+mn-lt"/>
              </a:rPr>
              <a:t> Injector and ANKA</a:t>
            </a:r>
            <a:endParaRPr lang="en-US" sz="14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36516" y="3644015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b="1" dirty="0" err="1" smtClean="0"/>
              <a:t>SwissFEL</a:t>
            </a:r>
            <a:r>
              <a:rPr lang="en-US" sz="1000" b="1" dirty="0" smtClean="0"/>
              <a:t> </a:t>
            </a:r>
            <a:br>
              <a:rPr lang="en-US" sz="1000" b="1" dirty="0" smtClean="0"/>
            </a:br>
            <a:r>
              <a:rPr lang="en-US" sz="1000" b="1" dirty="0" smtClean="0"/>
              <a:t>Test Injector</a:t>
            </a:r>
            <a:endParaRPr 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57589" y="5916526"/>
            <a:ext cx="3230372" cy="276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rgbClr val="C00000"/>
                </a:solidFill>
              </a:rPr>
              <a:t>=&gt; Session </a:t>
            </a:r>
            <a:r>
              <a:rPr lang="en-US" sz="1200" b="1" dirty="0">
                <a:solidFill>
                  <a:srgbClr val="C00000"/>
                </a:solidFill>
              </a:rPr>
              <a:t>2: Electro-Optical </a:t>
            </a:r>
            <a:r>
              <a:rPr lang="en-US" sz="1200" b="1" dirty="0" smtClean="0">
                <a:solidFill>
                  <a:srgbClr val="C00000"/>
                </a:solidFill>
              </a:rPr>
              <a:t>Diagnostics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57" y="3808174"/>
            <a:ext cx="3276340" cy="24565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93788" y="476250"/>
            <a:ext cx="715707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smtClean="0"/>
              <a:t>EOD: Laser </a:t>
            </a:r>
            <a:r>
              <a:rPr lang="en-US" sz="2000" b="0" dirty="0"/>
              <a:t>to RF Synchronization </a:t>
            </a:r>
            <a:r>
              <a:rPr lang="en-US" sz="2000" b="0" dirty="0" smtClean="0"/>
              <a:t>based on LLRF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113896" y="1181785"/>
            <a:ext cx="2828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New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>Laser synchronization scheme based on LLRF down-conversion scheme in MTCA.4 standard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" y="1258336"/>
            <a:ext cx="2474792" cy="5168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06" y="1191806"/>
            <a:ext cx="3188721" cy="52348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5321" y="5087483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EO Laser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1313" y="2311484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MTCA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5812" y="2641193"/>
            <a:ext cx="3144430" cy="80329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1" dirty="0">
                <a:solidFill>
                  <a:srgbClr val="C00000"/>
                </a:solidFill>
              </a:rPr>
              <a:t>Experience with RF locking of EO laser based on MTCA.4</a:t>
            </a:r>
          </a:p>
          <a:p>
            <a:pPr>
              <a:buNone/>
            </a:pPr>
            <a:r>
              <a:rPr lang="en-US" sz="1100" b="1" dirty="0" smtClean="0">
                <a:solidFill>
                  <a:srgbClr val="C00000"/>
                </a:solidFill>
              </a:rPr>
              <a:t>Bernd Steffen</a:t>
            </a:r>
            <a:r>
              <a:rPr lang="en-US" sz="1100" b="1" dirty="0">
                <a:solidFill>
                  <a:srgbClr val="C00000"/>
                </a:solidFill>
              </a:rPr>
              <a:t/>
            </a:r>
            <a:br>
              <a:rPr lang="en-US" sz="1100" b="1" dirty="0">
                <a:solidFill>
                  <a:srgbClr val="C00000"/>
                </a:solidFill>
              </a:rPr>
            </a:br>
            <a:r>
              <a:rPr lang="en-US" sz="1100" b="1" dirty="0">
                <a:solidFill>
                  <a:srgbClr val="C00000"/>
                </a:solidFill>
              </a:rPr>
              <a:t>Session 2: Electro-Optical Diagnostics</a:t>
            </a:r>
          </a:p>
        </p:txBody>
      </p:sp>
    </p:spTree>
    <p:extLst>
      <p:ext uri="{BB962C8B-B14F-4D97-AF65-F5344CB8AC3E}">
        <p14:creationId xmlns:p14="http://schemas.microsoft.com/office/powerpoint/2010/main" val="8905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18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7167710" cy="738188"/>
          </a:xfrm>
        </p:spPr>
        <p:txBody>
          <a:bodyPr anchor="b"/>
          <a:lstStyle/>
          <a:p>
            <a:pPr algn="ctr" eaLnBrk="1" hangingPunct="1"/>
            <a:r>
              <a:rPr lang="en-US" sz="2000" b="0" dirty="0" smtClean="0"/>
              <a:t>BCM / </a:t>
            </a:r>
            <a:r>
              <a:rPr lang="en-US" sz="2000" b="0" dirty="0"/>
              <a:t>THz Spectrometer : </a:t>
            </a:r>
            <a:r>
              <a:rPr lang="en-US" sz="2000" b="0" dirty="0" smtClean="0"/>
              <a:t>Locations at E-XFEL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4" y="3374540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Arrow Connector 27"/>
          <p:cNvCxnSpPr>
            <a:stCxn id="30" idx="2"/>
          </p:cNvCxnSpPr>
          <p:nvPr/>
        </p:nvCxnSpPr>
        <p:spPr bwMode="auto">
          <a:xfrm>
            <a:off x="1082559" y="2690920"/>
            <a:ext cx="9618" cy="1570537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>
            <a:stCxn id="44" idx="2"/>
          </p:cNvCxnSpPr>
          <p:nvPr/>
        </p:nvCxnSpPr>
        <p:spPr bwMode="auto">
          <a:xfrm>
            <a:off x="4104114" y="2690919"/>
            <a:ext cx="9618" cy="1263411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>
            <a:stCxn id="33" idx="2"/>
          </p:cNvCxnSpPr>
          <p:nvPr/>
        </p:nvCxnSpPr>
        <p:spPr bwMode="auto">
          <a:xfrm>
            <a:off x="3288603" y="2690918"/>
            <a:ext cx="12023" cy="1263412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001505" y="2383141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14233" y="3886920"/>
            <a:ext cx="5345509" cy="1805212"/>
            <a:chOff x="3035499" y="4195277"/>
            <a:chExt cx="5345509" cy="1805212"/>
          </a:xfrm>
        </p:grpSpPr>
        <p:sp>
          <p:nvSpPr>
            <p:cNvPr id="27" name="TextBox 26"/>
            <p:cNvSpPr txBox="1"/>
            <p:nvPr/>
          </p:nvSpPr>
          <p:spPr>
            <a:xfrm>
              <a:off x="7547125" y="5186651"/>
              <a:ext cx="833883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CRISP4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H="1">
              <a:off x="7951186" y="4195277"/>
              <a:ext cx="4809" cy="991374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3322598" y="4340075"/>
              <a:ext cx="4808" cy="134168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035499" y="5692388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4125388" y="4340075"/>
              <a:ext cx="12022" cy="134168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3872283" y="5692712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flipH="1">
              <a:off x="5451288" y="4340075"/>
              <a:ext cx="12022" cy="134168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5198183" y="5692712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H="1">
              <a:off x="6270296" y="4340075"/>
              <a:ext cx="4808" cy="134168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5983197" y="5692712"/>
              <a:ext cx="583814" cy="307777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BCM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82559" y="1803789"/>
            <a:ext cx="5645691" cy="2457668"/>
            <a:chOff x="1082559" y="1803789"/>
            <a:chExt cx="5645691" cy="2457668"/>
          </a:xfrm>
        </p:grpSpPr>
        <p:cxnSp>
          <p:nvCxnSpPr>
            <p:cNvPr id="43" name="Straight Arrow Connector 42"/>
            <p:cNvCxnSpPr>
              <a:stCxn id="45" idx="2"/>
            </p:cNvCxnSpPr>
            <p:nvPr/>
          </p:nvCxnSpPr>
          <p:spPr bwMode="auto">
            <a:xfrm>
              <a:off x="4207860" y="2111567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935990" y="1803790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7" idx="2"/>
            </p:cNvCxnSpPr>
            <p:nvPr/>
          </p:nvCxnSpPr>
          <p:spPr bwMode="auto">
            <a:xfrm>
              <a:off x="6456381" y="2199223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184511" y="1891446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9" idx="2"/>
            </p:cNvCxnSpPr>
            <p:nvPr/>
          </p:nvCxnSpPr>
          <p:spPr bwMode="auto">
            <a:xfrm>
              <a:off x="1354429" y="2111566"/>
              <a:ext cx="15228" cy="214989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082559" y="1803789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95461" y="2383143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17016" y="2383142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1457" y="3554739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BC0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13001" y="3554739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BC1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82391" y="3554739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BC2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fld id="{ADA9ECB5-DF60-4339-A219-3E259D6B751D}" type="slidenum">
              <a:rPr lang="en-GB"/>
              <a:pPr/>
              <a:t>19</a:t>
            </a:fld>
            <a:endParaRPr lang="en-GB"/>
          </a:p>
        </p:txBody>
      </p:sp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4529130" y="1266960"/>
            <a:ext cx="34718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ym typeface="Wingdings" pitchFamily="2" charset="2"/>
              </a:rPr>
              <a:t>Layout under development for XFEL </a:t>
            </a:r>
            <a:endParaRPr lang="en-US" sz="1600" dirty="0">
              <a:sym typeface="Wingdings" pitchFamily="2" charset="2"/>
            </a:endParaRP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2771775" y="115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latin typeface="Arial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 anchor="b"/>
          <a:lstStyle/>
          <a:p>
            <a:pPr algn="ctr" eaLnBrk="1" hangingPunct="1"/>
            <a:r>
              <a:rPr lang="en-US" sz="2000" b="0" cap="none" dirty="0" smtClean="0">
                <a:solidFill>
                  <a:srgbClr val="FFFFFF"/>
                </a:solidFill>
              </a:rPr>
              <a:t>BCM: Bunch Compression Monitor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00798" y="1091369"/>
            <a:ext cx="3990920" cy="2502436"/>
            <a:chOff x="5709685" y="1110954"/>
            <a:chExt cx="3346332" cy="2635199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5709685" y="2190308"/>
              <a:ext cx="3327989" cy="23824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93899" name="Picture 11" descr="BCM_radiato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232" y="1110954"/>
              <a:ext cx="2279475" cy="263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 bwMode="auto">
            <a:xfrm>
              <a:off x="7373679" y="2309431"/>
              <a:ext cx="1663995" cy="119123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8670975" y="1937696"/>
              <a:ext cx="385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FF0000"/>
                  </a:solidFill>
                </a:rPr>
                <a:t>e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-</a:t>
              </a:r>
              <a:endParaRPr lang="en-US" sz="20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 rot="16560507">
              <a:off x="8653474" y="2250306"/>
              <a:ext cx="163589" cy="337007"/>
            </a:xfrm>
            <a:prstGeom prst="ellips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3" y="3851787"/>
            <a:ext cx="3792907" cy="268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0797" y="3513233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FD930A"/>
                </a:solidFill>
              </a:rPr>
              <a:t>FLASH</a:t>
            </a:r>
            <a:endParaRPr lang="en-US" sz="1600" b="1" dirty="0">
              <a:solidFill>
                <a:srgbClr val="FD930A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0" y="3851787"/>
            <a:ext cx="4043522" cy="268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386387" y="3524656"/>
            <a:ext cx="2413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err="1" smtClean="0">
                <a:solidFill>
                  <a:srgbClr val="FD930A"/>
                </a:solidFill>
              </a:rPr>
              <a:t>SwissFEL</a:t>
            </a:r>
            <a:r>
              <a:rPr lang="en-US" sz="1600" b="1" dirty="0" smtClean="0">
                <a:solidFill>
                  <a:srgbClr val="FD930A"/>
                </a:solidFill>
              </a:rPr>
              <a:t> Test Injector</a:t>
            </a:r>
            <a:endParaRPr lang="en-US" sz="1600" b="1" dirty="0">
              <a:solidFill>
                <a:srgbClr val="FD930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1528" y="1636857"/>
            <a:ext cx="3690945" cy="6340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1" dirty="0">
                <a:solidFill>
                  <a:srgbClr val="C00000"/>
                </a:solidFill>
              </a:rPr>
              <a:t>Coherent Radiation Diagnostics for European XFEL</a:t>
            </a:r>
          </a:p>
          <a:p>
            <a:pPr>
              <a:buNone/>
            </a:pPr>
            <a:r>
              <a:rPr lang="en-US" sz="1100" b="1" dirty="0" smtClean="0">
                <a:solidFill>
                  <a:srgbClr val="C00000"/>
                </a:solidFill>
              </a:rPr>
              <a:t>Peter Peier</a:t>
            </a:r>
            <a:r>
              <a:rPr lang="en-US" sz="1100" b="1" dirty="0">
                <a:solidFill>
                  <a:srgbClr val="C00000"/>
                </a:solidFill>
              </a:rPr>
              <a:t/>
            </a:r>
            <a:br>
              <a:rPr lang="en-US" sz="1100" b="1" dirty="0">
                <a:solidFill>
                  <a:srgbClr val="C00000"/>
                </a:solidFill>
              </a:rPr>
            </a:br>
            <a:r>
              <a:rPr lang="fr-FR" sz="1100" b="1" dirty="0">
                <a:solidFill>
                  <a:srgbClr val="C00000"/>
                </a:solidFill>
              </a:rPr>
              <a:t>Session 3: </a:t>
            </a:r>
            <a:r>
              <a:rPr lang="fr-FR" sz="1100" b="1" dirty="0" err="1">
                <a:solidFill>
                  <a:srgbClr val="C00000"/>
                </a:solidFill>
              </a:rPr>
              <a:t>Coherent</a:t>
            </a:r>
            <a:r>
              <a:rPr lang="fr-FR" sz="1100" b="1" dirty="0">
                <a:solidFill>
                  <a:srgbClr val="C00000"/>
                </a:solidFill>
              </a:rPr>
              <a:t> Radiation </a:t>
            </a:r>
            <a:r>
              <a:rPr lang="fr-FR" sz="1100" b="1" dirty="0" smtClean="0">
                <a:solidFill>
                  <a:srgbClr val="C00000"/>
                </a:solidFill>
              </a:rPr>
              <a:t>Diagnostics</a:t>
            </a:r>
            <a:endParaRPr lang="fr-FR" sz="1100" b="1" dirty="0">
              <a:solidFill>
                <a:srgbClr val="C00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529130" y="2524395"/>
            <a:ext cx="3471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ym typeface="Wingdings" pitchFamily="2" charset="2"/>
              </a:rPr>
              <a:t>Fast detectors required </a:t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200" dirty="0" smtClean="0">
                <a:sym typeface="Wingdings" pitchFamily="2" charset="2"/>
              </a:rPr>
              <a:t>(XFEL: 220 ns, </a:t>
            </a:r>
            <a:r>
              <a:rPr lang="en-US" sz="1200" dirty="0" err="1" smtClean="0">
                <a:sym typeface="Wingdings" pitchFamily="2" charset="2"/>
              </a:rPr>
              <a:t>SwissFEL</a:t>
            </a:r>
            <a:r>
              <a:rPr lang="en-US" sz="1200" dirty="0" smtClean="0">
                <a:sym typeface="Wingdings" pitchFamily="2" charset="2"/>
              </a:rPr>
              <a:t>: 36 ns)</a:t>
            </a:r>
            <a:endParaRPr lang="en-US" sz="1200" dirty="0">
              <a:sym typeface="Wingdings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1528" y="3089823"/>
            <a:ext cx="3555782" cy="276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rgbClr val="C00000"/>
                </a:solidFill>
              </a:rPr>
              <a:t>=&gt; </a:t>
            </a:r>
            <a:r>
              <a:rPr lang="fr-FR" sz="1200" b="1" dirty="0">
                <a:solidFill>
                  <a:srgbClr val="C00000"/>
                </a:solidFill>
              </a:rPr>
              <a:t>Session 3: </a:t>
            </a:r>
            <a:r>
              <a:rPr lang="fr-FR" sz="1200" b="1" dirty="0" err="1">
                <a:solidFill>
                  <a:srgbClr val="C00000"/>
                </a:solidFill>
              </a:rPr>
              <a:t>Coherent</a:t>
            </a:r>
            <a:r>
              <a:rPr lang="fr-FR" sz="1200" b="1" dirty="0">
                <a:solidFill>
                  <a:srgbClr val="C00000"/>
                </a:solidFill>
              </a:rPr>
              <a:t> Radiation </a:t>
            </a:r>
            <a:r>
              <a:rPr lang="fr-FR" sz="1200" b="1" dirty="0" smtClean="0">
                <a:solidFill>
                  <a:srgbClr val="C00000"/>
                </a:solidFill>
              </a:rPr>
              <a:t>Diagnostics</a:t>
            </a:r>
            <a:endParaRPr lang="fr-FR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Construction European XFEL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6146-BDD9-4C97-8272-670ED94D12DF}" type="slidenum">
              <a:rPr lang="en-GB"/>
              <a:pPr/>
              <a:t>2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043" y="4563908"/>
            <a:ext cx="8878024" cy="1831335"/>
          </a:xfrm>
        </p:spPr>
        <p:txBody>
          <a:bodyPr/>
          <a:lstStyle/>
          <a:p>
            <a:r>
              <a:rPr lang="en-GB" dirty="0" smtClean="0"/>
              <a:t>Three construction sites</a:t>
            </a:r>
          </a:p>
          <a:p>
            <a:r>
              <a:rPr lang="en-GB" dirty="0" smtClean="0"/>
              <a:t>5.8 km total length of tunnels</a:t>
            </a:r>
          </a:p>
          <a:p>
            <a:r>
              <a:rPr lang="en-GB" dirty="0" smtClean="0"/>
              <a:t>12000 m</a:t>
            </a:r>
            <a:r>
              <a:rPr lang="en-GB" baseline="30000" dirty="0" smtClean="0"/>
              <a:t>2  of </a:t>
            </a:r>
            <a:r>
              <a:rPr lang="en-GB" dirty="0" smtClean="0"/>
              <a:t>surface buildings</a:t>
            </a:r>
          </a:p>
          <a:p>
            <a:r>
              <a:rPr lang="en-GB" dirty="0" smtClean="0"/>
              <a:t>150000 m</a:t>
            </a:r>
            <a:r>
              <a:rPr lang="en-GB" baseline="30000" dirty="0" smtClean="0"/>
              <a:t>3</a:t>
            </a:r>
            <a:r>
              <a:rPr lang="en-GB" dirty="0" smtClean="0"/>
              <a:t> of underground building volume</a:t>
            </a: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" y="1157924"/>
            <a:ext cx="9265406" cy="3559734"/>
            <a:chOff x="38" y="744"/>
            <a:chExt cx="5138" cy="1974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" y="744"/>
              <a:ext cx="5138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744"/>
              <a:ext cx="4941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5043" y="2508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02" y="2602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922" y="946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46" y="1030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611" y="1297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165" y="1381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893" y="1422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537" y="1506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717" y="1777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2352" y="1861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3940" y="2251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3502" y="2335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462" y="1984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2865" y="2068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48" name="Rectangle 28"/>
            <p:cNvSpPr>
              <a:spLocks noChangeArrowheads="1"/>
            </p:cNvSpPr>
            <p:nvPr/>
          </p:nvSpPr>
          <p:spPr bwMode="auto">
            <a:xfrm>
              <a:off x="4385" y="2414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49" name="Rectangle 29"/>
            <p:cNvSpPr>
              <a:spLocks noChangeArrowheads="1"/>
            </p:cNvSpPr>
            <p:nvPr/>
          </p:nvSpPr>
          <p:spPr bwMode="auto">
            <a:xfrm>
              <a:off x="4144" y="2498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1" name="Rectangle 31"/>
            <p:cNvSpPr>
              <a:spLocks noChangeArrowheads="1"/>
            </p:cNvSpPr>
            <p:nvPr/>
          </p:nvSpPr>
          <p:spPr bwMode="auto">
            <a:xfrm>
              <a:off x="1365" y="1152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Rectangle 32"/>
            <p:cNvSpPr>
              <a:spLocks noChangeArrowheads="1"/>
            </p:cNvSpPr>
            <p:nvPr/>
          </p:nvSpPr>
          <p:spPr bwMode="auto">
            <a:xfrm>
              <a:off x="723" y="1236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6" name="Rectangle 35"/>
            <p:cNvSpPr>
              <a:spLocks noChangeArrowheads="1"/>
            </p:cNvSpPr>
            <p:nvPr/>
          </p:nvSpPr>
          <p:spPr bwMode="auto">
            <a:xfrm>
              <a:off x="2679" y="1386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7" name="Rectangle 36"/>
            <p:cNvSpPr>
              <a:spLocks noChangeArrowheads="1"/>
            </p:cNvSpPr>
            <p:nvPr/>
          </p:nvSpPr>
          <p:spPr bwMode="auto">
            <a:xfrm>
              <a:off x="2311" y="1470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Rectangle 37"/>
            <p:cNvSpPr>
              <a:spLocks noChangeArrowheads="1"/>
            </p:cNvSpPr>
            <p:nvPr/>
          </p:nvSpPr>
          <p:spPr bwMode="auto">
            <a:xfrm>
              <a:off x="1002" y="809"/>
              <a:ext cx="580" cy="11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 b="1" dirty="0"/>
            </a:p>
          </p:txBody>
        </p:sp>
        <p:sp>
          <p:nvSpPr>
            <p:cNvPr id="2059" name="Rectangle 38"/>
            <p:cNvSpPr>
              <a:spLocks noChangeArrowheads="1"/>
            </p:cNvSpPr>
            <p:nvPr/>
          </p:nvSpPr>
          <p:spPr bwMode="auto">
            <a:xfrm>
              <a:off x="1799" y="1577"/>
              <a:ext cx="648" cy="114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2060" name="Rectangle 39"/>
            <p:cNvSpPr>
              <a:spLocks noChangeArrowheads="1"/>
            </p:cNvSpPr>
            <p:nvPr/>
          </p:nvSpPr>
          <p:spPr bwMode="auto">
            <a:xfrm>
              <a:off x="4008" y="2098"/>
              <a:ext cx="784" cy="12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cxnSp>
        <p:nvCxnSpPr>
          <p:cNvPr id="2062" name="Straight Arrow Connector 2061"/>
          <p:cNvCxnSpPr/>
          <p:nvPr/>
        </p:nvCxnSpPr>
        <p:spPr bwMode="auto">
          <a:xfrm>
            <a:off x="1504864" y="1843620"/>
            <a:ext cx="6382814" cy="2495343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7" name="Rectangle 17"/>
          <p:cNvSpPr>
            <a:spLocks noChangeArrowheads="1"/>
          </p:cNvSpPr>
          <p:nvPr/>
        </p:nvSpPr>
        <p:spPr bwMode="auto">
          <a:xfrm rot="1292983">
            <a:off x="4217293" y="3129603"/>
            <a:ext cx="6395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D9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3.3 km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8086725" y="4425522"/>
            <a:ext cx="47625" cy="546528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584367" y="4963297"/>
            <a:ext cx="1052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rgbClr val="C00000"/>
                </a:solidFill>
              </a:rPr>
              <a:t>We are here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2E1A4D4-1BCB-422C-9885-A251C124B318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44115" y="4609588"/>
            <a:ext cx="832078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 smtClean="0">
                <a:latin typeface="+mn-lt"/>
              </a:rPr>
              <a:t>THz spectrometer (CRISP4) developed by B. Schmidt (FLA):</a:t>
            </a:r>
          </a:p>
          <a:p>
            <a:pPr marL="0" indent="0" eaLnBrk="1" hangingPunct="1"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sz="1800" b="0" dirty="0" smtClean="0">
                <a:latin typeface="+mn-lt"/>
              </a:rPr>
              <a:t>      2 x FLASH, 1 x FLASH2, 1 x E-XFEL</a:t>
            </a: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/>
              <a:t>Reconstruction of bunch profile possible with </a:t>
            </a:r>
            <a:r>
              <a:rPr lang="en-US" sz="1800" b="0" dirty="0" err="1"/>
              <a:t>Kramers-Kronig</a:t>
            </a:r>
            <a:r>
              <a:rPr lang="en-US" sz="1800" b="0" dirty="0"/>
              <a:t> </a:t>
            </a:r>
            <a:r>
              <a:rPr lang="en-US" sz="1800" b="0" dirty="0" smtClean="0"/>
              <a:t>Relation</a:t>
            </a:r>
          </a:p>
          <a:p>
            <a:pPr eaLnBrk="1" hangingPunct="1">
              <a:spcBef>
                <a:spcPct val="0"/>
              </a:spcBef>
              <a:buClr>
                <a:schemeClr val="folHlink"/>
              </a:buClr>
            </a:pPr>
            <a:r>
              <a:rPr lang="en-US" sz="1800" b="0" dirty="0"/>
              <a:t>Works best with compressed bunches and at high beam energies</a:t>
            </a:r>
            <a:r>
              <a:rPr lang="en-US" sz="1800" b="0" dirty="0" smtClean="0"/>
              <a:t>:</a:t>
            </a:r>
            <a:r>
              <a:rPr lang="en-US" sz="1800" b="0" dirty="0"/>
              <a:t/>
            </a:r>
            <a:br>
              <a:rPr lang="en-US" sz="1800" b="0" dirty="0"/>
            </a:br>
            <a:r>
              <a:rPr lang="en-US" sz="1800" b="0" dirty="0"/>
              <a:t>=&gt; installation behind collimator section with diffraction </a:t>
            </a:r>
            <a:r>
              <a:rPr lang="en-US" sz="1800" b="0" dirty="0" smtClean="0"/>
              <a:t>screen</a:t>
            </a:r>
            <a:endParaRPr lang="en-US" sz="1800" b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" y="1286303"/>
            <a:ext cx="1888459" cy="28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388170"/>
            <a:ext cx="3691548" cy="276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95918" y="1451768"/>
            <a:ext cx="1135861" cy="110580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9073" y="2424220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093788" y="476250"/>
            <a:ext cx="6613525" cy="738188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smtClean="0">
                <a:solidFill>
                  <a:srgbClr val="FFFFFF"/>
                </a:solidFill>
              </a:rPr>
              <a:t>THz Spectrometer (CRISP4)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1" y="1388170"/>
            <a:ext cx="3505184" cy="2904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4565" y="1147826"/>
            <a:ext cx="2225289" cy="26161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>
              <a:buNone/>
            </a:pPr>
            <a:r>
              <a:rPr lang="en-US" sz="1100" b="1" i="1" dirty="0" smtClean="0">
                <a:solidFill>
                  <a:srgbClr val="7030A0"/>
                </a:solidFill>
              </a:rPr>
              <a:t>E. Hass et al, IBIC’13, MOPC37</a:t>
            </a:r>
            <a:endParaRPr lang="en-US" sz="11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" y="1234894"/>
            <a:ext cx="63436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277821" y="4535790"/>
            <a:ext cx="4983279" cy="6796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488019" y="1311274"/>
            <a:ext cx="202018" cy="43162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37202" y="6661150"/>
            <a:ext cx="838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A5FFFC0C-1E0C-413F-825D-A57F27411980}" type="slidenum">
              <a:rPr lang="de-DE"/>
              <a:pPr>
                <a:defRPr/>
              </a:pPr>
              <a:t>21</a:t>
            </a:fld>
            <a:endParaRPr lang="de-DE"/>
          </a:p>
        </p:txBody>
      </p:sp>
      <p:sp>
        <p:nvSpPr>
          <p:cNvPr id="220228" name="Line 68"/>
          <p:cNvSpPr>
            <a:spLocks noChangeShapeType="1"/>
          </p:cNvSpPr>
          <p:nvPr/>
        </p:nvSpPr>
        <p:spPr bwMode="auto">
          <a:xfrm>
            <a:off x="1265121" y="5657338"/>
            <a:ext cx="51133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220231" name="Line 71"/>
          <p:cNvSpPr>
            <a:spLocks noChangeShapeType="1"/>
          </p:cNvSpPr>
          <p:nvPr/>
        </p:nvSpPr>
        <p:spPr bwMode="auto">
          <a:xfrm flipV="1">
            <a:off x="1271471" y="1277426"/>
            <a:ext cx="0" cy="439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220232" name="Text Box 72"/>
          <p:cNvSpPr txBox="1">
            <a:spLocks noChangeArrowheads="1"/>
          </p:cNvSpPr>
          <p:nvPr/>
        </p:nvSpPr>
        <p:spPr bwMode="auto">
          <a:xfrm>
            <a:off x="6032658" y="5692924"/>
            <a:ext cx="5229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sz="1400" dirty="0"/>
              <a:t>time</a:t>
            </a:r>
          </a:p>
        </p:txBody>
      </p:sp>
      <p:sp>
        <p:nvSpPr>
          <p:cNvPr id="220233" name="Text Box 73"/>
          <p:cNvSpPr txBox="1">
            <a:spLocks noChangeArrowheads="1"/>
          </p:cNvSpPr>
          <p:nvPr/>
        </p:nvSpPr>
        <p:spPr bwMode="auto">
          <a:xfrm>
            <a:off x="523198" y="1170086"/>
            <a:ext cx="7312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sz="1400"/>
              <a:t>energy</a:t>
            </a:r>
          </a:p>
        </p:txBody>
      </p:sp>
      <p:sp>
        <p:nvSpPr>
          <p:cNvPr id="220253" name="Line 93"/>
          <p:cNvSpPr>
            <a:spLocks noChangeShapeType="1"/>
          </p:cNvSpPr>
          <p:nvPr/>
        </p:nvSpPr>
        <p:spPr bwMode="auto">
          <a:xfrm flipV="1">
            <a:off x="4267796" y="1277426"/>
            <a:ext cx="0" cy="43500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220255" name="Text Box 95"/>
          <p:cNvSpPr txBox="1">
            <a:spLocks noChangeArrowheads="1"/>
          </p:cNvSpPr>
          <p:nvPr/>
        </p:nvSpPr>
        <p:spPr bwMode="auto">
          <a:xfrm>
            <a:off x="6553473" y="3642419"/>
            <a:ext cx="1218539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sz="1400" b="1" dirty="0" smtClean="0"/>
              <a:t>Arrival Time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FD930A"/>
                </a:solidFill>
              </a:rPr>
              <a:t>BAM</a:t>
            </a:r>
          </a:p>
        </p:txBody>
      </p:sp>
      <p:sp>
        <p:nvSpPr>
          <p:cNvPr id="220257" name="Line 97"/>
          <p:cNvSpPr>
            <a:spLocks noChangeShapeType="1"/>
          </p:cNvSpPr>
          <p:nvPr/>
        </p:nvSpPr>
        <p:spPr bwMode="auto">
          <a:xfrm>
            <a:off x="1341750" y="3194831"/>
            <a:ext cx="49523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220258" name="Text Box 98"/>
          <p:cNvSpPr txBox="1">
            <a:spLocks noChangeArrowheads="1"/>
          </p:cNvSpPr>
          <p:nvPr/>
        </p:nvSpPr>
        <p:spPr bwMode="auto">
          <a:xfrm>
            <a:off x="6536748" y="4298903"/>
            <a:ext cx="2119491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b="1" dirty="0" smtClean="0"/>
              <a:t>Beam Energy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D930A"/>
                </a:solidFill>
              </a:rPr>
              <a:t>BPMs </a:t>
            </a:r>
            <a:r>
              <a:rPr lang="en-US" sz="1400" dirty="0">
                <a:solidFill>
                  <a:srgbClr val="FD930A"/>
                </a:solidFill>
              </a:rPr>
              <a:t>in </a:t>
            </a:r>
            <a:r>
              <a:rPr lang="en-US" sz="1400" dirty="0" smtClean="0">
                <a:solidFill>
                  <a:srgbClr val="FD930A"/>
                </a:solidFill>
              </a:rPr>
              <a:t>BC (EBPM)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D930A"/>
                </a:solidFill>
              </a:rPr>
              <a:t>2 BAMs</a:t>
            </a:r>
            <a:endParaRPr lang="en-US" sz="1400" dirty="0">
              <a:solidFill>
                <a:srgbClr val="FD930A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FD930A"/>
                </a:solidFill>
              </a:rPr>
              <a:t>E</a:t>
            </a:r>
            <a:r>
              <a:rPr lang="en-US" sz="1400" dirty="0" smtClean="0">
                <a:solidFill>
                  <a:srgbClr val="FD930A"/>
                </a:solidFill>
              </a:rPr>
              <a:t>-Spectrometer</a:t>
            </a:r>
            <a:endParaRPr lang="en-US" sz="1400" dirty="0">
              <a:solidFill>
                <a:srgbClr val="FD930A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7821" y="2193245"/>
            <a:ext cx="5016287" cy="1708467"/>
            <a:chOff x="1307653" y="2193245"/>
            <a:chExt cx="5050253" cy="1708467"/>
          </a:xfrm>
        </p:grpSpPr>
        <p:sp>
          <p:nvSpPr>
            <p:cNvPr id="220262" name="Line 102"/>
            <p:cNvSpPr>
              <a:spLocks noChangeShapeType="1"/>
            </p:cNvSpPr>
            <p:nvPr/>
          </p:nvSpPr>
          <p:spPr bwMode="auto">
            <a:xfrm>
              <a:off x="1307653" y="2193245"/>
              <a:ext cx="50502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20263" name="Line 103"/>
            <p:cNvSpPr>
              <a:spLocks noChangeShapeType="1"/>
            </p:cNvSpPr>
            <p:nvPr/>
          </p:nvSpPr>
          <p:spPr bwMode="auto">
            <a:xfrm>
              <a:off x="1307653" y="3901712"/>
              <a:ext cx="50502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</p:grpSp>
      <p:sp>
        <p:nvSpPr>
          <p:cNvPr id="220264" name="Text Box 104"/>
          <p:cNvSpPr txBox="1">
            <a:spLocks noChangeArrowheads="1"/>
          </p:cNvSpPr>
          <p:nvPr/>
        </p:nvSpPr>
        <p:spPr bwMode="auto">
          <a:xfrm>
            <a:off x="6553473" y="5510872"/>
            <a:ext cx="2276585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sz="1400" b="1" dirty="0" smtClean="0"/>
              <a:t>Energy  Spread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D930A"/>
                </a:solidFill>
              </a:rPr>
              <a:t>VIS </a:t>
            </a:r>
            <a:r>
              <a:rPr lang="en-US" sz="1400" dirty="0">
                <a:solidFill>
                  <a:srgbClr val="FD930A"/>
                </a:solidFill>
              </a:rPr>
              <a:t>SR </a:t>
            </a:r>
            <a:r>
              <a:rPr lang="en-US" sz="1400" dirty="0" smtClean="0">
                <a:solidFill>
                  <a:srgbClr val="FD930A"/>
                </a:solidFill>
              </a:rPr>
              <a:t>Monitor (SRM)</a:t>
            </a:r>
            <a:endParaRPr lang="en-US" sz="1400" dirty="0">
              <a:solidFill>
                <a:srgbClr val="FD930A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400" dirty="0">
                <a:solidFill>
                  <a:srgbClr val="FD930A"/>
                </a:solidFill>
              </a:rPr>
              <a:t>E</a:t>
            </a:r>
            <a:r>
              <a:rPr lang="en-US" sz="1400" dirty="0" smtClean="0">
                <a:solidFill>
                  <a:srgbClr val="FD930A"/>
                </a:solidFill>
              </a:rPr>
              <a:t>-Spectrometer</a:t>
            </a:r>
            <a:endParaRPr lang="en-US" sz="1400" dirty="0">
              <a:solidFill>
                <a:srgbClr val="FD930A"/>
              </a:solidFill>
            </a:endParaRPr>
          </a:p>
        </p:txBody>
      </p:sp>
      <p:sp>
        <p:nvSpPr>
          <p:cNvPr id="220269" name="Text Box 109"/>
          <p:cNvSpPr txBox="1">
            <a:spLocks noChangeArrowheads="1"/>
          </p:cNvSpPr>
          <p:nvPr/>
        </p:nvSpPr>
        <p:spPr bwMode="auto">
          <a:xfrm>
            <a:off x="6553473" y="1096450"/>
            <a:ext cx="2409634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b="1" dirty="0" smtClean="0"/>
              <a:t>Longitudinal Phase Space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TDS + E-Spectrometer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20272" name="Text Box 112"/>
          <p:cNvSpPr txBox="1">
            <a:spLocks noChangeArrowheads="1"/>
          </p:cNvSpPr>
          <p:nvPr/>
        </p:nvSpPr>
        <p:spPr bwMode="auto">
          <a:xfrm>
            <a:off x="863914" y="3053061"/>
            <a:ext cx="4778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/>
              <a:t>E</a:t>
            </a:r>
            <a:r>
              <a:rPr lang="en-US" sz="1400" baseline="-25000" dirty="0"/>
              <a:t>0</a:t>
            </a:r>
          </a:p>
        </p:txBody>
      </p:sp>
      <p:sp>
        <p:nvSpPr>
          <p:cNvPr id="220273" name="AutoShape 113"/>
          <p:cNvSpPr>
            <a:spLocks/>
          </p:cNvSpPr>
          <p:nvPr/>
        </p:nvSpPr>
        <p:spPr bwMode="auto">
          <a:xfrm>
            <a:off x="524718" y="2193245"/>
            <a:ext cx="241300" cy="1708467"/>
          </a:xfrm>
          <a:prstGeom prst="lef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None/>
            </a:pPr>
            <a:endParaRPr lang="en-US" sz="1400"/>
          </a:p>
        </p:txBody>
      </p:sp>
      <p:sp>
        <p:nvSpPr>
          <p:cNvPr id="220274" name="Text Box 114"/>
          <p:cNvSpPr txBox="1">
            <a:spLocks noChangeArrowheads="1"/>
          </p:cNvSpPr>
          <p:nvPr/>
        </p:nvSpPr>
        <p:spPr bwMode="auto">
          <a:xfrm>
            <a:off x="130836" y="2907189"/>
            <a:ext cx="4683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None/>
            </a:pPr>
            <a:r>
              <a:rPr lang="en-US" sz="1400" dirty="0">
                <a:latin typeface="Symbol" pitchFamily="18" charset="2"/>
              </a:rPr>
              <a:t>D</a:t>
            </a:r>
            <a:r>
              <a:rPr lang="en-US" sz="1400" dirty="0"/>
              <a:t>E</a:t>
            </a:r>
            <a:endParaRPr lang="en-US" sz="1400" baseline="-25000" dirty="0"/>
          </a:p>
        </p:txBody>
      </p:sp>
      <p:sp>
        <p:nvSpPr>
          <p:cNvPr id="220275" name="Text Box 115"/>
          <p:cNvSpPr txBox="1">
            <a:spLocks noChangeArrowheads="1"/>
          </p:cNvSpPr>
          <p:nvPr/>
        </p:nvSpPr>
        <p:spPr bwMode="auto">
          <a:xfrm>
            <a:off x="4133008" y="5692924"/>
            <a:ext cx="33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None/>
            </a:pPr>
            <a:r>
              <a:rPr lang="en-US" sz="1400" dirty="0"/>
              <a:t>t</a:t>
            </a:r>
            <a:r>
              <a:rPr lang="en-US" sz="1400" baseline="-25000" dirty="0"/>
              <a:t>0</a:t>
            </a:r>
          </a:p>
        </p:txBody>
      </p:sp>
      <p:sp>
        <p:nvSpPr>
          <p:cNvPr id="220277" name="AutoShape 117"/>
          <p:cNvSpPr>
            <a:spLocks/>
          </p:cNvSpPr>
          <p:nvPr/>
        </p:nvSpPr>
        <p:spPr bwMode="auto">
          <a:xfrm rot="16200000">
            <a:off x="4359153" y="5056377"/>
            <a:ext cx="268486" cy="2135868"/>
          </a:xfrm>
          <a:prstGeom prst="leftBrace">
            <a:avLst>
              <a:gd name="adj1" fmla="val 667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None/>
            </a:pPr>
            <a:endParaRPr lang="en-US" sz="1400"/>
          </a:p>
        </p:txBody>
      </p:sp>
      <p:sp>
        <p:nvSpPr>
          <p:cNvPr id="220278" name="Text Box 118"/>
          <p:cNvSpPr txBox="1">
            <a:spLocks noChangeArrowheads="1"/>
          </p:cNvSpPr>
          <p:nvPr/>
        </p:nvSpPr>
        <p:spPr bwMode="auto">
          <a:xfrm>
            <a:off x="4323374" y="6247921"/>
            <a:ext cx="5270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None/>
            </a:pPr>
            <a:r>
              <a:rPr lang="en-US" sz="1400" dirty="0" err="1">
                <a:latin typeface="Symbol" pitchFamily="18" charset="2"/>
              </a:rPr>
              <a:t>D</a:t>
            </a:r>
            <a:r>
              <a:rPr lang="en-US" sz="1400" dirty="0" err="1"/>
              <a:t>t</a:t>
            </a:r>
            <a:endParaRPr lang="en-US" sz="1400" baseline="-25000" dirty="0"/>
          </a:p>
        </p:txBody>
      </p:sp>
      <p:grpSp>
        <p:nvGrpSpPr>
          <p:cNvPr id="6" name="Group 5"/>
          <p:cNvGrpSpPr/>
          <p:nvPr/>
        </p:nvGrpSpPr>
        <p:grpSpPr>
          <a:xfrm>
            <a:off x="3404196" y="1277425"/>
            <a:ext cx="2157134" cy="4350081"/>
            <a:chOff x="3467994" y="1277425"/>
            <a:chExt cx="2157134" cy="4350081"/>
          </a:xfrm>
        </p:grpSpPr>
        <p:sp>
          <p:nvSpPr>
            <p:cNvPr id="220267" name="Line 107"/>
            <p:cNvSpPr>
              <a:spLocks noChangeShapeType="1"/>
            </p:cNvSpPr>
            <p:nvPr/>
          </p:nvSpPr>
          <p:spPr bwMode="auto">
            <a:xfrm flipV="1">
              <a:off x="3467994" y="1277425"/>
              <a:ext cx="0" cy="4350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20268" name="Line 108"/>
            <p:cNvSpPr>
              <a:spLocks noChangeShapeType="1"/>
            </p:cNvSpPr>
            <p:nvPr/>
          </p:nvSpPr>
          <p:spPr bwMode="auto">
            <a:xfrm flipV="1">
              <a:off x="5625128" y="1277425"/>
              <a:ext cx="0" cy="43500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</p:grpSp>
      <p:sp>
        <p:nvSpPr>
          <p:cNvPr id="38" name="Text Box 109"/>
          <p:cNvSpPr txBox="1">
            <a:spLocks noChangeArrowheads="1"/>
          </p:cNvSpPr>
          <p:nvPr/>
        </p:nvSpPr>
        <p:spPr bwMode="auto">
          <a:xfrm>
            <a:off x="6553473" y="1755872"/>
            <a:ext cx="2092239" cy="18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sz="1400" b="1" dirty="0" smtClean="0"/>
              <a:t>Bunch Profile / Length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TDS</a:t>
            </a:r>
            <a:endParaRPr lang="en-US" sz="14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EOD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BCM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D930A"/>
                </a:solidFill>
              </a:rPr>
              <a:t>THz Spectrometer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Incoherent radiation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THz Streaking</a:t>
            </a:r>
          </a:p>
        </p:txBody>
      </p:sp>
      <p:sp>
        <p:nvSpPr>
          <p:cNvPr id="31" name="Slide Number Placeholder 3"/>
          <p:cNvSpPr txBox="1">
            <a:spLocks/>
          </p:cNvSpPr>
          <p:nvPr/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defPPr>
              <a:defRPr lang="de-DE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>
              <a:buNone/>
            </a:pPr>
            <a:fld id="{28D96B5D-DC11-4BAB-ABED-C41E36808116}" type="slidenum">
              <a:rPr lang="en-GB" sz="1000" smtClean="0">
                <a:solidFill>
                  <a:schemeClr val="bg1"/>
                </a:solidFill>
              </a:rPr>
              <a:pPr algn="ctr">
                <a:buNone/>
              </a:pPr>
              <a:t>21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 anchor="b"/>
          <a:lstStyle/>
          <a:p>
            <a:pPr algn="ctr" eaLnBrk="1" hangingPunct="1"/>
            <a:r>
              <a:rPr lang="en-US" sz="2000" b="0" dirty="0" smtClean="0"/>
              <a:t>Longitudinal Diagnostics – </a:t>
            </a:r>
            <a:r>
              <a:rPr lang="en-US" sz="2000" b="0" dirty="0" smtClean="0">
                <a:solidFill>
                  <a:srgbClr val="FD930A"/>
                </a:solidFill>
              </a:rPr>
              <a:t>What is not covered!</a:t>
            </a:r>
            <a:br>
              <a:rPr lang="en-US" sz="2000" b="0" dirty="0" smtClean="0">
                <a:solidFill>
                  <a:srgbClr val="FD930A"/>
                </a:solidFill>
              </a:rPr>
            </a:br>
            <a:endParaRPr lang="en-GB" sz="2000" b="0" dirty="0" smtClean="0">
              <a:solidFill>
                <a:srgbClr val="FD93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9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0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53" grpId="0" animBg="1"/>
      <p:bldP spid="220253" grpId="1" animBg="1"/>
      <p:bldP spid="220255" grpId="0"/>
      <p:bldP spid="220257" grpId="0" animBg="1"/>
      <p:bldP spid="220257" grpId="1" animBg="1"/>
      <p:bldP spid="220258" grpId="0"/>
      <p:bldP spid="220264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73C4F-28EC-49CD-BF15-ED307FE904D0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295525" y="2858155"/>
            <a:ext cx="466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/>
              <a:t>Thank you for your attention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59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23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2.7 Summary Longitudinal Diagnostics: Properties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graphicFrame>
        <p:nvGraphicFramePr>
          <p:cNvPr id="6" name="Group 44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8493285"/>
              </p:ext>
            </p:extLst>
          </p:nvPr>
        </p:nvGraphicFramePr>
        <p:xfrm>
          <a:off x="236410" y="2173229"/>
          <a:ext cx="8599548" cy="4157656"/>
        </p:xfrm>
        <a:graphic>
          <a:graphicData uri="http://schemas.openxmlformats.org/drawingml/2006/table">
            <a:tbl>
              <a:tblPr/>
              <a:tblGrid>
                <a:gridCol w="1130784"/>
                <a:gridCol w="2338351"/>
                <a:gridCol w="2142907"/>
                <a:gridCol w="2987506"/>
              </a:tblGrid>
              <a:tr h="30415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 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Measurement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Pros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Cons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TDS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Longitudinal beam profile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Longitudinal phase space</a:t>
                      </a: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slice emittance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Direct method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Single bunch resolution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Destructive to measured bunch 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EOD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Longitudinal beam profile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bunch resolution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Limited resolution (&gt; 150 </a:t>
                      </a: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fs</a:t>
                      </a: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) 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THz </a:t>
                      </a: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Spectr</a:t>
                      </a: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.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Spectral dist. of THz radiation</a:t>
                      </a: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(</a:t>
                      </a: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Longitudinal beam profile</a:t>
                      </a: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+mn-cs"/>
                        </a:rPr>
                        <a:t>)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bunch resolution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High resolution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Reconstruction depends on profile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Only compressed bunches (&lt; 1ps)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Works best at high beam energies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BCM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Integrated THz radiation</a:t>
                      </a: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Compression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Multi bunch </a:t>
                      </a: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resolution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Simple RF phase monitor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Only compressed bunches (&lt; 1ps)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No reconstruction of profile possible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BAM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Arrival time</a:t>
                      </a:r>
                    </a:p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energy 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bunch resolution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High resolution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Requires laser-based synchronization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Small dynamic range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EBPM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energy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Multi bunch resolution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Large dynamic range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Large dynamic range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Requires absolute energy calibration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SRM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energy profile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Energy profile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Limited resolution 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Requires absolute energy calibration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View Screen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(WP17)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Beam energy profile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Absolute reference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Destructive Method</a:t>
                      </a:r>
                    </a:p>
                    <a:p>
                      <a:pPr marL="298450" marR="0" lvl="0" indent="-2984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Single Bunch Operation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5"/>
          <p:cNvSpPr txBox="1">
            <a:spLocks noChangeAspect="1" noChangeArrowheads="1"/>
          </p:cNvSpPr>
          <p:nvPr/>
        </p:nvSpPr>
        <p:spPr bwMode="auto">
          <a:xfrm>
            <a:off x="142505" y="1151297"/>
            <a:ext cx="8823366" cy="95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</a:rPr>
              <a:t>All devices to be designed as monitors with single bunch resolution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</a:rPr>
              <a:t>Most diagnostics is to be installed in XTL and not accessible during operation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</a:rPr>
              <a:t>Suite of diagnostics to cover all requirements </a:t>
            </a:r>
          </a:p>
        </p:txBody>
      </p:sp>
    </p:spTree>
    <p:extLst>
      <p:ext uri="{BB962C8B-B14F-4D97-AF65-F5344CB8AC3E}">
        <p14:creationId xmlns:p14="http://schemas.microsoft.com/office/powerpoint/2010/main" val="14476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24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 anchor="b"/>
          <a:lstStyle/>
          <a:p>
            <a:pPr algn="ctr" eaLnBrk="1" hangingPunct="1"/>
            <a:r>
              <a:rPr lang="en-US" sz="2000" b="0" dirty="0" smtClean="0"/>
              <a:t>1. Introduction:  Overview on WP-18 Devices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44" name="Rectangle 43"/>
          <p:cNvSpPr/>
          <p:nvPr/>
        </p:nvSpPr>
        <p:spPr bwMode="auto">
          <a:xfrm>
            <a:off x="6439380" y="1132147"/>
            <a:ext cx="2551112" cy="3994149"/>
          </a:xfrm>
          <a:prstGeom prst="rect">
            <a:avLst/>
          </a:prstGeom>
          <a:solidFill>
            <a:srgbClr val="9FF3A7"/>
          </a:solidFill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6439380" y="1503622"/>
            <a:ext cx="25542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6668955" y="1188200"/>
            <a:ext cx="2114681" cy="634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latin typeface="Comic Sans MS" pitchFamily="66" charset="0"/>
              </a:rPr>
              <a:t>femtosecond optical</a:t>
            </a:r>
          </a:p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>
                <a:latin typeface="Comic Sans MS" pitchFamily="66" charset="0"/>
              </a:rPr>
              <a:t>t</a:t>
            </a:r>
            <a:r>
              <a:rPr lang="en-US" sz="1600" dirty="0" smtClean="0">
                <a:latin typeface="Comic Sans MS" pitchFamily="66" charset="0"/>
              </a:rPr>
              <a:t>iming distribution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561616" y="2056156"/>
            <a:ext cx="2328593" cy="8651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chemeClr val="bg2"/>
                </a:solidFill>
                <a:latin typeface="Lucida Sans Unicode" pitchFamily="34" charset="0"/>
              </a:rPr>
              <a:t>3</a:t>
            </a: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.1 </a:t>
            </a:r>
            <a:r>
              <a:rPr lang="en-US" sz="1400" dirty="0" err="1" smtClean="0">
                <a:solidFill>
                  <a:schemeClr val="bg2"/>
                </a:solidFill>
                <a:latin typeface="Lucida Sans Unicode" pitchFamily="34" charset="0"/>
              </a:rPr>
              <a:t>LbSync</a:t>
            </a:r>
            <a:endParaRPr lang="en-US" sz="1400" dirty="0" smtClean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Laser-based Synchronization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6600922" y="3766159"/>
            <a:ext cx="1087437" cy="708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chemeClr val="bg2"/>
                </a:solidFill>
                <a:latin typeface="Lucida Sans Unicode" pitchFamily="34" charset="0"/>
              </a:rPr>
              <a:t>3</a:t>
            </a: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.2 REFM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RF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Synchronization </a:t>
            </a:r>
            <a:endParaRPr lang="en-US" sz="10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7780472" y="3766159"/>
            <a:ext cx="1087437" cy="708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L2L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Laser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Synchronization</a:t>
            </a:r>
            <a:endParaRPr lang="en-US" sz="10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cxnSp>
        <p:nvCxnSpPr>
          <p:cNvPr id="3" name="Straight Connector 2"/>
          <p:cNvCxnSpPr>
            <a:stCxn id="24" idx="2"/>
            <a:endCxn id="39" idx="0"/>
          </p:cNvCxnSpPr>
          <p:nvPr/>
        </p:nvCxnSpPr>
        <p:spPr bwMode="auto">
          <a:xfrm>
            <a:off x="7725913" y="2921343"/>
            <a:ext cx="598278" cy="844816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>
            <a:stCxn id="24" idx="2"/>
            <a:endCxn id="38" idx="0"/>
          </p:cNvCxnSpPr>
          <p:nvPr/>
        </p:nvCxnSpPr>
        <p:spPr bwMode="auto">
          <a:xfrm flipH="1">
            <a:off x="7144641" y="2921343"/>
            <a:ext cx="581272" cy="844816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Rectangle 50"/>
          <p:cNvSpPr/>
          <p:nvPr/>
        </p:nvSpPr>
        <p:spPr bwMode="auto">
          <a:xfrm>
            <a:off x="3923160" y="1132147"/>
            <a:ext cx="2505074" cy="3994148"/>
          </a:xfrm>
          <a:prstGeom prst="rect">
            <a:avLst/>
          </a:prstGeom>
          <a:solidFill>
            <a:srgbClr val="DBF7FB"/>
          </a:solidFill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Line 34"/>
          <p:cNvSpPr>
            <a:spLocks noChangeShapeType="1"/>
          </p:cNvSpPr>
          <p:nvPr/>
        </p:nvSpPr>
        <p:spPr bwMode="auto">
          <a:xfrm>
            <a:off x="3919985" y="1503621"/>
            <a:ext cx="2508249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226377" y="3755526"/>
            <a:ext cx="1087437" cy="708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2.6 BAM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Bunch  </a:t>
            </a:r>
            <a:r>
              <a:rPr lang="en-US" sz="1000" dirty="0">
                <a:solidFill>
                  <a:schemeClr val="bg2"/>
                </a:solidFill>
                <a:latin typeface="Lucida Sans Unicode" pitchFamily="34" charset="0"/>
              </a:rPr>
              <a:t>Arrival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000" dirty="0" smtClean="0">
                <a:solidFill>
                  <a:schemeClr val="bg2"/>
                </a:solidFill>
                <a:latin typeface="Lucida Sans Unicode" pitchFamily="34" charset="0"/>
              </a:rPr>
              <a:t>Monitor</a:t>
            </a:r>
            <a:endParaRPr lang="en-US" sz="10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5202564" y="2056156"/>
            <a:ext cx="1111250" cy="8651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</a:pPr>
            <a:r>
              <a:rPr lang="en-US" sz="1400" dirty="0">
                <a:solidFill>
                  <a:schemeClr val="bg2"/>
                </a:solidFill>
                <a:latin typeface="Lucida Sans Unicode" pitchFamily="34" charset="0"/>
              </a:rPr>
              <a:t>SRM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Synchrotron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>
                <a:solidFill>
                  <a:schemeClr val="bg2"/>
                </a:solidFill>
                <a:latin typeface="Lucida Sans Unicode" pitchFamily="34" charset="0"/>
              </a:rPr>
              <a:t>Radiation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Monitors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4038418" y="2056156"/>
            <a:ext cx="1087438" cy="87304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2.5 EBPM</a:t>
            </a:r>
            <a:endParaRPr lang="en-US" sz="1400" baseline="300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Energy BPM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 rot="16200000">
            <a:off x="5526257" y="4227449"/>
            <a:ext cx="492443" cy="109220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Bunch </a:t>
            </a:r>
            <a:r>
              <a:rPr lang="en-US" sz="1000" dirty="0">
                <a:latin typeface="Comic Sans MS" pitchFamily="66" charset="0"/>
              </a:rPr>
              <a:t>arrival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>
                <a:latin typeface="Comic Sans MS" pitchFamily="66" charset="0"/>
              </a:rPr>
              <a:t>Beam energy</a:t>
            </a:r>
            <a:endParaRPr lang="en-GB" sz="1000" dirty="0">
              <a:latin typeface="Comic Sans MS" pitchFamily="66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 rot="16200000">
            <a:off x="5511967" y="2701420"/>
            <a:ext cx="492443" cy="1111249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Beam </a:t>
            </a:r>
            <a:r>
              <a:rPr lang="en-US" sz="1000" dirty="0">
                <a:latin typeface="Comic Sans MS" pitchFamily="66" charset="0"/>
              </a:rPr>
              <a:t>Energy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>
                <a:latin typeface="Comic Sans MS" pitchFamily="66" charset="0"/>
              </a:rPr>
              <a:t>Energy </a:t>
            </a:r>
            <a:r>
              <a:rPr lang="en-US" sz="1000" dirty="0" smtClean="0">
                <a:latin typeface="Comic Sans MS" pitchFamily="66" charset="0"/>
              </a:rPr>
              <a:t>profile</a:t>
            </a:r>
            <a:endParaRPr lang="en-GB" sz="1000" dirty="0">
              <a:latin typeface="Comic Sans MS" pitchFamily="66" charset="0"/>
            </a:endParaRP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 rot="16200000">
            <a:off x="4342270" y="2714913"/>
            <a:ext cx="492443" cy="10842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Beam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(Bunch arrival)</a:t>
            </a:r>
            <a:endParaRPr lang="en-US" sz="1000" dirty="0">
              <a:latin typeface="Comic Sans MS" pitchFamily="66" charset="0"/>
            </a:endParaRPr>
          </a:p>
        </p:txBody>
      </p:sp>
      <p:cxnSp>
        <p:nvCxnSpPr>
          <p:cNvPr id="42" name="Straight Connector 41"/>
          <p:cNvCxnSpPr>
            <a:stCxn id="24" idx="2"/>
            <a:endCxn id="26" idx="0"/>
          </p:cNvCxnSpPr>
          <p:nvPr/>
        </p:nvCxnSpPr>
        <p:spPr bwMode="auto">
          <a:xfrm flipH="1">
            <a:off x="5770096" y="2921343"/>
            <a:ext cx="1955817" cy="834183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4446102" y="1186630"/>
            <a:ext cx="1460656" cy="634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latin typeface="Comic Sans MS" pitchFamily="66" charset="0"/>
              </a:rPr>
              <a:t>Beam energy </a:t>
            </a:r>
          </a:p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latin typeface="Comic Sans MS" pitchFamily="66" charset="0"/>
              </a:rPr>
              <a:t>Bunch arrival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43911" y="1126618"/>
            <a:ext cx="3773489" cy="3994149"/>
          </a:xfrm>
          <a:prstGeom prst="rect">
            <a:avLst/>
          </a:prstGeom>
          <a:solidFill>
            <a:srgbClr val="FCEDAE"/>
          </a:solidFill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487734" y="2056156"/>
            <a:ext cx="1089025" cy="8651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2.2 EOD</a:t>
            </a:r>
            <a:endParaRPr lang="en-US" sz="14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EO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>
                <a:solidFill>
                  <a:schemeClr val="bg2"/>
                </a:solidFill>
                <a:latin typeface="Lucida Sans Unicode" pitchFamily="34" charset="0"/>
              </a:rPr>
              <a:t>Diagnostics 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647427" y="2056156"/>
            <a:ext cx="1158875" cy="8651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2.3 BCM</a:t>
            </a: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 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Bunch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Compression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Monitor</a:t>
            </a: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239624" y="2056156"/>
            <a:ext cx="1179513" cy="8651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2.1 TDS</a:t>
            </a:r>
            <a:r>
              <a:rPr lang="en-US" sz="1200" baseline="30000" dirty="0" smtClean="0">
                <a:solidFill>
                  <a:schemeClr val="bg2"/>
                </a:solidFill>
                <a:latin typeface="Lucida Sans Unicode" pitchFamily="34" charset="0"/>
              </a:rPr>
              <a:t>(1</a:t>
            </a:r>
            <a:r>
              <a:rPr lang="en-US" sz="1200" baseline="30000" dirty="0">
                <a:solidFill>
                  <a:schemeClr val="bg2"/>
                </a:solidFill>
                <a:latin typeface="Lucida Sans Unicode" pitchFamily="34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Transverse 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>
                <a:solidFill>
                  <a:schemeClr val="bg2"/>
                </a:solidFill>
                <a:latin typeface="Lucida Sans Unicode" pitchFamily="34" charset="0"/>
              </a:rPr>
              <a:t>Deflecting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Structure</a:t>
            </a:r>
            <a:endParaRPr lang="en-US" sz="1200" dirty="0">
              <a:solidFill>
                <a:schemeClr val="bg2"/>
              </a:solidFill>
              <a:latin typeface="Lucida Sans Unicode" pitchFamily="34" charset="0"/>
            </a:endParaRP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 rot="16200000">
            <a:off x="1862969" y="2635586"/>
            <a:ext cx="338554" cy="10890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Bunch </a:t>
            </a:r>
            <a:r>
              <a:rPr lang="en-US" sz="1000" dirty="0">
                <a:latin typeface="Comic Sans MS" pitchFamily="66" charset="0"/>
              </a:rPr>
              <a:t>profile </a:t>
            </a:r>
            <a:endParaRPr lang="en-GB" sz="1000" dirty="0">
              <a:latin typeface="Comic Sans MS" pitchFamily="66" charset="0"/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 rot="16200000">
            <a:off x="3057588" y="2613809"/>
            <a:ext cx="338554" cy="115887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Compression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 rot="16200000">
            <a:off x="507009" y="2743438"/>
            <a:ext cx="646331" cy="1181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Bunch </a:t>
            </a:r>
            <a:r>
              <a:rPr lang="en-US" sz="1000" dirty="0">
                <a:latin typeface="Comic Sans MS" pitchFamily="66" charset="0"/>
              </a:rPr>
              <a:t>profile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>
                <a:latin typeface="Comic Sans MS" pitchFamily="66" charset="0"/>
              </a:rPr>
              <a:t>S</a:t>
            </a:r>
            <a:r>
              <a:rPr lang="en-US" sz="1000" dirty="0" smtClean="0">
                <a:latin typeface="Comic Sans MS" pitchFamily="66" charset="0"/>
              </a:rPr>
              <a:t>lice </a:t>
            </a:r>
            <a:r>
              <a:rPr lang="en-US" sz="1000" dirty="0" err="1">
                <a:latin typeface="Comic Sans MS" pitchFamily="66" charset="0"/>
              </a:rPr>
              <a:t>emittance</a:t>
            </a:r>
            <a:endParaRPr lang="en-US" sz="10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>
                <a:latin typeface="Comic Sans MS" pitchFamily="66" charset="0"/>
              </a:rPr>
              <a:t>Phase space</a:t>
            </a:r>
            <a:endParaRPr lang="en-GB" sz="1000" dirty="0">
              <a:latin typeface="Comic Sans MS" pitchFamily="66" charset="0"/>
            </a:endParaRPr>
          </a:p>
        </p:txBody>
      </p:sp>
      <p:sp>
        <p:nvSpPr>
          <p:cNvPr id="47" name="Line 34"/>
          <p:cNvSpPr>
            <a:spLocks noChangeShapeType="1"/>
          </p:cNvSpPr>
          <p:nvPr/>
        </p:nvSpPr>
        <p:spPr bwMode="auto">
          <a:xfrm>
            <a:off x="143912" y="1498094"/>
            <a:ext cx="3773488" cy="6351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940500" y="1335168"/>
            <a:ext cx="216597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latin typeface="Comic Sans MS" pitchFamily="66" charset="0"/>
              </a:rPr>
              <a:t>Bunch length/profile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092" y="4535801"/>
            <a:ext cx="3667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None/>
            </a:pPr>
            <a:r>
              <a:rPr lang="en-US" sz="1000" dirty="0" smtClean="0"/>
              <a:t>1)</a:t>
            </a:r>
          </a:p>
          <a:p>
            <a:pPr>
              <a:buClr>
                <a:srgbClr val="002060"/>
              </a:buClr>
              <a:buNone/>
            </a:pPr>
            <a:r>
              <a:rPr lang="en-US" sz="1000" dirty="0" smtClean="0"/>
              <a:t>High-Power RF system and TDS are part of contract between European XFEL GmbH and Inst. for Nuclear Research (INR). </a:t>
            </a:r>
            <a:endParaRPr 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171451" y="5162525"/>
            <a:ext cx="883284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Most diagnostics is to be installed in </a:t>
            </a:r>
            <a:r>
              <a:rPr lang="en-US" sz="1600" dirty="0" smtClean="0">
                <a:solidFill>
                  <a:srgbClr val="002060"/>
                </a:solidFill>
              </a:rPr>
              <a:t>accelerator tunnel XTL </a:t>
            </a:r>
            <a:r>
              <a:rPr lang="en-US" sz="1600" dirty="0">
                <a:solidFill>
                  <a:srgbClr val="002060"/>
                </a:solidFill>
              </a:rPr>
              <a:t>and not accessible during </a:t>
            </a:r>
            <a:r>
              <a:rPr lang="en-US" sz="1600" dirty="0" smtClean="0">
                <a:solidFill>
                  <a:srgbClr val="002060"/>
                </a:solidFill>
              </a:rPr>
              <a:t>beam operation (reliability, remote diagnosis, maintainability, …) </a:t>
            </a:r>
            <a:endParaRPr lang="en-US" sz="1600" dirty="0" smtClean="0">
              <a:solidFill>
                <a:srgbClr val="002060"/>
              </a:solidFill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To reduce R&amp;D costs, ease maintenance and number of spare parts</a:t>
            </a:r>
            <a:br>
              <a:rPr lang="en-US" sz="1600" dirty="0" smtClean="0">
                <a:solidFill>
                  <a:srgbClr val="002060"/>
                </a:solidFill>
                <a:latin typeface="+mn-lt"/>
              </a:rPr>
            </a:b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=&gt; re-use hardware where possible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BAM, BCM and EBPM to be used for fast intra bunch-train </a:t>
            </a:r>
            <a:r>
              <a:rPr lang="en-US" sz="1600" dirty="0">
                <a:solidFill>
                  <a:srgbClr val="002060"/>
                </a:solidFill>
              </a:rPr>
              <a:t>Beam-Based 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Feedback (BBFB)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647428" y="2045523"/>
            <a:ext cx="3662079" cy="2963616"/>
            <a:chOff x="2647428" y="2141220"/>
            <a:chExt cx="3662079" cy="296361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647428" y="2141220"/>
              <a:ext cx="1158875" cy="130636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043689" y="2149922"/>
              <a:ext cx="1082167" cy="144711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5227340" y="3840590"/>
              <a:ext cx="1082167" cy="126424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647428" y="3444027"/>
            <a:ext cx="1158875" cy="8651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</a:pPr>
            <a:r>
              <a:rPr lang="en-US" sz="1400" dirty="0" smtClean="0">
                <a:solidFill>
                  <a:schemeClr val="bg2"/>
                </a:solidFill>
                <a:latin typeface="Lucida Sans Unicode" pitchFamily="34" charset="0"/>
              </a:rPr>
              <a:t>2.4 CRD</a:t>
            </a:r>
            <a:endParaRPr lang="en-US" sz="1400" dirty="0">
              <a:solidFill>
                <a:schemeClr val="bg2"/>
              </a:solidFill>
              <a:latin typeface="Lucida Sans Unicod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THz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 smtClean="0">
                <a:solidFill>
                  <a:schemeClr val="bg2"/>
                </a:solidFill>
                <a:latin typeface="Lucida Sans Unicode" pitchFamily="34" charset="0"/>
              </a:rPr>
              <a:t>Spectrometer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 rot="16200000">
            <a:off x="3053475" y="3975256"/>
            <a:ext cx="338554" cy="115887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1pPr>
            <a:lvl2pPr marL="742950" indent="-28575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2pPr>
            <a:lvl3pPr marL="11430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3pPr>
            <a:lvl4pPr marL="16002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4pPr>
            <a:lvl5pPr marL="2057400" indent="-228600" eaLnBrk="0" hangingPunct="0"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>
                <a:solidFill>
                  <a:schemeClr val="hlink"/>
                </a:solidFill>
                <a:latin typeface="Arial" charset="0"/>
                <a:ea typeface="ＭＳ Ｐゴシック" pitchFamily="1" charset="-128"/>
                <a:sym typeface="Wingdings" pitchFamily="2" charset="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000" dirty="0" smtClean="0">
                <a:latin typeface="Comic Sans MS" pitchFamily="66" charset="0"/>
              </a:rPr>
              <a:t>Bunch profile</a:t>
            </a:r>
            <a:endParaRPr lang="en-GB" sz="1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25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6250"/>
            <a:ext cx="6613525" cy="738188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2.7 Summary Longitudinal Diagnostics: </a:t>
            </a:r>
            <a:r>
              <a:rPr lang="en-US" sz="2000" b="0" dirty="0"/>
              <a:t>L</a:t>
            </a:r>
            <a:r>
              <a:rPr lang="en-US" sz="2000" b="0" dirty="0" smtClean="0"/>
              <a:t>ocations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4" y="3374540"/>
            <a:ext cx="8466924" cy="14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1617" y="4655330"/>
            <a:ext cx="694421" cy="307777"/>
          </a:xfrm>
          <a:prstGeom prst="rect">
            <a:avLst/>
          </a:prstGeom>
          <a:solidFill>
            <a:srgbClr val="669900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EBPM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75701" y="4250146"/>
            <a:ext cx="2746498" cy="1292270"/>
            <a:chOff x="3603837" y="4123534"/>
            <a:chExt cx="2746498" cy="1292270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H="1">
              <a:off x="3902724" y="4123535"/>
              <a:ext cx="15052" cy="99000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3603837" y="5108027"/>
              <a:ext cx="583814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SRM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H="1">
              <a:off x="6065408" y="4123534"/>
              <a:ext cx="15052" cy="99000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766521" y="5108027"/>
              <a:ext cx="583814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SRM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490090" y="4601791"/>
            <a:ext cx="694421" cy="307777"/>
          </a:xfrm>
          <a:prstGeom prst="rect">
            <a:avLst/>
          </a:prstGeom>
          <a:solidFill>
            <a:srgbClr val="669900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EBPM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45038" y="4855920"/>
            <a:ext cx="513282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THz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stCxn id="30" idx="2"/>
          </p:cNvCxnSpPr>
          <p:nvPr/>
        </p:nvCxnSpPr>
        <p:spPr bwMode="auto">
          <a:xfrm>
            <a:off x="1082559" y="2690920"/>
            <a:ext cx="9618" cy="1570537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691121" y="4254477"/>
            <a:ext cx="0" cy="397869"/>
          </a:xfrm>
          <a:prstGeom prst="straightConnector1">
            <a:avLst/>
          </a:prstGeom>
          <a:noFill/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837301" y="4201287"/>
            <a:ext cx="0" cy="397869"/>
          </a:xfrm>
          <a:prstGeom prst="straightConnector1">
            <a:avLst/>
          </a:prstGeom>
          <a:noFill/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328827" y="4081571"/>
            <a:ext cx="1" cy="571124"/>
          </a:xfrm>
          <a:prstGeom prst="straightConnector1">
            <a:avLst/>
          </a:prstGeom>
          <a:noFill/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651999" y="2659821"/>
            <a:ext cx="7881555" cy="1707312"/>
            <a:chOff x="651999" y="2659821"/>
            <a:chExt cx="7881555" cy="1707312"/>
          </a:xfrm>
        </p:grpSpPr>
        <p:cxnSp>
          <p:nvCxnSpPr>
            <p:cNvPr id="7" name="Straight Arrow Connector 6"/>
            <p:cNvCxnSpPr>
              <a:stCxn id="29" idx="2"/>
            </p:cNvCxnSpPr>
            <p:nvPr/>
          </p:nvCxnSpPr>
          <p:spPr bwMode="auto">
            <a:xfrm>
              <a:off x="948715" y="3223984"/>
              <a:ext cx="0" cy="1143149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334387" y="2916207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  <p:cxnSp>
          <p:nvCxnSpPr>
            <p:cNvPr id="9" name="Straight Arrow Connector 8"/>
            <p:cNvCxnSpPr>
              <a:stCxn id="8" idx="2"/>
            </p:cNvCxnSpPr>
            <p:nvPr/>
          </p:nvCxnSpPr>
          <p:spPr bwMode="auto">
            <a:xfrm flipH="1">
              <a:off x="3292509" y="3223984"/>
              <a:ext cx="338594" cy="730346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Arrow Connector 9"/>
            <p:cNvCxnSpPr>
              <a:stCxn id="8" idx="2"/>
            </p:cNvCxnSpPr>
            <p:nvPr/>
          </p:nvCxnSpPr>
          <p:spPr bwMode="auto">
            <a:xfrm>
              <a:off x="3631103" y="3223984"/>
              <a:ext cx="473011" cy="674505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497071" y="2916206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 bwMode="auto">
            <a:xfrm flipH="1">
              <a:off x="5490090" y="3223983"/>
              <a:ext cx="303697" cy="674506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/>
            <p:cNvCxnSpPr>
              <a:stCxn id="11" idx="2"/>
            </p:cNvCxnSpPr>
            <p:nvPr/>
          </p:nvCxnSpPr>
          <p:spPr bwMode="auto">
            <a:xfrm>
              <a:off x="5793787" y="3223983"/>
              <a:ext cx="473011" cy="730347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940122" y="2659821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flipH="1">
              <a:off x="7940122" y="2967598"/>
              <a:ext cx="296716" cy="827960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>
              <a:off x="8236838" y="2967598"/>
              <a:ext cx="153090" cy="609804"/>
            </a:xfrm>
            <a:prstGeom prst="straightConnector1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651999" y="2916207"/>
              <a:ext cx="593432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BAM</a:t>
              </a:r>
              <a:endParaRPr lang="en-US" sz="1400" dirty="0"/>
            </a:p>
          </p:txBody>
        </p:sp>
      </p:grpSp>
      <p:cxnSp>
        <p:nvCxnSpPr>
          <p:cNvPr id="31" name="Straight Arrow Connector 30"/>
          <p:cNvCxnSpPr>
            <a:stCxn id="44" idx="2"/>
          </p:cNvCxnSpPr>
          <p:nvPr/>
        </p:nvCxnSpPr>
        <p:spPr bwMode="auto">
          <a:xfrm>
            <a:off x="4104114" y="2690919"/>
            <a:ext cx="9618" cy="1263411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>
            <a:stCxn id="33" idx="2"/>
          </p:cNvCxnSpPr>
          <p:nvPr/>
        </p:nvCxnSpPr>
        <p:spPr bwMode="auto">
          <a:xfrm>
            <a:off x="3288603" y="2690918"/>
            <a:ext cx="12023" cy="1263412"/>
          </a:xfrm>
          <a:prstGeom prst="straightConnector1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001505" y="2383141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7932136" y="3864546"/>
            <a:ext cx="4809" cy="991374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288603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001505" y="5692388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4391212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104114" y="5692712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5451287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5164189" y="5692712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6557386" y="3954330"/>
            <a:ext cx="12023" cy="1738058"/>
          </a:xfrm>
          <a:prstGeom prst="straightConnector1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6270288" y="5692712"/>
            <a:ext cx="583814" cy="307777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BCM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82559" y="1803789"/>
            <a:ext cx="5645691" cy="2457668"/>
            <a:chOff x="1082559" y="1803789"/>
            <a:chExt cx="5645691" cy="2457668"/>
          </a:xfrm>
        </p:grpSpPr>
        <p:cxnSp>
          <p:nvCxnSpPr>
            <p:cNvPr id="43" name="Straight Arrow Connector 42"/>
            <p:cNvCxnSpPr>
              <a:stCxn id="45" idx="2"/>
            </p:cNvCxnSpPr>
            <p:nvPr/>
          </p:nvCxnSpPr>
          <p:spPr bwMode="auto">
            <a:xfrm>
              <a:off x="4207860" y="2111567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935990" y="1803790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7" idx="2"/>
            </p:cNvCxnSpPr>
            <p:nvPr/>
          </p:nvCxnSpPr>
          <p:spPr bwMode="auto">
            <a:xfrm>
              <a:off x="6456381" y="2199223"/>
              <a:ext cx="15228" cy="162713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6184511" y="1891446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9" idx="2"/>
            </p:cNvCxnSpPr>
            <p:nvPr/>
          </p:nvCxnSpPr>
          <p:spPr bwMode="auto">
            <a:xfrm>
              <a:off x="1354429" y="2111566"/>
              <a:ext cx="15228" cy="214989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082559" y="1803789"/>
              <a:ext cx="54373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bg1"/>
                  </a:solidFill>
                </a:rPr>
                <a:t>TDS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343910" y="4654981"/>
            <a:ext cx="694421" cy="307777"/>
          </a:xfrm>
          <a:prstGeom prst="rect">
            <a:avLst/>
          </a:prstGeom>
          <a:solidFill>
            <a:srgbClr val="669900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EBPM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461" y="2383143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17016" y="2383142"/>
            <a:ext cx="574196" cy="307777"/>
          </a:xfrm>
          <a:prstGeom prst="rect">
            <a:avLst/>
          </a:prstGeom>
          <a:solidFill>
            <a:srgbClr val="A50021"/>
          </a:solidFill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EOD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 297"/>
          <p:cNvGrpSpPr/>
          <p:nvPr/>
        </p:nvGrpSpPr>
        <p:grpSpPr>
          <a:xfrm>
            <a:off x="7037771" y="3315235"/>
            <a:ext cx="1966455" cy="3270932"/>
            <a:chOff x="7037771" y="3315235"/>
            <a:chExt cx="1966455" cy="3270932"/>
          </a:xfrm>
        </p:grpSpPr>
        <p:sp>
          <p:nvSpPr>
            <p:cNvPr id="127" name="Rectangle 126"/>
            <p:cNvSpPr/>
            <p:nvPr/>
          </p:nvSpPr>
          <p:spPr bwMode="auto">
            <a:xfrm>
              <a:off x="7573313" y="3432544"/>
              <a:ext cx="1430913" cy="3130181"/>
            </a:xfrm>
            <a:prstGeom prst="rect">
              <a:avLst/>
            </a:prstGeom>
            <a:solidFill>
              <a:srgbClr val="99CC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>
              <a:off x="7037771" y="3315236"/>
              <a:ext cx="7035" cy="657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8801423" y="3315235"/>
              <a:ext cx="0" cy="6485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1"/>
            <p:cNvSpPr>
              <a:spLocks noChangeShapeType="1"/>
            </p:cNvSpPr>
            <p:nvPr/>
          </p:nvSpPr>
          <p:spPr bwMode="auto">
            <a:xfrm flipV="1">
              <a:off x="7037773" y="3972376"/>
              <a:ext cx="1763650" cy="48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32"/>
            <p:cNvSpPr>
              <a:spLocks noChangeArrowheads="1"/>
            </p:cNvSpPr>
            <p:nvPr/>
          </p:nvSpPr>
          <p:spPr bwMode="auto">
            <a:xfrm rot="16200000">
              <a:off x="7091617" y="3795411"/>
              <a:ext cx="431800" cy="35877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7642080" y="3761323"/>
              <a:ext cx="543719" cy="431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b="1" dirty="0">
                  <a:solidFill>
                    <a:schemeClr val="bg2"/>
                  </a:solidFill>
                  <a:latin typeface="Calibri" pitchFamily="34" charset="0"/>
                </a:rPr>
                <a:t>Controller</a:t>
              </a:r>
              <a:endParaRPr lang="en-GB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42" name="Oval 35"/>
            <p:cNvSpPr>
              <a:spLocks noChangeArrowheads="1"/>
            </p:cNvSpPr>
            <p:nvPr/>
          </p:nvSpPr>
          <p:spPr bwMode="auto">
            <a:xfrm>
              <a:off x="8286009" y="3766943"/>
              <a:ext cx="430758" cy="39361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>
              <a:off x="8284426" y="3969360"/>
              <a:ext cx="43075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H="1">
              <a:off x="8496940" y="3766943"/>
              <a:ext cx="0" cy="39361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33"/>
            <p:cNvSpPr>
              <a:spLocks noChangeArrowheads="1"/>
            </p:cNvSpPr>
            <p:nvPr/>
          </p:nvSpPr>
          <p:spPr bwMode="auto">
            <a:xfrm>
              <a:off x="8177516" y="5829291"/>
              <a:ext cx="647700" cy="431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sz="1400" b="1" dirty="0" smtClean="0">
                  <a:solidFill>
                    <a:schemeClr val="bg2"/>
                  </a:solidFill>
                  <a:latin typeface="Calibri" pitchFamily="34" charset="0"/>
                </a:rPr>
                <a:t>MO</a:t>
              </a:r>
              <a:endParaRPr lang="en-GB" sz="1400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47" name="Line 30"/>
            <p:cNvSpPr>
              <a:spLocks noChangeShapeType="1"/>
            </p:cNvSpPr>
            <p:nvPr/>
          </p:nvSpPr>
          <p:spPr bwMode="auto">
            <a:xfrm>
              <a:off x="8496940" y="4169785"/>
              <a:ext cx="1" cy="16608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73313" y="6247613"/>
              <a:ext cx="1430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WP-02 LLRF </a:t>
              </a:r>
              <a:endParaRPr lang="en-US" sz="16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0" y="1466851"/>
            <a:ext cx="6358270" cy="35196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6C174-2010-4395-9EC7-F1FAA9E6AADC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Left Brace 4"/>
          <p:cNvSpPr/>
          <p:nvPr/>
        </p:nvSpPr>
        <p:spPr bwMode="auto">
          <a:xfrm rot="16200000" flipH="1">
            <a:off x="6195909" y="2324136"/>
            <a:ext cx="363668" cy="746041"/>
          </a:xfrm>
          <a:prstGeom prst="leftBrace">
            <a:avLst>
              <a:gd name="adj1" fmla="val 9434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770118" y="2313260"/>
            <a:ext cx="1174162" cy="0"/>
          </a:xfrm>
          <a:prstGeom prst="straightConnector1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849998" y="2060724"/>
            <a:ext cx="120738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D930A"/>
                </a:solidFill>
              </a:rPr>
              <a:t>Beam direction</a:t>
            </a:r>
            <a:endParaRPr lang="en-US" sz="1200" dirty="0">
              <a:solidFill>
                <a:srgbClr val="FD930A"/>
              </a:solidFill>
            </a:endParaRPr>
          </a:p>
        </p:txBody>
      </p:sp>
      <p:sp>
        <p:nvSpPr>
          <p:cNvPr id="9" name="Left Brace 8"/>
          <p:cNvSpPr/>
          <p:nvPr/>
        </p:nvSpPr>
        <p:spPr bwMode="auto">
          <a:xfrm rot="16200000" flipH="1">
            <a:off x="1083697" y="2210087"/>
            <a:ext cx="363668" cy="974139"/>
          </a:xfrm>
          <a:prstGeom prst="leftBrace">
            <a:avLst>
              <a:gd name="adj1" fmla="val 5694"/>
              <a:gd name="adj2" fmla="val 50000"/>
            </a:avLst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Left Brace 9"/>
          <p:cNvSpPr/>
          <p:nvPr/>
        </p:nvSpPr>
        <p:spPr bwMode="auto">
          <a:xfrm rot="16200000" flipH="1">
            <a:off x="2506049" y="1792561"/>
            <a:ext cx="363668" cy="1809192"/>
          </a:xfrm>
          <a:prstGeom prst="leftBrace">
            <a:avLst>
              <a:gd name="adj1" fmla="val 7566"/>
              <a:gd name="adj2" fmla="val 50000"/>
            </a:avLst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6200000" flipH="1">
            <a:off x="3698866" y="2419570"/>
            <a:ext cx="363668" cy="555173"/>
          </a:xfrm>
          <a:prstGeom prst="leftBrace">
            <a:avLst>
              <a:gd name="adj1" fmla="val 8557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2" name="Left Brace 11"/>
          <p:cNvSpPr/>
          <p:nvPr/>
        </p:nvSpPr>
        <p:spPr bwMode="auto">
          <a:xfrm rot="16200000" flipH="1">
            <a:off x="4897105" y="1796661"/>
            <a:ext cx="363668" cy="1800989"/>
          </a:xfrm>
          <a:prstGeom prst="leftBrace">
            <a:avLst>
              <a:gd name="adj1" fmla="val 11304"/>
              <a:gd name="adj2" fmla="val 50000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795" y="1780668"/>
            <a:ext cx="1260281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A50021"/>
                </a:solidFill>
              </a:rPr>
              <a:t>e-spectrometer:</a:t>
            </a:r>
          </a:p>
          <a:p>
            <a:pPr>
              <a:buNone/>
            </a:pPr>
            <a:r>
              <a:rPr lang="en-US" sz="1200" dirty="0" smtClean="0">
                <a:solidFill>
                  <a:srgbClr val="A50021"/>
                </a:solidFill>
              </a:rPr>
              <a:t>Energy</a:t>
            </a:r>
          </a:p>
          <a:p>
            <a:pPr>
              <a:buNone/>
            </a:pPr>
            <a:r>
              <a:rPr lang="en-US" sz="1200" dirty="0" smtClean="0">
                <a:solidFill>
                  <a:srgbClr val="A50021"/>
                </a:solidFill>
              </a:rPr>
              <a:t>Long. 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67052" y="1088172"/>
            <a:ext cx="2052165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Diagnostic Sections:</a:t>
            </a:r>
          </a:p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Bunch Compression (BCM)</a:t>
            </a:r>
          </a:p>
          <a:p>
            <a:pPr>
              <a:buNone/>
            </a:pPr>
            <a:r>
              <a:rPr lang="en-US" sz="1200" dirty="0">
                <a:solidFill>
                  <a:srgbClr val="FF0000"/>
                </a:solidFill>
              </a:rPr>
              <a:t>Bunch-Arrival Time (BAM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Long. Bunch Profile (EOD)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2569" y="1780669"/>
            <a:ext cx="1669047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</a:rPr>
              <a:t>BC chicane:</a:t>
            </a:r>
          </a:p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</a:rPr>
              <a:t>Energy (EBPM)</a:t>
            </a:r>
          </a:p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</a:rPr>
              <a:t>Energy spread (SRM)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377743" y="2029968"/>
            <a:ext cx="0" cy="43279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440939" y="2063643"/>
            <a:ext cx="112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Matching into chicane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1539" y="1248411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BC1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7420" y="2045336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BC0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89500" y="2433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L1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913" y="235961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1800" dirty="0" smtClean="0">
                <a:solidFill>
                  <a:srgbClr val="251555"/>
                </a:solidFill>
              </a:rPr>
              <a:t>L2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803287" y="2809720"/>
            <a:ext cx="2200939" cy="575199"/>
            <a:chOff x="6691193" y="2933545"/>
            <a:chExt cx="1838325" cy="504825"/>
          </a:xfrm>
        </p:grpSpPr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6691193" y="2933545"/>
              <a:ext cx="1838325" cy="504825"/>
            </a:xfrm>
            <a:prstGeom prst="rect">
              <a:avLst/>
            </a:prstGeom>
            <a:solidFill>
              <a:srgbClr val="FFFF99">
                <a:alpha val="74001"/>
              </a:srgbClr>
            </a:solidFill>
            <a:ln w="19050" cmpd="thickThin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8391770" y="3084770"/>
              <a:ext cx="137748" cy="2023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6691193" y="3084770"/>
              <a:ext cx="137748" cy="2023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Arial" charset="0"/>
              </a:endParaRPr>
            </a:p>
          </p:txBody>
        </p:sp>
        <p:sp>
          <p:nvSpPr>
            <p:cNvPr id="28" name="Oval 11"/>
            <p:cNvSpPr>
              <a:spLocks noChangeArrowheads="1"/>
            </p:cNvSpPr>
            <p:nvPr/>
          </p:nvSpPr>
          <p:spPr bwMode="auto">
            <a:xfrm>
              <a:off x="6783363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5"/>
            <p:cNvSpPr>
              <a:spLocks noChangeArrowheads="1"/>
            </p:cNvSpPr>
            <p:nvPr/>
          </p:nvSpPr>
          <p:spPr bwMode="auto">
            <a:xfrm>
              <a:off x="6966688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6"/>
            <p:cNvSpPr>
              <a:spLocks noChangeArrowheads="1"/>
            </p:cNvSpPr>
            <p:nvPr/>
          </p:nvSpPr>
          <p:spPr bwMode="auto">
            <a:xfrm>
              <a:off x="7150015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17"/>
            <p:cNvSpPr>
              <a:spLocks noChangeArrowheads="1"/>
            </p:cNvSpPr>
            <p:nvPr/>
          </p:nvSpPr>
          <p:spPr bwMode="auto">
            <a:xfrm>
              <a:off x="7334354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18"/>
            <p:cNvSpPr>
              <a:spLocks noChangeArrowheads="1"/>
            </p:cNvSpPr>
            <p:nvPr/>
          </p:nvSpPr>
          <p:spPr bwMode="auto">
            <a:xfrm>
              <a:off x="7518693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19"/>
            <p:cNvSpPr>
              <a:spLocks noChangeArrowheads="1"/>
            </p:cNvSpPr>
            <p:nvPr/>
          </p:nvSpPr>
          <p:spPr bwMode="auto">
            <a:xfrm>
              <a:off x="7702018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20"/>
            <p:cNvSpPr>
              <a:spLocks noChangeArrowheads="1"/>
            </p:cNvSpPr>
            <p:nvPr/>
          </p:nvSpPr>
          <p:spPr bwMode="auto">
            <a:xfrm>
              <a:off x="7885345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21"/>
            <p:cNvSpPr>
              <a:spLocks noChangeArrowheads="1"/>
            </p:cNvSpPr>
            <p:nvPr/>
          </p:nvSpPr>
          <p:spPr bwMode="auto">
            <a:xfrm>
              <a:off x="8069684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22"/>
            <p:cNvSpPr>
              <a:spLocks noChangeArrowheads="1"/>
            </p:cNvSpPr>
            <p:nvPr/>
          </p:nvSpPr>
          <p:spPr bwMode="auto">
            <a:xfrm>
              <a:off x="8253009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6799144" y="4480636"/>
            <a:ext cx="2048630" cy="1107523"/>
            <a:chOff x="6799144" y="4480636"/>
            <a:chExt cx="2048630" cy="1107523"/>
          </a:xfrm>
        </p:grpSpPr>
        <p:cxnSp>
          <p:nvCxnSpPr>
            <p:cNvPr id="54" name="AutoShape 60"/>
            <p:cNvCxnSpPr>
              <a:cxnSpLocks noChangeShapeType="1"/>
              <a:stCxn id="95" idx="0"/>
              <a:endCxn id="55" idx="1"/>
            </p:cNvCxnSpPr>
            <p:nvPr/>
          </p:nvCxnSpPr>
          <p:spPr bwMode="auto">
            <a:xfrm rot="5400000" flipH="1" flipV="1">
              <a:off x="7036663" y="4456778"/>
              <a:ext cx="893862" cy="1368900"/>
            </a:xfrm>
            <a:prstGeom prst="bentConnector2">
              <a:avLst/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ounded Rectangle 54"/>
            <p:cNvSpPr/>
            <p:nvPr/>
          </p:nvSpPr>
          <p:spPr bwMode="auto">
            <a:xfrm>
              <a:off x="8168044" y="4480636"/>
              <a:ext cx="677863" cy="427322"/>
            </a:xfrm>
            <a:prstGeom prst="roundRect">
              <a:avLst/>
            </a:prstGeom>
            <a:solidFill>
              <a:srgbClr val="00B0F0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54956" y="4540408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1" dirty="0" smtClean="0"/>
                <a:t>REFM</a:t>
              </a:r>
              <a:endParaRPr lang="en-US" sz="1400" b="1" dirty="0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747096" y="1559070"/>
            <a:ext cx="1976823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Matching Sectio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FODO Lattice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Slice Emittance (TDS)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Long. Bunch Profile (TDS)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00906" y="2730936"/>
            <a:ext cx="563260" cy="575199"/>
            <a:chOff x="8059058" y="2933545"/>
            <a:chExt cx="470460" cy="504825"/>
          </a:xfrm>
        </p:grpSpPr>
        <p:sp>
          <p:nvSpPr>
            <p:cNvPr id="115" name="Rectangle 26"/>
            <p:cNvSpPr>
              <a:spLocks noChangeArrowheads="1"/>
            </p:cNvSpPr>
            <p:nvPr/>
          </p:nvSpPr>
          <p:spPr bwMode="auto">
            <a:xfrm>
              <a:off x="8059058" y="2933545"/>
              <a:ext cx="470460" cy="504825"/>
            </a:xfrm>
            <a:prstGeom prst="rect">
              <a:avLst/>
            </a:prstGeom>
            <a:solidFill>
              <a:srgbClr val="FFFF99">
                <a:alpha val="74001"/>
              </a:srgbClr>
            </a:solidFill>
            <a:ln w="19050" cmpd="thickThin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8391770" y="3084770"/>
              <a:ext cx="137748" cy="2023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21"/>
            <p:cNvSpPr>
              <a:spLocks noChangeArrowheads="1"/>
            </p:cNvSpPr>
            <p:nvPr/>
          </p:nvSpPr>
          <p:spPr bwMode="auto">
            <a:xfrm>
              <a:off x="8069684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22"/>
            <p:cNvSpPr>
              <a:spLocks noChangeArrowheads="1"/>
            </p:cNvSpPr>
            <p:nvPr/>
          </p:nvSpPr>
          <p:spPr bwMode="auto">
            <a:xfrm>
              <a:off x="8253009" y="2983583"/>
              <a:ext cx="184339" cy="3936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31" name="Elbow Connector 130"/>
          <p:cNvCxnSpPr/>
          <p:nvPr/>
        </p:nvCxnSpPr>
        <p:spPr bwMode="auto">
          <a:xfrm rot="10800000" flipV="1">
            <a:off x="3884725" y="1556189"/>
            <a:ext cx="1886352" cy="894694"/>
          </a:xfrm>
          <a:prstGeom prst="bentConnector3">
            <a:avLst>
              <a:gd name="adj1" fmla="val 99989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53" name="Group 252"/>
          <p:cNvGrpSpPr/>
          <p:nvPr/>
        </p:nvGrpSpPr>
        <p:grpSpPr>
          <a:xfrm>
            <a:off x="114913" y="4793811"/>
            <a:ext cx="5762507" cy="1751299"/>
            <a:chOff x="114913" y="4793811"/>
            <a:chExt cx="5762507" cy="1751299"/>
          </a:xfrm>
        </p:grpSpPr>
        <p:sp>
          <p:nvSpPr>
            <p:cNvPr id="160" name="Rectangle 159"/>
            <p:cNvSpPr/>
            <p:nvPr/>
          </p:nvSpPr>
          <p:spPr bwMode="auto">
            <a:xfrm>
              <a:off x="114913" y="4793811"/>
              <a:ext cx="3047031" cy="17512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75" name="AutoShape 59"/>
            <p:cNvCxnSpPr>
              <a:cxnSpLocks noChangeShapeType="1"/>
              <a:stCxn id="157" idx="0"/>
              <a:endCxn id="165" idx="3"/>
            </p:cNvCxnSpPr>
            <p:nvPr/>
          </p:nvCxnSpPr>
          <p:spPr bwMode="auto">
            <a:xfrm rot="16200000" flipV="1">
              <a:off x="4213732" y="3924471"/>
              <a:ext cx="471214" cy="2856162"/>
            </a:xfrm>
            <a:prstGeom prst="bentConnector2">
              <a:avLst/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9" name="Rectangle 33"/>
            <p:cNvSpPr>
              <a:spLocks noChangeArrowheads="1"/>
            </p:cNvSpPr>
            <p:nvPr/>
          </p:nvSpPr>
          <p:spPr bwMode="auto">
            <a:xfrm>
              <a:off x="176353" y="6053605"/>
              <a:ext cx="1559309" cy="431800"/>
            </a:xfrm>
            <a:prstGeom prst="rect">
              <a:avLst/>
            </a:prstGeom>
            <a:solidFill>
              <a:srgbClr val="9FF3A7"/>
            </a:solidFill>
            <a:ln w="28575">
              <a:solidFill>
                <a:srgbClr val="00B05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buNone/>
              </a:pPr>
              <a:r>
                <a:rPr lang="en-US" sz="1400" b="1" dirty="0" smtClean="0">
                  <a:solidFill>
                    <a:srgbClr val="00B050"/>
                  </a:solidFill>
                  <a:latin typeface="Calibri" pitchFamily="34" charset="0"/>
                </a:rPr>
                <a:t>Pump-Probe Laser n</a:t>
              </a:r>
              <a:endParaRPr lang="en-GB" sz="1400" b="1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40393" y="4810725"/>
              <a:ext cx="22502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 smtClean="0"/>
                <a:t>Experimental Hall:</a:t>
              </a:r>
              <a:endParaRPr lang="en-US" sz="1600" dirty="0"/>
            </a:p>
          </p:txBody>
        </p:sp>
        <p:sp>
          <p:nvSpPr>
            <p:cNvPr id="162" name="Rectangle 33"/>
            <p:cNvSpPr>
              <a:spLocks noChangeArrowheads="1"/>
            </p:cNvSpPr>
            <p:nvPr/>
          </p:nvSpPr>
          <p:spPr bwMode="auto">
            <a:xfrm>
              <a:off x="176353" y="5557780"/>
              <a:ext cx="1559309" cy="431800"/>
            </a:xfrm>
            <a:prstGeom prst="rect">
              <a:avLst/>
            </a:prstGeom>
            <a:solidFill>
              <a:srgbClr val="9FF3A7"/>
            </a:solidFill>
            <a:ln w="28575">
              <a:solidFill>
                <a:srgbClr val="00B05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buNone/>
              </a:pPr>
              <a:r>
                <a:rPr lang="en-US" sz="1400" b="1" dirty="0" smtClean="0">
                  <a:solidFill>
                    <a:srgbClr val="00B050"/>
                  </a:solidFill>
                  <a:latin typeface="Calibri" pitchFamily="34" charset="0"/>
                </a:rPr>
                <a:t>Pump-Probe Laser 1</a:t>
              </a:r>
              <a:endParaRPr lang="en-GB" sz="1400" b="1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165" name="Rectangle 33"/>
            <p:cNvSpPr>
              <a:spLocks noChangeArrowheads="1"/>
            </p:cNvSpPr>
            <p:nvPr/>
          </p:nvSpPr>
          <p:spPr bwMode="auto">
            <a:xfrm>
              <a:off x="2373558" y="4901045"/>
              <a:ext cx="647700" cy="431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90000"/>
                  <a:lumOff val="10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buNone/>
              </a:pPr>
              <a:r>
                <a:rPr lang="en-US" sz="1400" b="1" dirty="0" smtClean="0">
                  <a:solidFill>
                    <a:schemeClr val="bg2"/>
                  </a:solidFill>
                  <a:latin typeface="Calibri" pitchFamily="34" charset="0"/>
                </a:rPr>
                <a:t>SLO</a:t>
              </a:r>
              <a:endParaRPr lang="en-GB" sz="1400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2684512" y="5332845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2555851" y="5332845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2424016" y="5332845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2295355" y="5332845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2816667" y="5332845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2956544" y="5332845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cxnSp>
          <p:nvCxnSpPr>
            <p:cNvPr id="178" name="AutoShape 59"/>
            <p:cNvCxnSpPr>
              <a:cxnSpLocks noChangeShapeType="1"/>
              <a:stCxn id="170" idx="2"/>
              <a:endCxn id="162" idx="3"/>
            </p:cNvCxnSpPr>
            <p:nvPr/>
          </p:nvCxnSpPr>
          <p:spPr bwMode="auto">
            <a:xfrm rot="5400000">
              <a:off x="2013610" y="5297355"/>
              <a:ext cx="198377" cy="754272"/>
            </a:xfrm>
            <a:prstGeom prst="bentConnector2">
              <a:avLst/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" name="AutoShape 59"/>
            <p:cNvCxnSpPr>
              <a:cxnSpLocks noChangeShapeType="1"/>
              <a:stCxn id="174" idx="2"/>
              <a:endCxn id="159" idx="3"/>
            </p:cNvCxnSpPr>
            <p:nvPr/>
          </p:nvCxnSpPr>
          <p:spPr bwMode="auto">
            <a:xfrm rot="5400000">
              <a:off x="1962023" y="5348943"/>
              <a:ext cx="694202" cy="1146923"/>
            </a:xfrm>
            <a:prstGeom prst="bentConnector2">
              <a:avLst/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Connector 184"/>
            <p:cNvCxnSpPr/>
            <p:nvPr/>
          </p:nvCxnSpPr>
          <p:spPr bwMode="auto">
            <a:xfrm flipH="1">
              <a:off x="3514725" y="4976980"/>
              <a:ext cx="158895" cy="26177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" name="Straight Connector 191"/>
            <p:cNvCxnSpPr/>
            <p:nvPr/>
          </p:nvCxnSpPr>
          <p:spPr bwMode="auto">
            <a:xfrm flipH="1">
              <a:off x="3561699" y="4986505"/>
              <a:ext cx="158895" cy="26177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3" name="TextBox 192"/>
            <p:cNvSpPr txBox="1"/>
            <p:nvPr/>
          </p:nvSpPr>
          <p:spPr>
            <a:xfrm>
              <a:off x="3215478" y="5233156"/>
              <a:ext cx="7521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="1" dirty="0" smtClean="0">
                  <a:solidFill>
                    <a:srgbClr val="00B050"/>
                  </a:solidFill>
                </a:rPr>
                <a:t>~ 3.5km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4561616" y="5469614"/>
            <a:ext cx="3615901" cy="1137018"/>
            <a:chOff x="4561616" y="5469614"/>
            <a:chExt cx="3615901" cy="1137018"/>
          </a:xfrm>
        </p:grpSpPr>
        <p:sp>
          <p:nvSpPr>
            <p:cNvPr id="74" name="Rectangle 73"/>
            <p:cNvSpPr/>
            <p:nvPr/>
          </p:nvSpPr>
          <p:spPr bwMode="auto">
            <a:xfrm>
              <a:off x="6601071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6472410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6340575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6211914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6081035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952374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87" name="Rectangle 33"/>
            <p:cNvSpPr>
              <a:spLocks noChangeArrowheads="1"/>
            </p:cNvSpPr>
            <p:nvPr/>
          </p:nvSpPr>
          <p:spPr bwMode="auto">
            <a:xfrm>
              <a:off x="6044601" y="5829290"/>
              <a:ext cx="647700" cy="431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90000"/>
                  <a:lumOff val="10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buNone/>
              </a:pPr>
              <a:r>
                <a:rPr lang="en-US" sz="1400" b="1" dirty="0" smtClean="0">
                  <a:solidFill>
                    <a:schemeClr val="bg2"/>
                  </a:solidFill>
                  <a:latin typeface="Calibri" pitchFamily="34" charset="0"/>
                </a:rPr>
                <a:t>MLO</a:t>
              </a:r>
              <a:endParaRPr lang="en-GB" sz="1400" b="1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cxnSp>
          <p:nvCxnSpPr>
            <p:cNvPr id="90" name="Elbow Connector 89"/>
            <p:cNvCxnSpPr>
              <a:stCxn id="46" idx="1"/>
              <a:endCxn id="87" idx="3"/>
            </p:cNvCxnSpPr>
            <p:nvPr/>
          </p:nvCxnSpPr>
          <p:spPr bwMode="auto">
            <a:xfrm rot="10800000">
              <a:off x="6692302" y="6045191"/>
              <a:ext cx="1485215" cy="1"/>
            </a:xfrm>
            <a:prstGeom prst="bentConnector3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Rectangle 94"/>
            <p:cNvSpPr/>
            <p:nvPr/>
          </p:nvSpPr>
          <p:spPr bwMode="auto">
            <a:xfrm>
              <a:off x="6733226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6873103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5811502" y="5588159"/>
              <a:ext cx="131835" cy="2424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5228941" y="5469614"/>
              <a:ext cx="587020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Links</a:t>
              </a:r>
            </a:p>
            <a:p>
              <a:pPr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24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4561616" y="6329633"/>
              <a:ext cx="2951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* MLO/SLO: master/slave laser oscillator</a:t>
              </a: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3582032" y="3854928"/>
            <a:ext cx="3107289" cy="1733231"/>
            <a:chOff x="3582032" y="3854928"/>
            <a:chExt cx="3107289" cy="1733231"/>
          </a:xfrm>
        </p:grpSpPr>
        <p:cxnSp>
          <p:nvCxnSpPr>
            <p:cNvPr id="53" name="AutoShape 59"/>
            <p:cNvCxnSpPr>
              <a:cxnSpLocks noChangeShapeType="1"/>
              <a:stCxn id="80" idx="0"/>
              <a:endCxn id="275" idx="2"/>
            </p:cNvCxnSpPr>
            <p:nvPr/>
          </p:nvCxnSpPr>
          <p:spPr bwMode="auto">
            <a:xfrm rot="16200000" flipV="1">
              <a:off x="5754052" y="4803882"/>
              <a:ext cx="1422831" cy="14572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AutoShape 59"/>
            <p:cNvCxnSpPr>
              <a:cxnSpLocks noChangeShapeType="1"/>
              <a:stCxn id="83" idx="0"/>
              <a:endCxn id="260" idx="2"/>
            </p:cNvCxnSpPr>
            <p:nvPr/>
          </p:nvCxnSpPr>
          <p:spPr bwMode="auto">
            <a:xfrm rot="16200000" flipV="1">
              <a:off x="4366875" y="3677202"/>
              <a:ext cx="1422831" cy="239908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9" name="Group 258"/>
            <p:cNvGrpSpPr/>
            <p:nvPr/>
          </p:nvGrpSpPr>
          <p:grpSpPr>
            <a:xfrm>
              <a:off x="3582032" y="3854928"/>
              <a:ext cx="593432" cy="310973"/>
              <a:chOff x="3833342" y="5597545"/>
              <a:chExt cx="593432" cy="310973"/>
            </a:xfrm>
          </p:grpSpPr>
          <p:sp>
            <p:nvSpPr>
              <p:cNvPr id="260" name="Rounded Rectangle 259"/>
              <p:cNvSpPr/>
              <p:nvPr/>
            </p:nvSpPr>
            <p:spPr bwMode="auto">
              <a:xfrm>
                <a:off x="3839886" y="5597545"/>
                <a:ext cx="580344" cy="310400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3833342" y="5600741"/>
                <a:ext cx="59343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1" dirty="0" smtClean="0">
                    <a:solidFill>
                      <a:schemeClr val="bg1"/>
                    </a:solidFill>
                  </a:rPr>
                  <a:t>BAM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6095889" y="3854928"/>
              <a:ext cx="593432" cy="310973"/>
              <a:chOff x="3833342" y="5597545"/>
              <a:chExt cx="593432" cy="310973"/>
            </a:xfrm>
          </p:grpSpPr>
          <p:sp>
            <p:nvSpPr>
              <p:cNvPr id="275" name="Rounded Rectangle 274"/>
              <p:cNvSpPr/>
              <p:nvPr/>
            </p:nvSpPr>
            <p:spPr bwMode="auto">
              <a:xfrm>
                <a:off x="3839886" y="5597545"/>
                <a:ext cx="580344" cy="310400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276" name="TextBox 275"/>
              <p:cNvSpPr txBox="1"/>
              <p:nvPr/>
            </p:nvSpPr>
            <p:spPr>
              <a:xfrm>
                <a:off x="3833342" y="5600741"/>
                <a:ext cx="59343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1" dirty="0" smtClean="0">
                    <a:solidFill>
                      <a:schemeClr val="bg1"/>
                    </a:solidFill>
                  </a:rPr>
                  <a:t>BAM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6" name="Group 295"/>
          <p:cNvGrpSpPr/>
          <p:nvPr/>
        </p:nvGrpSpPr>
        <p:grpSpPr>
          <a:xfrm>
            <a:off x="3582032" y="3512176"/>
            <a:ext cx="4331908" cy="1233526"/>
            <a:chOff x="3582032" y="3512176"/>
            <a:chExt cx="4331908" cy="1233526"/>
          </a:xfrm>
        </p:grpSpPr>
        <p:cxnSp>
          <p:nvCxnSpPr>
            <p:cNvPr id="220" name="AutoShape 45"/>
            <p:cNvCxnSpPr>
              <a:cxnSpLocks noChangeShapeType="1"/>
              <a:endCxn id="41" idx="2"/>
            </p:cNvCxnSpPr>
            <p:nvPr/>
          </p:nvCxnSpPr>
          <p:spPr bwMode="auto">
            <a:xfrm flipV="1">
              <a:off x="7307517" y="4193123"/>
              <a:ext cx="606423" cy="271693"/>
            </a:xfrm>
            <a:prstGeom prst="bentConnector2">
              <a:avLst/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7" name="AutoShape 45"/>
            <p:cNvCxnSpPr>
              <a:cxnSpLocks noChangeShapeType="1"/>
              <a:stCxn id="276" idx="3"/>
            </p:cNvCxnSpPr>
            <p:nvPr/>
          </p:nvCxnSpPr>
          <p:spPr bwMode="auto">
            <a:xfrm>
              <a:off x="6689321" y="4012013"/>
              <a:ext cx="554153" cy="452803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8" name="TextBox 197"/>
            <p:cNvSpPr txBox="1"/>
            <p:nvPr/>
          </p:nvSpPr>
          <p:spPr>
            <a:xfrm flipH="1">
              <a:off x="4391654" y="4437925"/>
              <a:ext cx="1549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rgbClr val="FF0000"/>
                  </a:solidFill>
                </a:rPr>
                <a:t>Beam Based FB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24" name="AutoShape 45"/>
            <p:cNvCxnSpPr>
              <a:cxnSpLocks noChangeShapeType="1"/>
              <a:stCxn id="260" idx="3"/>
            </p:cNvCxnSpPr>
            <p:nvPr/>
          </p:nvCxnSpPr>
          <p:spPr bwMode="auto">
            <a:xfrm>
              <a:off x="4168920" y="4010128"/>
              <a:ext cx="2797477" cy="454688"/>
            </a:xfrm>
            <a:prstGeom prst="bentConnector3">
              <a:avLst>
                <a:gd name="adj1" fmla="val 6077"/>
              </a:avLst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8" name="Group 257"/>
            <p:cNvGrpSpPr/>
            <p:nvPr/>
          </p:nvGrpSpPr>
          <p:grpSpPr>
            <a:xfrm>
              <a:off x="3585012" y="3512176"/>
              <a:ext cx="593432" cy="310973"/>
              <a:chOff x="3833342" y="5597545"/>
              <a:chExt cx="593432" cy="310973"/>
            </a:xfrm>
          </p:grpSpPr>
          <p:sp>
            <p:nvSpPr>
              <p:cNvPr id="256" name="Rounded Rectangle 255"/>
              <p:cNvSpPr/>
              <p:nvPr/>
            </p:nvSpPr>
            <p:spPr bwMode="auto">
              <a:xfrm>
                <a:off x="3839886" y="5597545"/>
                <a:ext cx="580344" cy="310400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3833342" y="5600741"/>
                <a:ext cx="59343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1" dirty="0" smtClean="0">
                    <a:solidFill>
                      <a:schemeClr val="bg1"/>
                    </a:solidFill>
                  </a:rPr>
                  <a:t>BCM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66" name="AutoShape 45"/>
            <p:cNvCxnSpPr>
              <a:cxnSpLocks noChangeShapeType="1"/>
              <a:stCxn id="257" idx="1"/>
              <a:endCxn id="261" idx="1"/>
            </p:cNvCxnSpPr>
            <p:nvPr/>
          </p:nvCxnSpPr>
          <p:spPr bwMode="auto">
            <a:xfrm rot="10800000" flipV="1">
              <a:off x="3582032" y="3669261"/>
              <a:ext cx="2980" cy="342752"/>
            </a:xfrm>
            <a:prstGeom prst="bentConnector3">
              <a:avLst>
                <a:gd name="adj1" fmla="val 7771141"/>
              </a:avLst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71" name="Group 270"/>
            <p:cNvGrpSpPr/>
            <p:nvPr/>
          </p:nvGrpSpPr>
          <p:grpSpPr>
            <a:xfrm>
              <a:off x="6098869" y="3512176"/>
              <a:ext cx="593432" cy="310973"/>
              <a:chOff x="3833342" y="5597545"/>
              <a:chExt cx="593432" cy="310973"/>
            </a:xfrm>
          </p:grpSpPr>
          <p:sp>
            <p:nvSpPr>
              <p:cNvPr id="272" name="Rounded Rectangle 271"/>
              <p:cNvSpPr/>
              <p:nvPr/>
            </p:nvSpPr>
            <p:spPr bwMode="auto">
              <a:xfrm>
                <a:off x="3839886" y="5597545"/>
                <a:ext cx="580344" cy="310400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3833342" y="5600741"/>
                <a:ext cx="59343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1" dirty="0" smtClean="0">
                    <a:solidFill>
                      <a:schemeClr val="bg1"/>
                    </a:solidFill>
                  </a:rPr>
                  <a:t>BCM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77" name="AutoShape 45"/>
            <p:cNvCxnSpPr>
              <a:cxnSpLocks noChangeShapeType="1"/>
              <a:stCxn id="273" idx="1"/>
              <a:endCxn id="276" idx="1"/>
            </p:cNvCxnSpPr>
            <p:nvPr/>
          </p:nvCxnSpPr>
          <p:spPr bwMode="auto">
            <a:xfrm rot="10800000" flipV="1">
              <a:off x="6095889" y="3669261"/>
              <a:ext cx="2980" cy="342752"/>
            </a:xfrm>
            <a:prstGeom prst="bentConnector3">
              <a:avLst>
                <a:gd name="adj1" fmla="val 7771141"/>
              </a:avLst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84" name="Group 283"/>
            <p:cNvGrpSpPr/>
            <p:nvPr/>
          </p:nvGrpSpPr>
          <p:grpSpPr>
            <a:xfrm>
              <a:off x="4748486" y="3564355"/>
              <a:ext cx="732613" cy="310973"/>
              <a:chOff x="3839886" y="5597545"/>
              <a:chExt cx="580344" cy="310973"/>
            </a:xfrm>
          </p:grpSpPr>
          <p:sp>
            <p:nvSpPr>
              <p:cNvPr id="285" name="Rounded Rectangle 284"/>
              <p:cNvSpPr/>
              <p:nvPr/>
            </p:nvSpPr>
            <p:spPr bwMode="auto">
              <a:xfrm>
                <a:off x="3839886" y="5597545"/>
                <a:ext cx="580344" cy="310400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286" name="TextBox 285"/>
              <p:cNvSpPr txBox="1"/>
              <p:nvPr/>
            </p:nvSpPr>
            <p:spPr>
              <a:xfrm>
                <a:off x="3855979" y="5600741"/>
                <a:ext cx="5314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1" dirty="0" smtClean="0">
                    <a:solidFill>
                      <a:schemeClr val="bg1"/>
                    </a:solidFill>
                  </a:rPr>
                  <a:t>EBPM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87" name="AutoShape 45"/>
            <p:cNvCxnSpPr>
              <a:cxnSpLocks noChangeShapeType="1"/>
              <a:stCxn id="285" idx="2"/>
            </p:cNvCxnSpPr>
            <p:nvPr/>
          </p:nvCxnSpPr>
          <p:spPr bwMode="auto">
            <a:xfrm rot="5400000">
              <a:off x="4814504" y="4164528"/>
              <a:ext cx="590063" cy="10517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9" name="Rectangle 2"/>
          <p:cNvSpPr txBox="1">
            <a:spLocks noChangeArrowheads="1"/>
          </p:cNvSpPr>
          <p:nvPr/>
        </p:nvSpPr>
        <p:spPr bwMode="auto">
          <a:xfrm>
            <a:off x="1093788" y="476250"/>
            <a:ext cx="6613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algn="ctr" eaLnBrk="1" hangingPunct="1">
              <a:buNone/>
            </a:pPr>
            <a:r>
              <a:rPr lang="en-US" sz="2000" b="0" dirty="0" smtClean="0"/>
              <a:t>2.9 General </a:t>
            </a:r>
            <a:r>
              <a:rPr lang="en-US" sz="2000" b="0" dirty="0"/>
              <a:t>Layout of Diagnostics </a:t>
            </a:r>
            <a:r>
              <a:rPr lang="en-US" sz="2000" b="0" dirty="0" smtClean="0"/>
              <a:t>Section</a:t>
            </a:r>
            <a:br>
              <a:rPr lang="en-US" sz="2000" b="0" dirty="0" smtClean="0"/>
            </a:br>
            <a:endParaRPr lang="en-GB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143854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27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5065" y="2580594"/>
            <a:ext cx="7108032" cy="1662113"/>
            <a:chOff x="3177515" y="3118757"/>
            <a:chExt cx="4738688" cy="1108075"/>
          </a:xfrm>
        </p:grpSpPr>
        <p:sp>
          <p:nvSpPr>
            <p:cNvPr id="3" name="Line 32"/>
            <p:cNvSpPr>
              <a:spLocks noChangeShapeType="1"/>
            </p:cNvSpPr>
            <p:nvPr/>
          </p:nvSpPr>
          <p:spPr bwMode="auto">
            <a:xfrm rot="20932690" flipV="1">
              <a:off x="6687478" y="3223532"/>
              <a:ext cx="1201737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 rot="20932690">
              <a:off x="6711290" y="3275920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6784315" y="3271157"/>
              <a:ext cx="506413" cy="144463"/>
              <a:chOff x="13737" y="9405"/>
              <a:chExt cx="798" cy="228"/>
            </a:xfrm>
          </p:grpSpPr>
          <p:sp>
            <p:nvSpPr>
              <p:cNvPr id="6" name="Line 30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7" name="Rectangle 29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21592690">
              <a:off x="6149315" y="3468007"/>
              <a:ext cx="1714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rot="21592690" flipH="1">
              <a:off x="5234915" y="3469595"/>
              <a:ext cx="914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rot="21592692">
              <a:off x="5692115" y="3868057"/>
              <a:ext cx="2171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 rot="21592692">
              <a:off x="5696878" y="3799795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rot="21592692" flipH="1">
              <a:off x="3891890" y="3874407"/>
              <a:ext cx="18002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3177515" y="3833132"/>
              <a:ext cx="4635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rot="720000">
              <a:off x="6949415" y="4217307"/>
              <a:ext cx="91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720000">
              <a:off x="6935128" y="4052207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7011328" y="4055382"/>
              <a:ext cx="506412" cy="144463"/>
              <a:chOff x="13737" y="9405"/>
              <a:chExt cx="798" cy="228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720000" flipH="1">
              <a:off x="5763553" y="3995057"/>
              <a:ext cx="11858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720000" flipV="1">
              <a:off x="6115978" y="3969657"/>
              <a:ext cx="7969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20700000" flipH="1">
              <a:off x="3918878" y="3644220"/>
              <a:ext cx="1306512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rot="20689193">
              <a:off x="5126965" y="3118757"/>
              <a:ext cx="2789238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20700000" flipV="1">
              <a:off x="5168240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20700000">
              <a:off x="4123665" y="3572782"/>
              <a:ext cx="10001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110965" y="3825195"/>
              <a:ext cx="1009650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43192690">
              <a:off x="5511140" y="3406095"/>
              <a:ext cx="40957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20932690" flipH="1">
              <a:off x="6138203" y="3414032"/>
              <a:ext cx="5810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 rot="85732690">
              <a:off x="6416015" y="3321957"/>
              <a:ext cx="28892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43192690">
              <a:off x="6077878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rot="1553619" flipV="1">
              <a:off x="3717265" y="4020457"/>
              <a:ext cx="547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23153619">
              <a:off x="4209390" y="4082370"/>
              <a:ext cx="144463" cy="14446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43192690">
              <a:off x="3641065" y="3756932"/>
              <a:ext cx="304800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0045" y="3379143"/>
            <a:ext cx="1077913" cy="200025"/>
            <a:chOff x="1173183" y="1618342"/>
            <a:chExt cx="1077913" cy="200025"/>
          </a:xfrm>
        </p:grpSpPr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61748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811266" y="1620921"/>
            <a:ext cx="1280658" cy="3140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57" name="Rectangle 6" descr="20%"/>
          <p:cNvSpPr>
            <a:spLocks noChangeArrowheads="1"/>
          </p:cNvSpPr>
          <p:nvPr/>
        </p:nvSpPr>
        <p:spPr bwMode="auto">
          <a:xfrm>
            <a:off x="7928984" y="1765980"/>
            <a:ext cx="104237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809367" y="1624518"/>
            <a:ext cx="1280658" cy="314093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 flipV="1">
            <a:off x="7614630" y="4188127"/>
            <a:ext cx="325623" cy="433977"/>
            <a:chOff x="1094" y="3158"/>
            <a:chExt cx="499" cy="496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1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952371" y="2440921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7" name="Rectangle 16" descr="20%"/>
          <p:cNvSpPr>
            <a:spLocks noChangeArrowheads="1"/>
          </p:cNvSpPr>
          <p:nvPr/>
        </p:nvSpPr>
        <p:spPr bwMode="auto">
          <a:xfrm>
            <a:off x="7928984" y="2359400"/>
            <a:ext cx="913264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8952371" y="2906067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9" name="Rectangle 18" descr="20%"/>
          <p:cNvSpPr>
            <a:spLocks noChangeArrowheads="1"/>
          </p:cNvSpPr>
          <p:nvPr/>
        </p:nvSpPr>
        <p:spPr bwMode="auto">
          <a:xfrm>
            <a:off x="7928984" y="2943231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8952371" y="4278728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1" name="Rectangle 20" descr="20%"/>
          <p:cNvSpPr>
            <a:spLocks noChangeArrowheads="1"/>
          </p:cNvSpPr>
          <p:nvPr/>
        </p:nvSpPr>
        <p:spPr bwMode="auto">
          <a:xfrm>
            <a:off x="7928984" y="3524663"/>
            <a:ext cx="1037628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2" name="Rectangle 21" descr="20%"/>
          <p:cNvSpPr>
            <a:spLocks noChangeArrowheads="1"/>
          </p:cNvSpPr>
          <p:nvPr/>
        </p:nvSpPr>
        <p:spPr bwMode="auto">
          <a:xfrm>
            <a:off x="7928984" y="4113289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7612731" y="3446610"/>
            <a:ext cx="326573" cy="433977"/>
            <a:chOff x="1094" y="3158"/>
            <a:chExt cx="499" cy="496"/>
          </a:xfrm>
        </p:grpSpPr>
        <p:sp>
          <p:nvSpPr>
            <p:cNvPr id="74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8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0" name="Group 29"/>
          <p:cNvGrpSpPr>
            <a:grpSpLocks/>
          </p:cNvGrpSpPr>
          <p:nvPr/>
        </p:nvGrpSpPr>
        <p:grpSpPr bwMode="auto">
          <a:xfrm flipV="1">
            <a:off x="7612731" y="2922528"/>
            <a:ext cx="326573" cy="432778"/>
            <a:chOff x="1094" y="3158"/>
            <a:chExt cx="499" cy="496"/>
          </a:xfrm>
        </p:grpSpPr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7615579" y="2321356"/>
            <a:ext cx="325623" cy="435176"/>
            <a:chOff x="1094" y="3158"/>
            <a:chExt cx="499" cy="496"/>
          </a:xfrm>
        </p:grpSpPr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94" name="Group 43"/>
          <p:cNvGrpSpPr>
            <a:grpSpLocks/>
          </p:cNvGrpSpPr>
          <p:nvPr/>
        </p:nvGrpSpPr>
        <p:grpSpPr bwMode="auto">
          <a:xfrm>
            <a:off x="7612731" y="1771413"/>
            <a:ext cx="326573" cy="433977"/>
            <a:chOff x="1094" y="3158"/>
            <a:chExt cx="499" cy="496"/>
          </a:xfrm>
        </p:grpSpPr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01" name="Group 52"/>
          <p:cNvGrpSpPr>
            <a:grpSpLocks/>
          </p:cNvGrpSpPr>
          <p:nvPr/>
        </p:nvGrpSpPr>
        <p:grpSpPr bwMode="auto">
          <a:xfrm>
            <a:off x="7975378" y="1785580"/>
            <a:ext cx="698713" cy="2744122"/>
            <a:chOff x="1340" y="1220"/>
            <a:chExt cx="736" cy="2289"/>
          </a:xfrm>
        </p:grpSpPr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1340" y="3184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SQS</a:t>
              </a: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SCS</a:t>
              </a: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SPB</a:t>
              </a: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FXE</a:t>
              </a:r>
            </a:p>
          </p:txBody>
        </p:sp>
        <p:sp>
          <p:nvSpPr>
            <p:cNvPr id="106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100" b="1" dirty="0">
                  <a:solidFill>
                    <a:srgbClr val="261748"/>
                  </a:solidFill>
                </a:rPr>
                <a:t>MID</a:t>
              </a:r>
            </a:p>
          </p:txBody>
        </p:sp>
        <p:sp>
          <p:nvSpPr>
            <p:cNvPr id="107" name="Rectangle 58"/>
            <p:cNvSpPr>
              <a:spLocks noChangeArrowheads="1"/>
            </p:cNvSpPr>
            <p:nvPr/>
          </p:nvSpPr>
          <p:spPr bwMode="auto">
            <a:xfrm>
              <a:off x="1772" y="1227"/>
              <a:ext cx="30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HED</a:t>
              </a:r>
            </a:p>
          </p:txBody>
        </p:sp>
      </p:grpSp>
      <p:grpSp>
        <p:nvGrpSpPr>
          <p:cNvPr id="108" name="Group 59"/>
          <p:cNvGrpSpPr>
            <a:grpSpLocks/>
          </p:cNvGrpSpPr>
          <p:nvPr/>
        </p:nvGrpSpPr>
        <p:grpSpPr bwMode="auto">
          <a:xfrm>
            <a:off x="7959363" y="1819927"/>
            <a:ext cx="976870" cy="2736930"/>
            <a:chOff x="1330" y="1222"/>
            <a:chExt cx="1029" cy="2283"/>
          </a:xfrm>
        </p:grpSpPr>
        <p:sp>
          <p:nvSpPr>
            <p:cNvPr id="109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0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1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2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3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4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5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6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7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2614007" y="3871736"/>
            <a:ext cx="1077913" cy="200025"/>
            <a:chOff x="1173183" y="1618342"/>
            <a:chExt cx="1077913" cy="200025"/>
          </a:xfrm>
        </p:grpSpPr>
        <p:sp>
          <p:nvSpPr>
            <p:cNvPr id="124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5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 rot="733577">
            <a:off x="5167906" y="4092560"/>
            <a:ext cx="1077913" cy="200025"/>
            <a:chOff x="1173183" y="1618342"/>
            <a:chExt cx="1077913" cy="200025"/>
          </a:xfrm>
        </p:grpSpPr>
        <p:sp>
          <p:nvSpPr>
            <p:cNvPr id="127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8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3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28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5065" y="2580594"/>
            <a:ext cx="7108032" cy="1662113"/>
            <a:chOff x="3177515" y="3118757"/>
            <a:chExt cx="4738688" cy="1108075"/>
          </a:xfrm>
        </p:grpSpPr>
        <p:sp>
          <p:nvSpPr>
            <p:cNvPr id="3" name="Line 32"/>
            <p:cNvSpPr>
              <a:spLocks noChangeShapeType="1"/>
            </p:cNvSpPr>
            <p:nvPr/>
          </p:nvSpPr>
          <p:spPr bwMode="auto">
            <a:xfrm rot="20932690" flipV="1">
              <a:off x="6687478" y="3223532"/>
              <a:ext cx="1201737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 rot="20932690">
              <a:off x="6711290" y="3275920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6784315" y="3271157"/>
              <a:ext cx="506413" cy="144463"/>
              <a:chOff x="13737" y="9405"/>
              <a:chExt cx="798" cy="228"/>
            </a:xfrm>
          </p:grpSpPr>
          <p:sp>
            <p:nvSpPr>
              <p:cNvPr id="6" name="Line 30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7" name="Rectangle 29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21592690">
              <a:off x="6149315" y="3468007"/>
              <a:ext cx="1714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rot="21592690" flipH="1">
              <a:off x="5234915" y="3469595"/>
              <a:ext cx="914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rot="21592692">
              <a:off x="5692115" y="3868057"/>
              <a:ext cx="2171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 rot="21592692">
              <a:off x="5696878" y="3799795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rot="21592692" flipH="1">
              <a:off x="3891890" y="3874407"/>
              <a:ext cx="18002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3177515" y="3833132"/>
              <a:ext cx="4635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rot="720000">
              <a:off x="6949415" y="4217307"/>
              <a:ext cx="91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720000">
              <a:off x="6935128" y="4052207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7011328" y="4055382"/>
              <a:ext cx="506412" cy="144463"/>
              <a:chOff x="13737" y="9405"/>
              <a:chExt cx="798" cy="228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720000" flipH="1">
              <a:off x="5763553" y="3995057"/>
              <a:ext cx="11858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720000" flipV="1">
              <a:off x="6115978" y="3969657"/>
              <a:ext cx="7969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20700000" flipH="1">
              <a:off x="3918878" y="3644220"/>
              <a:ext cx="1306512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rot="20689193">
              <a:off x="5126965" y="3118757"/>
              <a:ext cx="2789238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20700000" flipV="1">
              <a:off x="5168240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20700000">
              <a:off x="4123665" y="3572782"/>
              <a:ext cx="10001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110965" y="3825195"/>
              <a:ext cx="1009650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43192690">
              <a:off x="5511140" y="3406095"/>
              <a:ext cx="40957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20932690" flipH="1">
              <a:off x="6138203" y="3414032"/>
              <a:ext cx="5810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 rot="85732690">
              <a:off x="6416015" y="3321957"/>
              <a:ext cx="28892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43192690">
              <a:off x="6077878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rot="1553619" flipV="1">
              <a:off x="3717265" y="4020457"/>
              <a:ext cx="547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23153619">
              <a:off x="4209390" y="4082370"/>
              <a:ext cx="144463" cy="14446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43192690">
              <a:off x="3641065" y="3756932"/>
              <a:ext cx="304800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0045" y="3379143"/>
            <a:ext cx="1077913" cy="200025"/>
            <a:chOff x="1173183" y="1618342"/>
            <a:chExt cx="1077913" cy="200025"/>
          </a:xfrm>
        </p:grpSpPr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61748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811266" y="1620921"/>
            <a:ext cx="1280658" cy="3140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57" name="Rectangle 6" descr="20%"/>
          <p:cNvSpPr>
            <a:spLocks noChangeArrowheads="1"/>
          </p:cNvSpPr>
          <p:nvPr/>
        </p:nvSpPr>
        <p:spPr bwMode="auto">
          <a:xfrm>
            <a:off x="7928984" y="1765980"/>
            <a:ext cx="104237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809367" y="1624518"/>
            <a:ext cx="1280658" cy="314093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 flipV="1">
            <a:off x="7614630" y="4188127"/>
            <a:ext cx="325623" cy="433977"/>
            <a:chOff x="1094" y="3158"/>
            <a:chExt cx="499" cy="496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1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952371" y="2440921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7" name="Rectangle 16" descr="20%"/>
          <p:cNvSpPr>
            <a:spLocks noChangeArrowheads="1"/>
          </p:cNvSpPr>
          <p:nvPr/>
        </p:nvSpPr>
        <p:spPr bwMode="auto">
          <a:xfrm>
            <a:off x="7928984" y="2359400"/>
            <a:ext cx="913264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8952371" y="2906067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9" name="Rectangle 18" descr="20%"/>
          <p:cNvSpPr>
            <a:spLocks noChangeArrowheads="1"/>
          </p:cNvSpPr>
          <p:nvPr/>
        </p:nvSpPr>
        <p:spPr bwMode="auto">
          <a:xfrm>
            <a:off x="7928984" y="2943231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8952371" y="4278728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1" name="Rectangle 20" descr="20%"/>
          <p:cNvSpPr>
            <a:spLocks noChangeArrowheads="1"/>
          </p:cNvSpPr>
          <p:nvPr/>
        </p:nvSpPr>
        <p:spPr bwMode="auto">
          <a:xfrm>
            <a:off x="7928984" y="3524663"/>
            <a:ext cx="1037628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2" name="Rectangle 21" descr="20%"/>
          <p:cNvSpPr>
            <a:spLocks noChangeArrowheads="1"/>
          </p:cNvSpPr>
          <p:nvPr/>
        </p:nvSpPr>
        <p:spPr bwMode="auto">
          <a:xfrm>
            <a:off x="7928984" y="4113289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7612731" y="3446610"/>
            <a:ext cx="326573" cy="433977"/>
            <a:chOff x="1094" y="3158"/>
            <a:chExt cx="499" cy="496"/>
          </a:xfrm>
        </p:grpSpPr>
        <p:sp>
          <p:nvSpPr>
            <p:cNvPr id="74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8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0" name="Group 29"/>
          <p:cNvGrpSpPr>
            <a:grpSpLocks/>
          </p:cNvGrpSpPr>
          <p:nvPr/>
        </p:nvGrpSpPr>
        <p:grpSpPr bwMode="auto">
          <a:xfrm flipV="1">
            <a:off x="7612731" y="2922528"/>
            <a:ext cx="326573" cy="432778"/>
            <a:chOff x="1094" y="3158"/>
            <a:chExt cx="499" cy="496"/>
          </a:xfrm>
        </p:grpSpPr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7615579" y="2321356"/>
            <a:ext cx="325623" cy="435176"/>
            <a:chOff x="1094" y="3158"/>
            <a:chExt cx="499" cy="496"/>
          </a:xfrm>
        </p:grpSpPr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94" name="Group 43"/>
          <p:cNvGrpSpPr>
            <a:grpSpLocks/>
          </p:cNvGrpSpPr>
          <p:nvPr/>
        </p:nvGrpSpPr>
        <p:grpSpPr bwMode="auto">
          <a:xfrm>
            <a:off x="7612731" y="1771413"/>
            <a:ext cx="326573" cy="433977"/>
            <a:chOff x="1094" y="3158"/>
            <a:chExt cx="499" cy="496"/>
          </a:xfrm>
        </p:grpSpPr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01" name="Group 52"/>
          <p:cNvGrpSpPr>
            <a:grpSpLocks/>
          </p:cNvGrpSpPr>
          <p:nvPr/>
        </p:nvGrpSpPr>
        <p:grpSpPr bwMode="auto">
          <a:xfrm>
            <a:off x="7975378" y="1785580"/>
            <a:ext cx="698713" cy="2744122"/>
            <a:chOff x="1340" y="1220"/>
            <a:chExt cx="736" cy="2289"/>
          </a:xfrm>
        </p:grpSpPr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1340" y="3184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SQS</a:t>
              </a: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SCS</a:t>
              </a: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SPB</a:t>
              </a: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FXE</a:t>
              </a:r>
            </a:p>
          </p:txBody>
        </p:sp>
        <p:sp>
          <p:nvSpPr>
            <p:cNvPr id="106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100" b="1" dirty="0">
                  <a:solidFill>
                    <a:srgbClr val="261748"/>
                  </a:solidFill>
                </a:rPr>
                <a:t>MID</a:t>
              </a:r>
            </a:p>
          </p:txBody>
        </p:sp>
        <p:sp>
          <p:nvSpPr>
            <p:cNvPr id="107" name="Rectangle 58"/>
            <p:cNvSpPr>
              <a:spLocks noChangeArrowheads="1"/>
            </p:cNvSpPr>
            <p:nvPr/>
          </p:nvSpPr>
          <p:spPr bwMode="auto">
            <a:xfrm>
              <a:off x="1772" y="1227"/>
              <a:ext cx="30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HED</a:t>
              </a:r>
            </a:p>
          </p:txBody>
        </p:sp>
      </p:grpSp>
      <p:grpSp>
        <p:nvGrpSpPr>
          <p:cNvPr id="108" name="Group 59"/>
          <p:cNvGrpSpPr>
            <a:grpSpLocks/>
          </p:cNvGrpSpPr>
          <p:nvPr/>
        </p:nvGrpSpPr>
        <p:grpSpPr bwMode="auto">
          <a:xfrm>
            <a:off x="7959363" y="1819927"/>
            <a:ext cx="976870" cy="2736930"/>
            <a:chOff x="1330" y="1222"/>
            <a:chExt cx="1029" cy="2283"/>
          </a:xfrm>
        </p:grpSpPr>
        <p:sp>
          <p:nvSpPr>
            <p:cNvPr id="109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0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1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2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3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4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5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6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7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 rot="20690585">
            <a:off x="2283853" y="2978776"/>
            <a:ext cx="1077913" cy="200025"/>
            <a:chOff x="1173183" y="1618342"/>
            <a:chExt cx="1077913" cy="200025"/>
          </a:xfrm>
        </p:grpSpPr>
        <p:sp>
          <p:nvSpPr>
            <p:cNvPr id="124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5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pic>
        <p:nvPicPr>
          <p:cNvPr id="118" name="Inhaltsplatzhalt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652" y="1121390"/>
            <a:ext cx="2476342" cy="17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29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5065" y="2580594"/>
            <a:ext cx="7108032" cy="1662113"/>
            <a:chOff x="3177515" y="3118757"/>
            <a:chExt cx="4738688" cy="1108075"/>
          </a:xfrm>
        </p:grpSpPr>
        <p:sp>
          <p:nvSpPr>
            <p:cNvPr id="3" name="Line 32"/>
            <p:cNvSpPr>
              <a:spLocks noChangeShapeType="1"/>
            </p:cNvSpPr>
            <p:nvPr/>
          </p:nvSpPr>
          <p:spPr bwMode="auto">
            <a:xfrm rot="20932690" flipV="1">
              <a:off x="6687478" y="3223532"/>
              <a:ext cx="1201737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 rot="20932690">
              <a:off x="6711290" y="3275920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6784315" y="3271157"/>
              <a:ext cx="506413" cy="144463"/>
              <a:chOff x="13737" y="9405"/>
              <a:chExt cx="798" cy="228"/>
            </a:xfrm>
          </p:grpSpPr>
          <p:sp>
            <p:nvSpPr>
              <p:cNvPr id="6" name="Line 30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7" name="Rectangle 29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21592690">
              <a:off x="6149315" y="3468007"/>
              <a:ext cx="1714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rot="21592690" flipH="1">
              <a:off x="5234915" y="3469595"/>
              <a:ext cx="914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rot="21592692">
              <a:off x="5692115" y="3868057"/>
              <a:ext cx="2171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 rot="21592692">
              <a:off x="5696878" y="3799795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rot="21592692" flipH="1">
              <a:off x="3891890" y="3874407"/>
              <a:ext cx="18002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3177515" y="3833132"/>
              <a:ext cx="4635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rot="720000">
              <a:off x="6949415" y="4217307"/>
              <a:ext cx="91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720000">
              <a:off x="6935128" y="4052207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7011328" y="4055382"/>
              <a:ext cx="506412" cy="144463"/>
              <a:chOff x="13737" y="9405"/>
              <a:chExt cx="798" cy="228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720000" flipH="1">
              <a:off x="5763553" y="3995057"/>
              <a:ext cx="11858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720000" flipV="1">
              <a:off x="6115978" y="3969657"/>
              <a:ext cx="7969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20700000" flipH="1">
              <a:off x="3918878" y="3644220"/>
              <a:ext cx="1306512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rot="20689193">
              <a:off x="5126965" y="3118757"/>
              <a:ext cx="2789238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20700000" flipV="1">
              <a:off x="5168240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20700000">
              <a:off x="4123665" y="3572782"/>
              <a:ext cx="10001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110965" y="3825195"/>
              <a:ext cx="1009650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43192690">
              <a:off x="5511140" y="3406095"/>
              <a:ext cx="40957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20932690" flipH="1">
              <a:off x="6138203" y="3414032"/>
              <a:ext cx="5810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 rot="85732690">
              <a:off x="6416015" y="3321957"/>
              <a:ext cx="28892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43192690">
              <a:off x="6077878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rot="1553619" flipV="1">
              <a:off x="3717265" y="4020457"/>
              <a:ext cx="547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23153619">
              <a:off x="4209390" y="4082370"/>
              <a:ext cx="144463" cy="14446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43192690">
              <a:off x="3641065" y="3756932"/>
              <a:ext cx="304800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0045" y="3379143"/>
            <a:ext cx="1077913" cy="200025"/>
            <a:chOff x="1173183" y="1618342"/>
            <a:chExt cx="1077913" cy="200025"/>
          </a:xfrm>
        </p:grpSpPr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61748"/>
              </a:solidFill>
            </a:endParaRPr>
          </a:p>
        </p:txBody>
      </p:sp>
      <p:sp>
        <p:nvSpPr>
          <p:cNvPr id="42" name="Line 74"/>
          <p:cNvSpPr>
            <a:spLocks noChangeShapeType="1"/>
          </p:cNvSpPr>
          <p:nvPr/>
        </p:nvSpPr>
        <p:spPr bwMode="auto">
          <a:xfrm>
            <a:off x="2577840" y="4079960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3" name="Rectangle 75"/>
          <p:cNvSpPr>
            <a:spLocks noChangeArrowheads="1"/>
          </p:cNvSpPr>
          <p:nvPr/>
        </p:nvSpPr>
        <p:spPr bwMode="auto">
          <a:xfrm>
            <a:off x="2682615" y="3879935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5" name="Line 74"/>
          <p:cNvSpPr>
            <a:spLocks noChangeShapeType="1"/>
          </p:cNvSpPr>
          <p:nvPr/>
        </p:nvSpPr>
        <p:spPr bwMode="auto">
          <a:xfrm rot="20546529">
            <a:off x="2104000" y="3211049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6" name="Rectangle 75"/>
          <p:cNvSpPr>
            <a:spLocks noChangeArrowheads="1"/>
          </p:cNvSpPr>
          <p:nvPr/>
        </p:nvSpPr>
        <p:spPr bwMode="auto">
          <a:xfrm rot="20546529">
            <a:off x="2180268" y="3026458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8" name="Line 74"/>
          <p:cNvSpPr>
            <a:spLocks noChangeShapeType="1"/>
          </p:cNvSpPr>
          <p:nvPr/>
        </p:nvSpPr>
        <p:spPr bwMode="auto">
          <a:xfrm rot="1554498">
            <a:off x="1100928" y="4221351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9" name="Rectangle 75"/>
          <p:cNvSpPr>
            <a:spLocks noChangeArrowheads="1"/>
          </p:cNvSpPr>
          <p:nvPr/>
        </p:nvSpPr>
        <p:spPr bwMode="auto">
          <a:xfrm rot="1554498">
            <a:off x="1252992" y="4015771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0" name="Rectangle 75"/>
          <p:cNvSpPr>
            <a:spLocks noChangeArrowheads="1"/>
          </p:cNvSpPr>
          <p:nvPr/>
        </p:nvSpPr>
        <p:spPr bwMode="auto">
          <a:xfrm rot="1554498">
            <a:off x="1288505" y="3854144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1" name="Rectangle 75"/>
          <p:cNvSpPr>
            <a:spLocks noChangeArrowheads="1"/>
          </p:cNvSpPr>
          <p:nvPr/>
        </p:nvSpPr>
        <p:spPr bwMode="auto">
          <a:xfrm rot="1554498">
            <a:off x="1615073" y="4013801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3" name="Rectangle 75"/>
          <p:cNvSpPr>
            <a:spLocks noChangeArrowheads="1"/>
          </p:cNvSpPr>
          <p:nvPr/>
        </p:nvSpPr>
        <p:spPr bwMode="auto">
          <a:xfrm rot="20546529">
            <a:off x="2284594" y="3103388"/>
            <a:ext cx="71900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4" name="Rectangle 75"/>
          <p:cNvSpPr>
            <a:spLocks noChangeArrowheads="1"/>
          </p:cNvSpPr>
          <p:nvPr/>
        </p:nvSpPr>
        <p:spPr bwMode="auto">
          <a:xfrm>
            <a:off x="3223106" y="3876465"/>
            <a:ext cx="45719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811266" y="1620921"/>
            <a:ext cx="1280658" cy="3140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57" name="Rectangle 6" descr="20%"/>
          <p:cNvSpPr>
            <a:spLocks noChangeArrowheads="1"/>
          </p:cNvSpPr>
          <p:nvPr/>
        </p:nvSpPr>
        <p:spPr bwMode="auto">
          <a:xfrm>
            <a:off x="7928984" y="1765980"/>
            <a:ext cx="104237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809367" y="1624518"/>
            <a:ext cx="1280658" cy="314093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 flipV="1">
            <a:off x="7614630" y="4188127"/>
            <a:ext cx="325623" cy="433977"/>
            <a:chOff x="1094" y="3158"/>
            <a:chExt cx="499" cy="496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1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952371" y="2440921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7" name="Rectangle 16" descr="20%"/>
          <p:cNvSpPr>
            <a:spLocks noChangeArrowheads="1"/>
          </p:cNvSpPr>
          <p:nvPr/>
        </p:nvSpPr>
        <p:spPr bwMode="auto">
          <a:xfrm>
            <a:off x="7928984" y="2359400"/>
            <a:ext cx="913264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8952371" y="2906067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9" name="Rectangle 18" descr="20%"/>
          <p:cNvSpPr>
            <a:spLocks noChangeArrowheads="1"/>
          </p:cNvSpPr>
          <p:nvPr/>
        </p:nvSpPr>
        <p:spPr bwMode="auto">
          <a:xfrm>
            <a:off x="7928984" y="2943231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8952371" y="4278728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1" name="Rectangle 20" descr="20%"/>
          <p:cNvSpPr>
            <a:spLocks noChangeArrowheads="1"/>
          </p:cNvSpPr>
          <p:nvPr/>
        </p:nvSpPr>
        <p:spPr bwMode="auto">
          <a:xfrm>
            <a:off x="7928984" y="3524663"/>
            <a:ext cx="1037628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2" name="Rectangle 21" descr="20%"/>
          <p:cNvSpPr>
            <a:spLocks noChangeArrowheads="1"/>
          </p:cNvSpPr>
          <p:nvPr/>
        </p:nvSpPr>
        <p:spPr bwMode="auto">
          <a:xfrm>
            <a:off x="7928984" y="4113289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7612731" y="3446610"/>
            <a:ext cx="326573" cy="433977"/>
            <a:chOff x="1094" y="3158"/>
            <a:chExt cx="499" cy="496"/>
          </a:xfrm>
        </p:grpSpPr>
        <p:sp>
          <p:nvSpPr>
            <p:cNvPr id="74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8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0" name="Group 29"/>
          <p:cNvGrpSpPr>
            <a:grpSpLocks/>
          </p:cNvGrpSpPr>
          <p:nvPr/>
        </p:nvGrpSpPr>
        <p:grpSpPr bwMode="auto">
          <a:xfrm flipV="1">
            <a:off x="7612731" y="2922528"/>
            <a:ext cx="326573" cy="432778"/>
            <a:chOff x="1094" y="3158"/>
            <a:chExt cx="499" cy="496"/>
          </a:xfrm>
        </p:grpSpPr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7615579" y="2321356"/>
            <a:ext cx="325623" cy="435176"/>
            <a:chOff x="1094" y="3158"/>
            <a:chExt cx="499" cy="496"/>
          </a:xfrm>
        </p:grpSpPr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94" name="Group 43"/>
          <p:cNvGrpSpPr>
            <a:grpSpLocks/>
          </p:cNvGrpSpPr>
          <p:nvPr/>
        </p:nvGrpSpPr>
        <p:grpSpPr bwMode="auto">
          <a:xfrm>
            <a:off x="7612731" y="1771413"/>
            <a:ext cx="326573" cy="433977"/>
            <a:chOff x="1094" y="3158"/>
            <a:chExt cx="499" cy="496"/>
          </a:xfrm>
        </p:grpSpPr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01" name="Group 52"/>
          <p:cNvGrpSpPr>
            <a:grpSpLocks/>
          </p:cNvGrpSpPr>
          <p:nvPr/>
        </p:nvGrpSpPr>
        <p:grpSpPr bwMode="auto">
          <a:xfrm>
            <a:off x="7975378" y="1785580"/>
            <a:ext cx="698713" cy="2744122"/>
            <a:chOff x="1340" y="1220"/>
            <a:chExt cx="736" cy="2289"/>
          </a:xfrm>
        </p:grpSpPr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1340" y="3184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SQS</a:t>
              </a: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SCS</a:t>
              </a: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SPB</a:t>
              </a: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FXE</a:t>
              </a:r>
            </a:p>
          </p:txBody>
        </p:sp>
        <p:sp>
          <p:nvSpPr>
            <p:cNvPr id="106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100" b="1" dirty="0">
                  <a:solidFill>
                    <a:srgbClr val="261748"/>
                  </a:solidFill>
                </a:rPr>
                <a:t>MID</a:t>
              </a:r>
            </a:p>
          </p:txBody>
        </p:sp>
        <p:sp>
          <p:nvSpPr>
            <p:cNvPr id="107" name="Rectangle 58"/>
            <p:cNvSpPr>
              <a:spLocks noChangeArrowheads="1"/>
            </p:cNvSpPr>
            <p:nvPr/>
          </p:nvSpPr>
          <p:spPr bwMode="auto">
            <a:xfrm>
              <a:off x="1772" y="1227"/>
              <a:ext cx="30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HED</a:t>
              </a:r>
            </a:p>
          </p:txBody>
        </p:sp>
      </p:grpSp>
      <p:grpSp>
        <p:nvGrpSpPr>
          <p:cNvPr id="108" name="Group 59"/>
          <p:cNvGrpSpPr>
            <a:grpSpLocks/>
          </p:cNvGrpSpPr>
          <p:nvPr/>
        </p:nvGrpSpPr>
        <p:grpSpPr bwMode="auto">
          <a:xfrm>
            <a:off x="7959363" y="1819927"/>
            <a:ext cx="976870" cy="2736930"/>
            <a:chOff x="1330" y="1222"/>
            <a:chExt cx="1029" cy="2283"/>
          </a:xfrm>
        </p:grpSpPr>
        <p:sp>
          <p:nvSpPr>
            <p:cNvPr id="109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0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1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2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3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4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5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6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7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</p:grpSp>
      <p:sp>
        <p:nvSpPr>
          <p:cNvPr id="118" name="Line 74"/>
          <p:cNvSpPr>
            <a:spLocks noChangeShapeType="1"/>
          </p:cNvSpPr>
          <p:nvPr/>
        </p:nvSpPr>
        <p:spPr bwMode="auto">
          <a:xfrm rot="737594">
            <a:off x="5173172" y="4318504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3" name="Rectangle 75"/>
          <p:cNvSpPr>
            <a:spLocks noChangeArrowheads="1"/>
          </p:cNvSpPr>
          <p:nvPr/>
        </p:nvSpPr>
        <p:spPr bwMode="auto">
          <a:xfrm rot="737594">
            <a:off x="5277947" y="4118479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6" name="Rectangle 75"/>
          <p:cNvSpPr>
            <a:spLocks noChangeArrowheads="1"/>
          </p:cNvSpPr>
          <p:nvPr/>
        </p:nvSpPr>
        <p:spPr bwMode="auto">
          <a:xfrm>
            <a:off x="3328812" y="3879934"/>
            <a:ext cx="45719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7" name="Rectangle 75"/>
          <p:cNvSpPr>
            <a:spLocks noChangeArrowheads="1"/>
          </p:cNvSpPr>
          <p:nvPr/>
        </p:nvSpPr>
        <p:spPr bwMode="auto">
          <a:xfrm>
            <a:off x="3433821" y="3876465"/>
            <a:ext cx="45719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/>
          </a:p>
        </p:txBody>
      </p:sp>
      <p:sp>
        <p:nvSpPr>
          <p:cNvPr id="128" name="Rectangle 75"/>
          <p:cNvSpPr>
            <a:spLocks noChangeArrowheads="1"/>
          </p:cNvSpPr>
          <p:nvPr/>
        </p:nvSpPr>
        <p:spPr bwMode="auto">
          <a:xfrm rot="1554498">
            <a:off x="1785935" y="4089051"/>
            <a:ext cx="45719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9" name="Rectangle 75"/>
          <p:cNvSpPr>
            <a:spLocks noChangeArrowheads="1"/>
          </p:cNvSpPr>
          <p:nvPr/>
        </p:nvSpPr>
        <p:spPr bwMode="auto">
          <a:xfrm rot="1554498">
            <a:off x="1896367" y="4142164"/>
            <a:ext cx="55544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30" name="Rectangle 75"/>
          <p:cNvSpPr>
            <a:spLocks noChangeArrowheads="1"/>
          </p:cNvSpPr>
          <p:nvPr/>
        </p:nvSpPr>
        <p:spPr bwMode="auto">
          <a:xfrm rot="20546529">
            <a:off x="2387568" y="3060247"/>
            <a:ext cx="153704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31" name="Rectangle 75"/>
          <p:cNvSpPr>
            <a:spLocks noChangeArrowheads="1"/>
          </p:cNvSpPr>
          <p:nvPr/>
        </p:nvSpPr>
        <p:spPr bwMode="auto">
          <a:xfrm rot="1554498">
            <a:off x="1428694" y="3912804"/>
            <a:ext cx="45719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 rot="703110">
            <a:off x="5805148" y="4172803"/>
            <a:ext cx="256434" cy="203494"/>
            <a:chOff x="5805148" y="4172803"/>
            <a:chExt cx="256434" cy="203494"/>
          </a:xfrm>
        </p:grpSpPr>
        <p:sp>
          <p:nvSpPr>
            <p:cNvPr id="132" name="Rectangle 75"/>
            <p:cNvSpPr>
              <a:spLocks noChangeArrowheads="1"/>
            </p:cNvSpPr>
            <p:nvPr/>
          </p:nvSpPr>
          <p:spPr bwMode="auto">
            <a:xfrm>
              <a:off x="5805148" y="4172803"/>
              <a:ext cx="45719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3" name="Rectangle 75"/>
            <p:cNvSpPr>
              <a:spLocks noChangeArrowheads="1"/>
            </p:cNvSpPr>
            <p:nvPr/>
          </p:nvSpPr>
          <p:spPr bwMode="auto">
            <a:xfrm>
              <a:off x="5910854" y="4176272"/>
              <a:ext cx="45719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4" name="Rectangle 75"/>
            <p:cNvSpPr>
              <a:spLocks noChangeArrowheads="1"/>
            </p:cNvSpPr>
            <p:nvPr/>
          </p:nvSpPr>
          <p:spPr bwMode="auto">
            <a:xfrm>
              <a:off x="6015863" y="4172803"/>
              <a:ext cx="45719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/>
            </a:p>
          </p:txBody>
        </p:sp>
      </p:grpSp>
      <p:pic>
        <p:nvPicPr>
          <p:cNvPr id="135" name="Picture 4" descr="PICT59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/>
          <a:stretch>
            <a:fillRect/>
          </a:stretch>
        </p:blipFill>
        <p:spPr bwMode="auto">
          <a:xfrm>
            <a:off x="346956" y="1217450"/>
            <a:ext cx="2142019" cy="14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89" y="1213892"/>
            <a:ext cx="1147043" cy="15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8" y="4590099"/>
            <a:ext cx="245745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14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307206" y="3515925"/>
            <a:ext cx="478465" cy="23360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38125" y="2915424"/>
            <a:ext cx="3798627" cy="1201003"/>
            <a:chOff x="2109375" y="1951630"/>
            <a:chExt cx="3798627" cy="1201003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2109375" y="1951630"/>
              <a:ext cx="0" cy="1201003"/>
            </a:xfrm>
            <a:prstGeom prst="line">
              <a:avLst/>
            </a:prstGeom>
            <a:noFill/>
            <a:ln w="12700" cap="flat" cmpd="sng" algn="ctr">
              <a:solidFill>
                <a:schemeClr val="folHlink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571960" y="2142699"/>
              <a:ext cx="0" cy="971265"/>
            </a:xfrm>
            <a:prstGeom prst="line">
              <a:avLst/>
            </a:prstGeom>
            <a:noFill/>
            <a:ln w="12700" cap="flat" cmpd="sng" algn="ctr">
              <a:solidFill>
                <a:schemeClr val="folHlink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908002" y="2081738"/>
              <a:ext cx="0" cy="1032226"/>
            </a:xfrm>
            <a:prstGeom prst="line">
              <a:avLst/>
            </a:prstGeom>
            <a:noFill/>
            <a:ln w="12700" cap="flat" cmpd="sng" algn="ctr">
              <a:solidFill>
                <a:schemeClr val="folHlink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5" y="2817670"/>
            <a:ext cx="8467725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2766953" y="3592125"/>
            <a:ext cx="0" cy="7830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961909" y="3515925"/>
            <a:ext cx="0" cy="7830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109364" y="3561645"/>
            <a:ext cx="0" cy="7830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11993"/>
              </p:ext>
            </p:extLst>
          </p:nvPr>
        </p:nvGraphicFramePr>
        <p:xfrm>
          <a:off x="132214" y="4707629"/>
          <a:ext cx="8845531" cy="1524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40640"/>
                <a:gridCol w="1138172"/>
                <a:gridCol w="1463040"/>
                <a:gridCol w="2149840"/>
                <a:gridCol w="3253839"/>
              </a:tblGrid>
              <a:tr h="223331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 smtClean="0"/>
                        <a:t>20pC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4.53ps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1.46ps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185fs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/>
                        <a:t>5.23fs</a:t>
                      </a:r>
                      <a:endParaRPr lang="de-DE" sz="1400" b="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13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100pC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4.80ps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1.55ps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197fs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11.6fs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97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250pC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5.27ps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1.70ps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223fs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25.4fs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05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500pC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6.00ps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1.96ps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259fs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43.0fs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13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1000pC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6.77ps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2.23ps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303fs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84.0fs</a:t>
                      </a:r>
                      <a:endParaRPr lang="de-DE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966182"/>
              </p:ext>
            </p:extLst>
          </p:nvPr>
        </p:nvGraphicFramePr>
        <p:xfrm>
          <a:off x="117470" y="4337914"/>
          <a:ext cx="8872151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45820"/>
                <a:gridCol w="1805940"/>
                <a:gridCol w="2194656"/>
                <a:gridCol w="2149433"/>
                <a:gridCol w="1876302"/>
              </a:tblGrid>
              <a:tr h="23750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130MeV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600MeV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2.5GeV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17.5GeV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464520" y="4047425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050" dirty="0" smtClean="0">
                <a:solidFill>
                  <a:srgbClr val="251555"/>
                </a:solidFill>
              </a:rPr>
              <a:t>Igor Zagorodnov, 2011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0" name="Rectangle 15"/>
          <p:cNvSpPr txBox="1">
            <a:spLocks noChangeAspect="1" noChangeArrowheads="1"/>
          </p:cNvSpPr>
          <p:nvPr/>
        </p:nvSpPr>
        <p:spPr bwMode="auto">
          <a:xfrm>
            <a:off x="315539" y="1324785"/>
            <a:ext cx="5692663" cy="60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285750" lvl="1" indent="-285750" eaLnBrk="1" hangingPunct="1"/>
            <a:r>
              <a:rPr lang="en-US" sz="1800" dirty="0" smtClean="0">
                <a:solidFill>
                  <a:srgbClr val="002060"/>
                </a:solidFill>
              </a:rPr>
              <a:t>4 accelerating sections</a:t>
            </a:r>
          </a:p>
          <a:p>
            <a:pPr marL="285750" lvl="1" indent="-285750" eaLnBrk="1" hangingPunct="1"/>
            <a:r>
              <a:rPr lang="en-US" sz="1800" dirty="0" smtClean="0">
                <a:solidFill>
                  <a:srgbClr val="002060"/>
                </a:solidFill>
              </a:rPr>
              <a:t>3 bunch compressor chicanes</a:t>
            </a:r>
            <a:endParaRPr lang="en-US" sz="1800" dirty="0" smtClean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762125" y="2390775"/>
            <a:ext cx="1" cy="895350"/>
          </a:xfrm>
          <a:prstGeom prst="line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762125" y="2586140"/>
            <a:ext cx="419100" cy="0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57425" y="2432535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unnel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1323975" y="2586140"/>
            <a:ext cx="438151" cy="284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416633" y="2311015"/>
            <a:ext cx="878767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Injector</a:t>
            </a:r>
          </a:p>
          <a:p>
            <a:pPr>
              <a:buNone/>
            </a:pP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building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Layout of </a:t>
            </a:r>
            <a:r>
              <a:rPr lang="en-US" b="0" dirty="0"/>
              <a:t>European </a:t>
            </a:r>
            <a:r>
              <a:rPr lang="en-US" b="0" dirty="0" smtClean="0"/>
              <a:t>XFEL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30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5065" y="2580594"/>
            <a:ext cx="7108032" cy="1662113"/>
            <a:chOff x="3177515" y="3118757"/>
            <a:chExt cx="4738688" cy="1108075"/>
          </a:xfrm>
        </p:grpSpPr>
        <p:sp>
          <p:nvSpPr>
            <p:cNvPr id="3" name="Line 32"/>
            <p:cNvSpPr>
              <a:spLocks noChangeShapeType="1"/>
            </p:cNvSpPr>
            <p:nvPr/>
          </p:nvSpPr>
          <p:spPr bwMode="auto">
            <a:xfrm rot="20932690" flipV="1">
              <a:off x="6687478" y="3223532"/>
              <a:ext cx="1201737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 rot="20932690">
              <a:off x="6711290" y="3275920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6784315" y="3271157"/>
              <a:ext cx="506413" cy="144463"/>
              <a:chOff x="13737" y="9405"/>
              <a:chExt cx="798" cy="228"/>
            </a:xfrm>
          </p:grpSpPr>
          <p:sp>
            <p:nvSpPr>
              <p:cNvPr id="6" name="Line 30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7" name="Rectangle 29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21592690">
              <a:off x="6149315" y="3468007"/>
              <a:ext cx="1714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rot="21592690" flipH="1">
              <a:off x="5234915" y="3469595"/>
              <a:ext cx="914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rot="21592692">
              <a:off x="5692115" y="3868057"/>
              <a:ext cx="2171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 rot="21592692">
              <a:off x="5696878" y="3799795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rot="21592692" flipH="1">
              <a:off x="3891890" y="3874407"/>
              <a:ext cx="18002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3177515" y="3833132"/>
              <a:ext cx="4635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rot="720000">
              <a:off x="6949415" y="4217307"/>
              <a:ext cx="91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720000">
              <a:off x="6935128" y="4052207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7011328" y="4055382"/>
              <a:ext cx="506412" cy="144463"/>
              <a:chOff x="13737" y="9405"/>
              <a:chExt cx="798" cy="228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720000" flipH="1">
              <a:off x="5763553" y="3995057"/>
              <a:ext cx="11858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720000" flipV="1">
              <a:off x="6115978" y="3969657"/>
              <a:ext cx="7969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20700000" flipH="1">
              <a:off x="3918878" y="3644220"/>
              <a:ext cx="1306512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rot="20689193">
              <a:off x="5126965" y="3118757"/>
              <a:ext cx="2789238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20700000" flipV="1">
              <a:off x="5168240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20700000">
              <a:off x="4123665" y="3572782"/>
              <a:ext cx="10001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110965" y="3825195"/>
              <a:ext cx="1009650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43192690">
              <a:off x="5511140" y="3406095"/>
              <a:ext cx="40957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20932690" flipH="1">
              <a:off x="6138203" y="3414032"/>
              <a:ext cx="5810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 rot="85732690">
              <a:off x="6416015" y="3321957"/>
              <a:ext cx="28892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43192690">
              <a:off x="6077878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rot="1553619" flipV="1">
              <a:off x="3717265" y="4020457"/>
              <a:ext cx="547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23153619">
              <a:off x="4209390" y="4082370"/>
              <a:ext cx="144463" cy="14446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43192690">
              <a:off x="3641065" y="3756932"/>
              <a:ext cx="304800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0045" y="3379143"/>
            <a:ext cx="1077913" cy="200025"/>
            <a:chOff x="1173183" y="1618342"/>
            <a:chExt cx="1077913" cy="200025"/>
          </a:xfrm>
        </p:grpSpPr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61748"/>
              </a:solidFill>
            </a:endParaRPr>
          </a:p>
        </p:txBody>
      </p:sp>
      <p:sp>
        <p:nvSpPr>
          <p:cNvPr id="42" name="Line 74"/>
          <p:cNvSpPr>
            <a:spLocks noChangeShapeType="1"/>
          </p:cNvSpPr>
          <p:nvPr/>
        </p:nvSpPr>
        <p:spPr bwMode="auto">
          <a:xfrm>
            <a:off x="2577840" y="4079960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3" name="Rectangle 75"/>
          <p:cNvSpPr>
            <a:spLocks noChangeArrowheads="1"/>
          </p:cNvSpPr>
          <p:nvPr/>
        </p:nvSpPr>
        <p:spPr bwMode="auto">
          <a:xfrm>
            <a:off x="2682615" y="3879935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5" name="Line 74"/>
          <p:cNvSpPr>
            <a:spLocks noChangeShapeType="1"/>
          </p:cNvSpPr>
          <p:nvPr/>
        </p:nvSpPr>
        <p:spPr bwMode="auto">
          <a:xfrm rot="20546529">
            <a:off x="2104000" y="3211049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6" name="Rectangle 75"/>
          <p:cNvSpPr>
            <a:spLocks noChangeArrowheads="1"/>
          </p:cNvSpPr>
          <p:nvPr/>
        </p:nvSpPr>
        <p:spPr bwMode="auto">
          <a:xfrm rot="20546529">
            <a:off x="2180268" y="3026458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8" name="Line 74"/>
          <p:cNvSpPr>
            <a:spLocks noChangeShapeType="1"/>
          </p:cNvSpPr>
          <p:nvPr/>
        </p:nvSpPr>
        <p:spPr bwMode="auto">
          <a:xfrm rot="1554498">
            <a:off x="1100928" y="4221351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9" name="Rectangle 75"/>
          <p:cNvSpPr>
            <a:spLocks noChangeArrowheads="1"/>
          </p:cNvSpPr>
          <p:nvPr/>
        </p:nvSpPr>
        <p:spPr bwMode="auto">
          <a:xfrm rot="1554498">
            <a:off x="1252992" y="4015771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0" name="Rectangle 75"/>
          <p:cNvSpPr>
            <a:spLocks noChangeArrowheads="1"/>
          </p:cNvSpPr>
          <p:nvPr/>
        </p:nvSpPr>
        <p:spPr bwMode="auto">
          <a:xfrm rot="1554498">
            <a:off x="1288505" y="3854144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1" name="Rectangle 75"/>
          <p:cNvSpPr>
            <a:spLocks noChangeArrowheads="1"/>
          </p:cNvSpPr>
          <p:nvPr/>
        </p:nvSpPr>
        <p:spPr bwMode="auto">
          <a:xfrm rot="1554498">
            <a:off x="1615073" y="4013801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3" name="Rectangle 75"/>
          <p:cNvSpPr>
            <a:spLocks noChangeArrowheads="1"/>
          </p:cNvSpPr>
          <p:nvPr/>
        </p:nvSpPr>
        <p:spPr bwMode="auto">
          <a:xfrm rot="20546529">
            <a:off x="2279206" y="3068502"/>
            <a:ext cx="303186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4" name="Rectangle 75"/>
          <p:cNvSpPr>
            <a:spLocks noChangeArrowheads="1"/>
          </p:cNvSpPr>
          <p:nvPr/>
        </p:nvSpPr>
        <p:spPr bwMode="auto">
          <a:xfrm>
            <a:off x="3116797" y="3879934"/>
            <a:ext cx="181371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811266" y="1620921"/>
            <a:ext cx="1280658" cy="3140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57" name="Rectangle 6" descr="20%"/>
          <p:cNvSpPr>
            <a:spLocks noChangeArrowheads="1"/>
          </p:cNvSpPr>
          <p:nvPr/>
        </p:nvSpPr>
        <p:spPr bwMode="auto">
          <a:xfrm>
            <a:off x="7928984" y="1765980"/>
            <a:ext cx="104237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809367" y="1624518"/>
            <a:ext cx="1280658" cy="314093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 flipV="1">
            <a:off x="7614630" y="4188127"/>
            <a:ext cx="325623" cy="433977"/>
            <a:chOff x="1094" y="3158"/>
            <a:chExt cx="499" cy="496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1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952371" y="2440921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7" name="Rectangle 16" descr="20%"/>
          <p:cNvSpPr>
            <a:spLocks noChangeArrowheads="1"/>
          </p:cNvSpPr>
          <p:nvPr/>
        </p:nvSpPr>
        <p:spPr bwMode="auto">
          <a:xfrm>
            <a:off x="7928984" y="2359400"/>
            <a:ext cx="913264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8952371" y="2906067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9" name="Rectangle 18" descr="20%"/>
          <p:cNvSpPr>
            <a:spLocks noChangeArrowheads="1"/>
          </p:cNvSpPr>
          <p:nvPr/>
        </p:nvSpPr>
        <p:spPr bwMode="auto">
          <a:xfrm>
            <a:off x="7928984" y="2943231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8952371" y="4278728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1" name="Rectangle 20" descr="20%"/>
          <p:cNvSpPr>
            <a:spLocks noChangeArrowheads="1"/>
          </p:cNvSpPr>
          <p:nvPr/>
        </p:nvSpPr>
        <p:spPr bwMode="auto">
          <a:xfrm>
            <a:off x="7928984" y="3524663"/>
            <a:ext cx="1037628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2" name="Rectangle 21" descr="20%"/>
          <p:cNvSpPr>
            <a:spLocks noChangeArrowheads="1"/>
          </p:cNvSpPr>
          <p:nvPr/>
        </p:nvSpPr>
        <p:spPr bwMode="auto">
          <a:xfrm>
            <a:off x="7928984" y="4113289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7612731" y="3446610"/>
            <a:ext cx="326573" cy="433977"/>
            <a:chOff x="1094" y="3158"/>
            <a:chExt cx="499" cy="496"/>
          </a:xfrm>
        </p:grpSpPr>
        <p:sp>
          <p:nvSpPr>
            <p:cNvPr id="74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8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0" name="Group 29"/>
          <p:cNvGrpSpPr>
            <a:grpSpLocks/>
          </p:cNvGrpSpPr>
          <p:nvPr/>
        </p:nvGrpSpPr>
        <p:grpSpPr bwMode="auto">
          <a:xfrm flipV="1">
            <a:off x="7612731" y="2922528"/>
            <a:ext cx="326573" cy="432778"/>
            <a:chOff x="1094" y="3158"/>
            <a:chExt cx="499" cy="496"/>
          </a:xfrm>
        </p:grpSpPr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7615579" y="2321356"/>
            <a:ext cx="325623" cy="435176"/>
            <a:chOff x="1094" y="3158"/>
            <a:chExt cx="499" cy="496"/>
          </a:xfrm>
        </p:grpSpPr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94" name="Group 43"/>
          <p:cNvGrpSpPr>
            <a:grpSpLocks/>
          </p:cNvGrpSpPr>
          <p:nvPr/>
        </p:nvGrpSpPr>
        <p:grpSpPr bwMode="auto">
          <a:xfrm>
            <a:off x="7612731" y="1771413"/>
            <a:ext cx="326573" cy="433977"/>
            <a:chOff x="1094" y="3158"/>
            <a:chExt cx="499" cy="496"/>
          </a:xfrm>
        </p:grpSpPr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01" name="Group 52"/>
          <p:cNvGrpSpPr>
            <a:grpSpLocks/>
          </p:cNvGrpSpPr>
          <p:nvPr/>
        </p:nvGrpSpPr>
        <p:grpSpPr bwMode="auto">
          <a:xfrm>
            <a:off x="7975378" y="1785580"/>
            <a:ext cx="698713" cy="2744122"/>
            <a:chOff x="1340" y="1220"/>
            <a:chExt cx="736" cy="2289"/>
          </a:xfrm>
        </p:grpSpPr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1340" y="3184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SQS</a:t>
              </a: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SCS</a:t>
              </a: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SPB</a:t>
              </a: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FXE</a:t>
              </a:r>
            </a:p>
          </p:txBody>
        </p:sp>
        <p:sp>
          <p:nvSpPr>
            <p:cNvPr id="106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100" b="1" dirty="0">
                  <a:solidFill>
                    <a:srgbClr val="261748"/>
                  </a:solidFill>
                </a:rPr>
                <a:t>MID</a:t>
              </a:r>
            </a:p>
          </p:txBody>
        </p:sp>
        <p:sp>
          <p:nvSpPr>
            <p:cNvPr id="107" name="Rectangle 58"/>
            <p:cNvSpPr>
              <a:spLocks noChangeArrowheads="1"/>
            </p:cNvSpPr>
            <p:nvPr/>
          </p:nvSpPr>
          <p:spPr bwMode="auto">
            <a:xfrm>
              <a:off x="1772" y="1227"/>
              <a:ext cx="30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HED</a:t>
              </a:r>
            </a:p>
          </p:txBody>
        </p:sp>
      </p:grpSp>
      <p:grpSp>
        <p:nvGrpSpPr>
          <p:cNvPr id="108" name="Group 59"/>
          <p:cNvGrpSpPr>
            <a:grpSpLocks/>
          </p:cNvGrpSpPr>
          <p:nvPr/>
        </p:nvGrpSpPr>
        <p:grpSpPr bwMode="auto">
          <a:xfrm>
            <a:off x="7959363" y="1819927"/>
            <a:ext cx="976870" cy="2736930"/>
            <a:chOff x="1330" y="1222"/>
            <a:chExt cx="1029" cy="2283"/>
          </a:xfrm>
        </p:grpSpPr>
        <p:sp>
          <p:nvSpPr>
            <p:cNvPr id="109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0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1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2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3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4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5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6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7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</p:grpSp>
      <p:sp>
        <p:nvSpPr>
          <p:cNvPr id="118" name="Line 74"/>
          <p:cNvSpPr>
            <a:spLocks noChangeShapeType="1"/>
          </p:cNvSpPr>
          <p:nvPr/>
        </p:nvSpPr>
        <p:spPr bwMode="auto">
          <a:xfrm rot="737594">
            <a:off x="5173172" y="4318504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3" name="Rectangle 75"/>
          <p:cNvSpPr>
            <a:spLocks noChangeArrowheads="1"/>
          </p:cNvSpPr>
          <p:nvPr/>
        </p:nvSpPr>
        <p:spPr bwMode="auto">
          <a:xfrm rot="737594">
            <a:off x="5277947" y="4118479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4" name="Rectangle 75"/>
          <p:cNvSpPr>
            <a:spLocks noChangeArrowheads="1"/>
          </p:cNvSpPr>
          <p:nvPr/>
        </p:nvSpPr>
        <p:spPr bwMode="auto">
          <a:xfrm rot="737594">
            <a:off x="5695611" y="4265629"/>
            <a:ext cx="182476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5" name="Rectangle 75"/>
          <p:cNvSpPr>
            <a:spLocks noChangeArrowheads="1"/>
          </p:cNvSpPr>
          <p:nvPr/>
        </p:nvSpPr>
        <p:spPr bwMode="auto">
          <a:xfrm>
            <a:off x="3298168" y="3964339"/>
            <a:ext cx="181372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6" name="Rectangle 75"/>
          <p:cNvSpPr>
            <a:spLocks noChangeArrowheads="1"/>
          </p:cNvSpPr>
          <p:nvPr/>
        </p:nvSpPr>
        <p:spPr bwMode="auto">
          <a:xfrm rot="737594">
            <a:off x="5896729" y="4189331"/>
            <a:ext cx="184333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27" name="Picture 4" descr="PICT59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/>
          <a:stretch>
            <a:fillRect/>
          </a:stretch>
        </p:blipFill>
        <p:spPr bwMode="auto">
          <a:xfrm>
            <a:off x="346956" y="1217450"/>
            <a:ext cx="2142019" cy="14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89" y="1213892"/>
            <a:ext cx="1147043" cy="15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3" descr="XFEL2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12" y="4693407"/>
            <a:ext cx="18589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131176" y="5006345"/>
            <a:ext cx="4541965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Wingdings" pitchFamily="2" charset="2"/>
              <a:buChar char="§"/>
            </a:pPr>
            <a:r>
              <a:rPr lang="de-DE" sz="2000" dirty="0" err="1" smtClean="0"/>
              <a:t>Dedicated</a:t>
            </a:r>
            <a:r>
              <a:rPr lang="de-DE" sz="2000" dirty="0" smtClean="0"/>
              <a:t> </a:t>
            </a:r>
            <a:r>
              <a:rPr lang="de-DE" sz="2000" dirty="0" err="1" smtClean="0"/>
              <a:t>kicker</a:t>
            </a:r>
            <a:r>
              <a:rPr lang="de-DE" sz="2000" dirty="0" smtClean="0"/>
              <a:t> not </a:t>
            </a:r>
            <a:r>
              <a:rPr lang="de-DE" sz="2000" dirty="0" err="1" smtClean="0"/>
              <a:t>baseline</a:t>
            </a:r>
            <a:endParaRPr lang="de-DE" sz="2000" dirty="0" smtClean="0"/>
          </a:p>
          <a:p>
            <a:pPr marL="174625" indent="-174625">
              <a:buFont typeface="Wingdings" pitchFamily="2" charset="2"/>
              <a:buChar char="§"/>
            </a:pPr>
            <a:r>
              <a:rPr lang="de-DE" sz="2000" dirty="0" err="1" smtClean="0"/>
              <a:t>Might</a:t>
            </a:r>
            <a:r>
              <a:rPr lang="de-DE" sz="2000" dirty="0" smtClean="0"/>
              <a:t> </a:t>
            </a:r>
            <a:r>
              <a:rPr lang="de-DE" sz="2000" dirty="0" err="1" smtClean="0"/>
              <a:t>use</a:t>
            </a:r>
            <a:r>
              <a:rPr lang="de-DE" sz="2000" dirty="0" smtClean="0"/>
              <a:t> beam </a:t>
            </a:r>
            <a:r>
              <a:rPr lang="de-DE" sz="2000" dirty="0" err="1" smtClean="0"/>
              <a:t>distribution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621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24" grpId="0" animBg="1"/>
      <p:bldP spid="125" grpId="0" animBg="1"/>
      <p:bldP spid="126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476250"/>
            <a:ext cx="6613525" cy="738188"/>
          </a:xfrm>
        </p:spPr>
        <p:txBody>
          <a:bodyPr anchor="b"/>
          <a:lstStyle/>
          <a:p>
            <a:pPr algn="ctr" eaLnBrk="1" hangingPunct="1"/>
            <a:r>
              <a:rPr lang="en-US" sz="2000" b="0" dirty="0" smtClean="0"/>
              <a:t>TDS: Longitudinal bunch profile / slice emittance</a:t>
            </a:r>
            <a:br>
              <a:rPr lang="en-US" sz="2000" b="0" dirty="0" smtClean="0"/>
            </a:br>
            <a:endParaRPr lang="en-GB" sz="2000" b="0" dirty="0" smtClean="0"/>
          </a:p>
        </p:txBody>
      </p:sp>
      <p:sp>
        <p:nvSpPr>
          <p:cNvPr id="84" name="TextBox 83"/>
          <p:cNvSpPr txBox="1"/>
          <p:nvPr/>
        </p:nvSpPr>
        <p:spPr>
          <a:xfrm>
            <a:off x="132936" y="1129584"/>
            <a:ext cx="9023624" cy="9294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Long bunch trains can be exploited for on-line bunch profile &amp; slice emittance measurements: </a:t>
            </a:r>
          </a:p>
          <a:p>
            <a:pPr>
              <a:buNone/>
            </a:pPr>
            <a:r>
              <a:rPr lang="en-US" sz="1600" dirty="0" smtClean="0"/>
              <a:t>‘Steal’ 1- 4 bunches with a fast kicker out of the bunch train and deflect them onto view screens </a:t>
            </a:r>
          </a:p>
          <a:p>
            <a:pPr>
              <a:buNone/>
            </a:pPr>
            <a:r>
              <a:rPr lang="en-US" sz="1600" dirty="0" smtClean="0"/>
              <a:t>Challenge: Small beam sizes in FODO section =&gt; screen resolution of 10 </a:t>
            </a:r>
            <a:r>
              <a:rPr lang="el-GR" sz="1600" dirty="0" smtClean="0"/>
              <a:t>μ</a:t>
            </a:r>
            <a:r>
              <a:rPr lang="en-US" sz="1600" dirty="0" smtClean="0"/>
              <a:t>m sufficient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9673" y="3089366"/>
            <a:ext cx="8778695" cy="1941466"/>
            <a:chOff x="139673" y="3089366"/>
            <a:chExt cx="8778695" cy="1941466"/>
          </a:xfrm>
        </p:grpSpPr>
        <p:sp>
          <p:nvSpPr>
            <p:cNvPr id="14377" name="Text Box 50"/>
            <p:cNvSpPr txBox="1">
              <a:spLocks noChangeArrowheads="1"/>
            </p:cNvSpPr>
            <p:nvPr/>
          </p:nvSpPr>
          <p:spPr bwMode="auto">
            <a:xfrm>
              <a:off x="7579863" y="3089366"/>
              <a:ext cx="800219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100" b="1" dirty="0" smtClean="0"/>
                <a:t>Screen 3</a:t>
              </a:r>
              <a:endParaRPr lang="en-GB" sz="11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39673" y="3805881"/>
              <a:ext cx="5724644" cy="1224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 TDS Voltage =&gt; Powerful commercial klystron</a:t>
              </a:r>
            </a:p>
            <a:p>
              <a:r>
                <a:rPr lang="en-US" sz="1600" dirty="0"/>
                <a:t> </a:t>
              </a:r>
              <a:r>
                <a:rPr lang="en-US" sz="1600" dirty="0" smtClean="0"/>
                <a:t>TDS Frequency =&gt; As high as possible</a:t>
              </a:r>
            </a:p>
            <a:p>
              <a:r>
                <a:rPr lang="en-US" sz="1600" dirty="0"/>
                <a:t> </a:t>
              </a:r>
              <a:r>
                <a:rPr lang="en-US" sz="1600" dirty="0" err="1" smtClean="0"/>
                <a:t>Wakefields</a:t>
              </a:r>
              <a:r>
                <a:rPr lang="en-US" sz="1600" dirty="0" smtClean="0"/>
                <a:t> =&gt; Iris &gt; 40 mm =&gt; TDS Frequency &lt; 4GHz</a:t>
              </a:r>
              <a:endParaRPr lang="en-US" sz="1600" dirty="0"/>
            </a:p>
            <a:p>
              <a:r>
                <a:rPr lang="en-US" sz="1600" dirty="0"/>
                <a:t> </a:t>
              </a:r>
              <a:r>
                <a:rPr lang="en-US" sz="1600" dirty="0" smtClean="0"/>
                <a:t>Streak 1 - 4 bunches within bunch train =&gt; short filling time</a:t>
              </a:r>
              <a:endParaRPr lang="en-US" sz="1600" dirty="0"/>
            </a:p>
          </p:txBody>
        </p:sp>
        <p:sp>
          <p:nvSpPr>
            <p:cNvPr id="70" name="Right Brace 69"/>
            <p:cNvSpPr/>
            <p:nvPr/>
          </p:nvSpPr>
          <p:spPr bwMode="auto">
            <a:xfrm>
              <a:off x="5581870" y="3875685"/>
              <a:ext cx="342027" cy="806462"/>
            </a:xfrm>
            <a:prstGeom prst="rightBrace">
              <a:avLst>
                <a:gd name="adj1" fmla="val 38776"/>
                <a:gd name="adj2" fmla="val 50000"/>
              </a:avLst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081964" y="4109639"/>
              <a:ext cx="24336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/>
                <a:t>=&gt; S-Band at 2.997 GHz</a:t>
              </a:r>
              <a:br>
                <a:rPr lang="en-US" sz="1600" dirty="0" smtClean="0"/>
              </a:br>
              <a:r>
                <a:rPr lang="en-US" sz="1600" dirty="0" smtClean="0"/>
                <a:t>     (</a:t>
              </a:r>
              <a:r>
                <a:rPr lang="en-US" sz="1600" dirty="0" err="1" smtClean="0"/>
                <a:t>f</a:t>
              </a:r>
              <a:r>
                <a:rPr lang="en-US" sz="1200" dirty="0" err="1" smtClean="0"/>
                <a:t>TDS</a:t>
              </a:r>
              <a:r>
                <a:rPr lang="en-US" sz="1600" dirty="0" smtClean="0"/>
                <a:t> = 332 * </a:t>
              </a:r>
              <a:r>
                <a:rPr lang="en-US" sz="1600" dirty="0" err="1" smtClean="0"/>
                <a:t>f</a:t>
              </a:r>
              <a:r>
                <a:rPr lang="en-US" sz="1200" dirty="0" err="1" smtClean="0"/>
                <a:t>MO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81963" y="4673818"/>
              <a:ext cx="2836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=&gt; T</a:t>
              </a:r>
              <a:r>
                <a:rPr lang="en-US" sz="1600" dirty="0" smtClean="0"/>
                <a:t>ravelling-wave </a:t>
              </a:r>
              <a:r>
                <a:rPr lang="en-US" sz="1600" dirty="0"/>
                <a:t>structure </a:t>
              </a:r>
            </a:p>
          </p:txBody>
        </p:sp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24" y="3239307"/>
              <a:ext cx="4313688" cy="566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" name="Rectangle 84"/>
            <p:cNvSpPr/>
            <p:nvPr/>
          </p:nvSpPr>
          <p:spPr bwMode="auto">
            <a:xfrm>
              <a:off x="249272" y="3315273"/>
              <a:ext cx="4487828" cy="490608"/>
            </a:xfrm>
            <a:prstGeom prst="rect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graphicFrame>
        <p:nvGraphicFramePr>
          <p:cNvPr id="81" name="Group 1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741789"/>
              </p:ext>
            </p:extLst>
          </p:nvPr>
        </p:nvGraphicFramePr>
        <p:xfrm>
          <a:off x="258086" y="5082361"/>
          <a:ext cx="6031128" cy="1452269"/>
        </p:xfrm>
        <a:graphic>
          <a:graphicData uri="http://schemas.openxmlformats.org/drawingml/2006/table">
            <a:tbl>
              <a:tblPr/>
              <a:tblGrid>
                <a:gridCol w="803663"/>
                <a:gridCol w="1040184"/>
                <a:gridCol w="1068779"/>
                <a:gridCol w="1056904"/>
                <a:gridCol w="990048"/>
                <a:gridCol w="1071550"/>
              </a:tblGrid>
              <a:tr h="393406">
                <a:tc>
                  <a:txBody>
                    <a:bodyPr/>
                    <a:lstStyle/>
                    <a:p>
                      <a:pPr marL="298450" marR="0" lvl="0" indent="-298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Location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Length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Resolution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Fill Time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No. of cells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Klystron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298450" marR="0" lvl="0" indent="-298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Injector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&lt; 0.7 m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&lt; 200 fs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140 ns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16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3 MW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298450" marR="0" lvl="0" indent="-298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BC1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&lt; 1.7 m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&lt; 20 fs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360 ns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46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24 MW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298450" marR="0" lvl="0" indent="-2984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BC2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&lt; 3.6 m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&lt; 14 fs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720 ns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Times New Roman" pitchFamily="18" charset="0"/>
                        </a:rPr>
                        <a:t>2 x 46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24 MW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8D96B5D-DC11-4BAB-ABED-C41E36808116}" type="slidenum">
              <a:rPr lang="en-GB" sz="1000">
                <a:solidFill>
                  <a:schemeClr val="bg1"/>
                </a:solidFill>
              </a:rPr>
              <a:pPr/>
              <a:t>31</a:t>
            </a:fld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2936" y="1993625"/>
            <a:ext cx="8936434" cy="1311975"/>
            <a:chOff x="139673" y="2024564"/>
            <a:chExt cx="8936434" cy="1311975"/>
          </a:xfrm>
        </p:grpSpPr>
        <p:sp>
          <p:nvSpPr>
            <p:cNvPr id="3" name="Rectangle 2"/>
            <p:cNvSpPr/>
            <p:nvPr/>
          </p:nvSpPr>
          <p:spPr bwMode="auto">
            <a:xfrm>
              <a:off x="139673" y="2024564"/>
              <a:ext cx="8936434" cy="129190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14349" name="Text Box 8"/>
            <p:cNvSpPr txBox="1">
              <a:spLocks noChangeArrowheads="1"/>
            </p:cNvSpPr>
            <p:nvPr/>
          </p:nvSpPr>
          <p:spPr bwMode="auto">
            <a:xfrm>
              <a:off x="6868034" y="2091374"/>
              <a:ext cx="800219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100" b="1" dirty="0" smtClean="0"/>
                <a:t>Screen 2</a:t>
              </a:r>
              <a:endParaRPr lang="en-GB" sz="1100" b="1" dirty="0"/>
            </a:p>
          </p:txBody>
        </p:sp>
        <p:sp>
          <p:nvSpPr>
            <p:cNvPr id="14376" name="Text Box 49"/>
            <p:cNvSpPr txBox="1">
              <a:spLocks noChangeArrowheads="1"/>
            </p:cNvSpPr>
            <p:nvPr/>
          </p:nvSpPr>
          <p:spPr bwMode="auto">
            <a:xfrm>
              <a:off x="6177817" y="3074929"/>
              <a:ext cx="800219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100" b="1" dirty="0" smtClean="0"/>
                <a:t>Screen 1</a:t>
              </a:r>
              <a:endParaRPr lang="en-GB" sz="1100" b="1" dirty="0"/>
            </a:p>
          </p:txBody>
        </p:sp>
        <p:sp>
          <p:nvSpPr>
            <p:cNvPr id="14378" name="Text Box 51"/>
            <p:cNvSpPr txBox="1">
              <a:spLocks noChangeArrowheads="1"/>
            </p:cNvSpPr>
            <p:nvPr/>
          </p:nvSpPr>
          <p:spPr bwMode="auto">
            <a:xfrm>
              <a:off x="8275888" y="2113254"/>
              <a:ext cx="800219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100" b="1" dirty="0" smtClean="0"/>
                <a:t>Screen 4</a:t>
              </a:r>
              <a:endParaRPr lang="en-GB" sz="1100" b="1" dirty="0"/>
            </a:p>
          </p:txBody>
        </p:sp>
        <p:sp>
          <p:nvSpPr>
            <p:cNvPr id="14379" name="Text Box 52"/>
            <p:cNvSpPr txBox="1">
              <a:spLocks noChangeArrowheads="1"/>
            </p:cNvSpPr>
            <p:nvPr/>
          </p:nvSpPr>
          <p:spPr bwMode="auto">
            <a:xfrm>
              <a:off x="5487297" y="2825162"/>
              <a:ext cx="5661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000" b="1" dirty="0" smtClean="0">
                  <a:solidFill>
                    <a:srgbClr val="7030A0"/>
                  </a:solidFill>
                </a:rPr>
                <a:t>Kicker</a:t>
              </a:r>
              <a:endParaRPr lang="en-GB" sz="1000" b="1" dirty="0">
                <a:solidFill>
                  <a:srgbClr val="7030A0"/>
                </a:solidFill>
              </a:endParaRPr>
            </a:p>
          </p:txBody>
        </p:sp>
        <p:sp>
          <p:nvSpPr>
            <p:cNvPr id="14384" name="Text Box 58"/>
            <p:cNvSpPr txBox="1">
              <a:spLocks noChangeArrowheads="1"/>
            </p:cNvSpPr>
            <p:nvPr/>
          </p:nvSpPr>
          <p:spPr bwMode="auto">
            <a:xfrm>
              <a:off x="2611736" y="2910393"/>
              <a:ext cx="51007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200" b="1" dirty="0">
                  <a:solidFill>
                    <a:schemeClr val="tx2"/>
                  </a:solidFill>
                </a:rPr>
                <a:t>TDS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4391" name="Text Box 66"/>
            <p:cNvSpPr txBox="1">
              <a:spLocks noChangeArrowheads="1"/>
            </p:cNvSpPr>
            <p:nvPr/>
          </p:nvSpPr>
          <p:spPr bwMode="auto">
            <a:xfrm>
              <a:off x="462160" y="2317726"/>
              <a:ext cx="82437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200" b="1" dirty="0" smtClean="0">
                  <a:solidFill>
                    <a:schemeClr val="tx2"/>
                  </a:solidFill>
                </a:rPr>
                <a:t>Exit BC 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4346" name="Line 5"/>
            <p:cNvSpPr>
              <a:spLocks noChangeShapeType="1"/>
            </p:cNvSpPr>
            <p:nvPr/>
          </p:nvSpPr>
          <p:spPr bwMode="auto">
            <a:xfrm flipV="1">
              <a:off x="847725" y="2731329"/>
              <a:ext cx="7572375" cy="57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47" name="Oval 6"/>
            <p:cNvSpPr>
              <a:spLocks noChangeArrowheads="1"/>
            </p:cNvSpPr>
            <p:nvPr/>
          </p:nvSpPr>
          <p:spPr bwMode="auto">
            <a:xfrm>
              <a:off x="4038600" y="2252507"/>
              <a:ext cx="119063" cy="9622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48" name="Rectangle 7"/>
            <p:cNvSpPr>
              <a:spLocks noChangeArrowheads="1"/>
            </p:cNvSpPr>
            <p:nvPr/>
          </p:nvSpPr>
          <p:spPr bwMode="auto">
            <a:xfrm rot="600000">
              <a:off x="7240588" y="2294144"/>
              <a:ext cx="52387" cy="267169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1" name="Oval 11"/>
            <p:cNvSpPr>
              <a:spLocks noChangeArrowheads="1"/>
            </p:cNvSpPr>
            <p:nvPr/>
          </p:nvSpPr>
          <p:spPr bwMode="auto">
            <a:xfrm>
              <a:off x="3143250" y="2247881"/>
              <a:ext cx="119063" cy="9622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2" name="Oval 12"/>
            <p:cNvSpPr>
              <a:spLocks noChangeArrowheads="1"/>
            </p:cNvSpPr>
            <p:nvPr/>
          </p:nvSpPr>
          <p:spPr bwMode="auto">
            <a:xfrm>
              <a:off x="4737100" y="2249037"/>
              <a:ext cx="119063" cy="9622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3" name="Oval 13"/>
            <p:cNvSpPr>
              <a:spLocks noChangeArrowheads="1"/>
            </p:cNvSpPr>
            <p:nvPr/>
          </p:nvSpPr>
          <p:spPr bwMode="auto">
            <a:xfrm>
              <a:off x="6156325" y="2252507"/>
              <a:ext cx="119063" cy="9622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4" name="Oval 14"/>
            <p:cNvSpPr>
              <a:spLocks noChangeArrowheads="1"/>
            </p:cNvSpPr>
            <p:nvPr/>
          </p:nvSpPr>
          <p:spPr bwMode="auto">
            <a:xfrm>
              <a:off x="7554913" y="2242098"/>
              <a:ext cx="119062" cy="9622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5" name="Oval 15"/>
            <p:cNvSpPr>
              <a:spLocks noChangeArrowheads="1"/>
            </p:cNvSpPr>
            <p:nvPr/>
          </p:nvSpPr>
          <p:spPr bwMode="auto">
            <a:xfrm>
              <a:off x="2441575" y="2250194"/>
              <a:ext cx="119063" cy="9622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6" name="Oval 16"/>
            <p:cNvSpPr>
              <a:spLocks noChangeArrowheads="1"/>
            </p:cNvSpPr>
            <p:nvPr/>
          </p:nvSpPr>
          <p:spPr bwMode="auto">
            <a:xfrm>
              <a:off x="1739900" y="2249037"/>
              <a:ext cx="119063" cy="96227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7" name="Oval 17"/>
            <p:cNvSpPr>
              <a:spLocks noChangeArrowheads="1"/>
            </p:cNvSpPr>
            <p:nvPr/>
          </p:nvSpPr>
          <p:spPr bwMode="auto">
            <a:xfrm>
              <a:off x="3590925" y="2250194"/>
              <a:ext cx="119063" cy="96227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8" name="Oval 18"/>
            <p:cNvSpPr>
              <a:spLocks noChangeArrowheads="1"/>
            </p:cNvSpPr>
            <p:nvPr/>
          </p:nvSpPr>
          <p:spPr bwMode="auto">
            <a:xfrm>
              <a:off x="5437188" y="2249037"/>
              <a:ext cx="119062" cy="96227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59" name="Oval 19"/>
            <p:cNvSpPr>
              <a:spLocks noChangeArrowheads="1"/>
            </p:cNvSpPr>
            <p:nvPr/>
          </p:nvSpPr>
          <p:spPr bwMode="auto">
            <a:xfrm>
              <a:off x="6851650" y="2247881"/>
              <a:ext cx="119063" cy="96227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60" name="Oval 20"/>
            <p:cNvSpPr>
              <a:spLocks noChangeArrowheads="1"/>
            </p:cNvSpPr>
            <p:nvPr/>
          </p:nvSpPr>
          <p:spPr bwMode="auto">
            <a:xfrm>
              <a:off x="8261350" y="2251351"/>
              <a:ext cx="119063" cy="96227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62" name="Rectangle 22"/>
            <p:cNvSpPr>
              <a:spLocks noChangeArrowheads="1"/>
            </p:cNvSpPr>
            <p:nvPr/>
          </p:nvSpPr>
          <p:spPr bwMode="auto">
            <a:xfrm rot="600000">
              <a:off x="8614538" y="2312649"/>
              <a:ext cx="52387" cy="267169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63" name="Rectangle 23"/>
            <p:cNvSpPr>
              <a:spLocks noChangeArrowheads="1"/>
            </p:cNvSpPr>
            <p:nvPr/>
          </p:nvSpPr>
          <p:spPr bwMode="auto">
            <a:xfrm rot="21000000">
              <a:off x="7951788" y="2897391"/>
              <a:ext cx="52387" cy="267169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64" name="Rectangle 24"/>
            <p:cNvSpPr>
              <a:spLocks noChangeArrowheads="1"/>
            </p:cNvSpPr>
            <p:nvPr/>
          </p:nvSpPr>
          <p:spPr bwMode="auto">
            <a:xfrm rot="21000000">
              <a:off x="6557963" y="2882356"/>
              <a:ext cx="52387" cy="267169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97" name="Rectangle 27"/>
            <p:cNvSpPr>
              <a:spLocks noChangeArrowheads="1"/>
            </p:cNvSpPr>
            <p:nvPr/>
          </p:nvSpPr>
          <p:spPr bwMode="auto">
            <a:xfrm>
              <a:off x="2670422" y="2398236"/>
              <a:ext cx="71437" cy="210497"/>
            </a:xfrm>
            <a:prstGeom prst="rect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grpSp>
          <p:nvGrpSpPr>
            <p:cNvPr id="14398" name="Group 28"/>
            <p:cNvGrpSpPr>
              <a:grpSpLocks/>
            </p:cNvGrpSpPr>
            <p:nvPr/>
          </p:nvGrpSpPr>
          <p:grpSpPr bwMode="auto">
            <a:xfrm>
              <a:off x="2598738" y="2607576"/>
              <a:ext cx="503237" cy="262543"/>
              <a:chOff x="2291" y="255"/>
              <a:chExt cx="317" cy="227"/>
            </a:xfrm>
          </p:grpSpPr>
          <p:sp>
            <p:nvSpPr>
              <p:cNvPr id="14400" name="Rectangle 29"/>
              <p:cNvSpPr>
                <a:spLocks noChangeArrowheads="1"/>
              </p:cNvSpPr>
              <p:nvPr/>
            </p:nvSpPr>
            <p:spPr bwMode="auto">
              <a:xfrm>
                <a:off x="2291" y="255"/>
                <a:ext cx="317" cy="227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1" name="Rectangle 30"/>
              <p:cNvSpPr>
                <a:spLocks noChangeArrowheads="1"/>
              </p:cNvSpPr>
              <p:nvPr/>
            </p:nvSpPr>
            <p:spPr bwMode="auto">
              <a:xfrm>
                <a:off x="2563" y="255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2" name="Rectangle 31"/>
              <p:cNvSpPr>
                <a:spLocks noChangeArrowheads="1"/>
              </p:cNvSpPr>
              <p:nvPr/>
            </p:nvSpPr>
            <p:spPr bwMode="auto">
              <a:xfrm>
                <a:off x="2563" y="391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3" name="Rectangle 32"/>
              <p:cNvSpPr>
                <a:spLocks noChangeArrowheads="1"/>
              </p:cNvSpPr>
              <p:nvPr/>
            </p:nvSpPr>
            <p:spPr bwMode="auto">
              <a:xfrm>
                <a:off x="2472" y="255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4" name="Rectangle 33"/>
              <p:cNvSpPr>
                <a:spLocks noChangeArrowheads="1"/>
              </p:cNvSpPr>
              <p:nvPr/>
            </p:nvSpPr>
            <p:spPr bwMode="auto">
              <a:xfrm>
                <a:off x="2381" y="255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5" name="Rectangle 34"/>
              <p:cNvSpPr>
                <a:spLocks noChangeArrowheads="1"/>
              </p:cNvSpPr>
              <p:nvPr/>
            </p:nvSpPr>
            <p:spPr bwMode="auto">
              <a:xfrm>
                <a:off x="2291" y="255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6" name="Rectangle 35"/>
              <p:cNvSpPr>
                <a:spLocks noChangeArrowheads="1"/>
              </p:cNvSpPr>
              <p:nvPr/>
            </p:nvSpPr>
            <p:spPr bwMode="auto">
              <a:xfrm>
                <a:off x="2472" y="391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7" name="Rectangle 36"/>
              <p:cNvSpPr>
                <a:spLocks noChangeArrowheads="1"/>
              </p:cNvSpPr>
              <p:nvPr/>
            </p:nvSpPr>
            <p:spPr bwMode="auto">
              <a:xfrm>
                <a:off x="2381" y="391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4408" name="Rectangle 37"/>
              <p:cNvSpPr>
                <a:spLocks noChangeArrowheads="1"/>
              </p:cNvSpPr>
              <p:nvPr/>
            </p:nvSpPr>
            <p:spPr bwMode="auto">
              <a:xfrm>
                <a:off x="2291" y="391"/>
                <a:ext cx="45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</p:grpSp>
        <p:sp>
          <p:nvSpPr>
            <p:cNvPr id="14399" name="Rectangle 38"/>
            <p:cNvSpPr>
              <a:spLocks noChangeArrowheads="1"/>
            </p:cNvSpPr>
            <p:nvPr/>
          </p:nvSpPr>
          <p:spPr bwMode="auto">
            <a:xfrm>
              <a:off x="2598984" y="2294144"/>
              <a:ext cx="215900" cy="105248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66" name="Line 39"/>
            <p:cNvSpPr>
              <a:spLocks noChangeShapeType="1"/>
            </p:cNvSpPr>
            <p:nvPr/>
          </p:nvSpPr>
          <p:spPr bwMode="auto">
            <a:xfrm>
              <a:off x="5684838" y="2739426"/>
              <a:ext cx="542925" cy="8211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67" name="Line 40"/>
            <p:cNvSpPr>
              <a:spLocks noChangeShapeType="1"/>
            </p:cNvSpPr>
            <p:nvPr/>
          </p:nvSpPr>
          <p:spPr bwMode="auto">
            <a:xfrm>
              <a:off x="6227763" y="2861538"/>
              <a:ext cx="339725" cy="172329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69" name="Line 42"/>
            <p:cNvSpPr>
              <a:spLocks noChangeShapeType="1"/>
            </p:cNvSpPr>
            <p:nvPr/>
          </p:nvSpPr>
          <p:spPr bwMode="auto">
            <a:xfrm>
              <a:off x="6919913" y="2341564"/>
              <a:ext cx="339725" cy="9021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70" name="Line 43"/>
            <p:cNvSpPr>
              <a:spLocks noChangeShapeType="1"/>
            </p:cNvSpPr>
            <p:nvPr/>
          </p:nvSpPr>
          <p:spPr bwMode="auto">
            <a:xfrm flipV="1">
              <a:off x="6397624" y="2339250"/>
              <a:ext cx="515939" cy="395548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71" name="Line 44"/>
            <p:cNvSpPr>
              <a:spLocks noChangeShapeType="1"/>
            </p:cNvSpPr>
            <p:nvPr/>
          </p:nvSpPr>
          <p:spPr bwMode="auto">
            <a:xfrm>
              <a:off x="7120730" y="2734799"/>
              <a:ext cx="480219" cy="10062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72" name="Line 45"/>
            <p:cNvSpPr>
              <a:spLocks noChangeShapeType="1"/>
            </p:cNvSpPr>
            <p:nvPr/>
          </p:nvSpPr>
          <p:spPr bwMode="auto">
            <a:xfrm>
              <a:off x="7610475" y="2867320"/>
              <a:ext cx="339725" cy="1445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74" name="Line 47"/>
            <p:cNvSpPr>
              <a:spLocks noChangeShapeType="1"/>
            </p:cNvSpPr>
            <p:nvPr/>
          </p:nvSpPr>
          <p:spPr bwMode="auto">
            <a:xfrm>
              <a:off x="8302625" y="2379730"/>
              <a:ext cx="304800" cy="6592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75" name="Line 48"/>
            <p:cNvSpPr>
              <a:spLocks noChangeShapeType="1"/>
            </p:cNvSpPr>
            <p:nvPr/>
          </p:nvSpPr>
          <p:spPr bwMode="auto">
            <a:xfrm flipV="1">
              <a:off x="7760338" y="2382043"/>
              <a:ext cx="562925" cy="352755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89" name="Line 64"/>
            <p:cNvSpPr>
              <a:spLocks noChangeShapeType="1"/>
            </p:cNvSpPr>
            <p:nvPr/>
          </p:nvSpPr>
          <p:spPr bwMode="auto">
            <a:xfrm flipV="1">
              <a:off x="334963" y="2718607"/>
              <a:ext cx="509587" cy="2162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14390" name="Rectangle 65"/>
            <p:cNvSpPr>
              <a:spLocks noChangeArrowheads="1"/>
            </p:cNvSpPr>
            <p:nvPr/>
          </p:nvSpPr>
          <p:spPr bwMode="auto">
            <a:xfrm>
              <a:off x="642938" y="2576348"/>
              <a:ext cx="379412" cy="30186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5591969" y="2646572"/>
              <a:ext cx="188119" cy="160261"/>
            </a:xfrm>
            <a:prstGeom prst="rect">
              <a:avLst/>
            </a:prstGeom>
            <a:solidFill>
              <a:srgbClr val="7030A0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303565" y="2653550"/>
              <a:ext cx="188119" cy="160261"/>
            </a:xfrm>
            <a:prstGeom prst="rect">
              <a:avLst/>
            </a:prstGeom>
            <a:solidFill>
              <a:srgbClr val="7030A0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7001874" y="2660550"/>
              <a:ext cx="188119" cy="160261"/>
            </a:xfrm>
            <a:prstGeom prst="rect">
              <a:avLst/>
            </a:prstGeom>
            <a:solidFill>
              <a:srgbClr val="7030A0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7710488" y="2659295"/>
              <a:ext cx="188119" cy="160261"/>
            </a:xfrm>
            <a:prstGeom prst="rect">
              <a:avLst/>
            </a:prstGeom>
            <a:solidFill>
              <a:srgbClr val="7030A0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77" name="Text Box 52"/>
            <p:cNvSpPr txBox="1">
              <a:spLocks noChangeArrowheads="1"/>
            </p:cNvSpPr>
            <p:nvPr/>
          </p:nvSpPr>
          <p:spPr bwMode="auto">
            <a:xfrm>
              <a:off x="6194188" y="2389077"/>
              <a:ext cx="5661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000" b="1" dirty="0" smtClean="0">
                  <a:solidFill>
                    <a:srgbClr val="7030A0"/>
                  </a:solidFill>
                </a:rPr>
                <a:t>Kicker</a:t>
              </a:r>
              <a:endParaRPr lang="en-GB" sz="1000" b="1" dirty="0">
                <a:solidFill>
                  <a:srgbClr val="7030A0"/>
                </a:solidFill>
              </a:endParaRPr>
            </a:p>
          </p:txBody>
        </p:sp>
        <p:sp>
          <p:nvSpPr>
            <p:cNvPr id="78" name="Text Box 52"/>
            <p:cNvSpPr txBox="1">
              <a:spLocks noChangeArrowheads="1"/>
            </p:cNvSpPr>
            <p:nvPr/>
          </p:nvSpPr>
          <p:spPr bwMode="auto">
            <a:xfrm>
              <a:off x="7597548" y="2380040"/>
              <a:ext cx="5661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000" b="1" dirty="0" smtClean="0">
                  <a:solidFill>
                    <a:srgbClr val="7030A0"/>
                  </a:solidFill>
                </a:rPr>
                <a:t>Kicker</a:t>
              </a:r>
              <a:endParaRPr lang="en-GB" sz="1000" b="1" dirty="0">
                <a:solidFill>
                  <a:srgbClr val="7030A0"/>
                </a:solidFill>
              </a:endParaRPr>
            </a:p>
          </p:txBody>
        </p:sp>
        <p:sp>
          <p:nvSpPr>
            <p:cNvPr id="79" name="Text Box 52"/>
            <p:cNvSpPr txBox="1">
              <a:spLocks noChangeArrowheads="1"/>
            </p:cNvSpPr>
            <p:nvPr/>
          </p:nvSpPr>
          <p:spPr bwMode="auto">
            <a:xfrm>
              <a:off x="6899229" y="2865417"/>
              <a:ext cx="5661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buNone/>
              </a:pPr>
              <a:r>
                <a:rPr lang="en-US" sz="1000" b="1" dirty="0" smtClean="0">
                  <a:solidFill>
                    <a:srgbClr val="7030A0"/>
                  </a:solidFill>
                </a:rPr>
                <a:t>Kicker</a:t>
              </a:r>
              <a:endParaRPr lang="en-GB" sz="1000" b="1" dirty="0">
                <a:solidFill>
                  <a:srgbClr val="7030A0"/>
                </a:solidFill>
              </a:endParaRPr>
            </a:p>
          </p:txBody>
        </p:sp>
        <p:sp>
          <p:nvSpPr>
            <p:cNvPr id="72" name="Rectangle 27"/>
            <p:cNvSpPr>
              <a:spLocks noChangeArrowheads="1"/>
            </p:cNvSpPr>
            <p:nvPr/>
          </p:nvSpPr>
          <p:spPr bwMode="auto">
            <a:xfrm>
              <a:off x="2950418" y="2252508"/>
              <a:ext cx="71437" cy="338498"/>
            </a:xfrm>
            <a:prstGeom prst="rect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Super-Conducting LINAC – Time Structure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8EE16-07B0-443F-BE2C-70FE5F3E1338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European XFEL MAC January 2010</a:t>
            </a:r>
          </a:p>
          <a:p>
            <a:pPr>
              <a:defRPr/>
            </a:pPr>
            <a:r>
              <a:rPr lang="en-GB" smtClean="0"/>
              <a:t>T. Limberg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2000273"/>
            <a:ext cx="6868907" cy="45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86309" y="1154929"/>
            <a:ext cx="8257691" cy="1493021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smtClean="0">
                <a:solidFill>
                  <a:srgbClr val="002060"/>
                </a:solidFill>
              </a:rPr>
              <a:t>RF pulse repetition rate: 10 Hz (up to 25 Hz or </a:t>
            </a:r>
            <a:r>
              <a:rPr lang="en-US" sz="2000" dirty="0" err="1" smtClean="0">
                <a:solidFill>
                  <a:srgbClr val="002060"/>
                </a:solidFill>
              </a:rPr>
              <a:t>cw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Max. RF </a:t>
            </a:r>
            <a:r>
              <a:rPr lang="en-US" sz="2000" dirty="0" smtClean="0">
                <a:solidFill>
                  <a:srgbClr val="002060"/>
                </a:solidFill>
              </a:rPr>
              <a:t>flat top length: &lt; 600 </a:t>
            </a:r>
            <a:r>
              <a:rPr lang="el-GR" sz="2000" dirty="0" smtClean="0">
                <a:solidFill>
                  <a:srgbClr val="002060"/>
                </a:solidFill>
              </a:rPr>
              <a:t>μ</a:t>
            </a:r>
            <a:r>
              <a:rPr lang="en-US" sz="2000" dirty="0" smtClean="0">
                <a:solidFill>
                  <a:srgbClr val="002060"/>
                </a:solidFill>
              </a:rPr>
              <a:t>s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Bunch frequency: n*111 ns with n ≥ 2 </a:t>
            </a:r>
            <a:r>
              <a:rPr lang="en-US" sz="2000" dirty="0" smtClean="0">
                <a:solidFill>
                  <a:srgbClr val="002060"/>
                </a:solidFill>
              </a:rPr>
              <a:t> (1 MHz or 4.5 MHz)</a:t>
            </a:r>
            <a:r>
              <a:rPr lang="en-US" sz="2000" dirty="0" smtClean="0">
                <a:solidFill>
                  <a:srgbClr val="002060"/>
                </a:solidFill>
              </a:rPr>
              <a:t/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=&gt; bunch trains with up to 2700 bunches 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30391" r="754" b="30028"/>
          <a:stretch>
            <a:fillRect/>
          </a:stretch>
        </p:blipFill>
        <p:spPr>
          <a:xfrm>
            <a:off x="42639" y="1838326"/>
            <a:ext cx="8857373" cy="2158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</a:t>
            </a:r>
            <a:r>
              <a:rPr lang="en-US" dirty="0"/>
              <a:t>L</a:t>
            </a:r>
            <a:r>
              <a:rPr lang="en-US" dirty="0" smtClean="0"/>
              <a:t>ines and Beam </a:t>
            </a:r>
            <a:r>
              <a:rPr lang="en-US" dirty="0" smtClean="0"/>
              <a:t>Dumps</a:t>
            </a:r>
            <a:endParaRPr lang="en-US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 flipV="1">
            <a:off x="828675" y="2738674"/>
            <a:ext cx="3932236" cy="12585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2000250" y="2441583"/>
            <a:ext cx="2760660" cy="15556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3848100" y="3009900"/>
            <a:ext cx="912810" cy="98734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60912" y="3997247"/>
            <a:ext cx="3316934" cy="147117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None/>
            </a:pPr>
            <a:r>
              <a:rPr lang="en-US" sz="1600" b="1" dirty="0" smtClean="0">
                <a:solidFill>
                  <a:srgbClr val="261748"/>
                </a:solidFill>
              </a:rPr>
              <a:t>3 main beam dumps</a:t>
            </a:r>
            <a:r>
              <a:rPr lang="en-US" sz="1600" b="1" dirty="0" smtClean="0">
                <a:solidFill>
                  <a:srgbClr val="261748"/>
                </a:solidFill>
              </a:rPr>
              <a:t>:</a:t>
            </a:r>
            <a:endParaRPr lang="en-US" sz="1600" dirty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261748"/>
                </a:solidFill>
              </a:rPr>
              <a:t> P</a:t>
            </a:r>
            <a:r>
              <a:rPr lang="en-US" sz="1600" baseline="-25000" dirty="0" smtClean="0">
                <a:solidFill>
                  <a:srgbClr val="261748"/>
                </a:solidFill>
              </a:rPr>
              <a:t>ave</a:t>
            </a:r>
            <a:r>
              <a:rPr lang="en-US" sz="1600" dirty="0">
                <a:solidFill>
                  <a:srgbClr val="261748"/>
                </a:solidFill>
              </a:rPr>
              <a:t>= 300 kW </a:t>
            </a:r>
            <a:r>
              <a:rPr lang="en-US" sz="1600" dirty="0" smtClean="0">
                <a:solidFill>
                  <a:srgbClr val="261748"/>
                </a:solidFill>
              </a:rPr>
              <a:t/>
            </a:r>
            <a:br>
              <a:rPr lang="en-US" sz="1600" dirty="0" smtClean="0">
                <a:solidFill>
                  <a:srgbClr val="261748"/>
                </a:solidFill>
              </a:rPr>
            </a:br>
            <a:r>
              <a:rPr lang="en-US" sz="1600" dirty="0" smtClean="0">
                <a:solidFill>
                  <a:srgbClr val="261748"/>
                </a:solidFill>
              </a:rPr>
              <a:t>    </a:t>
            </a:r>
            <a:r>
              <a:rPr lang="en-US" sz="1600" dirty="0" smtClean="0">
                <a:solidFill>
                  <a:srgbClr val="261748"/>
                </a:solidFill>
              </a:rPr>
              <a:t>=&gt; </a:t>
            </a:r>
            <a:r>
              <a:rPr lang="en-US" sz="1600" dirty="0" smtClean="0">
                <a:solidFill>
                  <a:srgbClr val="261748"/>
                </a:solidFill>
              </a:rPr>
              <a:t> </a:t>
            </a:r>
            <a:r>
              <a:rPr lang="en-US" sz="1600" dirty="0" smtClean="0">
                <a:solidFill>
                  <a:srgbClr val="261748"/>
                </a:solidFill>
              </a:rPr>
              <a:t>1/2 </a:t>
            </a:r>
            <a:r>
              <a:rPr lang="en-US" sz="1600" dirty="0">
                <a:solidFill>
                  <a:srgbClr val="261748"/>
                </a:solidFill>
              </a:rPr>
              <a:t>max beam </a:t>
            </a:r>
            <a:r>
              <a:rPr lang="en-US" sz="1600" dirty="0" smtClean="0">
                <a:solidFill>
                  <a:srgbClr val="261748"/>
                </a:solidFill>
              </a:rPr>
              <a:t>power (1 </a:t>
            </a:r>
            <a:r>
              <a:rPr lang="en-US" sz="1600" dirty="0" err="1" smtClean="0">
                <a:solidFill>
                  <a:srgbClr val="261748"/>
                </a:solidFill>
              </a:rPr>
              <a:t>nC</a:t>
            </a:r>
            <a:r>
              <a:rPr lang="en-US" sz="1600" dirty="0" smtClean="0">
                <a:solidFill>
                  <a:srgbClr val="261748"/>
                </a:solidFill>
              </a:rPr>
              <a:t>)</a:t>
            </a:r>
            <a:endParaRPr lang="en-US" sz="1600" dirty="0">
              <a:solidFill>
                <a:srgbClr val="261748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261748"/>
                </a:solidFill>
              </a:rPr>
              <a:t> beam </a:t>
            </a:r>
            <a:r>
              <a:rPr lang="en-US" sz="1600" dirty="0">
                <a:solidFill>
                  <a:srgbClr val="261748"/>
                </a:solidFill>
              </a:rPr>
              <a:t>magnified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261748"/>
                </a:solidFill>
              </a:rPr>
              <a:t> slow </a:t>
            </a:r>
            <a:r>
              <a:rPr lang="en-US" sz="1600" dirty="0">
                <a:solidFill>
                  <a:srgbClr val="261748"/>
                </a:solidFill>
              </a:rPr>
              <a:t>sweep to distribute heat</a:t>
            </a:r>
            <a:endParaRPr lang="en-GB" sz="1600" dirty="0">
              <a:solidFill>
                <a:srgbClr val="261748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5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3074" name="Picture 2" descr="S:\user\groups\mdi\dnoelle\public\20130207_Bahrenfeld_XTIN_XTL_XS1\images\large\20130207-IMG_6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" y="3886200"/>
            <a:ext cx="40290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126524" y="1177446"/>
            <a:ext cx="3773488" cy="1175706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Commissioning beam dumps: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70C0"/>
                </a:solidFill>
              </a:rPr>
              <a:t>To be used as energy spectrometers</a:t>
            </a:r>
            <a:endParaRPr lang="en-US" sz="1600" dirty="0">
              <a:solidFill>
                <a:srgbClr val="0070C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600" dirty="0" smtClean="0">
                <a:solidFill>
                  <a:srgbClr val="0070C0"/>
                </a:solidFill>
              </a:rPr>
              <a:t> Longitudinal Phase Space Measurements with TDS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>
            <a:off x="7790908" y="2353152"/>
            <a:ext cx="343441" cy="771047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8134350" y="2353153"/>
            <a:ext cx="0" cy="866262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8134350" y="2353153"/>
            <a:ext cx="228600" cy="866262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Pattern: Beam Distribution</a:t>
            </a:r>
          </a:p>
        </p:txBody>
      </p:sp>
      <p:sp>
        <p:nvSpPr>
          <p:cNvPr id="14" name="Rectangle 3"/>
          <p:cNvSpPr txBox="1">
            <a:spLocks noChangeAspect="1" noChangeArrowheads="1"/>
          </p:cNvSpPr>
          <p:nvPr/>
        </p:nvSpPr>
        <p:spPr bwMode="auto">
          <a:xfrm>
            <a:off x="117473" y="1180214"/>
            <a:ext cx="8867037" cy="505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342900" indent="-342900"/>
            <a:r>
              <a:rPr lang="en-US" sz="2000" dirty="0"/>
              <a:t>2 e- beam </a:t>
            </a:r>
            <a:r>
              <a:rPr lang="en-US" sz="2000" dirty="0" smtClean="0"/>
              <a:t>lines (black), </a:t>
            </a:r>
            <a:r>
              <a:rPr lang="en-US" sz="2000" dirty="0"/>
              <a:t>3 (5) </a:t>
            </a:r>
            <a:r>
              <a:rPr lang="en-US" sz="2000" dirty="0" smtClean="0"/>
              <a:t>undulator lines (red), </a:t>
            </a:r>
            <a:r>
              <a:rPr lang="en-US" sz="2000" dirty="0"/>
              <a:t>6 </a:t>
            </a:r>
            <a:r>
              <a:rPr lang="en-US" sz="2000" dirty="0" smtClean="0"/>
              <a:t>(15</a:t>
            </a:r>
            <a:r>
              <a:rPr lang="en-US" sz="2000" dirty="0"/>
              <a:t>) </a:t>
            </a:r>
            <a:r>
              <a:rPr lang="en-US" sz="2000" dirty="0" smtClean="0"/>
              <a:t>instruments</a:t>
            </a:r>
          </a:p>
          <a:p>
            <a:pPr marL="342900" indent="-342900"/>
            <a:r>
              <a:rPr lang="en-US" sz="2000" dirty="0" smtClean="0"/>
              <a:t>Pulse </a:t>
            </a:r>
            <a:r>
              <a:rPr lang="en-US" sz="2000" dirty="0"/>
              <a:t>switching is done with fast kickers: One split per </a:t>
            </a:r>
            <a:r>
              <a:rPr lang="en-US" sz="2000" dirty="0" smtClean="0"/>
              <a:t>pulse</a:t>
            </a:r>
            <a:endParaRPr lang="en-US" sz="2000" dirty="0"/>
          </a:p>
          <a:p>
            <a:pPr marL="342900" indent="-342900"/>
            <a:r>
              <a:rPr lang="en-US" sz="2000" dirty="0"/>
              <a:t>Both beam lines have same bunch </a:t>
            </a:r>
            <a:r>
              <a:rPr lang="en-US" sz="2000" dirty="0" smtClean="0"/>
              <a:t>properties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000" dirty="0" smtClean="0"/>
              <a:t>Arbitrary </a:t>
            </a:r>
            <a:r>
              <a:rPr lang="en-US" sz="2000" dirty="0"/>
              <a:t>patterns in each beam </a:t>
            </a:r>
            <a:r>
              <a:rPr lang="en-US" sz="2000" dirty="0" smtClean="0"/>
              <a:t>line by stopping bunches in pulse picker dump (= commissioning dump)</a:t>
            </a:r>
            <a:endParaRPr lang="en-US" sz="2000" dirty="0"/>
          </a:p>
          <a:p>
            <a:pPr marL="342900" indent="-342900"/>
            <a:endParaRPr lang="en-US" sz="2000" dirty="0" smtClean="0"/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" y="3133726"/>
            <a:ext cx="8218273" cy="309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507105" y="2832915"/>
            <a:ext cx="1460932" cy="3485275"/>
            <a:chOff x="6915150" y="1905000"/>
            <a:chExt cx="2144713" cy="397605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918325" y="1905000"/>
              <a:ext cx="2141538" cy="3971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7" name="Rectangle 6" descr="20%"/>
            <p:cNvSpPr>
              <a:spLocks noChangeArrowheads="1"/>
            </p:cNvSpPr>
            <p:nvPr/>
          </p:nvSpPr>
          <p:spPr bwMode="auto">
            <a:xfrm>
              <a:off x="7115175" y="2088418"/>
              <a:ext cx="1743075" cy="638170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GB" sz="2000">
                <a:solidFill>
                  <a:srgbClr val="261748"/>
                </a:solidFill>
                <a:latin typeface="Times New Roman" pitchFamily="18" charset="0"/>
                <a:ea typeface="ＭＳ Ｐゴシック" pitchFamily="116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915150" y="1909548"/>
              <a:ext cx="2141538" cy="397151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V="1">
              <a:off x="6985615" y="5517909"/>
              <a:ext cx="80749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6985615" y="5718153"/>
              <a:ext cx="80749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7003074" y="5169418"/>
              <a:ext cx="80749" cy="100675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 flipV="1">
              <a:off x="6985615" y="5282263"/>
              <a:ext cx="148404" cy="335215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8826500" y="2941837"/>
              <a:ext cx="206375" cy="5881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5" name="Rectangle 16" descr="20%"/>
            <p:cNvSpPr>
              <a:spLocks noChangeArrowheads="1"/>
            </p:cNvSpPr>
            <p:nvPr/>
          </p:nvSpPr>
          <p:spPr bwMode="auto">
            <a:xfrm>
              <a:off x="7115175" y="2838760"/>
              <a:ext cx="1527175" cy="636654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8826500" y="3529984"/>
              <a:ext cx="206375" cy="5881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7" name="Rectangle 18" descr="20%"/>
            <p:cNvSpPr>
              <a:spLocks noChangeArrowheads="1"/>
            </p:cNvSpPr>
            <p:nvPr/>
          </p:nvSpPr>
          <p:spPr bwMode="auto">
            <a:xfrm>
              <a:off x="7115175" y="3576976"/>
              <a:ext cx="1527175" cy="638170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8826500" y="5265626"/>
              <a:ext cx="206375" cy="5881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9" name="Rectangle 20" descr="20%"/>
            <p:cNvSpPr>
              <a:spLocks noChangeArrowheads="1"/>
            </p:cNvSpPr>
            <p:nvPr/>
          </p:nvSpPr>
          <p:spPr bwMode="auto">
            <a:xfrm>
              <a:off x="7115175" y="4312159"/>
              <a:ext cx="1735138" cy="636654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0" name="Rectangle 21" descr="20%"/>
            <p:cNvSpPr>
              <a:spLocks noChangeArrowheads="1"/>
            </p:cNvSpPr>
            <p:nvPr/>
          </p:nvSpPr>
          <p:spPr bwMode="auto">
            <a:xfrm>
              <a:off x="7115175" y="5056439"/>
              <a:ext cx="1527175" cy="638170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6983595" y="4523822"/>
              <a:ext cx="80985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6983595" y="4323578"/>
              <a:ext cx="80985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7001105" y="4771638"/>
              <a:ext cx="80985" cy="100675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6983595" y="4424253"/>
              <a:ext cx="148837" cy="335215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6983595" y="4035968"/>
              <a:ext cx="80985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 flipV="1">
              <a:off x="6983595" y="4235659"/>
              <a:ext cx="80985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flipV="1">
              <a:off x="7001105" y="3688439"/>
              <a:ext cx="80985" cy="100397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 flipV="1">
              <a:off x="6983595" y="3800972"/>
              <a:ext cx="148837" cy="334290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6987203" y="3037333"/>
              <a:ext cx="80749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>
              <a:off x="6987203" y="2836535"/>
              <a:ext cx="80749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>
              <a:off x="7004662" y="3285834"/>
              <a:ext cx="80749" cy="100953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3" name="Freeform 42"/>
            <p:cNvSpPr>
              <a:spLocks/>
            </p:cNvSpPr>
            <p:nvPr/>
          </p:nvSpPr>
          <p:spPr bwMode="auto">
            <a:xfrm>
              <a:off x="6987203" y="2937488"/>
              <a:ext cx="148404" cy="336142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>
              <a:off x="6983595" y="2295532"/>
              <a:ext cx="80985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5" name="Line 47"/>
            <p:cNvSpPr>
              <a:spLocks noChangeShapeType="1"/>
            </p:cNvSpPr>
            <p:nvPr/>
          </p:nvSpPr>
          <p:spPr bwMode="auto">
            <a:xfrm>
              <a:off x="6983595" y="2095288"/>
              <a:ext cx="80985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>
              <a:off x="7001105" y="2543348"/>
              <a:ext cx="80985" cy="100675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7" name="Freeform 49"/>
            <p:cNvSpPr>
              <a:spLocks/>
            </p:cNvSpPr>
            <p:nvPr/>
          </p:nvSpPr>
          <p:spPr bwMode="auto">
            <a:xfrm>
              <a:off x="6983595" y="2195963"/>
              <a:ext cx="148837" cy="335215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grpSp>
          <p:nvGrpSpPr>
            <p:cNvPr id="38" name="Group 52"/>
            <p:cNvGrpSpPr>
              <a:grpSpLocks/>
            </p:cNvGrpSpPr>
            <p:nvPr/>
          </p:nvGrpSpPr>
          <p:grpSpPr bwMode="auto">
            <a:xfrm>
              <a:off x="7192757" y="2113201"/>
              <a:ext cx="1168400" cy="3462187"/>
              <a:chOff x="1340" y="1220"/>
              <a:chExt cx="736" cy="2284"/>
            </a:xfrm>
          </p:grpSpPr>
          <p:sp>
            <p:nvSpPr>
              <p:cNvPr id="49" name="Rectangle 53"/>
              <p:cNvSpPr>
                <a:spLocks noChangeArrowheads="1"/>
              </p:cNvSpPr>
              <p:nvPr/>
            </p:nvSpPr>
            <p:spPr bwMode="auto">
              <a:xfrm>
                <a:off x="1340" y="3178"/>
                <a:ext cx="284" cy="32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GB" sz="1600" b="1">
                    <a:solidFill>
                      <a:srgbClr val="261748"/>
                    </a:solidFill>
                    <a:ea typeface="ＭＳ Ｐゴシック" pitchFamily="116" charset="-128"/>
                  </a:rPr>
                  <a:t>SQS</a:t>
                </a: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1661" y="3179"/>
                <a:ext cx="284" cy="32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GB" sz="1600" b="1">
                    <a:solidFill>
                      <a:srgbClr val="261748"/>
                    </a:solidFill>
                    <a:ea typeface="ＭＳ Ｐゴシック" pitchFamily="116" charset="-128"/>
                  </a:rPr>
                  <a:t>SCS</a:t>
                </a:r>
              </a:p>
            </p:txBody>
          </p:sp>
          <p:sp>
            <p:nvSpPr>
              <p:cNvPr id="51" name="Rectangle 55"/>
              <p:cNvSpPr>
                <a:spLocks noChangeArrowheads="1"/>
              </p:cNvSpPr>
              <p:nvPr/>
            </p:nvSpPr>
            <p:spPr bwMode="auto">
              <a:xfrm>
                <a:off x="1341" y="2699"/>
                <a:ext cx="349" cy="32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GB" sz="1600" b="1">
                    <a:solidFill>
                      <a:srgbClr val="261748"/>
                    </a:solidFill>
                    <a:ea typeface="ＭＳ Ｐゴシック" pitchFamily="116" charset="-128"/>
                  </a:rPr>
                  <a:t>SPB</a:t>
                </a:r>
              </a:p>
            </p:txBody>
          </p:sp>
          <p:sp>
            <p:nvSpPr>
              <p:cNvPr id="52" name="Rectangle 56"/>
              <p:cNvSpPr>
                <a:spLocks noChangeArrowheads="1"/>
              </p:cNvSpPr>
              <p:nvPr/>
            </p:nvSpPr>
            <p:spPr bwMode="auto">
              <a:xfrm>
                <a:off x="1734" y="2700"/>
                <a:ext cx="341" cy="32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GB" sz="1600" b="1" dirty="0" smtClean="0">
                    <a:solidFill>
                      <a:srgbClr val="261748"/>
                    </a:solidFill>
                    <a:ea typeface="ＭＳ Ｐゴシック" pitchFamily="116" charset="-128"/>
                  </a:rPr>
                  <a:t>FXE</a:t>
                </a:r>
                <a:endParaRPr lang="en-GB" sz="1600" b="1" dirty="0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53" name="Rectangle 57"/>
              <p:cNvSpPr>
                <a:spLocks noChangeArrowheads="1"/>
              </p:cNvSpPr>
              <p:nvPr/>
            </p:nvSpPr>
            <p:spPr bwMode="auto">
              <a:xfrm>
                <a:off x="1342" y="1220"/>
                <a:ext cx="349" cy="32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GB" sz="1600" b="1" dirty="0" smtClean="0">
                    <a:solidFill>
                      <a:srgbClr val="261748"/>
                    </a:solidFill>
                    <a:ea typeface="ＭＳ Ｐゴシック" pitchFamily="116" charset="-128"/>
                  </a:rPr>
                  <a:t>MID</a:t>
                </a:r>
                <a:endParaRPr lang="en-GB" sz="1600" b="1" dirty="0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54" name="Rectangle 58"/>
              <p:cNvSpPr>
                <a:spLocks noChangeArrowheads="1"/>
              </p:cNvSpPr>
              <p:nvPr/>
            </p:nvSpPr>
            <p:spPr bwMode="auto">
              <a:xfrm>
                <a:off x="1735" y="1221"/>
                <a:ext cx="341" cy="32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GB" sz="1600" b="1">
                    <a:solidFill>
                      <a:srgbClr val="261748"/>
                    </a:solidFill>
                    <a:ea typeface="ＭＳ Ｐゴシック" pitchFamily="116" charset="-128"/>
                  </a:rPr>
                  <a:t>HED</a:t>
                </a:r>
              </a:p>
            </p:txBody>
          </p:sp>
        </p:grpSp>
        <p:grpSp>
          <p:nvGrpSpPr>
            <p:cNvPr id="39" name="Group 59"/>
            <p:cNvGrpSpPr>
              <a:grpSpLocks/>
            </p:cNvGrpSpPr>
            <p:nvPr/>
          </p:nvGrpSpPr>
          <p:grpSpPr bwMode="auto">
            <a:xfrm>
              <a:off x="7165975" y="2156630"/>
              <a:ext cx="1633538" cy="3460671"/>
              <a:chOff x="1330" y="1222"/>
              <a:chExt cx="1029" cy="2283"/>
            </a:xfrm>
          </p:grpSpPr>
          <p:sp>
            <p:nvSpPr>
              <p:cNvPr id="40" name="Rectangle 60" descr="Wide upward diagonal"/>
              <p:cNvSpPr>
                <a:spLocks noChangeArrowheads="1"/>
              </p:cNvSpPr>
              <p:nvPr/>
            </p:nvSpPr>
            <p:spPr bwMode="auto">
              <a:xfrm>
                <a:off x="1982" y="3180"/>
                <a:ext cx="217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1" name="Rectangle 61" descr="Wide upward diagonal"/>
              <p:cNvSpPr>
                <a:spLocks noChangeArrowheads="1"/>
              </p:cNvSpPr>
              <p:nvPr/>
            </p:nvSpPr>
            <p:spPr bwMode="auto">
              <a:xfrm>
                <a:off x="2125" y="2701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2" name="Rectangle 62" descr="Wide upward diagonal"/>
              <p:cNvSpPr>
                <a:spLocks noChangeArrowheads="1"/>
              </p:cNvSpPr>
              <p:nvPr/>
            </p:nvSpPr>
            <p:spPr bwMode="auto">
              <a:xfrm>
                <a:off x="2126" y="1222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3" name="Rectangle 63" descr="Wide upward diagonal"/>
              <p:cNvSpPr>
                <a:spLocks noChangeArrowheads="1"/>
              </p:cNvSpPr>
              <p:nvPr/>
            </p:nvSpPr>
            <p:spPr bwMode="auto">
              <a:xfrm>
                <a:off x="1337" y="1720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4" name="Rectangle 64" descr="Wide upward diagonal"/>
              <p:cNvSpPr>
                <a:spLocks noChangeArrowheads="1"/>
              </p:cNvSpPr>
              <p:nvPr/>
            </p:nvSpPr>
            <p:spPr bwMode="auto">
              <a:xfrm>
                <a:off x="1618" y="1721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5" name="Rectangle 65" descr="Wide upward diagonal"/>
              <p:cNvSpPr>
                <a:spLocks noChangeArrowheads="1"/>
              </p:cNvSpPr>
              <p:nvPr/>
            </p:nvSpPr>
            <p:spPr bwMode="auto">
              <a:xfrm>
                <a:off x="1891" y="1722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6" name="Rectangle 66" descr="Wide upward diagonal"/>
              <p:cNvSpPr>
                <a:spLocks noChangeArrowheads="1"/>
              </p:cNvSpPr>
              <p:nvPr/>
            </p:nvSpPr>
            <p:spPr bwMode="auto">
              <a:xfrm>
                <a:off x="1330" y="2193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7" name="Rectangle 67" descr="Wide upward diagonal"/>
              <p:cNvSpPr>
                <a:spLocks noChangeArrowheads="1"/>
              </p:cNvSpPr>
              <p:nvPr/>
            </p:nvSpPr>
            <p:spPr bwMode="auto">
              <a:xfrm>
                <a:off x="1611" y="2194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  <p:sp>
            <p:nvSpPr>
              <p:cNvPr id="48" name="Rectangle 68" descr="Wide upward diagonal"/>
              <p:cNvSpPr>
                <a:spLocks noChangeArrowheads="1"/>
              </p:cNvSpPr>
              <p:nvPr/>
            </p:nvSpPr>
            <p:spPr bwMode="auto">
              <a:xfrm>
                <a:off x="1884" y="2195"/>
                <a:ext cx="233" cy="325"/>
              </a:xfrm>
              <a:prstGeom prst="rect">
                <a:avLst/>
              </a:prstGeom>
              <a:pattFill prst="wdUpDiag">
                <a:fgClr>
                  <a:schemeClr val="accent2"/>
                </a:fgClr>
                <a:bgClr>
                  <a:srgbClr val="FFFFFF"/>
                </a:bgClr>
              </a:patt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endParaRPr lang="en-GB" sz="1600" b="1">
                  <a:solidFill>
                    <a:srgbClr val="261748"/>
                  </a:solidFill>
                  <a:ea typeface="ＭＳ Ｐゴシック" pitchFamily="116" charset="-128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 bwMode="auto">
          <a:xfrm rot="3127679">
            <a:off x="1460441" y="5621991"/>
            <a:ext cx="265047" cy="264728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" name="Straight Connector 3"/>
          <p:cNvCxnSpPr>
            <a:endCxn id="2" idx="1"/>
          </p:cNvCxnSpPr>
          <p:nvPr/>
        </p:nvCxnSpPr>
        <p:spPr bwMode="auto">
          <a:xfrm>
            <a:off x="1110431" y="5128484"/>
            <a:ext cx="401177" cy="52125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Box 55"/>
          <p:cNvSpPr txBox="1"/>
          <p:nvPr/>
        </p:nvSpPr>
        <p:spPr>
          <a:xfrm rot="3187964">
            <a:off x="1594781" y="5792487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/>
              <a:t>e</a:t>
            </a:r>
            <a:r>
              <a:rPr lang="en-US" sz="1600" b="1" baseline="30000" dirty="0" smtClean="0"/>
              <a:t>-</a:t>
            </a:r>
            <a:endParaRPr 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16261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5065" y="2580594"/>
            <a:ext cx="7108032" cy="1662113"/>
            <a:chOff x="3177515" y="3118757"/>
            <a:chExt cx="4738688" cy="1108075"/>
          </a:xfrm>
        </p:grpSpPr>
        <p:sp>
          <p:nvSpPr>
            <p:cNvPr id="3" name="Line 32"/>
            <p:cNvSpPr>
              <a:spLocks noChangeShapeType="1"/>
            </p:cNvSpPr>
            <p:nvPr/>
          </p:nvSpPr>
          <p:spPr bwMode="auto">
            <a:xfrm rot="20932690" flipV="1">
              <a:off x="6687478" y="3223532"/>
              <a:ext cx="1201737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 rot="20932690">
              <a:off x="6711290" y="3275920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6784315" y="3271157"/>
              <a:ext cx="506413" cy="144463"/>
              <a:chOff x="13737" y="9405"/>
              <a:chExt cx="798" cy="228"/>
            </a:xfrm>
          </p:grpSpPr>
          <p:sp>
            <p:nvSpPr>
              <p:cNvPr id="6" name="Line 30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7" name="Rectangle 29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21592690">
              <a:off x="6149315" y="3468007"/>
              <a:ext cx="1714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rot="21592690" flipH="1">
              <a:off x="5234915" y="3469595"/>
              <a:ext cx="914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rot="21592692">
              <a:off x="5692115" y="3868057"/>
              <a:ext cx="2171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 rot="21592692">
              <a:off x="5696878" y="3799795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rot="21592692" flipH="1">
              <a:off x="3891890" y="3874407"/>
              <a:ext cx="18002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3177515" y="3833132"/>
              <a:ext cx="4635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rot="720000">
              <a:off x="6949415" y="4217307"/>
              <a:ext cx="91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720000">
              <a:off x="6935128" y="4052207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7011328" y="4055382"/>
              <a:ext cx="506412" cy="144463"/>
              <a:chOff x="13737" y="9405"/>
              <a:chExt cx="798" cy="228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720000" flipH="1">
              <a:off x="5763553" y="3995057"/>
              <a:ext cx="11858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720000" flipV="1">
              <a:off x="6115978" y="3969657"/>
              <a:ext cx="7969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20700000" flipH="1">
              <a:off x="3918878" y="3644220"/>
              <a:ext cx="1306512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rot="20689193">
              <a:off x="5126965" y="3118757"/>
              <a:ext cx="2789238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20700000" flipV="1">
              <a:off x="5168240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20700000">
              <a:off x="4123665" y="3572782"/>
              <a:ext cx="10001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110965" y="3825195"/>
              <a:ext cx="1009650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43192690">
              <a:off x="5511140" y="3406095"/>
              <a:ext cx="40957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20932690" flipH="1">
              <a:off x="6138203" y="3414032"/>
              <a:ext cx="5810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 rot="85732690">
              <a:off x="6416015" y="3321957"/>
              <a:ext cx="28892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43192690">
              <a:off x="6077878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rot="1553619" flipV="1">
              <a:off x="3717265" y="4020457"/>
              <a:ext cx="547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23153619">
              <a:off x="4209390" y="4082370"/>
              <a:ext cx="144463" cy="14446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43192690">
              <a:off x="3641065" y="3756932"/>
              <a:ext cx="304800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0045" y="3379143"/>
            <a:ext cx="1077913" cy="200025"/>
            <a:chOff x="1173183" y="1618342"/>
            <a:chExt cx="1077913" cy="200025"/>
          </a:xfrm>
        </p:grpSpPr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61748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811266" y="1620921"/>
            <a:ext cx="1280658" cy="3140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57" name="Rectangle 6" descr="20%"/>
          <p:cNvSpPr>
            <a:spLocks noChangeArrowheads="1"/>
          </p:cNvSpPr>
          <p:nvPr/>
        </p:nvSpPr>
        <p:spPr bwMode="auto">
          <a:xfrm>
            <a:off x="7928984" y="1765980"/>
            <a:ext cx="104237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809367" y="1624518"/>
            <a:ext cx="1280658" cy="314093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 flipV="1">
            <a:off x="7614630" y="4188127"/>
            <a:ext cx="325623" cy="433977"/>
            <a:chOff x="1094" y="3158"/>
            <a:chExt cx="499" cy="496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1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952371" y="2440921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7" name="Rectangle 16" descr="20%"/>
          <p:cNvSpPr>
            <a:spLocks noChangeArrowheads="1"/>
          </p:cNvSpPr>
          <p:nvPr/>
        </p:nvSpPr>
        <p:spPr bwMode="auto">
          <a:xfrm>
            <a:off x="7928984" y="2359400"/>
            <a:ext cx="913264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8952371" y="2906067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9" name="Rectangle 18" descr="20%"/>
          <p:cNvSpPr>
            <a:spLocks noChangeArrowheads="1"/>
          </p:cNvSpPr>
          <p:nvPr/>
        </p:nvSpPr>
        <p:spPr bwMode="auto">
          <a:xfrm>
            <a:off x="7928984" y="2943231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8952371" y="4278728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1" name="Rectangle 20" descr="20%"/>
          <p:cNvSpPr>
            <a:spLocks noChangeArrowheads="1"/>
          </p:cNvSpPr>
          <p:nvPr/>
        </p:nvSpPr>
        <p:spPr bwMode="auto">
          <a:xfrm>
            <a:off x="7928984" y="3524663"/>
            <a:ext cx="1037628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2" name="Rectangle 21" descr="20%"/>
          <p:cNvSpPr>
            <a:spLocks noChangeArrowheads="1"/>
          </p:cNvSpPr>
          <p:nvPr/>
        </p:nvSpPr>
        <p:spPr bwMode="auto">
          <a:xfrm>
            <a:off x="7928984" y="4113289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7612731" y="3446610"/>
            <a:ext cx="326573" cy="433977"/>
            <a:chOff x="1094" y="3158"/>
            <a:chExt cx="499" cy="496"/>
          </a:xfrm>
        </p:grpSpPr>
        <p:sp>
          <p:nvSpPr>
            <p:cNvPr id="74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8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0" name="Group 29"/>
          <p:cNvGrpSpPr>
            <a:grpSpLocks/>
          </p:cNvGrpSpPr>
          <p:nvPr/>
        </p:nvGrpSpPr>
        <p:grpSpPr bwMode="auto">
          <a:xfrm flipV="1">
            <a:off x="7612731" y="2922528"/>
            <a:ext cx="326573" cy="432778"/>
            <a:chOff x="1094" y="3158"/>
            <a:chExt cx="499" cy="496"/>
          </a:xfrm>
        </p:grpSpPr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7615579" y="2321356"/>
            <a:ext cx="325623" cy="435176"/>
            <a:chOff x="1094" y="3158"/>
            <a:chExt cx="499" cy="496"/>
          </a:xfrm>
        </p:grpSpPr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94" name="Group 43"/>
          <p:cNvGrpSpPr>
            <a:grpSpLocks/>
          </p:cNvGrpSpPr>
          <p:nvPr/>
        </p:nvGrpSpPr>
        <p:grpSpPr bwMode="auto">
          <a:xfrm>
            <a:off x="7612731" y="1771413"/>
            <a:ext cx="326573" cy="433977"/>
            <a:chOff x="1094" y="3158"/>
            <a:chExt cx="499" cy="496"/>
          </a:xfrm>
        </p:grpSpPr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01" name="Group 52"/>
          <p:cNvGrpSpPr>
            <a:grpSpLocks/>
          </p:cNvGrpSpPr>
          <p:nvPr/>
        </p:nvGrpSpPr>
        <p:grpSpPr bwMode="auto">
          <a:xfrm>
            <a:off x="7975378" y="1785580"/>
            <a:ext cx="698713" cy="2744122"/>
            <a:chOff x="1340" y="1220"/>
            <a:chExt cx="736" cy="2289"/>
          </a:xfrm>
        </p:grpSpPr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1340" y="3184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SQS</a:t>
              </a: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SCS</a:t>
              </a: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SPB</a:t>
              </a: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FXE</a:t>
              </a:r>
            </a:p>
          </p:txBody>
        </p:sp>
        <p:sp>
          <p:nvSpPr>
            <p:cNvPr id="106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100" b="1" dirty="0">
                  <a:solidFill>
                    <a:srgbClr val="261748"/>
                  </a:solidFill>
                </a:rPr>
                <a:t>MID</a:t>
              </a:r>
            </a:p>
          </p:txBody>
        </p:sp>
        <p:sp>
          <p:nvSpPr>
            <p:cNvPr id="107" name="Rectangle 58"/>
            <p:cNvSpPr>
              <a:spLocks noChangeArrowheads="1"/>
            </p:cNvSpPr>
            <p:nvPr/>
          </p:nvSpPr>
          <p:spPr bwMode="auto">
            <a:xfrm>
              <a:off x="1772" y="1227"/>
              <a:ext cx="30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HED</a:t>
              </a:r>
            </a:p>
          </p:txBody>
        </p:sp>
      </p:grpSp>
      <p:grpSp>
        <p:nvGrpSpPr>
          <p:cNvPr id="108" name="Group 59"/>
          <p:cNvGrpSpPr>
            <a:grpSpLocks/>
          </p:cNvGrpSpPr>
          <p:nvPr/>
        </p:nvGrpSpPr>
        <p:grpSpPr bwMode="auto">
          <a:xfrm>
            <a:off x="7959363" y="1819927"/>
            <a:ext cx="976870" cy="2736930"/>
            <a:chOff x="1330" y="1222"/>
            <a:chExt cx="1029" cy="2283"/>
          </a:xfrm>
        </p:grpSpPr>
        <p:sp>
          <p:nvSpPr>
            <p:cNvPr id="109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0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1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2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3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4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5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6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7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 rot="1611540">
            <a:off x="1232377" y="3965027"/>
            <a:ext cx="1077913" cy="200025"/>
            <a:chOff x="1173183" y="1618342"/>
            <a:chExt cx="1077913" cy="200025"/>
          </a:xfrm>
        </p:grpSpPr>
        <p:sp>
          <p:nvSpPr>
            <p:cNvPr id="124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5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pic>
        <p:nvPicPr>
          <p:cNvPr id="119" name="Inhaltsplatzhalt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652" y="1121390"/>
            <a:ext cx="2476342" cy="17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8" y="4610298"/>
            <a:ext cx="245745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5065" y="2580594"/>
            <a:ext cx="7108032" cy="1662113"/>
            <a:chOff x="3177515" y="3118757"/>
            <a:chExt cx="4738688" cy="1108075"/>
          </a:xfrm>
        </p:grpSpPr>
        <p:sp>
          <p:nvSpPr>
            <p:cNvPr id="3" name="Line 32"/>
            <p:cNvSpPr>
              <a:spLocks noChangeShapeType="1"/>
            </p:cNvSpPr>
            <p:nvPr/>
          </p:nvSpPr>
          <p:spPr bwMode="auto">
            <a:xfrm rot="20932690" flipV="1">
              <a:off x="6687478" y="3223532"/>
              <a:ext cx="1201737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 rot="20932690">
              <a:off x="6711290" y="3275920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6784315" y="3271157"/>
              <a:ext cx="506413" cy="144463"/>
              <a:chOff x="13737" y="9405"/>
              <a:chExt cx="798" cy="228"/>
            </a:xfrm>
          </p:grpSpPr>
          <p:sp>
            <p:nvSpPr>
              <p:cNvPr id="6" name="Line 30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7" name="Rectangle 29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21592690">
              <a:off x="6149315" y="3468007"/>
              <a:ext cx="1714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rot="21592690" flipH="1">
              <a:off x="5234915" y="3469595"/>
              <a:ext cx="914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rot="21592692">
              <a:off x="5692115" y="3868057"/>
              <a:ext cx="2171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 rot="21592692">
              <a:off x="5696878" y="3799795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rot="21592692" flipH="1">
              <a:off x="3891890" y="3874407"/>
              <a:ext cx="18002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3177515" y="3833132"/>
              <a:ext cx="4635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rot="720000">
              <a:off x="6949415" y="4217307"/>
              <a:ext cx="91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720000">
              <a:off x="6935128" y="4052207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7011328" y="4055382"/>
              <a:ext cx="506412" cy="144463"/>
              <a:chOff x="13737" y="9405"/>
              <a:chExt cx="798" cy="228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720000" flipH="1">
              <a:off x="5763553" y="3995057"/>
              <a:ext cx="11858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720000" flipV="1">
              <a:off x="6115978" y="3969657"/>
              <a:ext cx="7969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20700000" flipH="1">
              <a:off x="3918878" y="3644220"/>
              <a:ext cx="1306512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rot="20689193">
              <a:off x="5126965" y="3118757"/>
              <a:ext cx="2789238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20700000" flipV="1">
              <a:off x="5168240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20700000">
              <a:off x="4123665" y="3572782"/>
              <a:ext cx="10001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110965" y="3825195"/>
              <a:ext cx="1009650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43192690">
              <a:off x="5511140" y="3406095"/>
              <a:ext cx="40957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20932690" flipH="1">
              <a:off x="6138203" y="3414032"/>
              <a:ext cx="5810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 rot="85732690">
              <a:off x="6416015" y="3321957"/>
              <a:ext cx="28892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43192690">
              <a:off x="6077878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rot="1553619" flipV="1">
              <a:off x="3717265" y="4020457"/>
              <a:ext cx="547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23153619">
              <a:off x="4209390" y="4082370"/>
              <a:ext cx="144463" cy="14446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43192690">
              <a:off x="3641065" y="3756932"/>
              <a:ext cx="304800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0045" y="3379143"/>
            <a:ext cx="1077913" cy="200025"/>
            <a:chOff x="1173183" y="1618342"/>
            <a:chExt cx="1077913" cy="200025"/>
          </a:xfrm>
        </p:grpSpPr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61748"/>
              </a:solidFill>
            </a:endParaRPr>
          </a:p>
        </p:txBody>
      </p:sp>
      <p:sp>
        <p:nvSpPr>
          <p:cNvPr id="42" name="Line 74"/>
          <p:cNvSpPr>
            <a:spLocks noChangeShapeType="1"/>
          </p:cNvSpPr>
          <p:nvPr/>
        </p:nvSpPr>
        <p:spPr bwMode="auto">
          <a:xfrm>
            <a:off x="2577840" y="4079960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3" name="Rectangle 75"/>
          <p:cNvSpPr>
            <a:spLocks noChangeArrowheads="1"/>
          </p:cNvSpPr>
          <p:nvPr/>
        </p:nvSpPr>
        <p:spPr bwMode="auto">
          <a:xfrm>
            <a:off x="2682615" y="3879935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5" name="Line 74"/>
          <p:cNvSpPr>
            <a:spLocks noChangeShapeType="1"/>
          </p:cNvSpPr>
          <p:nvPr/>
        </p:nvSpPr>
        <p:spPr bwMode="auto">
          <a:xfrm rot="20546529">
            <a:off x="2104000" y="3211049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6" name="Rectangle 75"/>
          <p:cNvSpPr>
            <a:spLocks noChangeArrowheads="1"/>
          </p:cNvSpPr>
          <p:nvPr/>
        </p:nvSpPr>
        <p:spPr bwMode="auto">
          <a:xfrm rot="20546529">
            <a:off x="2180268" y="3026458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8" name="Line 74"/>
          <p:cNvSpPr>
            <a:spLocks noChangeShapeType="1"/>
          </p:cNvSpPr>
          <p:nvPr/>
        </p:nvSpPr>
        <p:spPr bwMode="auto">
          <a:xfrm rot="1554498">
            <a:off x="1100928" y="4221351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9" name="Rectangle 75"/>
          <p:cNvSpPr>
            <a:spLocks noChangeArrowheads="1"/>
          </p:cNvSpPr>
          <p:nvPr/>
        </p:nvSpPr>
        <p:spPr bwMode="auto">
          <a:xfrm rot="1554498">
            <a:off x="1252992" y="4015771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0" name="Rectangle 75"/>
          <p:cNvSpPr>
            <a:spLocks noChangeArrowheads="1"/>
          </p:cNvSpPr>
          <p:nvPr/>
        </p:nvSpPr>
        <p:spPr bwMode="auto">
          <a:xfrm rot="1554498">
            <a:off x="1288505" y="3854144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1" name="Rectangle 75"/>
          <p:cNvSpPr>
            <a:spLocks noChangeArrowheads="1"/>
          </p:cNvSpPr>
          <p:nvPr/>
        </p:nvSpPr>
        <p:spPr bwMode="auto">
          <a:xfrm rot="1554498">
            <a:off x="1615073" y="4013801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3" name="Rectangle 75"/>
          <p:cNvSpPr>
            <a:spLocks noChangeArrowheads="1"/>
          </p:cNvSpPr>
          <p:nvPr/>
        </p:nvSpPr>
        <p:spPr bwMode="auto">
          <a:xfrm rot="20546529">
            <a:off x="2279206" y="3068502"/>
            <a:ext cx="303186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4" name="Rectangle 75"/>
          <p:cNvSpPr>
            <a:spLocks noChangeArrowheads="1"/>
          </p:cNvSpPr>
          <p:nvPr/>
        </p:nvSpPr>
        <p:spPr bwMode="auto">
          <a:xfrm>
            <a:off x="3116797" y="3879934"/>
            <a:ext cx="362743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811266" y="1620921"/>
            <a:ext cx="1280658" cy="3140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57" name="Rectangle 6" descr="20%"/>
          <p:cNvSpPr>
            <a:spLocks noChangeArrowheads="1"/>
          </p:cNvSpPr>
          <p:nvPr/>
        </p:nvSpPr>
        <p:spPr bwMode="auto">
          <a:xfrm>
            <a:off x="7928984" y="1765980"/>
            <a:ext cx="104237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809367" y="1624518"/>
            <a:ext cx="1280658" cy="314093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 flipV="1">
            <a:off x="7614630" y="4188127"/>
            <a:ext cx="325623" cy="433977"/>
            <a:chOff x="1094" y="3158"/>
            <a:chExt cx="499" cy="496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1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952371" y="2440921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7" name="Rectangle 16" descr="20%"/>
          <p:cNvSpPr>
            <a:spLocks noChangeArrowheads="1"/>
          </p:cNvSpPr>
          <p:nvPr/>
        </p:nvSpPr>
        <p:spPr bwMode="auto">
          <a:xfrm>
            <a:off x="7928984" y="2359400"/>
            <a:ext cx="913264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8952371" y="2906067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9" name="Rectangle 18" descr="20%"/>
          <p:cNvSpPr>
            <a:spLocks noChangeArrowheads="1"/>
          </p:cNvSpPr>
          <p:nvPr/>
        </p:nvSpPr>
        <p:spPr bwMode="auto">
          <a:xfrm>
            <a:off x="7928984" y="2943231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8952371" y="4278728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1" name="Rectangle 20" descr="20%"/>
          <p:cNvSpPr>
            <a:spLocks noChangeArrowheads="1"/>
          </p:cNvSpPr>
          <p:nvPr/>
        </p:nvSpPr>
        <p:spPr bwMode="auto">
          <a:xfrm>
            <a:off x="7928984" y="3524663"/>
            <a:ext cx="1037628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2" name="Rectangle 21" descr="20%"/>
          <p:cNvSpPr>
            <a:spLocks noChangeArrowheads="1"/>
          </p:cNvSpPr>
          <p:nvPr/>
        </p:nvSpPr>
        <p:spPr bwMode="auto">
          <a:xfrm>
            <a:off x="7928984" y="4113289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7612731" y="3446610"/>
            <a:ext cx="326573" cy="433977"/>
            <a:chOff x="1094" y="3158"/>
            <a:chExt cx="499" cy="496"/>
          </a:xfrm>
        </p:grpSpPr>
        <p:sp>
          <p:nvSpPr>
            <p:cNvPr id="74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8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0" name="Group 29"/>
          <p:cNvGrpSpPr>
            <a:grpSpLocks/>
          </p:cNvGrpSpPr>
          <p:nvPr/>
        </p:nvGrpSpPr>
        <p:grpSpPr bwMode="auto">
          <a:xfrm flipV="1">
            <a:off x="7612731" y="2922528"/>
            <a:ext cx="326573" cy="432778"/>
            <a:chOff x="1094" y="3158"/>
            <a:chExt cx="499" cy="496"/>
          </a:xfrm>
        </p:grpSpPr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7615579" y="2321356"/>
            <a:ext cx="325623" cy="435176"/>
            <a:chOff x="1094" y="3158"/>
            <a:chExt cx="499" cy="496"/>
          </a:xfrm>
        </p:grpSpPr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94" name="Group 43"/>
          <p:cNvGrpSpPr>
            <a:grpSpLocks/>
          </p:cNvGrpSpPr>
          <p:nvPr/>
        </p:nvGrpSpPr>
        <p:grpSpPr bwMode="auto">
          <a:xfrm>
            <a:off x="7612731" y="1771413"/>
            <a:ext cx="326573" cy="433977"/>
            <a:chOff x="1094" y="3158"/>
            <a:chExt cx="499" cy="496"/>
          </a:xfrm>
        </p:grpSpPr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01" name="Group 52"/>
          <p:cNvGrpSpPr>
            <a:grpSpLocks/>
          </p:cNvGrpSpPr>
          <p:nvPr/>
        </p:nvGrpSpPr>
        <p:grpSpPr bwMode="auto">
          <a:xfrm>
            <a:off x="7975378" y="1785580"/>
            <a:ext cx="698713" cy="2744122"/>
            <a:chOff x="1340" y="1220"/>
            <a:chExt cx="736" cy="2289"/>
          </a:xfrm>
        </p:grpSpPr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1340" y="3184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SQS</a:t>
              </a: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SCS</a:t>
              </a: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SPB</a:t>
              </a: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FXE</a:t>
              </a:r>
            </a:p>
          </p:txBody>
        </p:sp>
        <p:sp>
          <p:nvSpPr>
            <p:cNvPr id="106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100" b="1" dirty="0">
                  <a:solidFill>
                    <a:srgbClr val="261748"/>
                  </a:solidFill>
                </a:rPr>
                <a:t>MID</a:t>
              </a:r>
            </a:p>
          </p:txBody>
        </p:sp>
        <p:sp>
          <p:nvSpPr>
            <p:cNvPr id="107" name="Rectangle 58"/>
            <p:cNvSpPr>
              <a:spLocks noChangeArrowheads="1"/>
            </p:cNvSpPr>
            <p:nvPr/>
          </p:nvSpPr>
          <p:spPr bwMode="auto">
            <a:xfrm>
              <a:off x="1772" y="1227"/>
              <a:ext cx="30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HED</a:t>
              </a:r>
            </a:p>
          </p:txBody>
        </p:sp>
      </p:grpSp>
      <p:grpSp>
        <p:nvGrpSpPr>
          <p:cNvPr id="108" name="Group 59"/>
          <p:cNvGrpSpPr>
            <a:grpSpLocks/>
          </p:cNvGrpSpPr>
          <p:nvPr/>
        </p:nvGrpSpPr>
        <p:grpSpPr bwMode="auto">
          <a:xfrm>
            <a:off x="7959363" y="1819927"/>
            <a:ext cx="976870" cy="2736930"/>
            <a:chOff x="1330" y="1222"/>
            <a:chExt cx="1029" cy="2283"/>
          </a:xfrm>
        </p:grpSpPr>
        <p:sp>
          <p:nvSpPr>
            <p:cNvPr id="109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0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1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2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3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4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5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6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7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</p:grpSp>
      <p:pic>
        <p:nvPicPr>
          <p:cNvPr id="121" name="Picture 4" descr="PICT59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/>
          <a:stretch>
            <a:fillRect/>
          </a:stretch>
        </p:blipFill>
        <p:spPr bwMode="auto">
          <a:xfrm>
            <a:off x="346956" y="1217450"/>
            <a:ext cx="2142019" cy="14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89" y="1213892"/>
            <a:ext cx="1147043" cy="15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Line 74"/>
          <p:cNvSpPr>
            <a:spLocks noChangeShapeType="1"/>
          </p:cNvSpPr>
          <p:nvPr/>
        </p:nvSpPr>
        <p:spPr bwMode="auto">
          <a:xfrm rot="737594">
            <a:off x="5173172" y="4318504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3" name="Rectangle 75"/>
          <p:cNvSpPr>
            <a:spLocks noChangeArrowheads="1"/>
          </p:cNvSpPr>
          <p:nvPr/>
        </p:nvSpPr>
        <p:spPr bwMode="auto">
          <a:xfrm rot="737594">
            <a:off x="5277947" y="4118479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4" name="Rectangle 75"/>
          <p:cNvSpPr>
            <a:spLocks noChangeArrowheads="1"/>
          </p:cNvSpPr>
          <p:nvPr/>
        </p:nvSpPr>
        <p:spPr bwMode="auto">
          <a:xfrm rot="737594">
            <a:off x="5712129" y="4162546"/>
            <a:ext cx="362743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156805" y="4672649"/>
            <a:ext cx="1858963" cy="1552575"/>
            <a:chOff x="7185552" y="4406900"/>
            <a:chExt cx="1858963" cy="1552575"/>
          </a:xfrm>
        </p:grpSpPr>
        <p:pic>
          <p:nvPicPr>
            <p:cNvPr id="125" name="Picture 3" descr="XFEL20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552" y="4406900"/>
              <a:ext cx="1858963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Line 4"/>
            <p:cNvSpPr>
              <a:spLocks noChangeShapeType="1"/>
            </p:cNvSpPr>
            <p:nvPr/>
          </p:nvSpPr>
          <p:spPr bwMode="auto">
            <a:xfrm>
              <a:off x="7595127" y="5087938"/>
              <a:ext cx="10604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7" name="Text Box 5"/>
            <p:cNvSpPr txBox="1">
              <a:spLocks noChangeArrowheads="1"/>
            </p:cNvSpPr>
            <p:nvPr/>
          </p:nvSpPr>
          <p:spPr bwMode="auto">
            <a:xfrm>
              <a:off x="7776102" y="5041900"/>
              <a:ext cx="83661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sz="1400">
                  <a:solidFill>
                    <a:srgbClr val="666699"/>
                  </a:solidFill>
                </a:rPr>
                <a:t>300 </a:t>
              </a:r>
              <a:r>
                <a:rPr lang="en-GB" sz="1400">
                  <a:solidFill>
                    <a:srgbClr val="666699"/>
                  </a:solidFill>
                  <a:latin typeface="Symbol" pitchFamily="18" charset="2"/>
                </a:rPr>
                <a:t>m</a:t>
              </a:r>
              <a:r>
                <a:rPr lang="en-GB" sz="1400">
                  <a:solidFill>
                    <a:srgbClr val="666699"/>
                  </a:solidFill>
                </a:rPr>
                <a:t>s</a:t>
              </a: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12056" y="4502675"/>
            <a:ext cx="2861011" cy="182282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00045" y="4523708"/>
            <a:ext cx="2788756" cy="190941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8" y="4590099"/>
            <a:ext cx="245745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7" name="Rectangle 46"/>
          <p:cNvSpPr/>
          <p:nvPr/>
        </p:nvSpPr>
        <p:spPr bwMode="auto">
          <a:xfrm>
            <a:off x="107978" y="4512015"/>
            <a:ext cx="5173473" cy="182282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3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124" grpId="0" animBg="1"/>
      <p:bldP spid="41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8" y="4610298"/>
            <a:ext cx="245745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5065" y="2580594"/>
            <a:ext cx="7108032" cy="1662113"/>
            <a:chOff x="3177515" y="3118757"/>
            <a:chExt cx="4738688" cy="1108075"/>
          </a:xfrm>
        </p:grpSpPr>
        <p:sp>
          <p:nvSpPr>
            <p:cNvPr id="3" name="Line 32"/>
            <p:cNvSpPr>
              <a:spLocks noChangeShapeType="1"/>
            </p:cNvSpPr>
            <p:nvPr/>
          </p:nvSpPr>
          <p:spPr bwMode="auto">
            <a:xfrm rot="20932690" flipV="1">
              <a:off x="6687478" y="3223532"/>
              <a:ext cx="1201737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 rot="20932690">
              <a:off x="6711290" y="3275920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6784315" y="3271157"/>
              <a:ext cx="506413" cy="144463"/>
              <a:chOff x="13737" y="9405"/>
              <a:chExt cx="798" cy="228"/>
            </a:xfrm>
          </p:grpSpPr>
          <p:sp>
            <p:nvSpPr>
              <p:cNvPr id="6" name="Line 30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7" name="Rectangle 29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21592690">
              <a:off x="6149315" y="3468007"/>
              <a:ext cx="1714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rot="21592690" flipH="1">
              <a:off x="5234915" y="3469595"/>
              <a:ext cx="914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rot="21592692">
              <a:off x="5692115" y="3868057"/>
              <a:ext cx="2171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 rot="21592692">
              <a:off x="5696878" y="3799795"/>
              <a:ext cx="73025" cy="14446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rot="21592692" flipH="1">
              <a:off x="3891890" y="3874407"/>
              <a:ext cx="18002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3177515" y="3833132"/>
              <a:ext cx="4635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rot="720000">
              <a:off x="6949415" y="4217307"/>
              <a:ext cx="91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720000">
              <a:off x="6935128" y="4052207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7011328" y="4055382"/>
              <a:ext cx="506412" cy="144463"/>
              <a:chOff x="13737" y="9405"/>
              <a:chExt cx="798" cy="228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13737" y="9519"/>
                <a:ext cx="57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4307" y="9405"/>
                <a:ext cx="228" cy="228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US" sz="90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720000" flipH="1">
              <a:off x="5763553" y="3995057"/>
              <a:ext cx="11858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720000" flipV="1">
              <a:off x="6115978" y="3969657"/>
              <a:ext cx="7969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20700000" flipH="1">
              <a:off x="3918878" y="3644220"/>
              <a:ext cx="1306512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rot="20689193">
              <a:off x="5126965" y="3118757"/>
              <a:ext cx="2789238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20700000" flipV="1">
              <a:off x="5168240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 rot="20700000">
              <a:off x="4123665" y="3572782"/>
              <a:ext cx="1000125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110965" y="3825195"/>
              <a:ext cx="1009650" cy="1143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43192690">
              <a:off x="5511140" y="3406095"/>
              <a:ext cx="40957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20932690" flipH="1">
              <a:off x="6138203" y="3414032"/>
              <a:ext cx="5810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 rot="85732690">
              <a:off x="6416015" y="3321957"/>
              <a:ext cx="288925" cy="1143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rot="43192690">
              <a:off x="6077878" y="3407682"/>
              <a:ext cx="73025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rot="1553619" flipV="1">
              <a:off x="3717265" y="4020457"/>
              <a:ext cx="547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 rot="23153619">
              <a:off x="4209390" y="4082370"/>
              <a:ext cx="144463" cy="14446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43192690">
              <a:off x="3641065" y="3756932"/>
              <a:ext cx="304800" cy="14446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0045" y="3379143"/>
            <a:ext cx="1077913" cy="200025"/>
            <a:chOff x="1173183" y="1618342"/>
            <a:chExt cx="1077913" cy="200025"/>
          </a:xfrm>
        </p:grpSpPr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1173183" y="1818367"/>
              <a:ext cx="1077913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1277958" y="1618342"/>
              <a:ext cx="796925" cy="2000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</p:grp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61748"/>
              </a:solidFill>
            </a:endParaRPr>
          </a:p>
        </p:txBody>
      </p:sp>
      <p:sp>
        <p:nvSpPr>
          <p:cNvPr id="42" name="Line 74"/>
          <p:cNvSpPr>
            <a:spLocks noChangeShapeType="1"/>
          </p:cNvSpPr>
          <p:nvPr/>
        </p:nvSpPr>
        <p:spPr bwMode="auto">
          <a:xfrm>
            <a:off x="2577840" y="4079960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3" name="Rectangle 75"/>
          <p:cNvSpPr>
            <a:spLocks noChangeArrowheads="1"/>
          </p:cNvSpPr>
          <p:nvPr/>
        </p:nvSpPr>
        <p:spPr bwMode="auto">
          <a:xfrm>
            <a:off x="2682615" y="3879935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5" name="Line 74"/>
          <p:cNvSpPr>
            <a:spLocks noChangeShapeType="1"/>
          </p:cNvSpPr>
          <p:nvPr/>
        </p:nvSpPr>
        <p:spPr bwMode="auto">
          <a:xfrm rot="20546529">
            <a:off x="2104000" y="3211049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6" name="Rectangle 75"/>
          <p:cNvSpPr>
            <a:spLocks noChangeArrowheads="1"/>
          </p:cNvSpPr>
          <p:nvPr/>
        </p:nvSpPr>
        <p:spPr bwMode="auto">
          <a:xfrm rot="20546529">
            <a:off x="2180268" y="3026458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8" name="Line 74"/>
          <p:cNvSpPr>
            <a:spLocks noChangeShapeType="1"/>
          </p:cNvSpPr>
          <p:nvPr/>
        </p:nvSpPr>
        <p:spPr bwMode="auto">
          <a:xfrm rot="1554498">
            <a:off x="1100928" y="4221351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49" name="Rectangle 75"/>
          <p:cNvSpPr>
            <a:spLocks noChangeArrowheads="1"/>
          </p:cNvSpPr>
          <p:nvPr/>
        </p:nvSpPr>
        <p:spPr bwMode="auto">
          <a:xfrm rot="1554498">
            <a:off x="1252992" y="4015771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0" name="Rectangle 75"/>
          <p:cNvSpPr>
            <a:spLocks noChangeArrowheads="1"/>
          </p:cNvSpPr>
          <p:nvPr/>
        </p:nvSpPr>
        <p:spPr bwMode="auto">
          <a:xfrm rot="1554498">
            <a:off x="1288505" y="3854144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1" name="Rectangle 75"/>
          <p:cNvSpPr>
            <a:spLocks noChangeArrowheads="1"/>
          </p:cNvSpPr>
          <p:nvPr/>
        </p:nvSpPr>
        <p:spPr bwMode="auto">
          <a:xfrm rot="1554498">
            <a:off x="1615073" y="4013801"/>
            <a:ext cx="90300" cy="200025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3" name="Rectangle 75"/>
          <p:cNvSpPr>
            <a:spLocks noChangeArrowheads="1"/>
          </p:cNvSpPr>
          <p:nvPr/>
        </p:nvSpPr>
        <p:spPr bwMode="auto">
          <a:xfrm rot="20546529">
            <a:off x="2279206" y="3068502"/>
            <a:ext cx="303186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4" name="Rectangle 75"/>
          <p:cNvSpPr>
            <a:spLocks noChangeArrowheads="1"/>
          </p:cNvSpPr>
          <p:nvPr/>
        </p:nvSpPr>
        <p:spPr bwMode="auto">
          <a:xfrm>
            <a:off x="3116797" y="3879934"/>
            <a:ext cx="362743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7811266" y="1620921"/>
            <a:ext cx="1280658" cy="3140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57" name="Rectangle 6" descr="20%"/>
          <p:cNvSpPr>
            <a:spLocks noChangeArrowheads="1"/>
          </p:cNvSpPr>
          <p:nvPr/>
        </p:nvSpPr>
        <p:spPr bwMode="auto">
          <a:xfrm>
            <a:off x="7928984" y="1765980"/>
            <a:ext cx="104237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261748"/>
              </a:solidFill>
              <a:latin typeface="Times New Roman" pitchFamily="18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7809367" y="1624518"/>
            <a:ext cx="1280658" cy="314093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 flipV="1">
            <a:off x="7614630" y="4188127"/>
            <a:ext cx="325623" cy="433977"/>
            <a:chOff x="1094" y="3158"/>
            <a:chExt cx="499" cy="496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1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952371" y="2440921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7" name="Rectangle 16" descr="20%"/>
          <p:cNvSpPr>
            <a:spLocks noChangeArrowheads="1"/>
          </p:cNvSpPr>
          <p:nvPr/>
        </p:nvSpPr>
        <p:spPr bwMode="auto">
          <a:xfrm>
            <a:off x="7928984" y="2359400"/>
            <a:ext cx="913264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8952371" y="2906067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69" name="Rectangle 18" descr="20%"/>
          <p:cNvSpPr>
            <a:spLocks noChangeArrowheads="1"/>
          </p:cNvSpPr>
          <p:nvPr/>
        </p:nvSpPr>
        <p:spPr bwMode="auto">
          <a:xfrm>
            <a:off x="7928984" y="2943231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8952371" y="4278728"/>
            <a:ext cx="123414" cy="4651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1" name="Rectangle 20" descr="20%"/>
          <p:cNvSpPr>
            <a:spLocks noChangeArrowheads="1"/>
          </p:cNvSpPr>
          <p:nvPr/>
        </p:nvSpPr>
        <p:spPr bwMode="auto">
          <a:xfrm>
            <a:off x="7928984" y="3524663"/>
            <a:ext cx="1037628" cy="5035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sp>
        <p:nvSpPr>
          <p:cNvPr id="72" name="Rectangle 21" descr="20%"/>
          <p:cNvSpPr>
            <a:spLocks noChangeArrowheads="1"/>
          </p:cNvSpPr>
          <p:nvPr/>
        </p:nvSpPr>
        <p:spPr bwMode="auto">
          <a:xfrm>
            <a:off x="7928984" y="4113289"/>
            <a:ext cx="913264" cy="5047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7612731" y="3446610"/>
            <a:ext cx="326573" cy="433977"/>
            <a:chOff x="1094" y="3158"/>
            <a:chExt cx="499" cy="496"/>
          </a:xfrm>
        </p:grpSpPr>
        <p:sp>
          <p:nvSpPr>
            <p:cNvPr id="74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6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7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8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0" name="Group 29"/>
          <p:cNvGrpSpPr>
            <a:grpSpLocks/>
          </p:cNvGrpSpPr>
          <p:nvPr/>
        </p:nvGrpSpPr>
        <p:grpSpPr bwMode="auto">
          <a:xfrm flipV="1">
            <a:off x="7612731" y="2922528"/>
            <a:ext cx="326573" cy="432778"/>
            <a:chOff x="1094" y="3158"/>
            <a:chExt cx="499" cy="496"/>
          </a:xfrm>
        </p:grpSpPr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7615579" y="2321356"/>
            <a:ext cx="325623" cy="435176"/>
            <a:chOff x="1094" y="3158"/>
            <a:chExt cx="499" cy="496"/>
          </a:xfrm>
        </p:grpSpPr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94" name="Group 43"/>
          <p:cNvGrpSpPr>
            <a:grpSpLocks/>
          </p:cNvGrpSpPr>
          <p:nvPr/>
        </p:nvGrpSpPr>
        <p:grpSpPr bwMode="auto">
          <a:xfrm>
            <a:off x="7612731" y="1771413"/>
            <a:ext cx="326573" cy="433977"/>
            <a:chOff x="1094" y="3158"/>
            <a:chExt cx="499" cy="496"/>
          </a:xfrm>
        </p:grpSpPr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 fontScale="25000" lnSpcReduction="20000"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rm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</a:endParaRPr>
            </a:p>
          </p:txBody>
        </p:sp>
      </p:grpSp>
      <p:grpSp>
        <p:nvGrpSpPr>
          <p:cNvPr id="101" name="Group 52"/>
          <p:cNvGrpSpPr>
            <a:grpSpLocks/>
          </p:cNvGrpSpPr>
          <p:nvPr/>
        </p:nvGrpSpPr>
        <p:grpSpPr bwMode="auto">
          <a:xfrm>
            <a:off x="7975378" y="1785580"/>
            <a:ext cx="698713" cy="2744122"/>
            <a:chOff x="1340" y="1220"/>
            <a:chExt cx="736" cy="2289"/>
          </a:xfrm>
        </p:grpSpPr>
        <p:sp>
          <p:nvSpPr>
            <p:cNvPr id="102" name="Rectangle 53"/>
            <p:cNvSpPr>
              <a:spLocks noChangeArrowheads="1"/>
            </p:cNvSpPr>
            <p:nvPr/>
          </p:nvSpPr>
          <p:spPr bwMode="auto">
            <a:xfrm>
              <a:off x="1340" y="3184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SQS</a:t>
              </a:r>
            </a:p>
          </p:txBody>
        </p:sp>
        <p:sp>
          <p:nvSpPr>
            <p:cNvPr id="103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SCS</a:t>
              </a: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SPB</a:t>
              </a: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FXE</a:t>
              </a:r>
            </a:p>
          </p:txBody>
        </p:sp>
        <p:sp>
          <p:nvSpPr>
            <p:cNvPr id="106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100" b="1" dirty="0">
                  <a:solidFill>
                    <a:srgbClr val="261748"/>
                  </a:solidFill>
                </a:rPr>
                <a:t>MID</a:t>
              </a:r>
            </a:p>
          </p:txBody>
        </p:sp>
        <p:sp>
          <p:nvSpPr>
            <p:cNvPr id="107" name="Rectangle 58"/>
            <p:cNvSpPr>
              <a:spLocks noChangeArrowheads="1"/>
            </p:cNvSpPr>
            <p:nvPr/>
          </p:nvSpPr>
          <p:spPr bwMode="auto">
            <a:xfrm>
              <a:off x="1772" y="1227"/>
              <a:ext cx="30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200" b="1" dirty="0">
                  <a:solidFill>
                    <a:srgbClr val="261748"/>
                  </a:solidFill>
                </a:rPr>
                <a:t>HED</a:t>
              </a:r>
            </a:p>
          </p:txBody>
        </p:sp>
      </p:grpSp>
      <p:grpSp>
        <p:nvGrpSpPr>
          <p:cNvPr id="108" name="Group 59"/>
          <p:cNvGrpSpPr>
            <a:grpSpLocks/>
          </p:cNvGrpSpPr>
          <p:nvPr/>
        </p:nvGrpSpPr>
        <p:grpSpPr bwMode="auto">
          <a:xfrm>
            <a:off x="7959363" y="1819927"/>
            <a:ext cx="976870" cy="2736930"/>
            <a:chOff x="1330" y="1222"/>
            <a:chExt cx="1029" cy="2283"/>
          </a:xfrm>
        </p:grpSpPr>
        <p:sp>
          <p:nvSpPr>
            <p:cNvPr id="109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0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1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2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3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4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5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6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  <p:sp>
          <p:nvSpPr>
            <p:cNvPr id="117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</a:endParaRPr>
            </a:p>
          </p:txBody>
        </p:sp>
      </p:grpSp>
      <p:pic>
        <p:nvPicPr>
          <p:cNvPr id="121" name="Picture 4" descr="PICT59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/>
          <a:stretch>
            <a:fillRect/>
          </a:stretch>
        </p:blipFill>
        <p:spPr bwMode="auto">
          <a:xfrm>
            <a:off x="346956" y="1217450"/>
            <a:ext cx="2142019" cy="14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89" y="1213892"/>
            <a:ext cx="1147043" cy="15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Line 74"/>
          <p:cNvSpPr>
            <a:spLocks noChangeShapeType="1"/>
          </p:cNvSpPr>
          <p:nvPr/>
        </p:nvSpPr>
        <p:spPr bwMode="auto">
          <a:xfrm rot="737594">
            <a:off x="5173172" y="4318504"/>
            <a:ext cx="1077913" cy="0"/>
          </a:xfrm>
          <a:prstGeom prst="line">
            <a:avLst/>
          </a:prstGeom>
          <a:noFill/>
          <a:ln w="9525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3" name="Rectangle 75"/>
          <p:cNvSpPr>
            <a:spLocks noChangeArrowheads="1"/>
          </p:cNvSpPr>
          <p:nvPr/>
        </p:nvSpPr>
        <p:spPr bwMode="auto">
          <a:xfrm rot="737594">
            <a:off x="5277947" y="4118479"/>
            <a:ext cx="796925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24" name="Rectangle 75"/>
          <p:cNvSpPr>
            <a:spLocks noChangeArrowheads="1"/>
          </p:cNvSpPr>
          <p:nvPr/>
        </p:nvSpPr>
        <p:spPr bwMode="auto">
          <a:xfrm rot="737594">
            <a:off x="5712129" y="4162546"/>
            <a:ext cx="362743" cy="200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156805" y="4672649"/>
            <a:ext cx="1858963" cy="1552575"/>
            <a:chOff x="7185552" y="4406900"/>
            <a:chExt cx="1858963" cy="1552575"/>
          </a:xfrm>
        </p:grpSpPr>
        <p:pic>
          <p:nvPicPr>
            <p:cNvPr id="125" name="Picture 3" descr="XFEL20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552" y="4406900"/>
              <a:ext cx="1858963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Line 4"/>
            <p:cNvSpPr>
              <a:spLocks noChangeShapeType="1"/>
            </p:cNvSpPr>
            <p:nvPr/>
          </p:nvSpPr>
          <p:spPr bwMode="auto">
            <a:xfrm>
              <a:off x="7595127" y="5087938"/>
              <a:ext cx="10604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7" name="Text Box 5"/>
            <p:cNvSpPr txBox="1">
              <a:spLocks noChangeArrowheads="1"/>
            </p:cNvSpPr>
            <p:nvPr/>
          </p:nvSpPr>
          <p:spPr bwMode="auto">
            <a:xfrm>
              <a:off x="7776102" y="5041900"/>
              <a:ext cx="83661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sz="1400">
                  <a:solidFill>
                    <a:srgbClr val="666699"/>
                  </a:solidFill>
                </a:rPr>
                <a:t>300 </a:t>
              </a:r>
              <a:r>
                <a:rPr lang="en-GB" sz="1400">
                  <a:solidFill>
                    <a:srgbClr val="666699"/>
                  </a:solidFill>
                  <a:latin typeface="Symbol" pitchFamily="18" charset="2"/>
                </a:rPr>
                <a:t>m</a:t>
              </a:r>
              <a:r>
                <a:rPr lang="en-GB" sz="1400">
                  <a:solidFill>
                    <a:srgbClr val="666699"/>
                  </a:solidFill>
                </a:rPr>
                <a:t>s</a:t>
              </a:r>
            </a:p>
          </p:txBody>
        </p:sp>
      </p:grpSp>
      <p:sp>
        <p:nvSpPr>
          <p:cNvPr id="44" name="Rectangle 43"/>
          <p:cNvSpPr/>
          <p:nvPr/>
        </p:nvSpPr>
        <p:spPr bwMode="auto">
          <a:xfrm>
            <a:off x="200045" y="4523708"/>
            <a:ext cx="2788756" cy="190941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88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1762</Words>
  <Application>Microsoft Office PowerPoint</Application>
  <PresentationFormat>On-screen Show (4:3)</PresentationFormat>
  <Paragraphs>609</Paragraphs>
  <Slides>31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DESY European XFEL</vt:lpstr>
      <vt:lpstr>PowerPoint Presentation</vt:lpstr>
      <vt:lpstr>Civil Construction European XFEL</vt:lpstr>
      <vt:lpstr>Layout of European XFEL</vt:lpstr>
      <vt:lpstr>Super-Conducting LINAC – Time Structure</vt:lpstr>
      <vt:lpstr>Beam Lines and Beam Dumps</vt:lpstr>
      <vt:lpstr>Pulse Pattern: Beam Distribution</vt:lpstr>
      <vt:lpstr>Beam Distribution</vt:lpstr>
      <vt:lpstr>Beam Distribution</vt:lpstr>
      <vt:lpstr>Beam Distribution</vt:lpstr>
      <vt:lpstr>LLRF – RF pulse for multi modes</vt:lpstr>
      <vt:lpstr>Overall Time Schedule</vt:lpstr>
      <vt:lpstr>Longitudinal Diagnostics at the European XFEL</vt:lpstr>
      <vt:lpstr>TDS: Locations at E-XFEL </vt:lpstr>
      <vt:lpstr>PowerPoint Presentation</vt:lpstr>
      <vt:lpstr>EOD: Locations at E-XFEL </vt:lpstr>
      <vt:lpstr>Electro-Optical Diagnostics: Collaborations </vt:lpstr>
      <vt:lpstr>PowerPoint Presentation</vt:lpstr>
      <vt:lpstr>BCM / THz Spectrometer : Locations at E-XFEL </vt:lpstr>
      <vt:lpstr>BCM: Bunch Compression Monitor </vt:lpstr>
      <vt:lpstr>PowerPoint Presentation</vt:lpstr>
      <vt:lpstr>Longitudinal Diagnostics – What is not covered! </vt:lpstr>
      <vt:lpstr>PowerPoint Presentation</vt:lpstr>
      <vt:lpstr>2.7 Summary Longitudinal Diagnostics: Properties </vt:lpstr>
      <vt:lpstr>1. Introduction:  Overview on WP-18 Devices </vt:lpstr>
      <vt:lpstr>2.7 Summary Longitudinal Diagnostics: Locations </vt:lpstr>
      <vt:lpstr>PowerPoint Presentation</vt:lpstr>
      <vt:lpstr>Beam Distribution</vt:lpstr>
      <vt:lpstr>Beam Distribution</vt:lpstr>
      <vt:lpstr>Beam Distribution</vt:lpstr>
      <vt:lpstr>Beam Distribution</vt:lpstr>
      <vt:lpstr>TDS: Longitudinal bunch profile / slice emittance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 </dc:title>
  <cp:lastModifiedBy>christo</cp:lastModifiedBy>
  <cp:revision>475</cp:revision>
  <dcterms:modified xsi:type="dcterms:W3CDTF">2013-11-11T10:19:13Z</dcterms:modified>
</cp:coreProperties>
</file>