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1" r:id="rId3"/>
    <p:sldId id="285" r:id="rId4"/>
    <p:sldId id="263" r:id="rId5"/>
    <p:sldId id="275" r:id="rId6"/>
    <p:sldId id="294" r:id="rId7"/>
    <p:sldId id="277" r:id="rId8"/>
    <p:sldId id="295" r:id="rId9"/>
    <p:sldId id="276" r:id="rId10"/>
    <p:sldId id="296" r:id="rId11"/>
    <p:sldId id="298" r:id="rId12"/>
    <p:sldId id="297" r:id="rId13"/>
    <p:sldId id="299" r:id="rId14"/>
    <p:sldId id="293" r:id="rId15"/>
    <p:sldId id="292" r:id="rId16"/>
    <p:sldId id="286" r:id="rId17"/>
    <p:sldId id="287" r:id="rId18"/>
    <p:sldId id="289" r:id="rId19"/>
    <p:sldId id="288" r:id="rId20"/>
    <p:sldId id="290" r:id="rId21"/>
    <p:sldId id="291" r:id="rId22"/>
    <p:sldId id="284" r:id="rId2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7789" autoAdjust="0"/>
  </p:normalViewPr>
  <p:slideViewPr>
    <p:cSldViewPr snapToGrid="0" showGuides="1">
      <p:cViewPr>
        <p:scale>
          <a:sx n="125" d="100"/>
          <a:sy n="125" d="100"/>
        </p:scale>
        <p:origin x="-72" y="-72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494" y="888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 smtClean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area: </a:t>
            </a:r>
            <a:r>
              <a:rPr lang="en-GB" sz="1100" b="1" dirty="0" smtClean="0"/>
              <a:t>Title</a:t>
            </a:r>
            <a:r>
              <a:rPr lang="en-GB" sz="1100" dirty="0" smtClean="0"/>
              <a:t> of your talk, max. 2 rows of the defined size (55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area </a:t>
            </a:r>
            <a:r>
              <a:rPr lang="en-GB" sz="1100" b="1" dirty="0" smtClean="0"/>
              <a:t>(subtitle):</a:t>
            </a:r>
            <a:r>
              <a:rPr lang="en-GB" sz="1100" dirty="0" smtClean="0"/>
              <a:t> Conference/meeting/workshop, location, date, </a:t>
            </a:r>
            <a:br>
              <a:rPr lang="en-GB" sz="1100" dirty="0" smtClean="0"/>
            </a:br>
            <a:r>
              <a:rPr lang="en-GB" sz="1100" dirty="0" smtClean="0"/>
              <a:t>your name and affiliation, max. 4 rows of the defined size (32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Change </a:t>
            </a:r>
            <a:r>
              <a:rPr lang="en-GB" sz="1100" dirty="0"/>
              <a:t>the </a:t>
            </a:r>
            <a:r>
              <a:rPr lang="en-GB" sz="1100" b="1" dirty="0"/>
              <a:t>partner logos</a:t>
            </a:r>
            <a:r>
              <a:rPr lang="en-GB" sz="1100" dirty="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790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790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790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790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790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098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1681457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dirty="0" smtClean="0">
                <a:solidFill>
                  <a:schemeClr val="bg1"/>
                </a:solidFill>
              </a:rPr>
              <a:t>Coherent Longitudinal Diagnostic for European XFEL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‹Nr.›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1. November</a:t>
            </a:r>
            <a:r>
              <a:rPr lang="en-GB" baseline="0" noProof="0" dirty="0" smtClean="0"/>
              <a:t> 2013, MSK Seminar</a:t>
            </a:r>
            <a:endParaRPr lang="en-GB" noProof="0" dirty="0" smtClean="0"/>
          </a:p>
          <a:p>
            <a:pPr lvl="0"/>
            <a:r>
              <a:rPr lang="en-GB" noProof="0" dirty="0" smtClean="0"/>
              <a:t>Peter Peier</a:t>
            </a:r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 descr="DESY-Logo-cyan-RGB_Hintergrund wei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sz="2000" dirty="0" smtClean="0"/>
              <a:t>Peter Peier</a:t>
            </a:r>
          </a:p>
          <a:p>
            <a:r>
              <a:rPr lang="en-GB" sz="2000" dirty="0" smtClean="0"/>
              <a:t>Mini-Workshop on Longitudinal Diagnostics for FELs</a:t>
            </a:r>
          </a:p>
          <a:p>
            <a:r>
              <a:rPr lang="en-GB" sz="2000" dirty="0" smtClean="0"/>
              <a:t>12. November 2013</a:t>
            </a:r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000" dirty="0"/>
              <a:t>Coherent Longitudinal Diagnostic for European XFEL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91048" y="2295321"/>
            <a:ext cx="4611913" cy="0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>
            <a:stCxn id="8" idx="6"/>
          </p:cNvCxnSpPr>
          <p:nvPr/>
        </p:nvCxnSpPr>
        <p:spPr bwMode="auto">
          <a:xfrm>
            <a:off x="2066391" y="2295321"/>
            <a:ext cx="48387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1837791" y="1304721"/>
            <a:ext cx="914400" cy="914400"/>
          </a:xfrm>
          <a:prstGeom prst="line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904591" y="2371521"/>
            <a:ext cx="914400" cy="914400"/>
          </a:xfrm>
          <a:prstGeom prst="line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" name="Oval 7"/>
          <p:cNvSpPr/>
          <p:nvPr/>
        </p:nvSpPr>
        <p:spPr bwMode="auto">
          <a:xfrm>
            <a:off x="1837791" y="2219121"/>
            <a:ext cx="228600" cy="15240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 bwMode="auto">
          <a:xfrm flipV="1">
            <a:off x="1952091" y="1860981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028287" y="1884788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873009" y="1884788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rot="10800000" flipV="1">
            <a:off x="1949233" y="2366766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rot="10800000" flipV="1">
            <a:off x="2025429" y="2342943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rot="10800000" flipV="1">
            <a:off x="1870151" y="2342943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" name="Down Arrow 24"/>
          <p:cNvSpPr/>
          <p:nvPr/>
        </p:nvSpPr>
        <p:spPr bwMode="auto">
          <a:xfrm>
            <a:off x="2413101" y="2094338"/>
            <a:ext cx="781050" cy="1839283"/>
          </a:xfrm>
          <a:custGeom>
            <a:avLst/>
            <a:gdLst>
              <a:gd name="connsiteX0" fmla="*/ 0 w 781050"/>
              <a:gd name="connsiteY0" fmla="*/ 1471618 h 1862143"/>
              <a:gd name="connsiteX1" fmla="*/ 187643 w 781050"/>
              <a:gd name="connsiteY1" fmla="*/ 1471618 h 1862143"/>
              <a:gd name="connsiteX2" fmla="*/ 187643 w 781050"/>
              <a:gd name="connsiteY2" fmla="*/ 0 h 1862143"/>
              <a:gd name="connsiteX3" fmla="*/ 593407 w 781050"/>
              <a:gd name="connsiteY3" fmla="*/ 0 h 1862143"/>
              <a:gd name="connsiteX4" fmla="*/ 593407 w 781050"/>
              <a:gd name="connsiteY4" fmla="*/ 1471618 h 1862143"/>
              <a:gd name="connsiteX5" fmla="*/ 781050 w 781050"/>
              <a:gd name="connsiteY5" fmla="*/ 1471618 h 1862143"/>
              <a:gd name="connsiteX6" fmla="*/ 390525 w 781050"/>
              <a:gd name="connsiteY6" fmla="*/ 1862143 h 1862143"/>
              <a:gd name="connsiteX7" fmla="*/ 0 w 781050"/>
              <a:gd name="connsiteY7" fmla="*/ 1471618 h 1862143"/>
              <a:gd name="connsiteX0" fmla="*/ 0 w 781050"/>
              <a:gd name="connsiteY0" fmla="*/ 1471618 h 1862143"/>
              <a:gd name="connsiteX1" fmla="*/ 187643 w 781050"/>
              <a:gd name="connsiteY1" fmla="*/ 1471618 h 1862143"/>
              <a:gd name="connsiteX2" fmla="*/ 187643 w 781050"/>
              <a:gd name="connsiteY2" fmla="*/ 0 h 1862143"/>
              <a:gd name="connsiteX3" fmla="*/ 585787 w 781050"/>
              <a:gd name="connsiteY3" fmla="*/ 426720 h 1862143"/>
              <a:gd name="connsiteX4" fmla="*/ 593407 w 781050"/>
              <a:gd name="connsiteY4" fmla="*/ 1471618 h 1862143"/>
              <a:gd name="connsiteX5" fmla="*/ 781050 w 781050"/>
              <a:gd name="connsiteY5" fmla="*/ 1471618 h 1862143"/>
              <a:gd name="connsiteX6" fmla="*/ 390525 w 781050"/>
              <a:gd name="connsiteY6" fmla="*/ 1862143 h 1862143"/>
              <a:gd name="connsiteX7" fmla="*/ 0 w 781050"/>
              <a:gd name="connsiteY7" fmla="*/ 1471618 h 1862143"/>
              <a:gd name="connsiteX0" fmla="*/ 0 w 781050"/>
              <a:gd name="connsiteY0" fmla="*/ 1448758 h 1839283"/>
              <a:gd name="connsiteX1" fmla="*/ 187643 w 781050"/>
              <a:gd name="connsiteY1" fmla="*/ 1448758 h 1839283"/>
              <a:gd name="connsiteX2" fmla="*/ 187643 w 781050"/>
              <a:gd name="connsiteY2" fmla="*/ 0 h 1839283"/>
              <a:gd name="connsiteX3" fmla="*/ 585787 w 781050"/>
              <a:gd name="connsiteY3" fmla="*/ 403860 h 1839283"/>
              <a:gd name="connsiteX4" fmla="*/ 593407 w 781050"/>
              <a:gd name="connsiteY4" fmla="*/ 1448758 h 1839283"/>
              <a:gd name="connsiteX5" fmla="*/ 781050 w 781050"/>
              <a:gd name="connsiteY5" fmla="*/ 1448758 h 1839283"/>
              <a:gd name="connsiteX6" fmla="*/ 390525 w 781050"/>
              <a:gd name="connsiteY6" fmla="*/ 1839283 h 1839283"/>
              <a:gd name="connsiteX7" fmla="*/ 0 w 781050"/>
              <a:gd name="connsiteY7" fmla="*/ 1448758 h 183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050" h="1839283">
                <a:moveTo>
                  <a:pt x="0" y="1448758"/>
                </a:moveTo>
                <a:lnTo>
                  <a:pt x="187643" y="1448758"/>
                </a:lnTo>
                <a:lnTo>
                  <a:pt x="187643" y="0"/>
                </a:lnTo>
                <a:lnTo>
                  <a:pt x="585787" y="403860"/>
                </a:lnTo>
                <a:lnTo>
                  <a:pt x="593407" y="1448758"/>
                </a:lnTo>
                <a:lnTo>
                  <a:pt x="781050" y="1448758"/>
                </a:lnTo>
                <a:lnTo>
                  <a:pt x="390525" y="1839283"/>
                </a:lnTo>
                <a:lnTo>
                  <a:pt x="0" y="1448758"/>
                </a:lnTo>
                <a:close/>
              </a:path>
            </a:pathLst>
          </a:custGeom>
          <a:solidFill>
            <a:srgbClr val="FF0000">
              <a:alpha val="23137"/>
            </a:srgbClr>
          </a:solidFill>
          <a:ln w="1270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9229" y="3476008"/>
            <a:ext cx="1119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IR / THz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91048" y="1220901"/>
            <a:ext cx="5072923" cy="0"/>
          </a:xfrm>
          <a:prstGeom prst="line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endCxn id="20" idx="1"/>
          </p:cNvCxnSpPr>
          <p:nvPr/>
        </p:nvCxnSpPr>
        <p:spPr bwMode="auto">
          <a:xfrm>
            <a:off x="491048" y="3355447"/>
            <a:ext cx="1706793" cy="0"/>
          </a:xfrm>
          <a:prstGeom prst="line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20" idx="3"/>
          </p:cNvCxnSpPr>
          <p:nvPr/>
        </p:nvCxnSpPr>
        <p:spPr bwMode="auto">
          <a:xfrm flipV="1">
            <a:off x="3404658" y="3354501"/>
            <a:ext cx="2159313" cy="946"/>
          </a:xfrm>
          <a:prstGeom prst="line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" name="Rectangle 19"/>
          <p:cNvSpPr/>
          <p:nvPr/>
        </p:nvSpPr>
        <p:spPr bwMode="auto">
          <a:xfrm>
            <a:off x="2197841" y="3311632"/>
            <a:ext cx="1206817" cy="87630"/>
          </a:xfrm>
          <a:prstGeom prst="rect">
            <a:avLst/>
          </a:prstGeom>
          <a:solidFill>
            <a:srgbClr val="FFFF00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8837" y="2955337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window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04658" y="261536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screen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52749" y="2332485"/>
            <a:ext cx="385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e</a:t>
            </a:r>
            <a:r>
              <a:rPr lang="en-US" sz="2000" baseline="30000" dirty="0" smtClean="0">
                <a:solidFill>
                  <a:schemeClr val="accent3"/>
                </a:solidFill>
              </a:rPr>
              <a:t>-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564882" y="3324601"/>
            <a:ext cx="1394337" cy="1626575"/>
            <a:chOff x="3938780" y="3879302"/>
            <a:chExt cx="1394337" cy="1626575"/>
          </a:xfrm>
        </p:grpSpPr>
        <p:sp>
          <p:nvSpPr>
            <p:cNvPr id="25" name="Arc 24"/>
            <p:cNvSpPr/>
            <p:nvPr/>
          </p:nvSpPr>
          <p:spPr bwMode="auto">
            <a:xfrm rot="10800000">
              <a:off x="4009117" y="3879302"/>
              <a:ext cx="1324000" cy="1556239"/>
            </a:xfrm>
            <a:prstGeom prst="arc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3938780" y="4657421"/>
              <a:ext cx="6475" cy="839664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3945255" y="5505877"/>
              <a:ext cx="725861" cy="0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>
              <a:endCxn id="25" idx="2"/>
            </p:cNvCxnSpPr>
            <p:nvPr/>
          </p:nvCxnSpPr>
          <p:spPr bwMode="auto">
            <a:xfrm>
              <a:off x="3945255" y="4657421"/>
              <a:ext cx="63862" cy="0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671116" y="5444333"/>
              <a:ext cx="0" cy="61544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33" name="TextBox 32"/>
          <p:cNvSpPr txBox="1"/>
          <p:nvPr/>
        </p:nvSpPr>
        <p:spPr>
          <a:xfrm>
            <a:off x="1676595" y="4449897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mirror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667800" y="3977660"/>
            <a:ext cx="1109599" cy="848518"/>
            <a:chOff x="6209315" y="4532361"/>
            <a:chExt cx="1109599" cy="848518"/>
          </a:xfrm>
        </p:grpSpPr>
        <p:grpSp>
          <p:nvGrpSpPr>
            <p:cNvPr id="30" name="Group 29"/>
            <p:cNvGrpSpPr/>
            <p:nvPr/>
          </p:nvGrpSpPr>
          <p:grpSpPr>
            <a:xfrm>
              <a:off x="6348339" y="4932471"/>
              <a:ext cx="793505" cy="448408"/>
              <a:chOff x="5413864" y="4554415"/>
              <a:chExt cx="793505" cy="448408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5495192" y="4554415"/>
                <a:ext cx="712177" cy="448408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32" name="Isosceles Triangle 31"/>
              <p:cNvSpPr/>
              <p:nvPr/>
            </p:nvSpPr>
            <p:spPr bwMode="auto">
              <a:xfrm rot="5400000">
                <a:off x="5370159" y="4630103"/>
                <a:ext cx="384444" cy="297033"/>
              </a:xfrm>
              <a:prstGeom prst="triangl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209315" y="4532361"/>
              <a:ext cx="11095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2000" dirty="0" smtClean="0">
                  <a:solidFill>
                    <a:schemeClr val="accent3"/>
                  </a:solidFill>
                </a:rPr>
                <a:t>detector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 bwMode="auto">
          <a:xfrm flipH="1">
            <a:off x="2803626" y="2295321"/>
            <a:ext cx="1" cy="230665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endCxn id="32" idx="3"/>
          </p:cNvCxnSpPr>
          <p:nvPr/>
        </p:nvCxnSpPr>
        <p:spPr bwMode="auto">
          <a:xfrm>
            <a:off x="2803626" y="4601355"/>
            <a:ext cx="3003199" cy="62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5219497" y="4382161"/>
            <a:ext cx="0" cy="470507"/>
          </a:xfrm>
          <a:prstGeom prst="line">
            <a:avLst/>
          </a:prstGeom>
          <a:noFill/>
          <a:ln w="57150" cap="flat" cmpd="sng" algn="ctr">
            <a:solidFill>
              <a:schemeClr val="folHlink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4700869" y="3977660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filter(s)</a:t>
            </a:r>
          </a:p>
        </p:txBody>
      </p:sp>
      <p:cxnSp>
        <p:nvCxnSpPr>
          <p:cNvPr id="73" name="Elbow Connector 72"/>
          <p:cNvCxnSpPr>
            <a:stCxn id="31" idx="3"/>
          </p:cNvCxnSpPr>
          <p:nvPr/>
        </p:nvCxnSpPr>
        <p:spPr bwMode="auto">
          <a:xfrm>
            <a:off x="6600329" y="4601974"/>
            <a:ext cx="722491" cy="1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3" name="TextBox 82"/>
          <p:cNvSpPr txBox="1"/>
          <p:nvPr/>
        </p:nvSpPr>
        <p:spPr>
          <a:xfrm>
            <a:off x="7380392" y="4208940"/>
            <a:ext cx="169790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analog/digital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electronic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873010" y="1220901"/>
            <a:ext cx="5321978" cy="4737939"/>
            <a:chOff x="1873010" y="1220901"/>
            <a:chExt cx="5321978" cy="4737939"/>
          </a:xfrm>
        </p:grpSpPr>
        <p:sp>
          <p:nvSpPr>
            <p:cNvPr id="45" name="Oval 44"/>
            <p:cNvSpPr/>
            <p:nvPr/>
          </p:nvSpPr>
          <p:spPr bwMode="auto">
            <a:xfrm>
              <a:off x="1873010" y="1220901"/>
              <a:ext cx="4349590" cy="4737939"/>
            </a:xfrm>
            <a:prstGeom prst="ellips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10414" y="1842818"/>
              <a:ext cx="14845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600" dirty="0" smtClean="0">
                  <a:solidFill>
                    <a:srgbClr val="00B050"/>
                  </a:solidFill>
                </a:rPr>
                <a:t>THz Transport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90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CDR and Beamline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ppeier\Desktop\ppeier\coherent_Diag\Simulations\screen_design\BC0_screen_de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084580"/>
            <a:ext cx="7168390" cy="53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0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91048" y="2295321"/>
            <a:ext cx="4611913" cy="0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>
            <a:stCxn id="8" idx="6"/>
          </p:cNvCxnSpPr>
          <p:nvPr/>
        </p:nvCxnSpPr>
        <p:spPr bwMode="auto">
          <a:xfrm>
            <a:off x="2066391" y="2295321"/>
            <a:ext cx="48387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1837791" y="1304721"/>
            <a:ext cx="914400" cy="914400"/>
          </a:xfrm>
          <a:prstGeom prst="line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904591" y="2371521"/>
            <a:ext cx="914400" cy="914400"/>
          </a:xfrm>
          <a:prstGeom prst="line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" name="Oval 7"/>
          <p:cNvSpPr/>
          <p:nvPr/>
        </p:nvSpPr>
        <p:spPr bwMode="auto">
          <a:xfrm>
            <a:off x="1837791" y="2219121"/>
            <a:ext cx="228600" cy="15240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 bwMode="auto">
          <a:xfrm flipV="1">
            <a:off x="1952091" y="1860981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028287" y="1884788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873009" y="1884788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rot="10800000" flipV="1">
            <a:off x="1949233" y="2366766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rot="10800000" flipV="1">
            <a:off x="2025429" y="2342943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rot="10800000" flipV="1">
            <a:off x="1870151" y="2342943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" name="Down Arrow 24"/>
          <p:cNvSpPr/>
          <p:nvPr/>
        </p:nvSpPr>
        <p:spPr bwMode="auto">
          <a:xfrm>
            <a:off x="2413101" y="2094338"/>
            <a:ext cx="781050" cy="1839283"/>
          </a:xfrm>
          <a:custGeom>
            <a:avLst/>
            <a:gdLst>
              <a:gd name="connsiteX0" fmla="*/ 0 w 781050"/>
              <a:gd name="connsiteY0" fmla="*/ 1471618 h 1862143"/>
              <a:gd name="connsiteX1" fmla="*/ 187643 w 781050"/>
              <a:gd name="connsiteY1" fmla="*/ 1471618 h 1862143"/>
              <a:gd name="connsiteX2" fmla="*/ 187643 w 781050"/>
              <a:gd name="connsiteY2" fmla="*/ 0 h 1862143"/>
              <a:gd name="connsiteX3" fmla="*/ 593407 w 781050"/>
              <a:gd name="connsiteY3" fmla="*/ 0 h 1862143"/>
              <a:gd name="connsiteX4" fmla="*/ 593407 w 781050"/>
              <a:gd name="connsiteY4" fmla="*/ 1471618 h 1862143"/>
              <a:gd name="connsiteX5" fmla="*/ 781050 w 781050"/>
              <a:gd name="connsiteY5" fmla="*/ 1471618 h 1862143"/>
              <a:gd name="connsiteX6" fmla="*/ 390525 w 781050"/>
              <a:gd name="connsiteY6" fmla="*/ 1862143 h 1862143"/>
              <a:gd name="connsiteX7" fmla="*/ 0 w 781050"/>
              <a:gd name="connsiteY7" fmla="*/ 1471618 h 1862143"/>
              <a:gd name="connsiteX0" fmla="*/ 0 w 781050"/>
              <a:gd name="connsiteY0" fmla="*/ 1471618 h 1862143"/>
              <a:gd name="connsiteX1" fmla="*/ 187643 w 781050"/>
              <a:gd name="connsiteY1" fmla="*/ 1471618 h 1862143"/>
              <a:gd name="connsiteX2" fmla="*/ 187643 w 781050"/>
              <a:gd name="connsiteY2" fmla="*/ 0 h 1862143"/>
              <a:gd name="connsiteX3" fmla="*/ 585787 w 781050"/>
              <a:gd name="connsiteY3" fmla="*/ 426720 h 1862143"/>
              <a:gd name="connsiteX4" fmla="*/ 593407 w 781050"/>
              <a:gd name="connsiteY4" fmla="*/ 1471618 h 1862143"/>
              <a:gd name="connsiteX5" fmla="*/ 781050 w 781050"/>
              <a:gd name="connsiteY5" fmla="*/ 1471618 h 1862143"/>
              <a:gd name="connsiteX6" fmla="*/ 390525 w 781050"/>
              <a:gd name="connsiteY6" fmla="*/ 1862143 h 1862143"/>
              <a:gd name="connsiteX7" fmla="*/ 0 w 781050"/>
              <a:gd name="connsiteY7" fmla="*/ 1471618 h 1862143"/>
              <a:gd name="connsiteX0" fmla="*/ 0 w 781050"/>
              <a:gd name="connsiteY0" fmla="*/ 1448758 h 1839283"/>
              <a:gd name="connsiteX1" fmla="*/ 187643 w 781050"/>
              <a:gd name="connsiteY1" fmla="*/ 1448758 h 1839283"/>
              <a:gd name="connsiteX2" fmla="*/ 187643 w 781050"/>
              <a:gd name="connsiteY2" fmla="*/ 0 h 1839283"/>
              <a:gd name="connsiteX3" fmla="*/ 585787 w 781050"/>
              <a:gd name="connsiteY3" fmla="*/ 403860 h 1839283"/>
              <a:gd name="connsiteX4" fmla="*/ 593407 w 781050"/>
              <a:gd name="connsiteY4" fmla="*/ 1448758 h 1839283"/>
              <a:gd name="connsiteX5" fmla="*/ 781050 w 781050"/>
              <a:gd name="connsiteY5" fmla="*/ 1448758 h 1839283"/>
              <a:gd name="connsiteX6" fmla="*/ 390525 w 781050"/>
              <a:gd name="connsiteY6" fmla="*/ 1839283 h 1839283"/>
              <a:gd name="connsiteX7" fmla="*/ 0 w 781050"/>
              <a:gd name="connsiteY7" fmla="*/ 1448758 h 183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050" h="1839283">
                <a:moveTo>
                  <a:pt x="0" y="1448758"/>
                </a:moveTo>
                <a:lnTo>
                  <a:pt x="187643" y="1448758"/>
                </a:lnTo>
                <a:lnTo>
                  <a:pt x="187643" y="0"/>
                </a:lnTo>
                <a:lnTo>
                  <a:pt x="585787" y="403860"/>
                </a:lnTo>
                <a:lnTo>
                  <a:pt x="593407" y="1448758"/>
                </a:lnTo>
                <a:lnTo>
                  <a:pt x="781050" y="1448758"/>
                </a:lnTo>
                <a:lnTo>
                  <a:pt x="390525" y="1839283"/>
                </a:lnTo>
                <a:lnTo>
                  <a:pt x="0" y="1448758"/>
                </a:lnTo>
                <a:close/>
              </a:path>
            </a:pathLst>
          </a:custGeom>
          <a:solidFill>
            <a:srgbClr val="FF0000">
              <a:alpha val="23137"/>
            </a:srgbClr>
          </a:solidFill>
          <a:ln w="1270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9229" y="3476008"/>
            <a:ext cx="1119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IR / THz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91048" y="1220901"/>
            <a:ext cx="5072923" cy="0"/>
          </a:xfrm>
          <a:prstGeom prst="line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endCxn id="20" idx="1"/>
          </p:cNvCxnSpPr>
          <p:nvPr/>
        </p:nvCxnSpPr>
        <p:spPr bwMode="auto">
          <a:xfrm>
            <a:off x="491048" y="3355447"/>
            <a:ext cx="1706793" cy="0"/>
          </a:xfrm>
          <a:prstGeom prst="line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20" idx="3"/>
          </p:cNvCxnSpPr>
          <p:nvPr/>
        </p:nvCxnSpPr>
        <p:spPr bwMode="auto">
          <a:xfrm flipV="1">
            <a:off x="3404658" y="3354501"/>
            <a:ext cx="2159313" cy="946"/>
          </a:xfrm>
          <a:prstGeom prst="line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" name="Rectangle 19"/>
          <p:cNvSpPr/>
          <p:nvPr/>
        </p:nvSpPr>
        <p:spPr bwMode="auto">
          <a:xfrm>
            <a:off x="2197841" y="3311632"/>
            <a:ext cx="1206817" cy="87630"/>
          </a:xfrm>
          <a:prstGeom prst="rect">
            <a:avLst/>
          </a:prstGeom>
          <a:solidFill>
            <a:srgbClr val="FFFF00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8837" y="2955337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window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04658" y="261536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screen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52749" y="2332485"/>
            <a:ext cx="385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e</a:t>
            </a:r>
            <a:r>
              <a:rPr lang="en-US" sz="2000" baseline="30000" dirty="0" smtClean="0">
                <a:solidFill>
                  <a:schemeClr val="accent3"/>
                </a:solidFill>
              </a:rPr>
              <a:t>-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564882" y="3324601"/>
            <a:ext cx="1394337" cy="1626575"/>
            <a:chOff x="3938780" y="3879302"/>
            <a:chExt cx="1394337" cy="1626575"/>
          </a:xfrm>
        </p:grpSpPr>
        <p:sp>
          <p:nvSpPr>
            <p:cNvPr id="25" name="Arc 24"/>
            <p:cNvSpPr/>
            <p:nvPr/>
          </p:nvSpPr>
          <p:spPr bwMode="auto">
            <a:xfrm rot="10800000">
              <a:off x="4009117" y="3879302"/>
              <a:ext cx="1324000" cy="1556239"/>
            </a:xfrm>
            <a:prstGeom prst="arc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3938780" y="4657421"/>
              <a:ext cx="6475" cy="839664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3945255" y="5505877"/>
              <a:ext cx="725861" cy="0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>
              <a:endCxn id="25" idx="2"/>
            </p:cNvCxnSpPr>
            <p:nvPr/>
          </p:nvCxnSpPr>
          <p:spPr bwMode="auto">
            <a:xfrm>
              <a:off x="3945255" y="4657421"/>
              <a:ext cx="63862" cy="0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671116" y="5444333"/>
              <a:ext cx="0" cy="61544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33" name="TextBox 32"/>
          <p:cNvSpPr txBox="1"/>
          <p:nvPr/>
        </p:nvSpPr>
        <p:spPr>
          <a:xfrm>
            <a:off x="1676595" y="4449897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mirror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667800" y="3977660"/>
            <a:ext cx="1109599" cy="848518"/>
            <a:chOff x="6209315" y="4532361"/>
            <a:chExt cx="1109599" cy="848518"/>
          </a:xfrm>
        </p:grpSpPr>
        <p:grpSp>
          <p:nvGrpSpPr>
            <p:cNvPr id="30" name="Group 29"/>
            <p:cNvGrpSpPr/>
            <p:nvPr/>
          </p:nvGrpSpPr>
          <p:grpSpPr>
            <a:xfrm>
              <a:off x="6348339" y="4932471"/>
              <a:ext cx="793505" cy="448408"/>
              <a:chOff x="5413864" y="4554415"/>
              <a:chExt cx="793505" cy="448408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5495192" y="4554415"/>
                <a:ext cx="712177" cy="448408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32" name="Isosceles Triangle 31"/>
              <p:cNvSpPr/>
              <p:nvPr/>
            </p:nvSpPr>
            <p:spPr bwMode="auto">
              <a:xfrm rot="5400000">
                <a:off x="5370159" y="4630103"/>
                <a:ext cx="384444" cy="297033"/>
              </a:xfrm>
              <a:prstGeom prst="triangl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209315" y="4532361"/>
              <a:ext cx="11095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2000" dirty="0" smtClean="0">
                  <a:solidFill>
                    <a:schemeClr val="accent3"/>
                  </a:solidFill>
                </a:rPr>
                <a:t>detector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 bwMode="auto">
          <a:xfrm flipH="1">
            <a:off x="2803626" y="2295321"/>
            <a:ext cx="1" cy="230665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endCxn id="32" idx="3"/>
          </p:cNvCxnSpPr>
          <p:nvPr/>
        </p:nvCxnSpPr>
        <p:spPr bwMode="auto">
          <a:xfrm>
            <a:off x="2803626" y="4601355"/>
            <a:ext cx="3003199" cy="62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5219497" y="4382161"/>
            <a:ext cx="0" cy="470507"/>
          </a:xfrm>
          <a:prstGeom prst="line">
            <a:avLst/>
          </a:prstGeom>
          <a:noFill/>
          <a:ln w="57150" cap="flat" cmpd="sng" algn="ctr">
            <a:solidFill>
              <a:schemeClr val="folHlink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4700869" y="3977660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filter(s)</a:t>
            </a:r>
          </a:p>
        </p:txBody>
      </p:sp>
      <p:cxnSp>
        <p:nvCxnSpPr>
          <p:cNvPr id="73" name="Elbow Connector 72"/>
          <p:cNvCxnSpPr>
            <a:stCxn id="31" idx="3"/>
          </p:cNvCxnSpPr>
          <p:nvPr/>
        </p:nvCxnSpPr>
        <p:spPr bwMode="auto">
          <a:xfrm>
            <a:off x="6600329" y="4601974"/>
            <a:ext cx="722491" cy="1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3" name="TextBox 82"/>
          <p:cNvSpPr txBox="1"/>
          <p:nvPr/>
        </p:nvSpPr>
        <p:spPr>
          <a:xfrm>
            <a:off x="7380392" y="4208940"/>
            <a:ext cx="169790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analog/digital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electronic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806825" y="3476008"/>
            <a:ext cx="3177155" cy="2524206"/>
            <a:chOff x="5806825" y="3476008"/>
            <a:chExt cx="3177155" cy="2524206"/>
          </a:xfrm>
        </p:grpSpPr>
        <p:sp>
          <p:nvSpPr>
            <p:cNvPr id="53" name="Oval 52"/>
            <p:cNvSpPr/>
            <p:nvPr/>
          </p:nvSpPr>
          <p:spPr bwMode="auto">
            <a:xfrm>
              <a:off x="5806825" y="3476008"/>
              <a:ext cx="3177155" cy="2185652"/>
            </a:xfrm>
            <a:prstGeom prst="ellips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881479" y="5661660"/>
              <a:ext cx="10278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600" dirty="0" smtClean="0">
                  <a:solidFill>
                    <a:srgbClr val="FFC000"/>
                  </a:solidFill>
                </a:rPr>
                <a:t>response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90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of Detectors and Electronics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be adapted from FLASH…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1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 Radiation Measurement with BCM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91048" y="2295321"/>
            <a:ext cx="4611913" cy="0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>
            <a:stCxn id="8" idx="6"/>
          </p:cNvCxnSpPr>
          <p:nvPr/>
        </p:nvCxnSpPr>
        <p:spPr bwMode="auto">
          <a:xfrm>
            <a:off x="2066391" y="2295321"/>
            <a:ext cx="48387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1837791" y="1304721"/>
            <a:ext cx="914400" cy="914400"/>
          </a:xfrm>
          <a:prstGeom prst="line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904591" y="2371521"/>
            <a:ext cx="914400" cy="914400"/>
          </a:xfrm>
          <a:prstGeom prst="line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" name="Oval 7"/>
          <p:cNvSpPr/>
          <p:nvPr/>
        </p:nvSpPr>
        <p:spPr bwMode="auto">
          <a:xfrm>
            <a:off x="1837791" y="2219121"/>
            <a:ext cx="228600" cy="15240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 bwMode="auto">
          <a:xfrm flipV="1">
            <a:off x="1952091" y="1860981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028287" y="1884788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873009" y="1884788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rot="10800000" flipV="1">
            <a:off x="1949233" y="2366766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rot="10800000" flipV="1">
            <a:off x="2025429" y="2342943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rot="10800000" flipV="1">
            <a:off x="1870151" y="2342943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" name="Down Arrow 24"/>
          <p:cNvSpPr/>
          <p:nvPr/>
        </p:nvSpPr>
        <p:spPr bwMode="auto">
          <a:xfrm>
            <a:off x="2413101" y="2094338"/>
            <a:ext cx="781050" cy="1839283"/>
          </a:xfrm>
          <a:custGeom>
            <a:avLst/>
            <a:gdLst>
              <a:gd name="connsiteX0" fmla="*/ 0 w 781050"/>
              <a:gd name="connsiteY0" fmla="*/ 1471618 h 1862143"/>
              <a:gd name="connsiteX1" fmla="*/ 187643 w 781050"/>
              <a:gd name="connsiteY1" fmla="*/ 1471618 h 1862143"/>
              <a:gd name="connsiteX2" fmla="*/ 187643 w 781050"/>
              <a:gd name="connsiteY2" fmla="*/ 0 h 1862143"/>
              <a:gd name="connsiteX3" fmla="*/ 593407 w 781050"/>
              <a:gd name="connsiteY3" fmla="*/ 0 h 1862143"/>
              <a:gd name="connsiteX4" fmla="*/ 593407 w 781050"/>
              <a:gd name="connsiteY4" fmla="*/ 1471618 h 1862143"/>
              <a:gd name="connsiteX5" fmla="*/ 781050 w 781050"/>
              <a:gd name="connsiteY5" fmla="*/ 1471618 h 1862143"/>
              <a:gd name="connsiteX6" fmla="*/ 390525 w 781050"/>
              <a:gd name="connsiteY6" fmla="*/ 1862143 h 1862143"/>
              <a:gd name="connsiteX7" fmla="*/ 0 w 781050"/>
              <a:gd name="connsiteY7" fmla="*/ 1471618 h 1862143"/>
              <a:gd name="connsiteX0" fmla="*/ 0 w 781050"/>
              <a:gd name="connsiteY0" fmla="*/ 1471618 h 1862143"/>
              <a:gd name="connsiteX1" fmla="*/ 187643 w 781050"/>
              <a:gd name="connsiteY1" fmla="*/ 1471618 h 1862143"/>
              <a:gd name="connsiteX2" fmla="*/ 187643 w 781050"/>
              <a:gd name="connsiteY2" fmla="*/ 0 h 1862143"/>
              <a:gd name="connsiteX3" fmla="*/ 585787 w 781050"/>
              <a:gd name="connsiteY3" fmla="*/ 426720 h 1862143"/>
              <a:gd name="connsiteX4" fmla="*/ 593407 w 781050"/>
              <a:gd name="connsiteY4" fmla="*/ 1471618 h 1862143"/>
              <a:gd name="connsiteX5" fmla="*/ 781050 w 781050"/>
              <a:gd name="connsiteY5" fmla="*/ 1471618 h 1862143"/>
              <a:gd name="connsiteX6" fmla="*/ 390525 w 781050"/>
              <a:gd name="connsiteY6" fmla="*/ 1862143 h 1862143"/>
              <a:gd name="connsiteX7" fmla="*/ 0 w 781050"/>
              <a:gd name="connsiteY7" fmla="*/ 1471618 h 1862143"/>
              <a:gd name="connsiteX0" fmla="*/ 0 w 781050"/>
              <a:gd name="connsiteY0" fmla="*/ 1448758 h 1839283"/>
              <a:gd name="connsiteX1" fmla="*/ 187643 w 781050"/>
              <a:gd name="connsiteY1" fmla="*/ 1448758 h 1839283"/>
              <a:gd name="connsiteX2" fmla="*/ 187643 w 781050"/>
              <a:gd name="connsiteY2" fmla="*/ 0 h 1839283"/>
              <a:gd name="connsiteX3" fmla="*/ 585787 w 781050"/>
              <a:gd name="connsiteY3" fmla="*/ 403860 h 1839283"/>
              <a:gd name="connsiteX4" fmla="*/ 593407 w 781050"/>
              <a:gd name="connsiteY4" fmla="*/ 1448758 h 1839283"/>
              <a:gd name="connsiteX5" fmla="*/ 781050 w 781050"/>
              <a:gd name="connsiteY5" fmla="*/ 1448758 h 1839283"/>
              <a:gd name="connsiteX6" fmla="*/ 390525 w 781050"/>
              <a:gd name="connsiteY6" fmla="*/ 1839283 h 1839283"/>
              <a:gd name="connsiteX7" fmla="*/ 0 w 781050"/>
              <a:gd name="connsiteY7" fmla="*/ 1448758 h 183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050" h="1839283">
                <a:moveTo>
                  <a:pt x="0" y="1448758"/>
                </a:moveTo>
                <a:lnTo>
                  <a:pt x="187643" y="1448758"/>
                </a:lnTo>
                <a:lnTo>
                  <a:pt x="187643" y="0"/>
                </a:lnTo>
                <a:lnTo>
                  <a:pt x="585787" y="403860"/>
                </a:lnTo>
                <a:lnTo>
                  <a:pt x="593407" y="1448758"/>
                </a:lnTo>
                <a:lnTo>
                  <a:pt x="781050" y="1448758"/>
                </a:lnTo>
                <a:lnTo>
                  <a:pt x="390525" y="1839283"/>
                </a:lnTo>
                <a:lnTo>
                  <a:pt x="0" y="1448758"/>
                </a:lnTo>
                <a:close/>
              </a:path>
            </a:pathLst>
          </a:custGeom>
          <a:solidFill>
            <a:srgbClr val="FF0000">
              <a:alpha val="23137"/>
            </a:srgbClr>
          </a:solidFill>
          <a:ln w="1270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9229" y="3476008"/>
            <a:ext cx="1119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IR / THz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91048" y="1220901"/>
            <a:ext cx="5072923" cy="0"/>
          </a:xfrm>
          <a:prstGeom prst="line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endCxn id="20" idx="1"/>
          </p:cNvCxnSpPr>
          <p:nvPr/>
        </p:nvCxnSpPr>
        <p:spPr bwMode="auto">
          <a:xfrm>
            <a:off x="491048" y="3355447"/>
            <a:ext cx="1706793" cy="0"/>
          </a:xfrm>
          <a:prstGeom prst="line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20" idx="3"/>
          </p:cNvCxnSpPr>
          <p:nvPr/>
        </p:nvCxnSpPr>
        <p:spPr bwMode="auto">
          <a:xfrm flipV="1">
            <a:off x="3404658" y="3354501"/>
            <a:ext cx="2159313" cy="946"/>
          </a:xfrm>
          <a:prstGeom prst="line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" name="Rectangle 19"/>
          <p:cNvSpPr/>
          <p:nvPr/>
        </p:nvSpPr>
        <p:spPr bwMode="auto">
          <a:xfrm>
            <a:off x="2197841" y="3311632"/>
            <a:ext cx="1206817" cy="87630"/>
          </a:xfrm>
          <a:prstGeom prst="rect">
            <a:avLst/>
          </a:prstGeom>
          <a:solidFill>
            <a:srgbClr val="FFFF00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8837" y="2955337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window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04658" y="261536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screen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52749" y="2332485"/>
            <a:ext cx="385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e</a:t>
            </a:r>
            <a:r>
              <a:rPr lang="en-US" sz="2000" baseline="30000" dirty="0" smtClean="0">
                <a:solidFill>
                  <a:schemeClr val="accent3"/>
                </a:solidFill>
              </a:rPr>
              <a:t>-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564882" y="3324601"/>
            <a:ext cx="1394337" cy="1626575"/>
            <a:chOff x="3938780" y="3879302"/>
            <a:chExt cx="1394337" cy="1626575"/>
          </a:xfrm>
        </p:grpSpPr>
        <p:sp>
          <p:nvSpPr>
            <p:cNvPr id="25" name="Arc 24"/>
            <p:cNvSpPr/>
            <p:nvPr/>
          </p:nvSpPr>
          <p:spPr bwMode="auto">
            <a:xfrm rot="10800000">
              <a:off x="4009117" y="3879302"/>
              <a:ext cx="1324000" cy="1556239"/>
            </a:xfrm>
            <a:prstGeom prst="arc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3938780" y="4657421"/>
              <a:ext cx="6475" cy="839664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3945255" y="5505877"/>
              <a:ext cx="725861" cy="0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>
              <a:endCxn id="25" idx="2"/>
            </p:cNvCxnSpPr>
            <p:nvPr/>
          </p:nvCxnSpPr>
          <p:spPr bwMode="auto">
            <a:xfrm>
              <a:off x="3945255" y="4657421"/>
              <a:ext cx="63862" cy="0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671116" y="5444333"/>
              <a:ext cx="0" cy="61544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33" name="TextBox 32"/>
          <p:cNvSpPr txBox="1"/>
          <p:nvPr/>
        </p:nvSpPr>
        <p:spPr>
          <a:xfrm>
            <a:off x="1676595" y="4449897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mirror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667800" y="3977660"/>
            <a:ext cx="1109599" cy="848518"/>
            <a:chOff x="6209315" y="4532361"/>
            <a:chExt cx="1109599" cy="848518"/>
          </a:xfrm>
        </p:grpSpPr>
        <p:grpSp>
          <p:nvGrpSpPr>
            <p:cNvPr id="30" name="Group 29"/>
            <p:cNvGrpSpPr/>
            <p:nvPr/>
          </p:nvGrpSpPr>
          <p:grpSpPr>
            <a:xfrm>
              <a:off x="6348339" y="4932471"/>
              <a:ext cx="793505" cy="448408"/>
              <a:chOff x="5413864" y="4554415"/>
              <a:chExt cx="793505" cy="448408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5495192" y="4554415"/>
                <a:ext cx="712177" cy="448408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32" name="Isosceles Triangle 31"/>
              <p:cNvSpPr/>
              <p:nvPr/>
            </p:nvSpPr>
            <p:spPr bwMode="auto">
              <a:xfrm rot="5400000">
                <a:off x="5370159" y="4630103"/>
                <a:ext cx="384444" cy="297033"/>
              </a:xfrm>
              <a:prstGeom prst="triangl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209315" y="4532361"/>
              <a:ext cx="11095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2000" dirty="0" smtClean="0">
                  <a:solidFill>
                    <a:schemeClr val="accent3"/>
                  </a:solidFill>
                </a:rPr>
                <a:t>detector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 bwMode="auto">
          <a:xfrm flipH="1">
            <a:off x="2803626" y="2295321"/>
            <a:ext cx="1" cy="230665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endCxn id="32" idx="3"/>
          </p:cNvCxnSpPr>
          <p:nvPr/>
        </p:nvCxnSpPr>
        <p:spPr bwMode="auto">
          <a:xfrm>
            <a:off x="2803626" y="4601355"/>
            <a:ext cx="3003199" cy="62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5219497" y="4382161"/>
            <a:ext cx="0" cy="470507"/>
          </a:xfrm>
          <a:prstGeom prst="line">
            <a:avLst/>
          </a:prstGeom>
          <a:noFill/>
          <a:ln w="57150" cap="flat" cmpd="sng" algn="ctr">
            <a:solidFill>
              <a:schemeClr val="folHlink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4700869" y="3977660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filter(s)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3975135" y="4592748"/>
            <a:ext cx="0" cy="87235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3975135" y="5464479"/>
            <a:ext cx="1831689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48" name="Group 47"/>
          <p:cNvGrpSpPr/>
          <p:nvPr/>
        </p:nvGrpSpPr>
        <p:grpSpPr>
          <a:xfrm>
            <a:off x="5667800" y="4826178"/>
            <a:ext cx="1109599" cy="848518"/>
            <a:chOff x="6209315" y="4532361"/>
            <a:chExt cx="1109599" cy="848518"/>
          </a:xfrm>
        </p:grpSpPr>
        <p:grpSp>
          <p:nvGrpSpPr>
            <p:cNvPr id="49" name="Group 48"/>
            <p:cNvGrpSpPr/>
            <p:nvPr/>
          </p:nvGrpSpPr>
          <p:grpSpPr>
            <a:xfrm>
              <a:off x="6348339" y="4932471"/>
              <a:ext cx="793505" cy="448408"/>
              <a:chOff x="5413864" y="4554415"/>
              <a:chExt cx="793505" cy="448408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5495192" y="4554415"/>
                <a:ext cx="712177" cy="448408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2" name="Isosceles Triangle 51"/>
              <p:cNvSpPr/>
              <p:nvPr/>
            </p:nvSpPr>
            <p:spPr bwMode="auto">
              <a:xfrm rot="5400000">
                <a:off x="5370159" y="4630103"/>
                <a:ext cx="384444" cy="297033"/>
              </a:xfrm>
              <a:prstGeom prst="triangl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209315" y="4532361"/>
              <a:ext cx="11095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2000" dirty="0" smtClean="0">
                  <a:solidFill>
                    <a:schemeClr val="accent3"/>
                  </a:solidFill>
                </a:rPr>
                <a:t>detector</a:t>
              </a:r>
            </a:p>
          </p:txBody>
        </p:sp>
      </p:grpSp>
      <p:cxnSp>
        <p:nvCxnSpPr>
          <p:cNvPr id="54" name="Straight Connector 53"/>
          <p:cNvCxnSpPr/>
          <p:nvPr/>
        </p:nvCxnSpPr>
        <p:spPr bwMode="auto">
          <a:xfrm>
            <a:off x="5219497" y="5258270"/>
            <a:ext cx="0" cy="470507"/>
          </a:xfrm>
          <a:prstGeom prst="line">
            <a:avLst/>
          </a:prstGeom>
          <a:noFill/>
          <a:ln w="25400" cap="flat" cmpd="sng" algn="ctr">
            <a:solidFill>
              <a:schemeClr val="folHlink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4700869" y="4853769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filter(s)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3804585" y="4438152"/>
            <a:ext cx="326202" cy="330644"/>
          </a:xfrm>
          <a:prstGeom prst="line">
            <a:avLst/>
          </a:prstGeom>
          <a:noFill/>
          <a:ln w="254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3497845" y="3977660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splitter</a:t>
            </a:r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3796112" y="5276379"/>
            <a:ext cx="326202" cy="330644"/>
          </a:xfrm>
          <a:prstGeom prst="line">
            <a:avLst/>
          </a:prstGeom>
          <a:noFill/>
          <a:ln w="254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4" name="Isosceles Triangle 63"/>
          <p:cNvSpPr/>
          <p:nvPr/>
        </p:nvSpPr>
        <p:spPr bwMode="auto">
          <a:xfrm>
            <a:off x="7018860" y="3876117"/>
            <a:ext cx="406400" cy="433415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9" name="Isosceles Triangle 68"/>
          <p:cNvSpPr/>
          <p:nvPr/>
        </p:nvSpPr>
        <p:spPr bwMode="auto">
          <a:xfrm>
            <a:off x="7543781" y="3886012"/>
            <a:ext cx="406400" cy="433415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0" name="Isosceles Triangle 69"/>
          <p:cNvSpPr/>
          <p:nvPr/>
        </p:nvSpPr>
        <p:spPr bwMode="auto">
          <a:xfrm>
            <a:off x="7018860" y="3094924"/>
            <a:ext cx="406400" cy="433415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1" name="Isosceles Triangle 70"/>
          <p:cNvSpPr/>
          <p:nvPr/>
        </p:nvSpPr>
        <p:spPr bwMode="auto">
          <a:xfrm>
            <a:off x="7543781" y="3094924"/>
            <a:ext cx="406400" cy="433415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73" name="Elbow Connector 72"/>
          <p:cNvCxnSpPr>
            <a:stCxn id="31" idx="3"/>
            <a:endCxn id="64" idx="3"/>
          </p:cNvCxnSpPr>
          <p:nvPr/>
        </p:nvCxnSpPr>
        <p:spPr bwMode="auto">
          <a:xfrm flipV="1">
            <a:off x="6600329" y="4309532"/>
            <a:ext cx="621731" cy="292442"/>
          </a:xfrm>
          <a:prstGeom prst="bentConnector2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6" name="Elbow Connector 75"/>
          <p:cNvCxnSpPr>
            <a:stCxn id="51" idx="3"/>
            <a:endCxn id="69" idx="3"/>
          </p:cNvCxnSpPr>
          <p:nvPr/>
        </p:nvCxnSpPr>
        <p:spPr bwMode="auto">
          <a:xfrm flipV="1">
            <a:off x="6600329" y="4319427"/>
            <a:ext cx="1146652" cy="1131065"/>
          </a:xfrm>
          <a:prstGeom prst="bentConnector2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>
            <a:stCxn id="64" idx="0"/>
            <a:endCxn id="70" idx="3"/>
          </p:cNvCxnSpPr>
          <p:nvPr/>
        </p:nvCxnSpPr>
        <p:spPr bwMode="auto">
          <a:xfrm flipV="1">
            <a:off x="7222060" y="3528339"/>
            <a:ext cx="0" cy="347778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>
            <a:stCxn id="69" idx="0"/>
            <a:endCxn id="71" idx="3"/>
          </p:cNvCxnSpPr>
          <p:nvPr/>
        </p:nvCxnSpPr>
        <p:spPr bwMode="auto">
          <a:xfrm flipV="1">
            <a:off x="7746981" y="3528339"/>
            <a:ext cx="0" cy="35767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3" name="TextBox 82"/>
          <p:cNvSpPr txBox="1"/>
          <p:nvPr/>
        </p:nvSpPr>
        <p:spPr>
          <a:xfrm>
            <a:off x="8010579" y="3892805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preamp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010579" y="3111577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shaper</a:t>
            </a:r>
          </a:p>
        </p:txBody>
      </p:sp>
      <p:sp>
        <p:nvSpPr>
          <p:cNvPr id="85" name="Isosceles Triangle 84"/>
          <p:cNvSpPr/>
          <p:nvPr/>
        </p:nvSpPr>
        <p:spPr bwMode="auto">
          <a:xfrm rot="10800000">
            <a:off x="7018860" y="2457654"/>
            <a:ext cx="406400" cy="21670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7018860" y="1884788"/>
            <a:ext cx="406400" cy="57286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7" name="Isosceles Triangle 86"/>
          <p:cNvSpPr/>
          <p:nvPr/>
        </p:nvSpPr>
        <p:spPr bwMode="auto">
          <a:xfrm rot="10800000">
            <a:off x="7543781" y="2457654"/>
            <a:ext cx="406400" cy="21670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7543781" y="1884788"/>
            <a:ext cx="406400" cy="57286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90" name="Straight Arrow Connector 89"/>
          <p:cNvCxnSpPr>
            <a:stCxn id="70" idx="0"/>
            <a:endCxn id="85" idx="0"/>
          </p:cNvCxnSpPr>
          <p:nvPr/>
        </p:nvCxnSpPr>
        <p:spPr bwMode="auto">
          <a:xfrm flipV="1">
            <a:off x="7222060" y="2674362"/>
            <a:ext cx="0" cy="420562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3" name="Straight Arrow Connector 92"/>
          <p:cNvCxnSpPr>
            <a:stCxn id="71" idx="0"/>
            <a:endCxn id="87" idx="0"/>
          </p:cNvCxnSpPr>
          <p:nvPr/>
        </p:nvCxnSpPr>
        <p:spPr bwMode="auto">
          <a:xfrm flipV="1">
            <a:off x="7746981" y="2674362"/>
            <a:ext cx="0" cy="420562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4" name="TextBox 93"/>
          <p:cNvSpPr txBox="1"/>
          <p:nvPr/>
        </p:nvSpPr>
        <p:spPr>
          <a:xfrm>
            <a:off x="8053058" y="1971411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ADC</a:t>
            </a:r>
          </a:p>
        </p:txBody>
      </p:sp>
    </p:spTree>
    <p:extLst>
      <p:ext uri="{BB962C8B-B14F-4D97-AF65-F5344CB8AC3E}">
        <p14:creationId xmlns:p14="http://schemas.microsoft.com/office/powerpoint/2010/main" val="11875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 Radiation Measurement with Spectrometer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40528" y="2295321"/>
            <a:ext cx="4611913" cy="0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>
            <a:stCxn id="8" idx="6"/>
          </p:cNvCxnSpPr>
          <p:nvPr/>
        </p:nvCxnSpPr>
        <p:spPr bwMode="auto">
          <a:xfrm>
            <a:off x="1715871" y="2295321"/>
            <a:ext cx="48387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1487271" y="1304721"/>
            <a:ext cx="914400" cy="914400"/>
          </a:xfrm>
          <a:prstGeom prst="line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554071" y="2371521"/>
            <a:ext cx="914400" cy="914400"/>
          </a:xfrm>
          <a:prstGeom prst="line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" name="Oval 7"/>
          <p:cNvSpPr/>
          <p:nvPr/>
        </p:nvSpPr>
        <p:spPr bwMode="auto">
          <a:xfrm>
            <a:off x="1487271" y="2219121"/>
            <a:ext cx="228600" cy="15240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 bwMode="auto">
          <a:xfrm flipV="1">
            <a:off x="1601571" y="1860981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1677767" y="1884788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522489" y="1884788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rot="10800000" flipV="1">
            <a:off x="1598713" y="2366766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rot="10800000" flipV="1">
            <a:off x="1674909" y="2342943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rot="10800000" flipV="1">
            <a:off x="1519631" y="2342943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" name="Down Arrow 24"/>
          <p:cNvSpPr/>
          <p:nvPr/>
        </p:nvSpPr>
        <p:spPr bwMode="auto">
          <a:xfrm>
            <a:off x="2062581" y="2094338"/>
            <a:ext cx="781050" cy="1839283"/>
          </a:xfrm>
          <a:custGeom>
            <a:avLst/>
            <a:gdLst>
              <a:gd name="connsiteX0" fmla="*/ 0 w 781050"/>
              <a:gd name="connsiteY0" fmla="*/ 1471618 h 1862143"/>
              <a:gd name="connsiteX1" fmla="*/ 187643 w 781050"/>
              <a:gd name="connsiteY1" fmla="*/ 1471618 h 1862143"/>
              <a:gd name="connsiteX2" fmla="*/ 187643 w 781050"/>
              <a:gd name="connsiteY2" fmla="*/ 0 h 1862143"/>
              <a:gd name="connsiteX3" fmla="*/ 593407 w 781050"/>
              <a:gd name="connsiteY3" fmla="*/ 0 h 1862143"/>
              <a:gd name="connsiteX4" fmla="*/ 593407 w 781050"/>
              <a:gd name="connsiteY4" fmla="*/ 1471618 h 1862143"/>
              <a:gd name="connsiteX5" fmla="*/ 781050 w 781050"/>
              <a:gd name="connsiteY5" fmla="*/ 1471618 h 1862143"/>
              <a:gd name="connsiteX6" fmla="*/ 390525 w 781050"/>
              <a:gd name="connsiteY6" fmla="*/ 1862143 h 1862143"/>
              <a:gd name="connsiteX7" fmla="*/ 0 w 781050"/>
              <a:gd name="connsiteY7" fmla="*/ 1471618 h 1862143"/>
              <a:gd name="connsiteX0" fmla="*/ 0 w 781050"/>
              <a:gd name="connsiteY0" fmla="*/ 1471618 h 1862143"/>
              <a:gd name="connsiteX1" fmla="*/ 187643 w 781050"/>
              <a:gd name="connsiteY1" fmla="*/ 1471618 h 1862143"/>
              <a:gd name="connsiteX2" fmla="*/ 187643 w 781050"/>
              <a:gd name="connsiteY2" fmla="*/ 0 h 1862143"/>
              <a:gd name="connsiteX3" fmla="*/ 585787 w 781050"/>
              <a:gd name="connsiteY3" fmla="*/ 426720 h 1862143"/>
              <a:gd name="connsiteX4" fmla="*/ 593407 w 781050"/>
              <a:gd name="connsiteY4" fmla="*/ 1471618 h 1862143"/>
              <a:gd name="connsiteX5" fmla="*/ 781050 w 781050"/>
              <a:gd name="connsiteY5" fmla="*/ 1471618 h 1862143"/>
              <a:gd name="connsiteX6" fmla="*/ 390525 w 781050"/>
              <a:gd name="connsiteY6" fmla="*/ 1862143 h 1862143"/>
              <a:gd name="connsiteX7" fmla="*/ 0 w 781050"/>
              <a:gd name="connsiteY7" fmla="*/ 1471618 h 1862143"/>
              <a:gd name="connsiteX0" fmla="*/ 0 w 781050"/>
              <a:gd name="connsiteY0" fmla="*/ 1448758 h 1839283"/>
              <a:gd name="connsiteX1" fmla="*/ 187643 w 781050"/>
              <a:gd name="connsiteY1" fmla="*/ 1448758 h 1839283"/>
              <a:gd name="connsiteX2" fmla="*/ 187643 w 781050"/>
              <a:gd name="connsiteY2" fmla="*/ 0 h 1839283"/>
              <a:gd name="connsiteX3" fmla="*/ 585787 w 781050"/>
              <a:gd name="connsiteY3" fmla="*/ 403860 h 1839283"/>
              <a:gd name="connsiteX4" fmla="*/ 593407 w 781050"/>
              <a:gd name="connsiteY4" fmla="*/ 1448758 h 1839283"/>
              <a:gd name="connsiteX5" fmla="*/ 781050 w 781050"/>
              <a:gd name="connsiteY5" fmla="*/ 1448758 h 1839283"/>
              <a:gd name="connsiteX6" fmla="*/ 390525 w 781050"/>
              <a:gd name="connsiteY6" fmla="*/ 1839283 h 1839283"/>
              <a:gd name="connsiteX7" fmla="*/ 0 w 781050"/>
              <a:gd name="connsiteY7" fmla="*/ 1448758 h 183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050" h="1839283">
                <a:moveTo>
                  <a:pt x="0" y="1448758"/>
                </a:moveTo>
                <a:lnTo>
                  <a:pt x="187643" y="1448758"/>
                </a:lnTo>
                <a:lnTo>
                  <a:pt x="187643" y="0"/>
                </a:lnTo>
                <a:lnTo>
                  <a:pt x="585787" y="403860"/>
                </a:lnTo>
                <a:lnTo>
                  <a:pt x="593407" y="1448758"/>
                </a:lnTo>
                <a:lnTo>
                  <a:pt x="781050" y="1448758"/>
                </a:lnTo>
                <a:lnTo>
                  <a:pt x="390525" y="1839283"/>
                </a:lnTo>
                <a:lnTo>
                  <a:pt x="0" y="1448758"/>
                </a:lnTo>
                <a:close/>
              </a:path>
            </a:pathLst>
          </a:custGeom>
          <a:solidFill>
            <a:srgbClr val="FF0000">
              <a:alpha val="23137"/>
            </a:srgbClr>
          </a:solidFill>
          <a:ln w="1270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38709" y="3476008"/>
            <a:ext cx="1119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IR / THz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40528" y="1220901"/>
            <a:ext cx="5072923" cy="0"/>
          </a:xfrm>
          <a:prstGeom prst="line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endCxn id="20" idx="1"/>
          </p:cNvCxnSpPr>
          <p:nvPr/>
        </p:nvCxnSpPr>
        <p:spPr bwMode="auto">
          <a:xfrm>
            <a:off x="140528" y="3355447"/>
            <a:ext cx="1706793" cy="0"/>
          </a:xfrm>
          <a:prstGeom prst="line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20" idx="3"/>
          </p:cNvCxnSpPr>
          <p:nvPr/>
        </p:nvCxnSpPr>
        <p:spPr bwMode="auto">
          <a:xfrm flipV="1">
            <a:off x="3054138" y="3354501"/>
            <a:ext cx="2159313" cy="946"/>
          </a:xfrm>
          <a:prstGeom prst="line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" name="Rectangle 19"/>
          <p:cNvSpPr/>
          <p:nvPr/>
        </p:nvSpPr>
        <p:spPr bwMode="auto">
          <a:xfrm>
            <a:off x="1847321" y="3311632"/>
            <a:ext cx="1206817" cy="87630"/>
          </a:xfrm>
          <a:prstGeom prst="rect">
            <a:avLst/>
          </a:prstGeom>
          <a:solidFill>
            <a:srgbClr val="FFFF00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08317" y="2955337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window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54138" y="261536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screen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02229" y="2332485"/>
            <a:ext cx="385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e</a:t>
            </a:r>
            <a:r>
              <a:rPr lang="en-US" sz="2000" baseline="30000" dirty="0" smtClean="0">
                <a:solidFill>
                  <a:schemeClr val="accent3"/>
                </a:solidFill>
              </a:rPr>
              <a:t>-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14362" y="3324601"/>
            <a:ext cx="1394337" cy="1626575"/>
            <a:chOff x="3938780" y="3879302"/>
            <a:chExt cx="1394337" cy="1626575"/>
          </a:xfrm>
        </p:grpSpPr>
        <p:sp>
          <p:nvSpPr>
            <p:cNvPr id="25" name="Arc 24"/>
            <p:cNvSpPr/>
            <p:nvPr/>
          </p:nvSpPr>
          <p:spPr bwMode="auto">
            <a:xfrm rot="10800000">
              <a:off x="4009117" y="3879302"/>
              <a:ext cx="1324000" cy="1556239"/>
            </a:xfrm>
            <a:prstGeom prst="arc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3938780" y="4657421"/>
              <a:ext cx="6475" cy="839664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3945255" y="5505877"/>
              <a:ext cx="725861" cy="0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>
              <a:endCxn id="25" idx="2"/>
            </p:cNvCxnSpPr>
            <p:nvPr/>
          </p:nvCxnSpPr>
          <p:spPr bwMode="auto">
            <a:xfrm>
              <a:off x="3945255" y="4657421"/>
              <a:ext cx="63862" cy="0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671116" y="5444333"/>
              <a:ext cx="0" cy="61544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33" name="TextBox 32"/>
          <p:cNvSpPr txBox="1"/>
          <p:nvPr/>
        </p:nvSpPr>
        <p:spPr>
          <a:xfrm>
            <a:off x="1326075" y="4449897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mirror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>
            <a:off x="2453106" y="2295321"/>
            <a:ext cx="1" cy="230665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3" name="TextBox 82"/>
          <p:cNvSpPr txBox="1"/>
          <p:nvPr/>
        </p:nvSpPr>
        <p:spPr>
          <a:xfrm>
            <a:off x="4469863" y="5995332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detectors</a:t>
            </a:r>
          </a:p>
        </p:txBody>
      </p:sp>
      <p:grpSp>
        <p:nvGrpSpPr>
          <p:cNvPr id="3" name="Group 2"/>
          <p:cNvGrpSpPr/>
          <p:nvPr/>
        </p:nvGrpSpPr>
        <p:grpSpPr>
          <a:xfrm rot="5400000">
            <a:off x="2651980" y="6061544"/>
            <a:ext cx="366944" cy="224204"/>
            <a:chOff x="1736209" y="5812039"/>
            <a:chExt cx="793505" cy="448408"/>
          </a:xfrm>
        </p:grpSpPr>
        <p:sp>
          <p:nvSpPr>
            <p:cNvPr id="68" name="Rectangle 67"/>
            <p:cNvSpPr/>
            <p:nvPr/>
          </p:nvSpPr>
          <p:spPr bwMode="auto">
            <a:xfrm>
              <a:off x="1817537" y="5812039"/>
              <a:ext cx="712177" cy="44840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72" name="Isosceles Triangle 71"/>
            <p:cNvSpPr/>
            <p:nvPr/>
          </p:nvSpPr>
          <p:spPr bwMode="auto">
            <a:xfrm rot="5400000">
              <a:off x="1692504" y="5887727"/>
              <a:ext cx="384444" cy="297033"/>
            </a:xfrm>
            <a:prstGeom prst="triangle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 rot="5400000">
            <a:off x="2935672" y="6061544"/>
            <a:ext cx="366944" cy="224204"/>
            <a:chOff x="1736209" y="5812039"/>
            <a:chExt cx="793505" cy="448408"/>
          </a:xfrm>
        </p:grpSpPr>
        <p:sp>
          <p:nvSpPr>
            <p:cNvPr id="75" name="Rectangle 74"/>
            <p:cNvSpPr/>
            <p:nvPr/>
          </p:nvSpPr>
          <p:spPr bwMode="auto">
            <a:xfrm>
              <a:off x="1817537" y="5812039"/>
              <a:ext cx="712177" cy="44840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77" name="Isosceles Triangle 76"/>
            <p:cNvSpPr/>
            <p:nvPr/>
          </p:nvSpPr>
          <p:spPr bwMode="auto">
            <a:xfrm rot="5400000">
              <a:off x="1692504" y="5887727"/>
              <a:ext cx="384444" cy="297033"/>
            </a:xfrm>
            <a:prstGeom prst="triangle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 rot="5400000">
            <a:off x="3219364" y="6061544"/>
            <a:ext cx="366944" cy="224204"/>
            <a:chOff x="1736209" y="5812039"/>
            <a:chExt cx="793505" cy="448408"/>
          </a:xfrm>
        </p:grpSpPr>
        <p:sp>
          <p:nvSpPr>
            <p:cNvPr id="80" name="Rectangle 79"/>
            <p:cNvSpPr/>
            <p:nvPr/>
          </p:nvSpPr>
          <p:spPr bwMode="auto">
            <a:xfrm>
              <a:off x="1817537" y="5812039"/>
              <a:ext cx="712177" cy="44840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82" name="Isosceles Triangle 81"/>
            <p:cNvSpPr/>
            <p:nvPr/>
          </p:nvSpPr>
          <p:spPr bwMode="auto">
            <a:xfrm rot="5400000">
              <a:off x="1692504" y="5887727"/>
              <a:ext cx="384444" cy="297033"/>
            </a:xfrm>
            <a:prstGeom prst="triangle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 rot="5400000">
            <a:off x="3503056" y="6061544"/>
            <a:ext cx="366944" cy="224204"/>
            <a:chOff x="1736209" y="5812039"/>
            <a:chExt cx="793505" cy="448408"/>
          </a:xfrm>
        </p:grpSpPr>
        <p:sp>
          <p:nvSpPr>
            <p:cNvPr id="91" name="Rectangle 90"/>
            <p:cNvSpPr/>
            <p:nvPr/>
          </p:nvSpPr>
          <p:spPr bwMode="auto">
            <a:xfrm>
              <a:off x="1817537" y="5812039"/>
              <a:ext cx="712177" cy="44840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92" name="Isosceles Triangle 91"/>
            <p:cNvSpPr/>
            <p:nvPr/>
          </p:nvSpPr>
          <p:spPr bwMode="auto">
            <a:xfrm rot="5400000">
              <a:off x="1692504" y="5887727"/>
              <a:ext cx="384444" cy="297033"/>
            </a:xfrm>
            <a:prstGeom prst="triangle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 rot="5400000">
            <a:off x="3786748" y="6061544"/>
            <a:ext cx="366944" cy="224204"/>
            <a:chOff x="1736209" y="5812039"/>
            <a:chExt cx="793505" cy="448408"/>
          </a:xfrm>
        </p:grpSpPr>
        <p:sp>
          <p:nvSpPr>
            <p:cNvPr id="96" name="Rectangle 95"/>
            <p:cNvSpPr/>
            <p:nvPr/>
          </p:nvSpPr>
          <p:spPr bwMode="auto">
            <a:xfrm>
              <a:off x="1817537" y="5812039"/>
              <a:ext cx="712177" cy="44840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97" name="Isosceles Triangle 96"/>
            <p:cNvSpPr/>
            <p:nvPr/>
          </p:nvSpPr>
          <p:spPr bwMode="auto">
            <a:xfrm rot="5400000">
              <a:off x="1692504" y="5887727"/>
              <a:ext cx="384444" cy="297033"/>
            </a:xfrm>
            <a:prstGeom prst="triangle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 rot="5400000">
            <a:off x="4070440" y="6061544"/>
            <a:ext cx="366944" cy="224204"/>
            <a:chOff x="1736209" y="5812039"/>
            <a:chExt cx="793505" cy="448408"/>
          </a:xfrm>
        </p:grpSpPr>
        <p:sp>
          <p:nvSpPr>
            <p:cNvPr id="99" name="Rectangle 98"/>
            <p:cNvSpPr/>
            <p:nvPr/>
          </p:nvSpPr>
          <p:spPr bwMode="auto">
            <a:xfrm>
              <a:off x="1817537" y="5812039"/>
              <a:ext cx="712177" cy="44840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0" name="Isosceles Triangle 99"/>
            <p:cNvSpPr/>
            <p:nvPr/>
          </p:nvSpPr>
          <p:spPr bwMode="auto">
            <a:xfrm rot="5400000">
              <a:off x="1692504" y="5887727"/>
              <a:ext cx="384444" cy="297033"/>
            </a:xfrm>
            <a:prstGeom prst="triangle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cxnSp>
        <p:nvCxnSpPr>
          <p:cNvPr id="107" name="Straight Arrow Connector 106"/>
          <p:cNvCxnSpPr/>
          <p:nvPr/>
        </p:nvCxnSpPr>
        <p:spPr bwMode="auto">
          <a:xfrm>
            <a:off x="2446484" y="4601974"/>
            <a:ext cx="2187231" cy="4797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116" name="Group 115"/>
          <p:cNvGrpSpPr/>
          <p:nvPr/>
        </p:nvGrpSpPr>
        <p:grpSpPr>
          <a:xfrm>
            <a:off x="4469863" y="4418087"/>
            <a:ext cx="359686" cy="367774"/>
            <a:chOff x="4888123" y="4484894"/>
            <a:chExt cx="359686" cy="367774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4888123" y="4522552"/>
              <a:ext cx="331374" cy="330116"/>
            </a:xfrm>
            <a:prstGeom prst="line">
              <a:avLst/>
            </a:prstGeom>
            <a:noFill/>
            <a:ln w="57150" cap="flat" cmpd="sng" algn="ctr">
              <a:solidFill>
                <a:schemeClr val="folHlink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4916435" y="4484894"/>
              <a:ext cx="331374" cy="330116"/>
            </a:xfrm>
            <a:prstGeom prst="line">
              <a:avLst/>
            </a:prstGeom>
            <a:noFill/>
            <a:ln w="5715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cxnSp>
        <p:nvCxnSpPr>
          <p:cNvPr id="109" name="Straight Arrow Connector 108"/>
          <p:cNvCxnSpPr>
            <a:endCxn id="72" idx="3"/>
          </p:cNvCxnSpPr>
          <p:nvPr/>
        </p:nvCxnSpPr>
        <p:spPr bwMode="auto">
          <a:xfrm flipH="1">
            <a:off x="2835452" y="4649952"/>
            <a:ext cx="1798264" cy="134022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0" name="Straight Arrow Connector 109"/>
          <p:cNvCxnSpPr>
            <a:endCxn id="77" idx="3"/>
          </p:cNvCxnSpPr>
          <p:nvPr/>
        </p:nvCxnSpPr>
        <p:spPr bwMode="auto">
          <a:xfrm flipH="1">
            <a:off x="3119144" y="4625963"/>
            <a:ext cx="1530562" cy="1364211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ys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1" name="Straight Arrow Connector 110"/>
          <p:cNvCxnSpPr>
            <a:endCxn id="82" idx="3"/>
          </p:cNvCxnSpPr>
          <p:nvPr/>
        </p:nvCxnSpPr>
        <p:spPr bwMode="auto">
          <a:xfrm flipH="1">
            <a:off x="3402836" y="4649952"/>
            <a:ext cx="1230880" cy="1340222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ys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2" name="Straight Arrow Connector 111"/>
          <p:cNvCxnSpPr>
            <a:endCxn id="92" idx="3"/>
          </p:cNvCxnSpPr>
          <p:nvPr/>
        </p:nvCxnSpPr>
        <p:spPr bwMode="auto">
          <a:xfrm flipH="1">
            <a:off x="3686528" y="4625963"/>
            <a:ext cx="947188" cy="1364211"/>
          </a:xfrm>
          <a:prstGeom prst="straightConnector1">
            <a:avLst/>
          </a:prstGeom>
          <a:noFill/>
          <a:ln w="28575" cap="flat" cmpd="sng" algn="ctr">
            <a:solidFill>
              <a:srgbClr val="92D050"/>
            </a:solidFill>
            <a:prstDash val="sys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3" name="Straight Arrow Connector 112"/>
          <p:cNvCxnSpPr>
            <a:endCxn id="97" idx="3"/>
          </p:cNvCxnSpPr>
          <p:nvPr/>
        </p:nvCxnSpPr>
        <p:spPr bwMode="auto">
          <a:xfrm flipH="1">
            <a:off x="3970220" y="4649952"/>
            <a:ext cx="663496" cy="1340222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ys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4" name="Straight Arrow Connector 113"/>
          <p:cNvCxnSpPr>
            <a:endCxn id="100" idx="3"/>
          </p:cNvCxnSpPr>
          <p:nvPr/>
        </p:nvCxnSpPr>
        <p:spPr bwMode="auto">
          <a:xfrm flipH="1">
            <a:off x="4253912" y="4649952"/>
            <a:ext cx="379804" cy="1340222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ys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7" name="TextBox 116"/>
          <p:cNvSpPr txBox="1"/>
          <p:nvPr/>
        </p:nvSpPr>
        <p:spPr>
          <a:xfrm>
            <a:off x="4374677" y="4049604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grating</a:t>
            </a:r>
          </a:p>
        </p:txBody>
      </p:sp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212" y="1119470"/>
            <a:ext cx="3636358" cy="272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" t="11135" r="2346" b="3365"/>
          <a:stretch/>
        </p:blipFill>
        <p:spPr bwMode="auto">
          <a:xfrm>
            <a:off x="5707702" y="3956679"/>
            <a:ext cx="2161483" cy="243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" name="TextBox 119"/>
          <p:cNvSpPr txBox="1"/>
          <p:nvPr/>
        </p:nvSpPr>
        <p:spPr>
          <a:xfrm>
            <a:off x="7869185" y="3839170"/>
            <a:ext cx="11817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800" dirty="0" err="1" smtClean="0">
                <a:solidFill>
                  <a:schemeClr val="accent3"/>
                </a:solidFill>
              </a:rPr>
              <a:t>Courtesy</a:t>
            </a:r>
            <a:r>
              <a:rPr lang="de-DE" sz="800" dirty="0" smtClean="0">
                <a:solidFill>
                  <a:schemeClr val="accent3"/>
                </a:solidFill>
              </a:rPr>
              <a:t> </a:t>
            </a:r>
            <a:r>
              <a:rPr lang="de-DE" sz="800" dirty="0" err="1" smtClean="0">
                <a:solidFill>
                  <a:schemeClr val="accent3"/>
                </a:solidFill>
              </a:rPr>
              <a:t>of</a:t>
            </a:r>
            <a:r>
              <a:rPr lang="de-DE" sz="800" dirty="0" smtClean="0">
                <a:solidFill>
                  <a:schemeClr val="accent3"/>
                </a:solidFill>
              </a:rPr>
              <a:t> S. </a:t>
            </a:r>
            <a:r>
              <a:rPr lang="de-DE" sz="800" dirty="0" err="1" smtClean="0">
                <a:solidFill>
                  <a:schemeClr val="accent3"/>
                </a:solidFill>
              </a:rPr>
              <a:t>Wesch</a:t>
            </a:r>
            <a:endParaRPr lang="de-DE" sz="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8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4.5MHz Test Scheme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6707" y="1529481"/>
            <a:ext cx="1889125" cy="458153"/>
          </a:xfrm>
          <a:prstGeom prst="roundRect">
            <a:avLst>
              <a:gd name="adj" fmla="val 22405"/>
            </a:avLst>
          </a:prstGeom>
          <a:solidFill>
            <a:srgbClr val="92D050"/>
          </a:solidFill>
          <a:ln w="12700" cap="rnd" cmpd="sng">
            <a:solidFill>
              <a:schemeClr val="tx1"/>
            </a:solidFill>
            <a:beve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EOD Laser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4341" y="1532051"/>
            <a:ext cx="1363133" cy="458153"/>
          </a:xfrm>
          <a:prstGeom prst="roundRect">
            <a:avLst>
              <a:gd name="adj" fmla="val 22405"/>
            </a:avLst>
          </a:prstGeom>
          <a:solidFill>
            <a:srgbClr val="92D050"/>
          </a:solidFill>
          <a:ln w="12700" cap="rnd" cmpd="sng">
            <a:solidFill>
              <a:schemeClr val="tx1"/>
            </a:solidFill>
            <a:beve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Amplifier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5016" y="1532051"/>
            <a:ext cx="829733" cy="458153"/>
          </a:xfrm>
          <a:prstGeom prst="roundRect">
            <a:avLst>
              <a:gd name="adj" fmla="val 22405"/>
            </a:avLst>
          </a:prstGeom>
          <a:solidFill>
            <a:srgbClr val="92D050"/>
          </a:solidFill>
          <a:ln w="12700" cap="rnd" cmpd="sng">
            <a:solidFill>
              <a:schemeClr val="tx1"/>
            </a:solidFill>
            <a:beve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AOM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2774949" y="2705595"/>
            <a:ext cx="1143000" cy="458153"/>
          </a:xfrm>
          <a:prstGeom prst="roundRect">
            <a:avLst>
              <a:gd name="adj" fmla="val 22405"/>
            </a:avLst>
          </a:prstGeom>
          <a:solidFill>
            <a:srgbClr val="00B0F0"/>
          </a:solidFill>
          <a:ln w="12700" cap="rnd" cmpd="sng">
            <a:solidFill>
              <a:schemeClr val="tx1"/>
            </a:solidFill>
            <a:beve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DG645</a:t>
            </a:r>
          </a:p>
        </p:txBody>
      </p:sp>
      <p:cxnSp>
        <p:nvCxnSpPr>
          <p:cNvPr id="8" name="Straight Arrow Connector 7"/>
          <p:cNvCxnSpPr>
            <a:endCxn id="7" idx="1"/>
          </p:cNvCxnSpPr>
          <p:nvPr/>
        </p:nvCxnSpPr>
        <p:spPr bwMode="auto">
          <a:xfrm>
            <a:off x="2645832" y="1761127"/>
            <a:ext cx="1509184" cy="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4" name="Straight Arrow Connector 133"/>
          <p:cNvCxnSpPr>
            <a:endCxn id="6" idx="1"/>
          </p:cNvCxnSpPr>
          <p:nvPr/>
        </p:nvCxnSpPr>
        <p:spPr bwMode="auto">
          <a:xfrm>
            <a:off x="4984749" y="1748034"/>
            <a:ext cx="1389592" cy="1309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847754" y="1329426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54MHz</a:t>
            </a:r>
          </a:p>
        </p:txBody>
      </p:sp>
      <p:cxnSp>
        <p:nvCxnSpPr>
          <p:cNvPr id="224" name="Elbow Connector 223"/>
          <p:cNvCxnSpPr/>
          <p:nvPr/>
        </p:nvCxnSpPr>
        <p:spPr bwMode="auto">
          <a:xfrm>
            <a:off x="1701269" y="1990204"/>
            <a:ext cx="1073680" cy="944467"/>
          </a:xfrm>
          <a:prstGeom prst="bentConnector3">
            <a:avLst>
              <a:gd name="adj1" fmla="val -567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46" name="TextBox 145"/>
          <p:cNvSpPr txBox="1"/>
          <p:nvPr/>
        </p:nvSpPr>
        <p:spPr>
          <a:xfrm>
            <a:off x="6628942" y="2734617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100Hz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031771" y="1875874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1-4.5MHz</a:t>
            </a:r>
          </a:p>
        </p:txBody>
      </p:sp>
      <p:cxnSp>
        <p:nvCxnSpPr>
          <p:cNvPr id="228" name="Elbow Connector 227"/>
          <p:cNvCxnSpPr>
            <a:stCxn id="252" idx="3"/>
            <a:endCxn id="7" idx="2"/>
          </p:cNvCxnSpPr>
          <p:nvPr/>
        </p:nvCxnSpPr>
        <p:spPr bwMode="auto">
          <a:xfrm flipV="1">
            <a:off x="3917949" y="1990204"/>
            <a:ext cx="651934" cy="944468"/>
          </a:xfrm>
          <a:prstGeom prst="bentConnector2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48" name="TextBox 147"/>
          <p:cNvSpPr txBox="1"/>
          <p:nvPr/>
        </p:nvSpPr>
        <p:spPr>
          <a:xfrm>
            <a:off x="3244859" y="5705970"/>
            <a:ext cx="2506133" cy="458153"/>
          </a:xfrm>
          <a:prstGeom prst="roundRect">
            <a:avLst>
              <a:gd name="adj" fmla="val 22405"/>
            </a:avLst>
          </a:prstGeom>
          <a:solidFill>
            <a:srgbClr val="00B0F0"/>
          </a:solidFill>
          <a:ln w="12700" cap="rnd" cmpd="sng">
            <a:solidFill>
              <a:schemeClr val="tx1"/>
            </a:solidFill>
            <a:beve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Oscilloscope</a:t>
            </a:r>
          </a:p>
        </p:txBody>
      </p:sp>
      <p:cxnSp>
        <p:nvCxnSpPr>
          <p:cNvPr id="232" name="Elbow Connector 231"/>
          <p:cNvCxnSpPr>
            <a:stCxn id="252" idx="2"/>
          </p:cNvCxnSpPr>
          <p:nvPr/>
        </p:nvCxnSpPr>
        <p:spPr bwMode="auto">
          <a:xfrm rot="16200000" flipH="1">
            <a:off x="2324684" y="4185513"/>
            <a:ext cx="2542224" cy="498694"/>
          </a:xfrm>
          <a:prstGeom prst="bentConnector3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1" name="TextBox 150"/>
          <p:cNvSpPr txBox="1"/>
          <p:nvPr/>
        </p:nvSpPr>
        <p:spPr>
          <a:xfrm>
            <a:off x="6565442" y="3340330"/>
            <a:ext cx="1930857" cy="810578"/>
          </a:xfrm>
          <a:prstGeom prst="roundRect">
            <a:avLst>
              <a:gd name="adj" fmla="val 22405"/>
            </a:avLst>
          </a:prstGeom>
          <a:solidFill>
            <a:srgbClr val="00B050"/>
          </a:solidFill>
          <a:ln w="12700" cap="rnd" cmpd="sng">
            <a:solidFill>
              <a:schemeClr val="tx1"/>
            </a:solidFill>
            <a:beve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err="1" smtClean="0">
                <a:solidFill>
                  <a:schemeClr val="accent3"/>
                </a:solidFill>
              </a:rPr>
              <a:t>Pyrodetector</a:t>
            </a:r>
            <a:r>
              <a:rPr lang="en-US" sz="2000" dirty="0" smtClean="0">
                <a:solidFill>
                  <a:schemeClr val="accent3"/>
                </a:solidFill>
              </a:rPr>
              <a:t> + Amplifiers</a:t>
            </a:r>
          </a:p>
        </p:txBody>
      </p:sp>
      <p:cxnSp>
        <p:nvCxnSpPr>
          <p:cNvPr id="235" name="Elbow Connector 234"/>
          <p:cNvCxnSpPr>
            <a:stCxn id="6" idx="3"/>
            <a:endCxn id="151" idx="0"/>
          </p:cNvCxnSpPr>
          <p:nvPr/>
        </p:nvCxnSpPr>
        <p:spPr bwMode="auto">
          <a:xfrm flipH="1">
            <a:off x="7530871" y="1761128"/>
            <a:ext cx="206603" cy="1579202"/>
          </a:xfrm>
          <a:prstGeom prst="bentConnector4">
            <a:avLst>
              <a:gd name="adj1" fmla="val -110647"/>
              <a:gd name="adj2" fmla="val 5725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2050" name="Picture 2" descr="C:\Users\ppeier\Desktop\ppeier\coherent_Diag\Pyro_Box_Desy\Shaper_tests\Scope\RTOScreenshot_pyrotest_2013-11-08_15_102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4" y="4246577"/>
            <a:ext cx="2908305" cy="21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peier\Desktop\ppeier\lab_pics\20131024_1355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540" y="4434861"/>
            <a:ext cx="2657259" cy="19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Elbow Connector 50"/>
          <p:cNvCxnSpPr>
            <a:stCxn id="151" idx="1"/>
          </p:cNvCxnSpPr>
          <p:nvPr/>
        </p:nvCxnSpPr>
        <p:spPr bwMode="auto">
          <a:xfrm rot="10800000" flipV="1">
            <a:off x="5180850" y="3745618"/>
            <a:ext cx="1384592" cy="1960351"/>
          </a:xfrm>
          <a:prstGeom prst="bentConnector2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2054" name="Group 2053"/>
          <p:cNvGrpSpPr/>
          <p:nvPr/>
        </p:nvGrpSpPr>
        <p:grpSpPr>
          <a:xfrm>
            <a:off x="194733" y="3255149"/>
            <a:ext cx="2669959" cy="930135"/>
            <a:chOff x="177794" y="3340330"/>
            <a:chExt cx="2669959" cy="930135"/>
          </a:xfrm>
        </p:grpSpPr>
        <p:cxnSp>
          <p:nvCxnSpPr>
            <p:cNvPr id="2048" name="Straight Arrow Connector 2047"/>
            <p:cNvCxnSpPr/>
            <p:nvPr/>
          </p:nvCxnSpPr>
          <p:spPr bwMode="auto">
            <a:xfrm>
              <a:off x="203200" y="3594100"/>
              <a:ext cx="6985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49" name="TextBox 2048"/>
            <p:cNvSpPr txBox="1"/>
            <p:nvPr/>
          </p:nvSpPr>
          <p:spPr>
            <a:xfrm>
              <a:off x="970144" y="3394045"/>
              <a:ext cx="13708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2000" dirty="0" smtClean="0">
                  <a:solidFill>
                    <a:schemeClr val="accent3"/>
                  </a:solidFill>
                </a:rPr>
                <a:t>NIR (1</a:t>
              </a:r>
              <a:r>
                <a:rPr lang="en-US" sz="2000" dirty="0" smtClean="0">
                  <a:solidFill>
                    <a:schemeClr val="accent3"/>
                  </a:solidFill>
                  <a:latin typeface="Symbol" panose="05050102010706020507" pitchFamily="18" charset="2"/>
                </a:rPr>
                <a:t>m</a:t>
              </a:r>
              <a:r>
                <a:rPr lang="en-US" sz="2000" dirty="0" smtClean="0">
                  <a:solidFill>
                    <a:schemeClr val="accent3"/>
                  </a:solidFill>
                </a:rPr>
                <a:t>m)</a:t>
              </a:r>
            </a:p>
          </p:txBody>
        </p:sp>
        <p:cxnSp>
          <p:nvCxnSpPr>
            <p:cNvPr id="180" name="Straight Arrow Connector 179"/>
            <p:cNvCxnSpPr/>
            <p:nvPr/>
          </p:nvCxnSpPr>
          <p:spPr bwMode="auto">
            <a:xfrm>
              <a:off x="190495" y="4070410"/>
              <a:ext cx="6985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1" name="TextBox 180"/>
            <p:cNvSpPr txBox="1"/>
            <p:nvPr/>
          </p:nvSpPr>
          <p:spPr>
            <a:xfrm>
              <a:off x="957439" y="3870355"/>
              <a:ext cx="16113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2000" dirty="0" smtClean="0">
                  <a:solidFill>
                    <a:schemeClr val="accent3"/>
                  </a:solidFill>
                </a:rPr>
                <a:t>Elect. Signal</a:t>
              </a:r>
            </a:p>
          </p:txBody>
        </p:sp>
        <p:sp>
          <p:nvSpPr>
            <p:cNvPr id="2052" name="Rectangle 2051"/>
            <p:cNvSpPr/>
            <p:nvPr/>
          </p:nvSpPr>
          <p:spPr bwMode="auto">
            <a:xfrm>
              <a:off x="177794" y="3340330"/>
              <a:ext cx="2669959" cy="930135"/>
            </a:xfrm>
            <a:prstGeom prst="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83" name="TextBox 182"/>
          <p:cNvSpPr txBox="1"/>
          <p:nvPr/>
        </p:nvSpPr>
        <p:spPr>
          <a:xfrm>
            <a:off x="7634172" y="2734616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1-4.5MHz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5263330" y="1329426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100Hz</a:t>
            </a:r>
          </a:p>
        </p:txBody>
      </p:sp>
      <p:sp>
        <p:nvSpPr>
          <p:cNvPr id="2053" name="TextBox 2052"/>
          <p:cNvSpPr txBox="1"/>
          <p:nvPr/>
        </p:nvSpPr>
        <p:spPr>
          <a:xfrm>
            <a:off x="7848278" y="4434861"/>
            <a:ext cx="965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CR110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156540" y="4434860"/>
            <a:ext cx="1640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CR200/50ns</a:t>
            </a:r>
          </a:p>
        </p:txBody>
      </p:sp>
      <p:pic>
        <p:nvPicPr>
          <p:cNvPr id="2055" name="Picture 4" descr="C:\Users\ppeier\Desktop\ppeier\coherent_Diag\Pyro_Box_Desy\Shaper_tests\Scope\RTOScreenshot_pyrotest_2013-11-08_15_1024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89" y="1124149"/>
            <a:ext cx="6990587" cy="524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99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4100" y="1412240"/>
            <a:ext cx="2552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err="1" smtClean="0">
                <a:solidFill>
                  <a:schemeClr val="accent3"/>
                </a:solidFill>
              </a:rPr>
              <a:t>f</a:t>
            </a:r>
            <a:r>
              <a:rPr lang="en-US" sz="2000" baseline="-25000" dirty="0" err="1" smtClean="0">
                <a:solidFill>
                  <a:schemeClr val="accent3"/>
                </a:solidFill>
              </a:rPr>
              <a:t>rep</a:t>
            </a:r>
            <a:r>
              <a:rPr lang="en-US" sz="2000" dirty="0" smtClean="0">
                <a:solidFill>
                  <a:schemeClr val="accent3"/>
                </a:solidFill>
              </a:rPr>
              <a:t>=1MHz, E</a:t>
            </a:r>
            <a:r>
              <a:rPr lang="en-US" sz="2000" baseline="-25000" dirty="0" smtClean="0">
                <a:solidFill>
                  <a:schemeClr val="accent3"/>
                </a:solidFill>
              </a:rPr>
              <a:t>p</a:t>
            </a:r>
            <a:r>
              <a:rPr lang="en-US" sz="2000" dirty="0" smtClean="0">
                <a:solidFill>
                  <a:schemeClr val="accent3"/>
                </a:solidFill>
              </a:rPr>
              <a:t> ~ 40nJ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2855" y="1412240"/>
            <a:ext cx="2787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err="1" smtClean="0">
                <a:solidFill>
                  <a:schemeClr val="accent3"/>
                </a:solidFill>
              </a:rPr>
              <a:t>f</a:t>
            </a:r>
            <a:r>
              <a:rPr lang="en-US" sz="2000" baseline="-25000" dirty="0" err="1" smtClean="0">
                <a:solidFill>
                  <a:schemeClr val="accent3"/>
                </a:solidFill>
              </a:rPr>
              <a:t>rep</a:t>
            </a:r>
            <a:r>
              <a:rPr lang="en-US" sz="2000" dirty="0" smtClean="0">
                <a:solidFill>
                  <a:schemeClr val="accent3"/>
                </a:solidFill>
              </a:rPr>
              <a:t>=4.1MHz, E</a:t>
            </a:r>
            <a:r>
              <a:rPr lang="en-US" sz="2000" baseline="-25000" dirty="0" smtClean="0">
                <a:solidFill>
                  <a:schemeClr val="accent3"/>
                </a:solidFill>
              </a:rPr>
              <a:t>p</a:t>
            </a:r>
            <a:r>
              <a:rPr lang="en-US" sz="2000" dirty="0" smtClean="0">
                <a:solidFill>
                  <a:schemeClr val="accent3"/>
                </a:solidFill>
              </a:rPr>
              <a:t> ~ 40nJ</a:t>
            </a:r>
          </a:p>
        </p:txBody>
      </p:sp>
      <p:pic>
        <p:nvPicPr>
          <p:cNvPr id="3074" name="Picture 2" descr="C:\Users\ppeier\Desktop\ppeier\coherent_Diag\Pyro_Box_Desy\Shaper_tests\Scope\RTOScreenshot_pyrotest_2013-11-08_21_104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25" y="2132850"/>
            <a:ext cx="4320001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peier\Desktop\ppeier\coherent_Diag\Pyro_Box_Desy\Shaper_tests\Scope\RTOScreenshot_pyrotest_2013-11-08_17_104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51" y="213285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4572000" y="1036320"/>
            <a:ext cx="0" cy="5433060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776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4100" y="1412240"/>
            <a:ext cx="2552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err="1" smtClean="0">
                <a:solidFill>
                  <a:schemeClr val="accent3"/>
                </a:solidFill>
              </a:rPr>
              <a:t>f</a:t>
            </a:r>
            <a:r>
              <a:rPr lang="en-US" sz="2000" baseline="-25000" dirty="0" err="1" smtClean="0">
                <a:solidFill>
                  <a:schemeClr val="accent3"/>
                </a:solidFill>
              </a:rPr>
              <a:t>rep</a:t>
            </a:r>
            <a:r>
              <a:rPr lang="en-US" sz="2000" dirty="0" smtClean="0">
                <a:solidFill>
                  <a:schemeClr val="accent3"/>
                </a:solidFill>
              </a:rPr>
              <a:t>=1MHz, E</a:t>
            </a:r>
            <a:r>
              <a:rPr lang="en-US" sz="2000" baseline="-25000" dirty="0" smtClean="0">
                <a:solidFill>
                  <a:schemeClr val="accent3"/>
                </a:solidFill>
              </a:rPr>
              <a:t>p</a:t>
            </a:r>
            <a:r>
              <a:rPr lang="en-US" sz="2000" dirty="0" smtClean="0">
                <a:solidFill>
                  <a:schemeClr val="accent3"/>
                </a:solidFill>
              </a:rPr>
              <a:t> ~ 40nJ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2855" y="1412240"/>
            <a:ext cx="2787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err="1" smtClean="0">
                <a:solidFill>
                  <a:schemeClr val="accent3"/>
                </a:solidFill>
              </a:rPr>
              <a:t>f</a:t>
            </a:r>
            <a:r>
              <a:rPr lang="en-US" sz="2000" baseline="-25000" dirty="0" err="1" smtClean="0">
                <a:solidFill>
                  <a:schemeClr val="accent3"/>
                </a:solidFill>
              </a:rPr>
              <a:t>rep</a:t>
            </a:r>
            <a:r>
              <a:rPr lang="en-US" sz="2000" dirty="0" smtClean="0">
                <a:solidFill>
                  <a:schemeClr val="accent3"/>
                </a:solidFill>
              </a:rPr>
              <a:t>=4.1MHz, E</a:t>
            </a:r>
            <a:r>
              <a:rPr lang="en-US" sz="2000" baseline="-25000" dirty="0" smtClean="0">
                <a:solidFill>
                  <a:schemeClr val="accent3"/>
                </a:solidFill>
              </a:rPr>
              <a:t>p</a:t>
            </a:r>
            <a:r>
              <a:rPr lang="en-US" sz="2000" dirty="0" smtClean="0">
                <a:solidFill>
                  <a:schemeClr val="accent3"/>
                </a:solidFill>
              </a:rPr>
              <a:t> ~ 40nJ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572000" y="1036320"/>
            <a:ext cx="0" cy="5433060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5122" name="Picture 2" descr="C:\Users\ppeier\Desktop\ppeier\coherent_Diag\Pyro_Box_Desy\Shaper_tests\Scope\RTOScreenshot_pyrotest_2013-11-08_2_090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51" y="213285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peier\Desktop\ppeier\coherent_Diag\Pyro_Box_Desy\Shaper_tests\Scope\RTOScreenshot_pyrotest_2013-11-08_10_101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26" y="213285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1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543" y="1412240"/>
            <a:ext cx="2717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err="1" smtClean="0">
                <a:solidFill>
                  <a:schemeClr val="accent3"/>
                </a:solidFill>
              </a:rPr>
              <a:t>f</a:t>
            </a:r>
            <a:r>
              <a:rPr lang="en-US" sz="2000" baseline="-25000" dirty="0" err="1" smtClean="0">
                <a:solidFill>
                  <a:schemeClr val="accent3"/>
                </a:solidFill>
              </a:rPr>
              <a:t>rep</a:t>
            </a:r>
            <a:r>
              <a:rPr lang="en-US" sz="2000" dirty="0" smtClean="0">
                <a:solidFill>
                  <a:schemeClr val="accent3"/>
                </a:solidFill>
              </a:rPr>
              <a:t>=1MHz, E</a:t>
            </a:r>
            <a:r>
              <a:rPr lang="en-US" sz="2000" baseline="-25000" dirty="0" smtClean="0">
                <a:solidFill>
                  <a:schemeClr val="accent3"/>
                </a:solidFill>
              </a:rPr>
              <a:t>p</a:t>
            </a:r>
            <a:r>
              <a:rPr lang="en-US" sz="2000" dirty="0" smtClean="0">
                <a:solidFill>
                  <a:schemeClr val="accent3"/>
                </a:solidFill>
              </a:rPr>
              <a:t> ~ 300nJ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1521" y="1412240"/>
            <a:ext cx="2930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err="1" smtClean="0">
                <a:solidFill>
                  <a:schemeClr val="accent3"/>
                </a:solidFill>
              </a:rPr>
              <a:t>f</a:t>
            </a:r>
            <a:r>
              <a:rPr lang="en-US" sz="2000" baseline="-25000" dirty="0" err="1" smtClean="0">
                <a:solidFill>
                  <a:schemeClr val="accent3"/>
                </a:solidFill>
              </a:rPr>
              <a:t>rep</a:t>
            </a:r>
            <a:r>
              <a:rPr lang="en-US" sz="2000" dirty="0" smtClean="0">
                <a:solidFill>
                  <a:schemeClr val="accent3"/>
                </a:solidFill>
              </a:rPr>
              <a:t>=4.1MHz, E</a:t>
            </a:r>
            <a:r>
              <a:rPr lang="en-US" sz="2000" baseline="-25000" dirty="0" smtClean="0">
                <a:solidFill>
                  <a:schemeClr val="accent3"/>
                </a:solidFill>
              </a:rPr>
              <a:t>p</a:t>
            </a:r>
            <a:r>
              <a:rPr lang="en-US" sz="2000" dirty="0" smtClean="0">
                <a:solidFill>
                  <a:schemeClr val="accent3"/>
                </a:solidFill>
              </a:rPr>
              <a:t> ~ 400nJ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572000" y="1036320"/>
            <a:ext cx="0" cy="5433060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4098" name="Picture 2" descr="C:\Users\ppeier\Desktop\ppeier\coherent_Diag\Pyro_Box_Desy\Shaper_tests\Scope\RTOScreenshot_pyrotest_2013-11-08_19_104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26" y="213285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peier\Desktop\ppeier\coherent_Diag\Pyro_Box_Desy\Shaper_tests\Scope\RTOScreenshot_pyrotest_2013-11-08_23_1046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9" y="2132850"/>
            <a:ext cx="4320001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97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</a:p>
          <a:p>
            <a:pPr lvl="1"/>
            <a:r>
              <a:rPr lang="en-GB" sz="1600" dirty="0" smtClean="0"/>
              <a:t>Longitudinal Phase Space Overview</a:t>
            </a:r>
          </a:p>
          <a:p>
            <a:pPr lvl="1"/>
            <a:r>
              <a:rPr lang="en-GB" sz="1600" dirty="0" smtClean="0"/>
              <a:t>Parameters Space XFEL</a:t>
            </a:r>
          </a:p>
          <a:p>
            <a:r>
              <a:rPr lang="en-GB" dirty="0" smtClean="0"/>
              <a:t>Coherent Radiation Diagnostic </a:t>
            </a:r>
          </a:p>
          <a:p>
            <a:pPr lvl="1"/>
            <a:r>
              <a:rPr lang="en-GB" sz="1600" dirty="0" smtClean="0"/>
              <a:t>Simulations</a:t>
            </a:r>
          </a:p>
          <a:p>
            <a:pPr lvl="1"/>
            <a:r>
              <a:rPr lang="en-GB" sz="1600" dirty="0" smtClean="0"/>
              <a:t>4.5MHz Tests with EO Laser</a:t>
            </a:r>
          </a:p>
          <a:p>
            <a:r>
              <a:rPr lang="en-GB" dirty="0" smtClean="0"/>
              <a:t>Summary / Outlook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543" y="1412240"/>
            <a:ext cx="2717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err="1" smtClean="0">
                <a:solidFill>
                  <a:schemeClr val="accent3"/>
                </a:solidFill>
              </a:rPr>
              <a:t>f</a:t>
            </a:r>
            <a:r>
              <a:rPr lang="en-US" sz="2000" baseline="-25000" dirty="0" err="1" smtClean="0">
                <a:solidFill>
                  <a:schemeClr val="accent3"/>
                </a:solidFill>
              </a:rPr>
              <a:t>rep</a:t>
            </a:r>
            <a:r>
              <a:rPr lang="en-US" sz="2000" dirty="0" smtClean="0">
                <a:solidFill>
                  <a:schemeClr val="accent3"/>
                </a:solidFill>
              </a:rPr>
              <a:t>=1MHz, E</a:t>
            </a:r>
            <a:r>
              <a:rPr lang="en-US" sz="2000" baseline="-25000" dirty="0" smtClean="0">
                <a:solidFill>
                  <a:schemeClr val="accent3"/>
                </a:solidFill>
              </a:rPr>
              <a:t>p</a:t>
            </a:r>
            <a:r>
              <a:rPr lang="en-US" sz="2000" dirty="0" smtClean="0">
                <a:solidFill>
                  <a:schemeClr val="accent3"/>
                </a:solidFill>
              </a:rPr>
              <a:t> ~ 300nJ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1521" y="1412240"/>
            <a:ext cx="2930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err="1" smtClean="0">
                <a:solidFill>
                  <a:schemeClr val="accent3"/>
                </a:solidFill>
              </a:rPr>
              <a:t>f</a:t>
            </a:r>
            <a:r>
              <a:rPr lang="en-US" sz="2000" baseline="-25000" dirty="0" err="1" smtClean="0">
                <a:solidFill>
                  <a:schemeClr val="accent3"/>
                </a:solidFill>
              </a:rPr>
              <a:t>rep</a:t>
            </a:r>
            <a:r>
              <a:rPr lang="en-US" sz="2000" dirty="0" smtClean="0">
                <a:solidFill>
                  <a:schemeClr val="accent3"/>
                </a:solidFill>
              </a:rPr>
              <a:t>=4.1MHz, E</a:t>
            </a:r>
            <a:r>
              <a:rPr lang="en-US" sz="2000" baseline="-25000" dirty="0" smtClean="0">
                <a:solidFill>
                  <a:schemeClr val="accent3"/>
                </a:solidFill>
              </a:rPr>
              <a:t>p</a:t>
            </a:r>
            <a:r>
              <a:rPr lang="en-US" sz="2000" dirty="0" smtClean="0">
                <a:solidFill>
                  <a:schemeClr val="accent3"/>
                </a:solidFill>
              </a:rPr>
              <a:t> ~ 400nJ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572000" y="1036320"/>
            <a:ext cx="0" cy="5433060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6146" name="Picture 2" descr="C:\Users\ppeier\Desktop\ppeier\coherent_Diag\Pyro_Box_Desy\Shaper_tests\Scope\RTOScreenshot_pyrotest_2013-11-08_14_102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26" y="213285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peier\Desktop\ppeier\coherent_Diag\Pyro_Box_Desy\Shaper_tests\Scope\RTOScreenshot_pyrotest_2013-11-08_6_091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8" y="213285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4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beam </a:t>
            </a:r>
            <a:r>
              <a:rPr lang="en-US" dirty="0"/>
              <a:t>d</a:t>
            </a:r>
            <a:r>
              <a:rPr lang="en-US" dirty="0" smtClean="0"/>
              <a:t>ynamics to detector voltage</a:t>
            </a:r>
          </a:p>
          <a:p>
            <a:r>
              <a:rPr lang="en-US" dirty="0" smtClean="0"/>
              <a:t>Wakefield calculations</a:t>
            </a:r>
          </a:p>
          <a:p>
            <a:r>
              <a:rPr lang="en-US" dirty="0" smtClean="0"/>
              <a:t>Detector development / improvement</a:t>
            </a:r>
          </a:p>
          <a:p>
            <a:r>
              <a:rPr lang="en-US" dirty="0" smtClean="0"/>
              <a:t>MTCA.4 compatibility</a:t>
            </a:r>
          </a:p>
          <a:p>
            <a:r>
              <a:rPr lang="en-US" dirty="0" smtClean="0"/>
              <a:t>4.5MHz operation </a:t>
            </a:r>
            <a:r>
              <a:rPr lang="en-US" smtClean="0">
                <a:sym typeface="Wingdings" pitchFamily="2" charset="2"/>
              </a:rPr>
              <a:t>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8129" y="3196033"/>
            <a:ext cx="3470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0669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" r="7800"/>
          <a:stretch/>
        </p:blipFill>
        <p:spPr>
          <a:xfrm>
            <a:off x="59267" y="3406495"/>
            <a:ext cx="2878666" cy="25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XFEL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868"/>
            <a:ext cx="9144000" cy="1480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" r="7793"/>
          <a:stretch/>
        </p:blipFill>
        <p:spPr>
          <a:xfrm>
            <a:off x="3081866" y="3406495"/>
            <a:ext cx="2881067" cy="25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r="7870"/>
          <a:stretch/>
        </p:blipFill>
        <p:spPr>
          <a:xfrm>
            <a:off x="6180667" y="3406495"/>
            <a:ext cx="2878666" cy="2520000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endCxn id="14" idx="0"/>
          </p:cNvCxnSpPr>
          <p:nvPr/>
        </p:nvCxnSpPr>
        <p:spPr bwMode="auto">
          <a:xfrm>
            <a:off x="152400" y="2861733"/>
            <a:ext cx="1346200" cy="544762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endCxn id="8" idx="0"/>
          </p:cNvCxnSpPr>
          <p:nvPr/>
        </p:nvCxnSpPr>
        <p:spPr bwMode="auto">
          <a:xfrm>
            <a:off x="4013200" y="2235200"/>
            <a:ext cx="509200" cy="1171295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endCxn id="12" idx="0"/>
          </p:cNvCxnSpPr>
          <p:nvPr/>
        </p:nvCxnSpPr>
        <p:spPr bwMode="auto">
          <a:xfrm>
            <a:off x="6341533" y="2235200"/>
            <a:ext cx="1278467" cy="1171295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816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Longitudinal Parameters </a:t>
            </a:r>
            <a:r>
              <a:rPr lang="de-DE" dirty="0" err="1" smtClean="0"/>
              <a:t>of</a:t>
            </a:r>
            <a:r>
              <a:rPr lang="de-DE" dirty="0" smtClean="0"/>
              <a:t> XFEL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09375" y="1951630"/>
            <a:ext cx="3798627" cy="1201003"/>
            <a:chOff x="2109375" y="1951630"/>
            <a:chExt cx="3798627" cy="1201003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109375" y="1951630"/>
              <a:ext cx="0" cy="1201003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3571960" y="2142699"/>
              <a:ext cx="0" cy="971265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5908002" y="2081738"/>
              <a:ext cx="0" cy="1032226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973556"/>
              </p:ext>
            </p:extLst>
          </p:nvPr>
        </p:nvGraphicFramePr>
        <p:xfrm>
          <a:off x="131928" y="3143910"/>
          <a:ext cx="8905392" cy="23728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40640"/>
                <a:gridCol w="1138172"/>
                <a:gridCol w="1463040"/>
                <a:gridCol w="2331720"/>
                <a:gridCol w="3131820"/>
              </a:tblGrid>
              <a:tr h="474576"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/>
                        <a:t>20pC</a:t>
                      </a:r>
                      <a:endParaRPr lang="de-DE" sz="14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4.53ps</a:t>
                      </a:r>
                      <a:endParaRPr lang="de-DE" sz="14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1.46ps</a:t>
                      </a:r>
                      <a:endParaRPr lang="de-DE" sz="14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185fs</a:t>
                      </a:r>
                      <a:endParaRPr lang="de-DE" sz="14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5.23fs</a:t>
                      </a:r>
                      <a:endParaRPr lang="de-DE" sz="14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76"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100pC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4.80ps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1.55ps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197fs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11.6fs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76"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250pC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5.27ps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1.70ps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223fs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25.4fs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76"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500pC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6.00ps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1.96ps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259fs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43.0fs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76"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1000pC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6.77ps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2.23ps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303fs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84.0fs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39640" y="6141720"/>
            <a:ext cx="4079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400" dirty="0" smtClean="0">
                <a:solidFill>
                  <a:schemeClr val="accent3"/>
                </a:solidFill>
              </a:rPr>
              <a:t>Source: </a:t>
            </a:r>
            <a:r>
              <a:rPr lang="de-DE" sz="1400" dirty="0" err="1" smtClean="0">
                <a:solidFill>
                  <a:schemeClr val="accent3"/>
                </a:solidFill>
              </a:rPr>
              <a:t>simulations</a:t>
            </a:r>
            <a:r>
              <a:rPr lang="de-DE" sz="1400" dirty="0" smtClean="0">
                <a:solidFill>
                  <a:schemeClr val="accent3"/>
                </a:solidFill>
              </a:rPr>
              <a:t> I. Zagorodnov, </a:t>
            </a:r>
            <a:r>
              <a:rPr lang="de-DE" sz="1400" dirty="0" err="1" smtClean="0">
                <a:solidFill>
                  <a:schemeClr val="accent3"/>
                </a:solidFill>
              </a:rPr>
              <a:t>early</a:t>
            </a:r>
            <a:r>
              <a:rPr lang="de-DE" sz="1400" dirty="0" smtClean="0">
                <a:solidFill>
                  <a:schemeClr val="accent3"/>
                </a:solidFill>
              </a:rPr>
              <a:t> 2011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834968"/>
              </p:ext>
            </p:extLst>
          </p:nvPr>
        </p:nvGraphicFramePr>
        <p:xfrm>
          <a:off x="129540" y="5641340"/>
          <a:ext cx="8907780" cy="370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45820"/>
                <a:gridCol w="1805940"/>
                <a:gridCol w="2346960"/>
                <a:gridCol w="2324100"/>
                <a:gridCol w="15849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Energy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130MeV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600MeV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2.5GeV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17.5GeV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203"/>
            <a:ext cx="9144000" cy="20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91048" y="2295321"/>
            <a:ext cx="4611913" cy="0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>
            <a:stCxn id="8" idx="6"/>
          </p:cNvCxnSpPr>
          <p:nvPr/>
        </p:nvCxnSpPr>
        <p:spPr bwMode="auto">
          <a:xfrm>
            <a:off x="2066391" y="2295321"/>
            <a:ext cx="48387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1837791" y="1304721"/>
            <a:ext cx="914400" cy="914400"/>
          </a:xfrm>
          <a:prstGeom prst="line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904591" y="2371521"/>
            <a:ext cx="914400" cy="914400"/>
          </a:xfrm>
          <a:prstGeom prst="line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" name="Oval 7"/>
          <p:cNvSpPr/>
          <p:nvPr/>
        </p:nvSpPr>
        <p:spPr bwMode="auto">
          <a:xfrm>
            <a:off x="1837791" y="2219121"/>
            <a:ext cx="228600" cy="15240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 bwMode="auto">
          <a:xfrm flipV="1">
            <a:off x="1952091" y="1860981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028287" y="1884788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873009" y="1884788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rot="10800000" flipV="1">
            <a:off x="1949233" y="2366766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rot="10800000" flipV="1">
            <a:off x="2025429" y="2342943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rot="10800000" flipV="1">
            <a:off x="1870151" y="2342943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" name="Down Arrow 24"/>
          <p:cNvSpPr/>
          <p:nvPr/>
        </p:nvSpPr>
        <p:spPr bwMode="auto">
          <a:xfrm>
            <a:off x="2413101" y="2094338"/>
            <a:ext cx="781050" cy="1839283"/>
          </a:xfrm>
          <a:custGeom>
            <a:avLst/>
            <a:gdLst>
              <a:gd name="connsiteX0" fmla="*/ 0 w 781050"/>
              <a:gd name="connsiteY0" fmla="*/ 1471618 h 1862143"/>
              <a:gd name="connsiteX1" fmla="*/ 187643 w 781050"/>
              <a:gd name="connsiteY1" fmla="*/ 1471618 h 1862143"/>
              <a:gd name="connsiteX2" fmla="*/ 187643 w 781050"/>
              <a:gd name="connsiteY2" fmla="*/ 0 h 1862143"/>
              <a:gd name="connsiteX3" fmla="*/ 593407 w 781050"/>
              <a:gd name="connsiteY3" fmla="*/ 0 h 1862143"/>
              <a:gd name="connsiteX4" fmla="*/ 593407 w 781050"/>
              <a:gd name="connsiteY4" fmla="*/ 1471618 h 1862143"/>
              <a:gd name="connsiteX5" fmla="*/ 781050 w 781050"/>
              <a:gd name="connsiteY5" fmla="*/ 1471618 h 1862143"/>
              <a:gd name="connsiteX6" fmla="*/ 390525 w 781050"/>
              <a:gd name="connsiteY6" fmla="*/ 1862143 h 1862143"/>
              <a:gd name="connsiteX7" fmla="*/ 0 w 781050"/>
              <a:gd name="connsiteY7" fmla="*/ 1471618 h 1862143"/>
              <a:gd name="connsiteX0" fmla="*/ 0 w 781050"/>
              <a:gd name="connsiteY0" fmla="*/ 1471618 h 1862143"/>
              <a:gd name="connsiteX1" fmla="*/ 187643 w 781050"/>
              <a:gd name="connsiteY1" fmla="*/ 1471618 h 1862143"/>
              <a:gd name="connsiteX2" fmla="*/ 187643 w 781050"/>
              <a:gd name="connsiteY2" fmla="*/ 0 h 1862143"/>
              <a:gd name="connsiteX3" fmla="*/ 585787 w 781050"/>
              <a:gd name="connsiteY3" fmla="*/ 426720 h 1862143"/>
              <a:gd name="connsiteX4" fmla="*/ 593407 w 781050"/>
              <a:gd name="connsiteY4" fmla="*/ 1471618 h 1862143"/>
              <a:gd name="connsiteX5" fmla="*/ 781050 w 781050"/>
              <a:gd name="connsiteY5" fmla="*/ 1471618 h 1862143"/>
              <a:gd name="connsiteX6" fmla="*/ 390525 w 781050"/>
              <a:gd name="connsiteY6" fmla="*/ 1862143 h 1862143"/>
              <a:gd name="connsiteX7" fmla="*/ 0 w 781050"/>
              <a:gd name="connsiteY7" fmla="*/ 1471618 h 1862143"/>
              <a:gd name="connsiteX0" fmla="*/ 0 w 781050"/>
              <a:gd name="connsiteY0" fmla="*/ 1448758 h 1839283"/>
              <a:gd name="connsiteX1" fmla="*/ 187643 w 781050"/>
              <a:gd name="connsiteY1" fmla="*/ 1448758 h 1839283"/>
              <a:gd name="connsiteX2" fmla="*/ 187643 w 781050"/>
              <a:gd name="connsiteY2" fmla="*/ 0 h 1839283"/>
              <a:gd name="connsiteX3" fmla="*/ 585787 w 781050"/>
              <a:gd name="connsiteY3" fmla="*/ 403860 h 1839283"/>
              <a:gd name="connsiteX4" fmla="*/ 593407 w 781050"/>
              <a:gd name="connsiteY4" fmla="*/ 1448758 h 1839283"/>
              <a:gd name="connsiteX5" fmla="*/ 781050 w 781050"/>
              <a:gd name="connsiteY5" fmla="*/ 1448758 h 1839283"/>
              <a:gd name="connsiteX6" fmla="*/ 390525 w 781050"/>
              <a:gd name="connsiteY6" fmla="*/ 1839283 h 1839283"/>
              <a:gd name="connsiteX7" fmla="*/ 0 w 781050"/>
              <a:gd name="connsiteY7" fmla="*/ 1448758 h 183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050" h="1839283">
                <a:moveTo>
                  <a:pt x="0" y="1448758"/>
                </a:moveTo>
                <a:lnTo>
                  <a:pt x="187643" y="1448758"/>
                </a:lnTo>
                <a:lnTo>
                  <a:pt x="187643" y="0"/>
                </a:lnTo>
                <a:lnTo>
                  <a:pt x="585787" y="403860"/>
                </a:lnTo>
                <a:lnTo>
                  <a:pt x="593407" y="1448758"/>
                </a:lnTo>
                <a:lnTo>
                  <a:pt x="781050" y="1448758"/>
                </a:lnTo>
                <a:lnTo>
                  <a:pt x="390525" y="1839283"/>
                </a:lnTo>
                <a:lnTo>
                  <a:pt x="0" y="1448758"/>
                </a:lnTo>
                <a:close/>
              </a:path>
            </a:pathLst>
          </a:custGeom>
          <a:solidFill>
            <a:srgbClr val="FF0000">
              <a:alpha val="23137"/>
            </a:srgbClr>
          </a:solidFill>
          <a:ln w="1270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9229" y="3476008"/>
            <a:ext cx="1119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IR / THz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91048" y="1220901"/>
            <a:ext cx="5072923" cy="0"/>
          </a:xfrm>
          <a:prstGeom prst="line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endCxn id="20" idx="1"/>
          </p:cNvCxnSpPr>
          <p:nvPr/>
        </p:nvCxnSpPr>
        <p:spPr bwMode="auto">
          <a:xfrm>
            <a:off x="491048" y="3355447"/>
            <a:ext cx="1706793" cy="0"/>
          </a:xfrm>
          <a:prstGeom prst="line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20" idx="3"/>
          </p:cNvCxnSpPr>
          <p:nvPr/>
        </p:nvCxnSpPr>
        <p:spPr bwMode="auto">
          <a:xfrm flipV="1">
            <a:off x="3404658" y="3354501"/>
            <a:ext cx="2159313" cy="946"/>
          </a:xfrm>
          <a:prstGeom prst="line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" name="Rectangle 19"/>
          <p:cNvSpPr/>
          <p:nvPr/>
        </p:nvSpPr>
        <p:spPr bwMode="auto">
          <a:xfrm>
            <a:off x="2197841" y="3311632"/>
            <a:ext cx="1206817" cy="87630"/>
          </a:xfrm>
          <a:prstGeom prst="rect">
            <a:avLst/>
          </a:prstGeom>
          <a:solidFill>
            <a:srgbClr val="FFFF00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8837" y="2955337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window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04658" y="261536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screen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52749" y="2332485"/>
            <a:ext cx="385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e</a:t>
            </a:r>
            <a:r>
              <a:rPr lang="en-US" sz="2000" baseline="30000" dirty="0" smtClean="0">
                <a:solidFill>
                  <a:schemeClr val="accent3"/>
                </a:solidFill>
              </a:rPr>
              <a:t>-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564882" y="3324601"/>
            <a:ext cx="1394337" cy="1626575"/>
            <a:chOff x="3938780" y="3879302"/>
            <a:chExt cx="1394337" cy="1626575"/>
          </a:xfrm>
        </p:grpSpPr>
        <p:sp>
          <p:nvSpPr>
            <p:cNvPr id="25" name="Arc 24"/>
            <p:cNvSpPr/>
            <p:nvPr/>
          </p:nvSpPr>
          <p:spPr bwMode="auto">
            <a:xfrm rot="10800000">
              <a:off x="4009117" y="3879302"/>
              <a:ext cx="1324000" cy="1556239"/>
            </a:xfrm>
            <a:prstGeom prst="arc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3938780" y="4657421"/>
              <a:ext cx="6475" cy="839664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3945255" y="5505877"/>
              <a:ext cx="725861" cy="0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>
              <a:endCxn id="25" idx="2"/>
            </p:cNvCxnSpPr>
            <p:nvPr/>
          </p:nvCxnSpPr>
          <p:spPr bwMode="auto">
            <a:xfrm>
              <a:off x="3945255" y="4657421"/>
              <a:ext cx="63862" cy="0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671116" y="5444333"/>
              <a:ext cx="0" cy="61544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33" name="TextBox 32"/>
          <p:cNvSpPr txBox="1"/>
          <p:nvPr/>
        </p:nvSpPr>
        <p:spPr>
          <a:xfrm>
            <a:off x="1676595" y="4449897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mirror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667800" y="3977660"/>
            <a:ext cx="1109599" cy="848518"/>
            <a:chOff x="6209315" y="4532361"/>
            <a:chExt cx="1109599" cy="848518"/>
          </a:xfrm>
        </p:grpSpPr>
        <p:grpSp>
          <p:nvGrpSpPr>
            <p:cNvPr id="30" name="Group 29"/>
            <p:cNvGrpSpPr/>
            <p:nvPr/>
          </p:nvGrpSpPr>
          <p:grpSpPr>
            <a:xfrm>
              <a:off x="6348339" y="4932471"/>
              <a:ext cx="793505" cy="448408"/>
              <a:chOff x="5413864" y="4554415"/>
              <a:chExt cx="793505" cy="448408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5495192" y="4554415"/>
                <a:ext cx="712177" cy="448408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32" name="Isosceles Triangle 31"/>
              <p:cNvSpPr/>
              <p:nvPr/>
            </p:nvSpPr>
            <p:spPr bwMode="auto">
              <a:xfrm rot="5400000">
                <a:off x="5370159" y="4630103"/>
                <a:ext cx="384444" cy="297033"/>
              </a:xfrm>
              <a:prstGeom prst="triangl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209315" y="4532361"/>
              <a:ext cx="11095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2000" dirty="0" smtClean="0">
                  <a:solidFill>
                    <a:schemeClr val="accent3"/>
                  </a:solidFill>
                </a:rPr>
                <a:t>detector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 bwMode="auto">
          <a:xfrm flipH="1">
            <a:off x="2803626" y="2295321"/>
            <a:ext cx="1" cy="230665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endCxn id="32" idx="3"/>
          </p:cNvCxnSpPr>
          <p:nvPr/>
        </p:nvCxnSpPr>
        <p:spPr bwMode="auto">
          <a:xfrm>
            <a:off x="2803626" y="4601355"/>
            <a:ext cx="3003199" cy="62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5219497" y="4382161"/>
            <a:ext cx="0" cy="470507"/>
          </a:xfrm>
          <a:prstGeom prst="line">
            <a:avLst/>
          </a:prstGeom>
          <a:noFill/>
          <a:ln w="57150" cap="flat" cmpd="sng" algn="ctr">
            <a:solidFill>
              <a:schemeClr val="folHlink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4700869" y="3977660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filter(s)</a:t>
            </a:r>
          </a:p>
        </p:txBody>
      </p:sp>
      <p:cxnSp>
        <p:nvCxnSpPr>
          <p:cNvPr id="73" name="Elbow Connector 72"/>
          <p:cNvCxnSpPr>
            <a:stCxn id="31" idx="3"/>
          </p:cNvCxnSpPr>
          <p:nvPr/>
        </p:nvCxnSpPr>
        <p:spPr bwMode="auto">
          <a:xfrm>
            <a:off x="6600329" y="4601974"/>
            <a:ext cx="722491" cy="1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3" name="TextBox 82"/>
          <p:cNvSpPr txBox="1"/>
          <p:nvPr/>
        </p:nvSpPr>
        <p:spPr>
          <a:xfrm>
            <a:off x="7380392" y="4208940"/>
            <a:ext cx="169790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analog/digital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electronic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52400" y="1129254"/>
            <a:ext cx="1950754" cy="3320643"/>
            <a:chOff x="152400" y="1129254"/>
            <a:chExt cx="1950754" cy="3320643"/>
          </a:xfrm>
        </p:grpSpPr>
        <p:sp>
          <p:nvSpPr>
            <p:cNvPr id="40" name="TextBox 39"/>
            <p:cNvSpPr txBox="1"/>
            <p:nvPr/>
          </p:nvSpPr>
          <p:spPr>
            <a:xfrm>
              <a:off x="350203" y="3465012"/>
              <a:ext cx="1102546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600" dirty="0" smtClean="0">
                  <a:solidFill>
                    <a:srgbClr val="7030A0"/>
                  </a:solidFill>
                </a:rPr>
                <a:t>Elegant</a:t>
              </a:r>
            </a:p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600" dirty="0" smtClean="0">
                  <a:solidFill>
                    <a:srgbClr val="7030A0"/>
                  </a:solidFill>
                </a:rPr>
                <a:t>Astra</a:t>
              </a:r>
            </a:p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600" dirty="0" smtClean="0">
                  <a:solidFill>
                    <a:srgbClr val="7030A0"/>
                  </a:solidFill>
                </a:rPr>
                <a:t>RF Tweak</a:t>
              </a: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152400" y="1129254"/>
              <a:ext cx="1950754" cy="2273611"/>
            </a:xfrm>
            <a:prstGeom prst="ellipse">
              <a:avLst/>
            </a:prstGeom>
            <a:noFill/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873010" y="1220901"/>
            <a:ext cx="5321978" cy="4737939"/>
            <a:chOff x="1873010" y="1220901"/>
            <a:chExt cx="5321978" cy="4737939"/>
          </a:xfrm>
        </p:grpSpPr>
        <p:sp>
          <p:nvSpPr>
            <p:cNvPr id="45" name="Oval 44"/>
            <p:cNvSpPr/>
            <p:nvPr/>
          </p:nvSpPr>
          <p:spPr bwMode="auto">
            <a:xfrm>
              <a:off x="1873010" y="1220901"/>
              <a:ext cx="4349590" cy="4737939"/>
            </a:xfrm>
            <a:prstGeom prst="ellips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10414" y="1842818"/>
              <a:ext cx="14845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600" dirty="0" smtClean="0">
                  <a:solidFill>
                    <a:srgbClr val="00B050"/>
                  </a:solidFill>
                </a:rPr>
                <a:t>THz Transport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806825" y="3476008"/>
            <a:ext cx="3177155" cy="2524206"/>
            <a:chOff x="5806825" y="3476008"/>
            <a:chExt cx="3177155" cy="2524206"/>
          </a:xfrm>
        </p:grpSpPr>
        <p:sp>
          <p:nvSpPr>
            <p:cNvPr id="53" name="Oval 52"/>
            <p:cNvSpPr/>
            <p:nvPr/>
          </p:nvSpPr>
          <p:spPr bwMode="auto">
            <a:xfrm>
              <a:off x="5806825" y="3476008"/>
              <a:ext cx="3177155" cy="2185652"/>
            </a:xfrm>
            <a:prstGeom prst="ellips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881479" y="5661660"/>
              <a:ext cx="10278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600" dirty="0" smtClean="0">
                  <a:solidFill>
                    <a:srgbClr val="FFC000"/>
                  </a:solidFill>
                </a:rPr>
                <a:t>response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775461" y="1761921"/>
            <a:ext cx="2919244" cy="939162"/>
            <a:chOff x="1775461" y="1761921"/>
            <a:chExt cx="2919244" cy="939162"/>
          </a:xfrm>
        </p:grpSpPr>
        <p:sp>
          <p:nvSpPr>
            <p:cNvPr id="59" name="Oval 58"/>
            <p:cNvSpPr/>
            <p:nvPr/>
          </p:nvSpPr>
          <p:spPr bwMode="auto">
            <a:xfrm>
              <a:off x="1775461" y="1884788"/>
              <a:ext cx="1313768" cy="816295"/>
            </a:xfrm>
            <a:prstGeom prst="ellipse">
              <a:avLst/>
            </a:prstGeom>
            <a:noFill/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934287" y="1761921"/>
              <a:ext cx="17604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600" dirty="0" smtClean="0">
                  <a:solidFill>
                    <a:schemeClr val="accent2">
                      <a:lumMod val="75000"/>
                    </a:schemeClr>
                  </a:solidFill>
                </a:rPr>
                <a:t>Fourier transform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14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91048" y="2295321"/>
            <a:ext cx="4611913" cy="0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>
            <a:stCxn id="8" idx="6"/>
          </p:cNvCxnSpPr>
          <p:nvPr/>
        </p:nvCxnSpPr>
        <p:spPr bwMode="auto">
          <a:xfrm>
            <a:off x="2066391" y="2295321"/>
            <a:ext cx="48387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1837791" y="1304721"/>
            <a:ext cx="914400" cy="914400"/>
          </a:xfrm>
          <a:prstGeom prst="line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904591" y="2371521"/>
            <a:ext cx="914400" cy="914400"/>
          </a:xfrm>
          <a:prstGeom prst="line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" name="Oval 7"/>
          <p:cNvSpPr/>
          <p:nvPr/>
        </p:nvSpPr>
        <p:spPr bwMode="auto">
          <a:xfrm>
            <a:off x="1837791" y="2219121"/>
            <a:ext cx="228600" cy="15240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 bwMode="auto">
          <a:xfrm flipV="1">
            <a:off x="1952091" y="1860981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028287" y="1884788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873009" y="1884788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rot="10800000" flipV="1">
            <a:off x="1949233" y="2366766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rot="10800000" flipV="1">
            <a:off x="2025429" y="2342943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rot="10800000" flipV="1">
            <a:off x="1870151" y="2342943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" name="Down Arrow 24"/>
          <p:cNvSpPr/>
          <p:nvPr/>
        </p:nvSpPr>
        <p:spPr bwMode="auto">
          <a:xfrm>
            <a:off x="2413101" y="2094338"/>
            <a:ext cx="781050" cy="1839283"/>
          </a:xfrm>
          <a:custGeom>
            <a:avLst/>
            <a:gdLst>
              <a:gd name="connsiteX0" fmla="*/ 0 w 781050"/>
              <a:gd name="connsiteY0" fmla="*/ 1471618 h 1862143"/>
              <a:gd name="connsiteX1" fmla="*/ 187643 w 781050"/>
              <a:gd name="connsiteY1" fmla="*/ 1471618 h 1862143"/>
              <a:gd name="connsiteX2" fmla="*/ 187643 w 781050"/>
              <a:gd name="connsiteY2" fmla="*/ 0 h 1862143"/>
              <a:gd name="connsiteX3" fmla="*/ 593407 w 781050"/>
              <a:gd name="connsiteY3" fmla="*/ 0 h 1862143"/>
              <a:gd name="connsiteX4" fmla="*/ 593407 w 781050"/>
              <a:gd name="connsiteY4" fmla="*/ 1471618 h 1862143"/>
              <a:gd name="connsiteX5" fmla="*/ 781050 w 781050"/>
              <a:gd name="connsiteY5" fmla="*/ 1471618 h 1862143"/>
              <a:gd name="connsiteX6" fmla="*/ 390525 w 781050"/>
              <a:gd name="connsiteY6" fmla="*/ 1862143 h 1862143"/>
              <a:gd name="connsiteX7" fmla="*/ 0 w 781050"/>
              <a:gd name="connsiteY7" fmla="*/ 1471618 h 1862143"/>
              <a:gd name="connsiteX0" fmla="*/ 0 w 781050"/>
              <a:gd name="connsiteY0" fmla="*/ 1471618 h 1862143"/>
              <a:gd name="connsiteX1" fmla="*/ 187643 w 781050"/>
              <a:gd name="connsiteY1" fmla="*/ 1471618 h 1862143"/>
              <a:gd name="connsiteX2" fmla="*/ 187643 w 781050"/>
              <a:gd name="connsiteY2" fmla="*/ 0 h 1862143"/>
              <a:gd name="connsiteX3" fmla="*/ 585787 w 781050"/>
              <a:gd name="connsiteY3" fmla="*/ 426720 h 1862143"/>
              <a:gd name="connsiteX4" fmla="*/ 593407 w 781050"/>
              <a:gd name="connsiteY4" fmla="*/ 1471618 h 1862143"/>
              <a:gd name="connsiteX5" fmla="*/ 781050 w 781050"/>
              <a:gd name="connsiteY5" fmla="*/ 1471618 h 1862143"/>
              <a:gd name="connsiteX6" fmla="*/ 390525 w 781050"/>
              <a:gd name="connsiteY6" fmla="*/ 1862143 h 1862143"/>
              <a:gd name="connsiteX7" fmla="*/ 0 w 781050"/>
              <a:gd name="connsiteY7" fmla="*/ 1471618 h 1862143"/>
              <a:gd name="connsiteX0" fmla="*/ 0 w 781050"/>
              <a:gd name="connsiteY0" fmla="*/ 1448758 h 1839283"/>
              <a:gd name="connsiteX1" fmla="*/ 187643 w 781050"/>
              <a:gd name="connsiteY1" fmla="*/ 1448758 h 1839283"/>
              <a:gd name="connsiteX2" fmla="*/ 187643 w 781050"/>
              <a:gd name="connsiteY2" fmla="*/ 0 h 1839283"/>
              <a:gd name="connsiteX3" fmla="*/ 585787 w 781050"/>
              <a:gd name="connsiteY3" fmla="*/ 403860 h 1839283"/>
              <a:gd name="connsiteX4" fmla="*/ 593407 w 781050"/>
              <a:gd name="connsiteY4" fmla="*/ 1448758 h 1839283"/>
              <a:gd name="connsiteX5" fmla="*/ 781050 w 781050"/>
              <a:gd name="connsiteY5" fmla="*/ 1448758 h 1839283"/>
              <a:gd name="connsiteX6" fmla="*/ 390525 w 781050"/>
              <a:gd name="connsiteY6" fmla="*/ 1839283 h 1839283"/>
              <a:gd name="connsiteX7" fmla="*/ 0 w 781050"/>
              <a:gd name="connsiteY7" fmla="*/ 1448758 h 183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050" h="1839283">
                <a:moveTo>
                  <a:pt x="0" y="1448758"/>
                </a:moveTo>
                <a:lnTo>
                  <a:pt x="187643" y="1448758"/>
                </a:lnTo>
                <a:lnTo>
                  <a:pt x="187643" y="0"/>
                </a:lnTo>
                <a:lnTo>
                  <a:pt x="585787" y="403860"/>
                </a:lnTo>
                <a:lnTo>
                  <a:pt x="593407" y="1448758"/>
                </a:lnTo>
                <a:lnTo>
                  <a:pt x="781050" y="1448758"/>
                </a:lnTo>
                <a:lnTo>
                  <a:pt x="390525" y="1839283"/>
                </a:lnTo>
                <a:lnTo>
                  <a:pt x="0" y="1448758"/>
                </a:lnTo>
                <a:close/>
              </a:path>
            </a:pathLst>
          </a:custGeom>
          <a:solidFill>
            <a:srgbClr val="FF0000">
              <a:alpha val="23137"/>
            </a:srgbClr>
          </a:solidFill>
          <a:ln w="1270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9229" y="3476008"/>
            <a:ext cx="1119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IR / THz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91048" y="1220901"/>
            <a:ext cx="5072923" cy="0"/>
          </a:xfrm>
          <a:prstGeom prst="line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endCxn id="20" idx="1"/>
          </p:cNvCxnSpPr>
          <p:nvPr/>
        </p:nvCxnSpPr>
        <p:spPr bwMode="auto">
          <a:xfrm>
            <a:off x="491048" y="3355447"/>
            <a:ext cx="1706793" cy="0"/>
          </a:xfrm>
          <a:prstGeom prst="line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20" idx="3"/>
          </p:cNvCxnSpPr>
          <p:nvPr/>
        </p:nvCxnSpPr>
        <p:spPr bwMode="auto">
          <a:xfrm flipV="1">
            <a:off x="3404658" y="3354501"/>
            <a:ext cx="2159313" cy="946"/>
          </a:xfrm>
          <a:prstGeom prst="line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" name="Rectangle 19"/>
          <p:cNvSpPr/>
          <p:nvPr/>
        </p:nvSpPr>
        <p:spPr bwMode="auto">
          <a:xfrm>
            <a:off x="2197841" y="3311632"/>
            <a:ext cx="1206817" cy="87630"/>
          </a:xfrm>
          <a:prstGeom prst="rect">
            <a:avLst/>
          </a:prstGeom>
          <a:solidFill>
            <a:srgbClr val="FFFF00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8837" y="2955337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window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04658" y="261536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screen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52749" y="2332485"/>
            <a:ext cx="385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e</a:t>
            </a:r>
            <a:r>
              <a:rPr lang="en-US" sz="2000" baseline="30000" dirty="0" smtClean="0">
                <a:solidFill>
                  <a:schemeClr val="accent3"/>
                </a:solidFill>
              </a:rPr>
              <a:t>-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564882" y="3324601"/>
            <a:ext cx="1394337" cy="1626575"/>
            <a:chOff x="3938780" y="3879302"/>
            <a:chExt cx="1394337" cy="1626575"/>
          </a:xfrm>
        </p:grpSpPr>
        <p:sp>
          <p:nvSpPr>
            <p:cNvPr id="25" name="Arc 24"/>
            <p:cNvSpPr/>
            <p:nvPr/>
          </p:nvSpPr>
          <p:spPr bwMode="auto">
            <a:xfrm rot="10800000">
              <a:off x="4009117" y="3879302"/>
              <a:ext cx="1324000" cy="1556239"/>
            </a:xfrm>
            <a:prstGeom prst="arc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3938780" y="4657421"/>
              <a:ext cx="6475" cy="839664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3945255" y="5505877"/>
              <a:ext cx="725861" cy="0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>
              <a:endCxn id="25" idx="2"/>
            </p:cNvCxnSpPr>
            <p:nvPr/>
          </p:nvCxnSpPr>
          <p:spPr bwMode="auto">
            <a:xfrm>
              <a:off x="3945255" y="4657421"/>
              <a:ext cx="63862" cy="0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671116" y="5444333"/>
              <a:ext cx="0" cy="61544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33" name="TextBox 32"/>
          <p:cNvSpPr txBox="1"/>
          <p:nvPr/>
        </p:nvSpPr>
        <p:spPr>
          <a:xfrm>
            <a:off x="1676595" y="4449897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mirror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667800" y="3977660"/>
            <a:ext cx="1109599" cy="848518"/>
            <a:chOff x="6209315" y="4532361"/>
            <a:chExt cx="1109599" cy="848518"/>
          </a:xfrm>
        </p:grpSpPr>
        <p:grpSp>
          <p:nvGrpSpPr>
            <p:cNvPr id="30" name="Group 29"/>
            <p:cNvGrpSpPr/>
            <p:nvPr/>
          </p:nvGrpSpPr>
          <p:grpSpPr>
            <a:xfrm>
              <a:off x="6348339" y="4932471"/>
              <a:ext cx="793505" cy="448408"/>
              <a:chOff x="5413864" y="4554415"/>
              <a:chExt cx="793505" cy="448408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5495192" y="4554415"/>
                <a:ext cx="712177" cy="448408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32" name="Isosceles Triangle 31"/>
              <p:cNvSpPr/>
              <p:nvPr/>
            </p:nvSpPr>
            <p:spPr bwMode="auto">
              <a:xfrm rot="5400000">
                <a:off x="5370159" y="4630103"/>
                <a:ext cx="384444" cy="297033"/>
              </a:xfrm>
              <a:prstGeom prst="triangl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209315" y="4532361"/>
              <a:ext cx="11095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2000" dirty="0" smtClean="0">
                  <a:solidFill>
                    <a:schemeClr val="accent3"/>
                  </a:solidFill>
                </a:rPr>
                <a:t>detector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 bwMode="auto">
          <a:xfrm flipH="1">
            <a:off x="2803626" y="2295321"/>
            <a:ext cx="1" cy="230665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endCxn id="32" idx="3"/>
          </p:cNvCxnSpPr>
          <p:nvPr/>
        </p:nvCxnSpPr>
        <p:spPr bwMode="auto">
          <a:xfrm>
            <a:off x="2803626" y="4601355"/>
            <a:ext cx="3003199" cy="62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5219497" y="4382161"/>
            <a:ext cx="0" cy="470507"/>
          </a:xfrm>
          <a:prstGeom prst="line">
            <a:avLst/>
          </a:prstGeom>
          <a:noFill/>
          <a:ln w="57150" cap="flat" cmpd="sng" algn="ctr">
            <a:solidFill>
              <a:schemeClr val="folHlink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4700869" y="3977660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filter(s)</a:t>
            </a:r>
          </a:p>
        </p:txBody>
      </p:sp>
      <p:cxnSp>
        <p:nvCxnSpPr>
          <p:cNvPr id="73" name="Elbow Connector 72"/>
          <p:cNvCxnSpPr>
            <a:stCxn id="31" idx="3"/>
          </p:cNvCxnSpPr>
          <p:nvPr/>
        </p:nvCxnSpPr>
        <p:spPr bwMode="auto">
          <a:xfrm>
            <a:off x="6600329" y="4601974"/>
            <a:ext cx="722491" cy="1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3" name="TextBox 82"/>
          <p:cNvSpPr txBox="1"/>
          <p:nvPr/>
        </p:nvSpPr>
        <p:spPr>
          <a:xfrm>
            <a:off x="7380392" y="4208940"/>
            <a:ext cx="169790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analog/digital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electronic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52400" y="1129254"/>
            <a:ext cx="1950754" cy="3320643"/>
            <a:chOff x="152400" y="1129254"/>
            <a:chExt cx="1950754" cy="3320643"/>
          </a:xfrm>
        </p:grpSpPr>
        <p:sp>
          <p:nvSpPr>
            <p:cNvPr id="40" name="TextBox 39"/>
            <p:cNvSpPr txBox="1"/>
            <p:nvPr/>
          </p:nvSpPr>
          <p:spPr>
            <a:xfrm>
              <a:off x="350203" y="3465012"/>
              <a:ext cx="1102546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600" dirty="0" smtClean="0">
                  <a:solidFill>
                    <a:srgbClr val="7030A0"/>
                  </a:solidFill>
                </a:rPr>
                <a:t>Elegant</a:t>
              </a:r>
            </a:p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600" dirty="0" smtClean="0">
                  <a:solidFill>
                    <a:srgbClr val="7030A0"/>
                  </a:solidFill>
                </a:rPr>
                <a:t>Astra</a:t>
              </a:r>
            </a:p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600" dirty="0" smtClean="0">
                  <a:solidFill>
                    <a:srgbClr val="7030A0"/>
                  </a:solidFill>
                </a:rPr>
                <a:t>RF Tweak</a:t>
              </a: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152400" y="1129254"/>
              <a:ext cx="1950754" cy="2273611"/>
            </a:xfrm>
            <a:prstGeom prst="ellipse">
              <a:avLst/>
            </a:prstGeom>
            <a:noFill/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5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versus 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42" y="1030869"/>
            <a:ext cx="3519106" cy="26385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8" y="3764502"/>
            <a:ext cx="3519105" cy="2638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43" y="3764502"/>
            <a:ext cx="3519105" cy="2638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8" y="1030869"/>
            <a:ext cx="3519105" cy="26385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9212" y="1309327"/>
            <a:ext cx="940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Gun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51614" y="1309327"/>
            <a:ext cx="956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BC0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9212" y="4152462"/>
            <a:ext cx="956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BC1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51613" y="4152462"/>
            <a:ext cx="956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BC2</a:t>
            </a:r>
          </a:p>
        </p:txBody>
      </p:sp>
    </p:spTree>
    <p:extLst>
      <p:ext uri="{BB962C8B-B14F-4D97-AF65-F5344CB8AC3E}">
        <p14:creationId xmlns:p14="http://schemas.microsoft.com/office/powerpoint/2010/main" val="24691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91048" y="2295321"/>
            <a:ext cx="4611913" cy="0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>
            <a:stCxn id="8" idx="6"/>
          </p:cNvCxnSpPr>
          <p:nvPr/>
        </p:nvCxnSpPr>
        <p:spPr bwMode="auto">
          <a:xfrm>
            <a:off x="2066391" y="2295321"/>
            <a:ext cx="48387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1837791" y="1304721"/>
            <a:ext cx="914400" cy="914400"/>
          </a:xfrm>
          <a:prstGeom prst="line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904591" y="2371521"/>
            <a:ext cx="914400" cy="914400"/>
          </a:xfrm>
          <a:prstGeom prst="line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" name="Oval 7"/>
          <p:cNvSpPr/>
          <p:nvPr/>
        </p:nvSpPr>
        <p:spPr bwMode="auto">
          <a:xfrm>
            <a:off x="1837791" y="2219121"/>
            <a:ext cx="228600" cy="15240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 bwMode="auto">
          <a:xfrm flipV="1">
            <a:off x="1952091" y="1860981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028287" y="1884788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873009" y="1884788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rot="10800000" flipV="1">
            <a:off x="1949233" y="2366766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rot="10800000" flipV="1">
            <a:off x="2025429" y="2342943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rot="10800000" flipV="1">
            <a:off x="1870151" y="2342943"/>
            <a:ext cx="0" cy="3581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" name="Down Arrow 24"/>
          <p:cNvSpPr/>
          <p:nvPr/>
        </p:nvSpPr>
        <p:spPr bwMode="auto">
          <a:xfrm>
            <a:off x="2413101" y="2094338"/>
            <a:ext cx="781050" cy="1839283"/>
          </a:xfrm>
          <a:custGeom>
            <a:avLst/>
            <a:gdLst>
              <a:gd name="connsiteX0" fmla="*/ 0 w 781050"/>
              <a:gd name="connsiteY0" fmla="*/ 1471618 h 1862143"/>
              <a:gd name="connsiteX1" fmla="*/ 187643 w 781050"/>
              <a:gd name="connsiteY1" fmla="*/ 1471618 h 1862143"/>
              <a:gd name="connsiteX2" fmla="*/ 187643 w 781050"/>
              <a:gd name="connsiteY2" fmla="*/ 0 h 1862143"/>
              <a:gd name="connsiteX3" fmla="*/ 593407 w 781050"/>
              <a:gd name="connsiteY3" fmla="*/ 0 h 1862143"/>
              <a:gd name="connsiteX4" fmla="*/ 593407 w 781050"/>
              <a:gd name="connsiteY4" fmla="*/ 1471618 h 1862143"/>
              <a:gd name="connsiteX5" fmla="*/ 781050 w 781050"/>
              <a:gd name="connsiteY5" fmla="*/ 1471618 h 1862143"/>
              <a:gd name="connsiteX6" fmla="*/ 390525 w 781050"/>
              <a:gd name="connsiteY6" fmla="*/ 1862143 h 1862143"/>
              <a:gd name="connsiteX7" fmla="*/ 0 w 781050"/>
              <a:gd name="connsiteY7" fmla="*/ 1471618 h 1862143"/>
              <a:gd name="connsiteX0" fmla="*/ 0 w 781050"/>
              <a:gd name="connsiteY0" fmla="*/ 1471618 h 1862143"/>
              <a:gd name="connsiteX1" fmla="*/ 187643 w 781050"/>
              <a:gd name="connsiteY1" fmla="*/ 1471618 h 1862143"/>
              <a:gd name="connsiteX2" fmla="*/ 187643 w 781050"/>
              <a:gd name="connsiteY2" fmla="*/ 0 h 1862143"/>
              <a:gd name="connsiteX3" fmla="*/ 585787 w 781050"/>
              <a:gd name="connsiteY3" fmla="*/ 426720 h 1862143"/>
              <a:gd name="connsiteX4" fmla="*/ 593407 w 781050"/>
              <a:gd name="connsiteY4" fmla="*/ 1471618 h 1862143"/>
              <a:gd name="connsiteX5" fmla="*/ 781050 w 781050"/>
              <a:gd name="connsiteY5" fmla="*/ 1471618 h 1862143"/>
              <a:gd name="connsiteX6" fmla="*/ 390525 w 781050"/>
              <a:gd name="connsiteY6" fmla="*/ 1862143 h 1862143"/>
              <a:gd name="connsiteX7" fmla="*/ 0 w 781050"/>
              <a:gd name="connsiteY7" fmla="*/ 1471618 h 1862143"/>
              <a:gd name="connsiteX0" fmla="*/ 0 w 781050"/>
              <a:gd name="connsiteY0" fmla="*/ 1448758 h 1839283"/>
              <a:gd name="connsiteX1" fmla="*/ 187643 w 781050"/>
              <a:gd name="connsiteY1" fmla="*/ 1448758 h 1839283"/>
              <a:gd name="connsiteX2" fmla="*/ 187643 w 781050"/>
              <a:gd name="connsiteY2" fmla="*/ 0 h 1839283"/>
              <a:gd name="connsiteX3" fmla="*/ 585787 w 781050"/>
              <a:gd name="connsiteY3" fmla="*/ 403860 h 1839283"/>
              <a:gd name="connsiteX4" fmla="*/ 593407 w 781050"/>
              <a:gd name="connsiteY4" fmla="*/ 1448758 h 1839283"/>
              <a:gd name="connsiteX5" fmla="*/ 781050 w 781050"/>
              <a:gd name="connsiteY5" fmla="*/ 1448758 h 1839283"/>
              <a:gd name="connsiteX6" fmla="*/ 390525 w 781050"/>
              <a:gd name="connsiteY6" fmla="*/ 1839283 h 1839283"/>
              <a:gd name="connsiteX7" fmla="*/ 0 w 781050"/>
              <a:gd name="connsiteY7" fmla="*/ 1448758 h 183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050" h="1839283">
                <a:moveTo>
                  <a:pt x="0" y="1448758"/>
                </a:moveTo>
                <a:lnTo>
                  <a:pt x="187643" y="1448758"/>
                </a:lnTo>
                <a:lnTo>
                  <a:pt x="187643" y="0"/>
                </a:lnTo>
                <a:lnTo>
                  <a:pt x="585787" y="403860"/>
                </a:lnTo>
                <a:lnTo>
                  <a:pt x="593407" y="1448758"/>
                </a:lnTo>
                <a:lnTo>
                  <a:pt x="781050" y="1448758"/>
                </a:lnTo>
                <a:lnTo>
                  <a:pt x="390525" y="1839283"/>
                </a:lnTo>
                <a:lnTo>
                  <a:pt x="0" y="1448758"/>
                </a:lnTo>
                <a:close/>
              </a:path>
            </a:pathLst>
          </a:custGeom>
          <a:solidFill>
            <a:srgbClr val="FF0000">
              <a:alpha val="23137"/>
            </a:srgbClr>
          </a:solidFill>
          <a:ln w="1270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9229" y="3476008"/>
            <a:ext cx="1119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IR / THz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91048" y="1220901"/>
            <a:ext cx="5072923" cy="0"/>
          </a:xfrm>
          <a:prstGeom prst="line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endCxn id="20" idx="1"/>
          </p:cNvCxnSpPr>
          <p:nvPr/>
        </p:nvCxnSpPr>
        <p:spPr bwMode="auto">
          <a:xfrm>
            <a:off x="491048" y="3355447"/>
            <a:ext cx="1706793" cy="0"/>
          </a:xfrm>
          <a:prstGeom prst="line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20" idx="3"/>
          </p:cNvCxnSpPr>
          <p:nvPr/>
        </p:nvCxnSpPr>
        <p:spPr bwMode="auto">
          <a:xfrm flipV="1">
            <a:off x="3404658" y="3354501"/>
            <a:ext cx="2159313" cy="946"/>
          </a:xfrm>
          <a:prstGeom prst="line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" name="Rectangle 19"/>
          <p:cNvSpPr/>
          <p:nvPr/>
        </p:nvSpPr>
        <p:spPr bwMode="auto">
          <a:xfrm>
            <a:off x="2197841" y="3311632"/>
            <a:ext cx="1206817" cy="87630"/>
          </a:xfrm>
          <a:prstGeom prst="rect">
            <a:avLst/>
          </a:prstGeom>
          <a:solidFill>
            <a:srgbClr val="FFFF00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8837" y="2955337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window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04658" y="261536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screen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52749" y="2332485"/>
            <a:ext cx="385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e</a:t>
            </a:r>
            <a:r>
              <a:rPr lang="en-US" sz="2000" baseline="30000" dirty="0" smtClean="0">
                <a:solidFill>
                  <a:schemeClr val="accent3"/>
                </a:solidFill>
              </a:rPr>
              <a:t>-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564882" y="3324601"/>
            <a:ext cx="1394337" cy="1626575"/>
            <a:chOff x="3938780" y="3879302"/>
            <a:chExt cx="1394337" cy="1626575"/>
          </a:xfrm>
        </p:grpSpPr>
        <p:sp>
          <p:nvSpPr>
            <p:cNvPr id="25" name="Arc 24"/>
            <p:cNvSpPr/>
            <p:nvPr/>
          </p:nvSpPr>
          <p:spPr bwMode="auto">
            <a:xfrm rot="10800000">
              <a:off x="4009117" y="3879302"/>
              <a:ext cx="1324000" cy="1556239"/>
            </a:xfrm>
            <a:prstGeom prst="arc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3938780" y="4657421"/>
              <a:ext cx="6475" cy="839664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3945255" y="5505877"/>
              <a:ext cx="725861" cy="0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>
              <a:endCxn id="25" idx="2"/>
            </p:cNvCxnSpPr>
            <p:nvPr/>
          </p:nvCxnSpPr>
          <p:spPr bwMode="auto">
            <a:xfrm>
              <a:off x="3945255" y="4657421"/>
              <a:ext cx="63862" cy="0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671116" y="5444333"/>
              <a:ext cx="0" cy="61544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33" name="TextBox 32"/>
          <p:cNvSpPr txBox="1"/>
          <p:nvPr/>
        </p:nvSpPr>
        <p:spPr>
          <a:xfrm>
            <a:off x="1676595" y="4449897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mirror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667800" y="3977660"/>
            <a:ext cx="1109599" cy="848518"/>
            <a:chOff x="6209315" y="4532361"/>
            <a:chExt cx="1109599" cy="848518"/>
          </a:xfrm>
        </p:grpSpPr>
        <p:grpSp>
          <p:nvGrpSpPr>
            <p:cNvPr id="30" name="Group 29"/>
            <p:cNvGrpSpPr/>
            <p:nvPr/>
          </p:nvGrpSpPr>
          <p:grpSpPr>
            <a:xfrm>
              <a:off x="6348339" y="4932471"/>
              <a:ext cx="793505" cy="448408"/>
              <a:chOff x="5413864" y="4554415"/>
              <a:chExt cx="793505" cy="448408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5495192" y="4554415"/>
                <a:ext cx="712177" cy="448408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32" name="Isosceles Triangle 31"/>
              <p:cNvSpPr/>
              <p:nvPr/>
            </p:nvSpPr>
            <p:spPr bwMode="auto">
              <a:xfrm rot="5400000">
                <a:off x="5370159" y="4630103"/>
                <a:ext cx="384444" cy="297033"/>
              </a:xfrm>
              <a:prstGeom prst="triangl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209315" y="4532361"/>
              <a:ext cx="11095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2000" dirty="0" smtClean="0">
                  <a:solidFill>
                    <a:schemeClr val="accent3"/>
                  </a:solidFill>
                </a:rPr>
                <a:t>detector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 bwMode="auto">
          <a:xfrm flipH="1">
            <a:off x="2803626" y="2295321"/>
            <a:ext cx="1" cy="230665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endCxn id="32" idx="3"/>
          </p:cNvCxnSpPr>
          <p:nvPr/>
        </p:nvCxnSpPr>
        <p:spPr bwMode="auto">
          <a:xfrm>
            <a:off x="2803626" y="4601355"/>
            <a:ext cx="3003199" cy="62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5219497" y="4382161"/>
            <a:ext cx="0" cy="470507"/>
          </a:xfrm>
          <a:prstGeom prst="line">
            <a:avLst/>
          </a:prstGeom>
          <a:noFill/>
          <a:ln w="57150" cap="flat" cmpd="sng" algn="ctr">
            <a:solidFill>
              <a:schemeClr val="folHlink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4700869" y="3977660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filter(s)</a:t>
            </a:r>
          </a:p>
        </p:txBody>
      </p:sp>
      <p:cxnSp>
        <p:nvCxnSpPr>
          <p:cNvPr id="73" name="Elbow Connector 72"/>
          <p:cNvCxnSpPr>
            <a:stCxn id="31" idx="3"/>
          </p:cNvCxnSpPr>
          <p:nvPr/>
        </p:nvCxnSpPr>
        <p:spPr bwMode="auto">
          <a:xfrm>
            <a:off x="6600329" y="4601974"/>
            <a:ext cx="722491" cy="1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3" name="TextBox 82"/>
          <p:cNvSpPr txBox="1"/>
          <p:nvPr/>
        </p:nvSpPr>
        <p:spPr>
          <a:xfrm>
            <a:off x="7380392" y="4208940"/>
            <a:ext cx="169790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analog/digital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electronic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775461" y="1761921"/>
            <a:ext cx="2919244" cy="939162"/>
            <a:chOff x="1775461" y="1761921"/>
            <a:chExt cx="2919244" cy="939162"/>
          </a:xfrm>
        </p:grpSpPr>
        <p:sp>
          <p:nvSpPr>
            <p:cNvPr id="59" name="Oval 58"/>
            <p:cNvSpPr/>
            <p:nvPr/>
          </p:nvSpPr>
          <p:spPr bwMode="auto">
            <a:xfrm>
              <a:off x="1775461" y="1884788"/>
              <a:ext cx="1313768" cy="816295"/>
            </a:xfrm>
            <a:prstGeom prst="ellipse">
              <a:avLst/>
            </a:prstGeom>
            <a:noFill/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934287" y="1761921"/>
              <a:ext cx="17604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600" dirty="0" smtClean="0">
                  <a:solidFill>
                    <a:schemeClr val="accent2">
                      <a:lumMod val="75000"/>
                    </a:schemeClr>
                  </a:solidFill>
                </a:rPr>
                <a:t>Fourier transform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73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Formfactors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49" y="1046285"/>
            <a:ext cx="3519376" cy="263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5" y="3759353"/>
            <a:ext cx="3519376" cy="263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50" y="3759353"/>
            <a:ext cx="3519376" cy="263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5" y="1046285"/>
            <a:ext cx="3519376" cy="2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0</TotalTime>
  <Words>480</Words>
  <Application>Microsoft Office PowerPoint</Application>
  <PresentationFormat>Bildschirmpräsentation (4:3)</PresentationFormat>
  <Paragraphs>200</Paragraphs>
  <Slides>22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template-european-xfel-gmbh_presentation-with-partner-logos</vt:lpstr>
      <vt:lpstr>Coherent Longitudinal Diagnostic for European XFEL</vt:lpstr>
      <vt:lpstr>Contents</vt:lpstr>
      <vt:lpstr>XFEL</vt:lpstr>
      <vt:lpstr>Longitudinal Parameters of XFEL</vt:lpstr>
      <vt:lpstr>Simulations</vt:lpstr>
      <vt:lpstr>Simulations</vt:lpstr>
      <vt:lpstr>I versus t</vt:lpstr>
      <vt:lpstr>Simulations</vt:lpstr>
      <vt:lpstr>Formfactors</vt:lpstr>
      <vt:lpstr>Simulations</vt:lpstr>
      <vt:lpstr>CDR and Beamline</vt:lpstr>
      <vt:lpstr>Simulations</vt:lpstr>
      <vt:lpstr>Response of Detectors and Electronics</vt:lpstr>
      <vt:lpstr>Diffraction Radiation Measurement with BCM</vt:lpstr>
      <vt:lpstr>Diffraction Radiation Measurement with Spectrometer</vt:lpstr>
      <vt:lpstr>4.5MHz Test Scheme</vt:lpstr>
      <vt:lpstr>Results</vt:lpstr>
      <vt:lpstr>Results</vt:lpstr>
      <vt:lpstr>Results</vt:lpstr>
      <vt:lpstr>Results</vt:lpstr>
      <vt:lpstr>Outlook</vt:lpstr>
      <vt:lpstr>End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Peter Peier</cp:lastModifiedBy>
  <cp:revision>139</cp:revision>
  <cp:lastPrinted>2008-09-01T15:04:16Z</cp:lastPrinted>
  <dcterms:created xsi:type="dcterms:W3CDTF">2012-08-22T12:02:11Z</dcterms:created>
  <dcterms:modified xsi:type="dcterms:W3CDTF">2013-11-11T13:28:57Z</dcterms:modified>
</cp:coreProperties>
</file>