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63" r:id="rId2"/>
    <p:sldId id="441" r:id="rId3"/>
    <p:sldId id="457" r:id="rId4"/>
    <p:sldId id="412" r:id="rId5"/>
    <p:sldId id="443" r:id="rId6"/>
    <p:sldId id="445" r:id="rId7"/>
    <p:sldId id="444" r:id="rId8"/>
    <p:sldId id="450" r:id="rId9"/>
    <p:sldId id="446" r:id="rId10"/>
    <p:sldId id="448" r:id="rId11"/>
    <p:sldId id="447" r:id="rId12"/>
    <p:sldId id="453" r:id="rId13"/>
    <p:sldId id="449" r:id="rId14"/>
    <p:sldId id="451" r:id="rId15"/>
    <p:sldId id="452" r:id="rId16"/>
    <p:sldId id="454" r:id="rId17"/>
    <p:sldId id="371" r:id="rId18"/>
    <p:sldId id="455" r:id="rId19"/>
    <p:sldId id="456" r:id="rId20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0A0191A-BDCB-4A1B-B59A-D6066D966CCC}">
          <p14:sldIdLst>
            <p14:sldId id="263"/>
            <p14:sldId id="441"/>
            <p14:sldId id="457"/>
            <p14:sldId id="412"/>
            <p14:sldId id="443"/>
            <p14:sldId id="445"/>
            <p14:sldId id="444"/>
            <p14:sldId id="450"/>
            <p14:sldId id="446"/>
            <p14:sldId id="448"/>
            <p14:sldId id="447"/>
            <p14:sldId id="453"/>
            <p14:sldId id="449"/>
            <p14:sldId id="451"/>
            <p14:sldId id="452"/>
            <p14:sldId id="454"/>
            <p14:sldId id="371"/>
            <p14:sldId id="455"/>
            <p14:sldId id="456"/>
          </p14:sldIdLst>
        </p14:section>
        <p14:section name="Backup" id="{4DE05579-4AE8-4D60-8BA8-E81BA442F942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C90D"/>
    <a:srgbClr val="00A5EB"/>
    <a:srgbClr val="03E93A"/>
    <a:srgbClr val="1601AF"/>
    <a:srgbClr val="FF00FF"/>
    <a:srgbClr val="DDDDDD"/>
    <a:srgbClr val="9C9E9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99" autoAdjust="0"/>
    <p:restoredTop sz="94874" autoAdjust="0"/>
  </p:normalViewPr>
  <p:slideViewPr>
    <p:cSldViewPr snapToGrid="0">
      <p:cViewPr varScale="1">
        <p:scale>
          <a:sx n="66" d="100"/>
          <a:sy n="66" d="100"/>
        </p:scale>
        <p:origin x="-1560" y="-102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outlineViewPr>
    <p:cViewPr>
      <p:scale>
        <a:sx n="33" d="100"/>
        <a:sy n="33" d="100"/>
      </p:scale>
      <p:origin x="0" y="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3006" y="-108"/>
      </p:cViewPr>
      <p:guideLst>
        <p:guide orient="horz" pos="3224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BA4F0BA9-930C-4A8E-B868-C579EFB6F890}" type="datetimeFigureOut">
              <a:rPr lang="de-DE"/>
              <a:pPr>
                <a:defRPr/>
              </a:pPr>
              <a:t>12.11.2013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6575" cy="512762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0263"/>
            <a:ext cx="3076575" cy="512762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EAC7D55F-0DC1-41EC-92D3-340DD634B00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87280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2" tIns="47377" rIns="94752" bIns="4737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2" tIns="47377" rIns="94752" bIns="4737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2" tIns="47377" rIns="94752" bIns="473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noProof="0" smtClean="0"/>
              <a:t>Textmasterformate durch Klicken bearbeiten</a:t>
            </a:r>
          </a:p>
          <a:p>
            <a:pPr lvl="1"/>
            <a:r>
              <a:rPr lang="en-GB" altLang="zh-CN" noProof="0" smtClean="0"/>
              <a:t>Zweite Ebene</a:t>
            </a:r>
          </a:p>
          <a:p>
            <a:pPr lvl="2"/>
            <a:r>
              <a:rPr lang="en-GB" altLang="zh-CN" noProof="0" smtClean="0"/>
              <a:t>Dritte Ebene</a:t>
            </a:r>
          </a:p>
          <a:p>
            <a:pPr lvl="3"/>
            <a:r>
              <a:rPr lang="en-GB" altLang="zh-CN" noProof="0" smtClean="0"/>
              <a:t>Vierte Ebene</a:t>
            </a:r>
          </a:p>
          <a:p>
            <a:pPr lvl="4"/>
            <a:r>
              <a:rPr lang="en-GB" altLang="zh-CN" noProof="0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2" tIns="47377" rIns="94752" bIns="4737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2" tIns="47377" rIns="94752" bIns="4737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F370697-E865-4544-9EB5-F269E8B95926}" type="slidenum">
              <a:rPr lang="en-GB" altLang="zh-CN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3725146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ESY-Logo-cyan-RGB_ger"/>
          <p:cNvPicPr>
            <a:picLocks noChangeAspect="1" noChangeArrowheads="1"/>
          </p:cNvPicPr>
          <p:nvPr userDrawn="1"/>
        </p:nvPicPr>
        <p:blipFill>
          <a:blip r:embed="rId2"/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zh-CN" altLang="zh-CN"/>
          </a:p>
        </p:txBody>
      </p:sp>
      <p:pic>
        <p:nvPicPr>
          <p:cNvPr id="6" name="Picture 21" descr="HG_LOGO_70_ENG_K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4598" y="2206811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r>
              <a:rPr lang="en-GB" altLang="zh-CN" dirty="0" err="1"/>
              <a:t>Untertitel</a:t>
            </a:r>
            <a:r>
              <a:rPr lang="en-GB" altLang="zh-CN" dirty="0"/>
              <a:t> </a:t>
            </a:r>
            <a:r>
              <a:rPr lang="en-GB" altLang="zh-CN" dirty="0" err="1"/>
              <a:t>durch</a:t>
            </a:r>
            <a:r>
              <a:rPr lang="en-GB" altLang="zh-CN" dirty="0"/>
              <a:t> </a:t>
            </a:r>
            <a:r>
              <a:rPr lang="en-GB" altLang="zh-CN" dirty="0" err="1"/>
              <a:t>Klicken</a:t>
            </a:r>
            <a:r>
              <a:rPr lang="en-GB" altLang="zh-CN" dirty="0"/>
              <a:t> </a:t>
            </a:r>
            <a:r>
              <a:rPr lang="en-GB" altLang="zh-CN" dirty="0" err="1"/>
              <a:t>bearbeiten</a:t>
            </a:r>
            <a:endParaRPr lang="en-GB" altLang="zh-CN" dirty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27003" y="368135"/>
            <a:ext cx="8520113" cy="1266825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 altLang="zh-CN" dirty="0" smtClean="0"/>
              <a:t>TITELMASTER</a:t>
            </a:r>
            <a:br>
              <a:rPr lang="en-GB" altLang="zh-CN" dirty="0" smtClean="0"/>
            </a:br>
            <a:r>
              <a:rPr lang="en-GB" altLang="zh-CN" dirty="0" smtClean="0"/>
              <a:t>FORMAT </a:t>
            </a:r>
            <a:endParaRPr lang="en-GB" altLang="zh-C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2100" y="18780"/>
            <a:ext cx="8520113" cy="260619"/>
          </a:xfrm>
          <a:prstGeom prst="rect">
            <a:avLst/>
          </a:prstGeom>
        </p:spPr>
        <p:txBody>
          <a:bodyPr/>
          <a:lstStyle/>
          <a:p>
            <a:r>
              <a:rPr lang="de-DE" altLang="zh-CN" smtClean="0"/>
              <a:t>Titelmasterformat durch Klicken bearbeiten</a:t>
            </a:r>
            <a:endParaRPr lang="zh-CN" alt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altLang="zh-CN" smtClean="0"/>
              <a:t>Textmasterformate durch Klicken bearbeiten</a:t>
            </a:r>
          </a:p>
          <a:p>
            <a:pPr lvl="1"/>
            <a:r>
              <a:rPr lang="de-DE" altLang="zh-CN" smtClean="0"/>
              <a:t>Zweite Ebene</a:t>
            </a:r>
          </a:p>
          <a:p>
            <a:pPr lvl="2"/>
            <a:r>
              <a:rPr lang="de-DE" altLang="zh-CN" smtClean="0"/>
              <a:t>Dritte Ebene</a:t>
            </a:r>
          </a:p>
          <a:p>
            <a:pPr lvl="3"/>
            <a:r>
              <a:rPr lang="de-DE" altLang="zh-CN" smtClean="0"/>
              <a:t>Vierte Ebene</a:t>
            </a:r>
          </a:p>
          <a:p>
            <a:pPr lvl="4"/>
            <a:r>
              <a:rPr lang="de-DE" altLang="zh-CN" smtClean="0"/>
              <a:t>Fünfte Ebene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  <a:prstGeom prst="rect">
            <a:avLst/>
          </a:prstGeom>
        </p:spPr>
        <p:txBody>
          <a:bodyPr vert="eaVert"/>
          <a:lstStyle/>
          <a:p>
            <a:r>
              <a:rPr lang="de-DE" altLang="zh-CN" smtClean="0"/>
              <a:t>Titelmasterformat durch Klicken bearbeiten</a:t>
            </a:r>
            <a:endParaRPr lang="zh-CN" alt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de-DE" altLang="zh-CN" smtClean="0"/>
              <a:t>Textmasterformate durch Klicken bearbeiten</a:t>
            </a:r>
          </a:p>
          <a:p>
            <a:pPr lvl="1"/>
            <a:r>
              <a:rPr lang="de-DE" altLang="zh-CN" smtClean="0"/>
              <a:t>Zweite Ebene</a:t>
            </a:r>
          </a:p>
          <a:p>
            <a:pPr lvl="2"/>
            <a:r>
              <a:rPr lang="de-DE" altLang="zh-CN" smtClean="0"/>
              <a:t>Dritte Ebene</a:t>
            </a:r>
          </a:p>
          <a:p>
            <a:pPr lvl="3"/>
            <a:r>
              <a:rPr lang="de-DE" altLang="zh-CN" smtClean="0"/>
              <a:t>Vierte Ebene</a:t>
            </a:r>
          </a:p>
          <a:p>
            <a:pPr lvl="4"/>
            <a:r>
              <a:rPr lang="de-DE" altLang="zh-CN" smtClean="0"/>
              <a:t>Fünfte Ebene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900"/>
            <a:ext cx="8520113" cy="479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altLang="zh-CN" smtClean="0"/>
              <a:t>Textmasterformate durch Klicken bearbeiten</a:t>
            </a:r>
          </a:p>
          <a:p>
            <a:pPr lvl="1"/>
            <a:r>
              <a:rPr lang="de-DE" altLang="zh-CN" smtClean="0"/>
              <a:t>Zweite Ebene</a:t>
            </a:r>
          </a:p>
          <a:p>
            <a:pPr lvl="2"/>
            <a:r>
              <a:rPr lang="de-DE" altLang="zh-CN" smtClean="0"/>
              <a:t>Dritte Ebene</a:t>
            </a:r>
          </a:p>
          <a:p>
            <a:pPr lvl="3"/>
            <a:r>
              <a:rPr lang="de-DE" altLang="zh-CN" smtClean="0"/>
              <a:t>Vierte Ebene</a:t>
            </a:r>
          </a:p>
          <a:p>
            <a:pPr lvl="4"/>
            <a:r>
              <a:rPr lang="de-DE" altLang="zh-CN" smtClean="0"/>
              <a:t>Fünfte Ebene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altLang="zh-CN" smtClean="0"/>
              <a:t>Titelmasterformat durch Klicken bearbeiten</a:t>
            </a:r>
            <a:endParaRPr lang="zh-CN" alt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altLang="zh-CN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2100" y="18780"/>
            <a:ext cx="8520113" cy="260619"/>
          </a:xfrm>
          <a:prstGeom prst="rect">
            <a:avLst/>
          </a:prstGeom>
        </p:spPr>
        <p:txBody>
          <a:bodyPr/>
          <a:lstStyle/>
          <a:p>
            <a:r>
              <a:rPr lang="de-DE" altLang="zh-CN" smtClean="0"/>
              <a:t>Titelmasterformat durch Klicken bearbeiten</a:t>
            </a:r>
            <a:endParaRPr lang="zh-CN" alt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altLang="zh-CN" smtClean="0"/>
              <a:t>Textmasterformate durch Klicken bearbeiten</a:t>
            </a:r>
          </a:p>
          <a:p>
            <a:pPr lvl="1"/>
            <a:r>
              <a:rPr lang="de-DE" altLang="zh-CN" smtClean="0"/>
              <a:t>Zweite Ebene</a:t>
            </a:r>
          </a:p>
          <a:p>
            <a:pPr lvl="2"/>
            <a:r>
              <a:rPr lang="de-DE" altLang="zh-CN" smtClean="0"/>
              <a:t>Dritte Ebene</a:t>
            </a:r>
          </a:p>
          <a:p>
            <a:pPr lvl="3"/>
            <a:r>
              <a:rPr lang="de-DE" altLang="zh-CN" smtClean="0"/>
              <a:t>Vierte Ebene</a:t>
            </a:r>
          </a:p>
          <a:p>
            <a:pPr lvl="4"/>
            <a:r>
              <a:rPr lang="de-DE" altLang="zh-CN" smtClean="0"/>
              <a:t>Fünfte Ebene</a:t>
            </a:r>
            <a:endParaRPr lang="zh-CN" alt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altLang="zh-CN" smtClean="0"/>
              <a:t>Textmasterformate durch Klicken bearbeiten</a:t>
            </a:r>
          </a:p>
          <a:p>
            <a:pPr lvl="1"/>
            <a:r>
              <a:rPr lang="de-DE" altLang="zh-CN" smtClean="0"/>
              <a:t>Zweite Ebene</a:t>
            </a:r>
          </a:p>
          <a:p>
            <a:pPr lvl="2"/>
            <a:r>
              <a:rPr lang="de-DE" altLang="zh-CN" smtClean="0"/>
              <a:t>Dritte Ebene</a:t>
            </a:r>
          </a:p>
          <a:p>
            <a:pPr lvl="3"/>
            <a:r>
              <a:rPr lang="de-DE" altLang="zh-CN" smtClean="0"/>
              <a:t>Vierte Ebene</a:t>
            </a:r>
          </a:p>
          <a:p>
            <a:pPr lvl="4"/>
            <a:r>
              <a:rPr lang="de-DE" altLang="zh-CN" smtClean="0"/>
              <a:t>Fünfte Ebene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altLang="zh-CN" smtClean="0"/>
              <a:t>Titelmasterformat durch Klicken bearbeiten</a:t>
            </a:r>
            <a:endParaRPr lang="zh-CN" alt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altLang="zh-CN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altLang="zh-CN" smtClean="0"/>
              <a:t>Textmasterformate durch Klicken bearbeiten</a:t>
            </a:r>
          </a:p>
          <a:p>
            <a:pPr lvl="1"/>
            <a:r>
              <a:rPr lang="de-DE" altLang="zh-CN" smtClean="0"/>
              <a:t>Zweite Ebene</a:t>
            </a:r>
          </a:p>
          <a:p>
            <a:pPr lvl="2"/>
            <a:r>
              <a:rPr lang="de-DE" altLang="zh-CN" smtClean="0"/>
              <a:t>Dritte Ebene</a:t>
            </a:r>
          </a:p>
          <a:p>
            <a:pPr lvl="3"/>
            <a:r>
              <a:rPr lang="de-DE" altLang="zh-CN" smtClean="0"/>
              <a:t>Vierte Ebene</a:t>
            </a:r>
          </a:p>
          <a:p>
            <a:pPr lvl="4"/>
            <a:r>
              <a:rPr lang="de-DE" altLang="zh-CN" smtClean="0"/>
              <a:t>Fünfte Ebene</a:t>
            </a:r>
            <a:endParaRPr lang="zh-CN" alt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altLang="zh-CN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altLang="zh-CN" smtClean="0"/>
              <a:t>Textmasterformate durch Klicken bearbeiten</a:t>
            </a:r>
          </a:p>
          <a:p>
            <a:pPr lvl="1"/>
            <a:r>
              <a:rPr lang="de-DE" altLang="zh-CN" smtClean="0"/>
              <a:t>Zweite Ebene</a:t>
            </a:r>
          </a:p>
          <a:p>
            <a:pPr lvl="2"/>
            <a:r>
              <a:rPr lang="de-DE" altLang="zh-CN" smtClean="0"/>
              <a:t>Dritte Ebene</a:t>
            </a:r>
          </a:p>
          <a:p>
            <a:pPr lvl="3"/>
            <a:r>
              <a:rPr lang="de-DE" altLang="zh-CN" smtClean="0"/>
              <a:t>Vierte Ebene</a:t>
            </a:r>
          </a:p>
          <a:p>
            <a:pPr lvl="4"/>
            <a:r>
              <a:rPr lang="de-DE" altLang="zh-CN" smtClean="0"/>
              <a:t>Fünfte Ebene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2100" y="18780"/>
            <a:ext cx="8520113" cy="260619"/>
          </a:xfrm>
          <a:prstGeom prst="rect">
            <a:avLst/>
          </a:prstGeom>
        </p:spPr>
        <p:txBody>
          <a:bodyPr/>
          <a:lstStyle/>
          <a:p>
            <a:r>
              <a:rPr lang="de-DE" altLang="zh-CN" smtClean="0"/>
              <a:t>Titelmasterformat durch Klicken bearbeiten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altLang="zh-CN" smtClean="0"/>
              <a:t>Titelmasterformat durch Klicken bearbeiten</a:t>
            </a:r>
            <a:endParaRPr lang="zh-CN" alt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altLang="zh-CN" smtClean="0"/>
              <a:t>Textmasterformate durch Klicken bearbeiten</a:t>
            </a:r>
          </a:p>
          <a:p>
            <a:pPr lvl="1"/>
            <a:r>
              <a:rPr lang="de-DE" altLang="zh-CN" smtClean="0"/>
              <a:t>Zweite Ebene</a:t>
            </a:r>
          </a:p>
          <a:p>
            <a:pPr lvl="2"/>
            <a:r>
              <a:rPr lang="de-DE" altLang="zh-CN" smtClean="0"/>
              <a:t>Dritte Ebene</a:t>
            </a:r>
          </a:p>
          <a:p>
            <a:pPr lvl="3"/>
            <a:r>
              <a:rPr lang="de-DE" altLang="zh-CN" smtClean="0"/>
              <a:t>Vierte Ebene</a:t>
            </a:r>
          </a:p>
          <a:p>
            <a:pPr lvl="4"/>
            <a:r>
              <a:rPr lang="de-DE" altLang="zh-CN" smtClean="0"/>
              <a:t>Fünfte Ebene</a:t>
            </a:r>
            <a:endParaRPr lang="zh-CN" alt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altLang="zh-CN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altLang="zh-CN" smtClean="0"/>
              <a:t>Titelmasterformat durch Klicken bearbeiten</a:t>
            </a:r>
            <a:endParaRPr lang="zh-CN" alt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altLang="zh-CN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smtClean="0"/>
              <a:t>Textmasterformate durch Klicken bearbeiten</a:t>
            </a:r>
          </a:p>
          <a:p>
            <a:pPr lvl="1"/>
            <a:r>
              <a:rPr lang="en-GB" altLang="zh-CN" smtClean="0"/>
              <a:t>Zweite Ebene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3864334" y="6464300"/>
            <a:ext cx="443353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0" anchor="ctr"/>
          <a:lstStyle/>
          <a:p>
            <a:pPr algn="r">
              <a:defRPr/>
            </a:pPr>
            <a:r>
              <a:rPr lang="en-GB" altLang="zh-CN" sz="900" dirty="0" err="1">
                <a:solidFill>
                  <a:schemeClr val="bg2"/>
                </a:solidFill>
                <a:ea typeface="宋体" charset="-122"/>
              </a:rPr>
              <a:t>Minjie</a:t>
            </a:r>
            <a:r>
              <a:rPr lang="en-GB" altLang="zh-CN" sz="900" dirty="0">
                <a:solidFill>
                  <a:schemeClr val="bg2"/>
                </a:solidFill>
                <a:ea typeface="宋体" charset="-122"/>
              </a:rPr>
              <a:t> Yan, </a:t>
            </a:r>
            <a:r>
              <a:rPr lang="en-GB" altLang="zh-CN" sz="900" dirty="0" smtClean="0">
                <a:solidFill>
                  <a:schemeClr val="bg2"/>
                </a:solidFill>
                <a:ea typeface="宋体" charset="-122"/>
              </a:rPr>
              <a:t>2</a:t>
            </a:r>
            <a:r>
              <a:rPr lang="en-GB" altLang="zh-CN" sz="900" baseline="30000" dirty="0" smtClean="0">
                <a:solidFill>
                  <a:schemeClr val="bg2"/>
                </a:solidFill>
                <a:ea typeface="宋体" charset="-122"/>
              </a:rPr>
              <a:t>nd</a:t>
            </a:r>
            <a:r>
              <a:rPr lang="en-GB" altLang="zh-CN" sz="900" dirty="0" smtClean="0">
                <a:solidFill>
                  <a:schemeClr val="bg2"/>
                </a:solidFill>
                <a:ea typeface="宋体" charset="-122"/>
              </a:rPr>
              <a:t> Mini-Workshop on Longitudinal Diagnostics, 12.11.2013|  </a:t>
            </a:r>
            <a:r>
              <a:rPr lang="en-GB" altLang="zh-CN" sz="900" b="1" dirty="0">
                <a:solidFill>
                  <a:schemeClr val="bg2"/>
                </a:solidFill>
                <a:ea typeface="宋体" charset="-122"/>
              </a:rPr>
              <a:t>Page </a:t>
            </a:r>
            <a:fld id="{C5D627C0-C550-4A68-9A9C-1053D7461E5D}" type="slidenum">
              <a:rPr lang="en-GB" altLang="zh-CN" sz="900" b="1">
                <a:solidFill>
                  <a:schemeClr val="bg2"/>
                </a:solidFill>
                <a:ea typeface="宋体" charset="-122"/>
              </a:rPr>
              <a:pPr algn="r">
                <a:defRPr/>
              </a:pPr>
              <a:t>‹#›</a:t>
            </a:fld>
            <a:endParaRPr lang="en-GB" altLang="zh-CN" sz="900" b="1" dirty="0">
              <a:solidFill>
                <a:schemeClr val="bg2"/>
              </a:solidFill>
              <a:ea typeface="宋体" charset="-122"/>
            </a:endParaRPr>
          </a:p>
        </p:txBody>
      </p:sp>
      <p:pic>
        <p:nvPicPr>
          <p:cNvPr id="1028" name="Picture 9" descr="DESY-Logo-cyan-RGB_ger"/>
          <p:cNvPicPr>
            <a:picLocks noChangeAspect="1" noChangeArrowheads="1"/>
          </p:cNvPicPr>
          <p:nvPr userDrawn="1"/>
        </p:nvPicPr>
        <p:blipFill>
          <a:blip r:embed="rId14"/>
          <a:srcRect l="-3554" t="-4523" r="-13409"/>
          <a:stretch>
            <a:fillRect/>
          </a:stretch>
        </p:blipFill>
        <p:spPr bwMode="auto">
          <a:xfrm>
            <a:off x="8432800" y="6159500"/>
            <a:ext cx="711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 bwMode="auto">
          <a:xfrm>
            <a:off x="0" y="0"/>
            <a:ext cx="9144000" cy="361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2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2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2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2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0" fontAlgn="base" hangingPunct="0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0" fontAlgn="base" hangingPunct="0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0" fontAlgn="base" hangingPunct="0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9"/>
          <p:cNvSpPr>
            <a:spLocks noGrp="1" noChangeArrowheads="1"/>
          </p:cNvSpPr>
          <p:nvPr>
            <p:ph type="ctrTitle"/>
          </p:nvPr>
        </p:nvSpPr>
        <p:spPr bwMode="auto">
          <a:xfrm>
            <a:off x="344488" y="814388"/>
            <a:ext cx="8626475" cy="17827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600" dirty="0" smtClean="0">
                <a:solidFill>
                  <a:schemeClr val="accent1"/>
                </a:solidFill>
                <a:latin typeface="Calibri" panose="020F0502020204030204" pitchFamily="34" charset="0"/>
                <a:ea typeface="宋体" charset="-122"/>
              </a:rPr>
              <a:t>Longitudinal Phase Space </a:t>
            </a:r>
            <a:r>
              <a:rPr lang="en-US" altLang="zh-CN" sz="3600" dirty="0">
                <a:solidFill>
                  <a:schemeClr val="accent1"/>
                </a:solidFill>
                <a:latin typeface="Calibri" panose="020F0502020204030204" pitchFamily="34" charset="0"/>
                <a:ea typeface="宋体" charset="-122"/>
              </a:rPr>
              <a:t>M</a:t>
            </a:r>
            <a:r>
              <a:rPr lang="en-US" altLang="zh-CN" sz="3600" dirty="0" smtClean="0">
                <a:solidFill>
                  <a:schemeClr val="accent1"/>
                </a:solidFill>
                <a:latin typeface="Calibri" panose="020F0502020204030204" pitchFamily="34" charset="0"/>
                <a:ea typeface="宋体" charset="-122"/>
              </a:rPr>
              <a:t>onitor </a:t>
            </a:r>
            <a:br>
              <a:rPr lang="en-US" altLang="zh-CN" sz="3600" dirty="0" smtClean="0">
                <a:solidFill>
                  <a:schemeClr val="accent1"/>
                </a:solidFill>
                <a:latin typeface="Calibri" panose="020F0502020204030204" pitchFamily="34" charset="0"/>
                <a:ea typeface="宋体" charset="-122"/>
              </a:rPr>
            </a:br>
            <a:r>
              <a:rPr lang="en-US" altLang="zh-CN" sz="3600" dirty="0" smtClean="0">
                <a:solidFill>
                  <a:schemeClr val="accent1"/>
                </a:solidFill>
                <a:latin typeface="Calibri" panose="020F0502020204030204" pitchFamily="34" charset="0"/>
                <a:ea typeface="宋体" charset="-122"/>
              </a:rPr>
              <a:t>for E-XFEL</a:t>
            </a:r>
            <a:endParaRPr lang="zh-CN" altLang="zh-CN" sz="3600" dirty="0" smtClean="0">
              <a:solidFill>
                <a:schemeClr val="accent1"/>
              </a:solidFill>
              <a:latin typeface="Calibri" panose="020F0502020204030204" pitchFamily="34" charset="0"/>
              <a:ea typeface="宋体" charset="-122"/>
            </a:endParaRPr>
          </a:p>
        </p:txBody>
      </p:sp>
      <p:sp>
        <p:nvSpPr>
          <p:cNvPr id="15362" name="Text Box 35"/>
          <p:cNvSpPr txBox="1">
            <a:spLocks noChangeArrowheads="1"/>
          </p:cNvSpPr>
          <p:nvPr/>
        </p:nvSpPr>
        <p:spPr bwMode="auto">
          <a:xfrm>
            <a:off x="1319213" y="3421063"/>
            <a:ext cx="6677025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 sz="1800" dirty="0" err="1">
                <a:solidFill>
                  <a:srgbClr val="00A5EB"/>
                </a:solidFill>
                <a:latin typeface="Calibri" panose="020F0502020204030204" pitchFamily="34" charset="0"/>
              </a:rPr>
              <a:t>Minjie</a:t>
            </a:r>
            <a:r>
              <a:rPr lang="de-DE" sz="1800" dirty="0">
                <a:solidFill>
                  <a:srgbClr val="00A5EB"/>
                </a:solidFill>
                <a:latin typeface="Calibri" panose="020F0502020204030204" pitchFamily="34" charset="0"/>
              </a:rPr>
              <a:t> Yan</a:t>
            </a:r>
            <a:endParaRPr lang="en-US" sz="1800" dirty="0">
              <a:solidFill>
                <a:srgbClr val="00A5EB"/>
              </a:solidFill>
              <a:latin typeface="Calibri" panose="020F0502020204030204" pitchFamily="34" charset="0"/>
            </a:endParaRPr>
          </a:p>
          <a:p>
            <a:pPr algn="ctr" eaLnBrk="0" hangingPunct="0"/>
            <a:endParaRPr lang="en-US" sz="1800" dirty="0">
              <a:solidFill>
                <a:srgbClr val="00A5EB"/>
              </a:solidFill>
              <a:latin typeface="Calibri" panose="020F0502020204030204" pitchFamily="34" charset="0"/>
            </a:endParaRPr>
          </a:p>
          <a:p>
            <a:pPr algn="ctr" eaLnBrk="0" hangingPunct="0"/>
            <a:r>
              <a:rPr lang="en-US" sz="1200" dirty="0" err="1">
                <a:latin typeface="Calibri" panose="020F0502020204030204" pitchFamily="34" charset="0"/>
              </a:rPr>
              <a:t>Deutsches</a:t>
            </a:r>
            <a:r>
              <a:rPr lang="en-US" sz="1200" dirty="0">
                <a:latin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</a:rPr>
              <a:t>Elektronen</a:t>
            </a:r>
            <a:r>
              <a:rPr lang="en-US" sz="1200" dirty="0">
                <a:latin typeface="Calibri" panose="020F0502020204030204" pitchFamily="34" charset="0"/>
              </a:rPr>
              <a:t>-Synchrotron (DESY</a:t>
            </a:r>
            <a:r>
              <a:rPr lang="en-US" sz="1200" dirty="0" smtClean="0">
                <a:latin typeface="Calibri" panose="020F0502020204030204" pitchFamily="34" charset="0"/>
              </a:rPr>
              <a:t>)</a:t>
            </a:r>
          </a:p>
          <a:p>
            <a:pPr algn="ctr" eaLnBrk="0" hangingPunct="0"/>
            <a:endParaRPr lang="en-US" sz="1200" dirty="0">
              <a:latin typeface="Calibri" panose="020F0502020204030204" pitchFamily="34" charset="0"/>
            </a:endParaRPr>
          </a:p>
          <a:p>
            <a:pPr algn="ctr" eaLnBrk="0" hangingPunct="0"/>
            <a:endParaRPr lang="en-US" sz="1200" dirty="0" smtClean="0">
              <a:latin typeface="Calibri" panose="020F0502020204030204" pitchFamily="34" charset="0"/>
            </a:endParaRPr>
          </a:p>
          <a:p>
            <a:pPr algn="ctr" eaLnBrk="0" hangingPunct="0"/>
            <a:endParaRPr lang="en-US" altLang="zh-CN" dirty="0">
              <a:latin typeface="Calibri" panose="020F0502020204030204" pitchFamily="34" charset="0"/>
              <a:ea typeface="宋体" charset="-122"/>
            </a:endParaRPr>
          </a:p>
          <a:p>
            <a:pPr algn="ctr" eaLnBrk="0" hangingPunct="0"/>
            <a:endParaRPr lang="de-DE" altLang="zh-CN" dirty="0">
              <a:latin typeface="Calibri" panose="020F0502020204030204" pitchFamily="34" charset="0"/>
              <a:ea typeface="宋体" charset="-122"/>
            </a:endParaRPr>
          </a:p>
          <a:p>
            <a:pPr algn="ctr" eaLnBrk="0" hangingPunct="0"/>
            <a:r>
              <a:rPr lang="de-DE" altLang="zh-CN" dirty="0" smtClean="0">
                <a:latin typeface="Calibri" panose="020F0502020204030204" pitchFamily="34" charset="0"/>
                <a:ea typeface="宋体" charset="-122"/>
              </a:rPr>
              <a:t>2nd Mini-Workshop on Longitudinal </a:t>
            </a:r>
            <a:r>
              <a:rPr lang="de-DE" altLang="zh-CN" dirty="0" err="1" smtClean="0">
                <a:latin typeface="Calibri" panose="020F0502020204030204" pitchFamily="34" charset="0"/>
                <a:ea typeface="宋体" charset="-122"/>
              </a:rPr>
              <a:t>Diagnostics</a:t>
            </a:r>
            <a:r>
              <a:rPr lang="de-DE" altLang="zh-CN" dirty="0" smtClean="0">
                <a:latin typeface="Calibri" panose="020F0502020204030204" pitchFamily="34" charset="0"/>
                <a:ea typeface="宋体" charset="-122"/>
              </a:rPr>
              <a:t> </a:t>
            </a:r>
            <a:r>
              <a:rPr lang="de-DE" altLang="zh-CN" dirty="0" err="1" smtClean="0">
                <a:latin typeface="Calibri" panose="020F0502020204030204" pitchFamily="34" charset="0"/>
                <a:ea typeface="宋体" charset="-122"/>
              </a:rPr>
              <a:t>for</a:t>
            </a:r>
            <a:r>
              <a:rPr lang="de-DE" altLang="zh-CN" dirty="0" smtClean="0">
                <a:latin typeface="Calibri" panose="020F0502020204030204" pitchFamily="34" charset="0"/>
                <a:ea typeface="宋体" charset="-122"/>
              </a:rPr>
              <a:t> FELs</a:t>
            </a:r>
            <a:endParaRPr lang="de-DE" altLang="zh-CN" dirty="0">
              <a:latin typeface="Calibri" panose="020F0502020204030204" pitchFamily="34" charset="0"/>
              <a:ea typeface="宋体" charset="-122"/>
            </a:endParaRPr>
          </a:p>
          <a:p>
            <a:pPr algn="ctr" eaLnBrk="0" hangingPunct="0"/>
            <a:r>
              <a:rPr lang="de-DE" altLang="zh-CN" dirty="0" smtClean="0">
                <a:latin typeface="Calibri" panose="020F0502020204030204" pitchFamily="34" charset="0"/>
                <a:ea typeface="宋体" charset="-122"/>
              </a:rPr>
              <a:t>12. Nov. </a:t>
            </a:r>
            <a:r>
              <a:rPr lang="de-DE" altLang="zh-CN" dirty="0">
                <a:latin typeface="Calibri" panose="020F0502020204030204" pitchFamily="34" charset="0"/>
                <a:ea typeface="宋体" charset="-122"/>
              </a:rPr>
              <a:t>2013</a:t>
            </a:r>
            <a:endParaRPr lang="en-GB" altLang="zh-CN" dirty="0">
              <a:latin typeface="Calibri" panose="020F0502020204030204" pitchFamily="34" charset="0"/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61" y="1432593"/>
            <a:ext cx="7124370" cy="2716462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3996316" y="1306306"/>
            <a:ext cx="1222288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659040" y="998529"/>
            <a:ext cx="2083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Slice </a:t>
            </a:r>
            <a:r>
              <a:rPr lang="en-US" sz="1400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Emittance</a:t>
            </a:r>
            <a:r>
              <a:rPr lang="en-US" sz="14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 Monitor</a:t>
            </a:r>
            <a:endParaRPr lang="en-GB" sz="14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792126" y="1152417"/>
            <a:ext cx="202966" cy="287602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646866" y="896854"/>
            <a:ext cx="1612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Matching into </a:t>
            </a:r>
            <a:r>
              <a:rPr lang="en-US" sz="1400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linac</a:t>
            </a:r>
            <a:endParaRPr lang="en-GB" sz="14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566810" y="1612594"/>
            <a:ext cx="202966" cy="287602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362333" y="1278704"/>
            <a:ext cx="1129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LPS Monitor</a:t>
            </a:r>
            <a:endParaRPr lang="en-GB" sz="14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101587" y="-23854"/>
            <a:ext cx="54875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Simulation for the scenario TDS + Kicker + Septum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586" y="455484"/>
            <a:ext cx="8261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Example for E-XFEL: after BC1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2168" y="4461611"/>
            <a:ext cx="75015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Expectations</a:t>
            </a:r>
          </a:p>
          <a:p>
            <a:pPr marL="742950" lvl="1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</a:rPr>
              <a:t>Assumming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</a:rPr>
              <a:t>ε</a:t>
            </a:r>
            <a:r>
              <a:rPr lang="en-US" baseline="-25000" dirty="0">
                <a:latin typeface="Calibri" panose="020F0502020204030204" pitchFamily="34" charset="0"/>
              </a:rPr>
              <a:t>N</a:t>
            </a:r>
            <a:r>
              <a:rPr lang="en-US" dirty="0">
                <a:latin typeface="Calibri" panose="020F0502020204030204" pitchFamily="34" charset="0"/>
              </a:rPr>
              <a:t>=1µm and TDS operated at maximum power (24MW ~ 15MV)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Time resolution: </a:t>
            </a:r>
            <a:r>
              <a:rPr lang="en-US" dirty="0" smtClean="0">
                <a:latin typeface="Calibri" panose="020F0502020204030204" pitchFamily="34" charset="0"/>
              </a:rPr>
              <a:t>           16fs</a:t>
            </a:r>
            <a:r>
              <a:rPr lang="en-US" dirty="0">
                <a:latin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Energy resolution: </a:t>
            </a:r>
            <a:r>
              <a:rPr lang="en-US" dirty="0" smtClean="0">
                <a:latin typeface="Calibri" panose="020F0502020204030204" pitchFamily="34" charset="0"/>
              </a:rPr>
              <a:t>        6.3·10</a:t>
            </a:r>
            <a:r>
              <a:rPr lang="en-US" baseline="30000" dirty="0" smtClean="0">
                <a:latin typeface="Calibri" panose="020F0502020204030204" pitchFamily="34" charset="0"/>
              </a:rPr>
              <a:t>-5</a:t>
            </a:r>
            <a:r>
              <a:rPr lang="en-US" baseline="30000" dirty="0">
                <a:latin typeface="Calibri" panose="020F0502020204030204" pitchFamily="34" charset="0"/>
              </a:rPr>
              <a:t/>
            </a:r>
            <a:br>
              <a:rPr lang="en-US" baseline="30000" dirty="0">
                <a:latin typeface="Calibri" panose="020F0502020204030204" pitchFamily="34" charset="0"/>
              </a:rPr>
            </a:br>
            <a:r>
              <a:rPr lang="en-US" dirty="0" err="1" smtClean="0">
                <a:latin typeface="Calibri" panose="020F0502020204030204" pitchFamily="34" charset="0"/>
              </a:rPr>
              <a:t>D</a:t>
            </a:r>
            <a:r>
              <a:rPr lang="en-US" baseline="-25000" dirty="0" err="1" smtClean="0">
                <a:latin typeface="Calibri" panose="020F0502020204030204" pitchFamily="34" charset="0"/>
              </a:rPr>
              <a:t>x,screen</a:t>
            </a:r>
            <a:r>
              <a:rPr lang="en-US" dirty="0" smtClean="0">
                <a:latin typeface="Calibri" panose="020F0502020204030204" pitchFamily="34" charset="0"/>
              </a:rPr>
              <a:t> from </a:t>
            </a:r>
            <a:r>
              <a:rPr lang="en-US" dirty="0">
                <a:latin typeface="Calibri" panose="020F0502020204030204" pitchFamily="34" charset="0"/>
              </a:rPr>
              <a:t>kicker: </a:t>
            </a:r>
            <a:r>
              <a:rPr lang="en-US" dirty="0" smtClean="0">
                <a:latin typeface="Calibri" panose="020F0502020204030204" pitchFamily="34" charset="0"/>
              </a:rPr>
              <a:t>     1.8mm</a:t>
            </a:r>
          </a:p>
        </p:txBody>
      </p:sp>
    </p:spTree>
    <p:extLst>
      <p:ext uri="{BB962C8B-B14F-4D97-AF65-F5344CB8AC3E}">
        <p14:creationId xmlns:p14="http://schemas.microsoft.com/office/powerpoint/2010/main" val="391119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01587" y="-23854"/>
            <a:ext cx="54875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Simulation for the scenario TDS + Kicker + Septum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587" y="907383"/>
            <a:ext cx="89072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Parameters</a:t>
            </a:r>
          </a:p>
          <a:p>
            <a:pPr marL="742950" lvl="1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libri" panose="020F0502020204030204" pitchFamily="34" charset="0"/>
              </a:rPr>
              <a:t>Input distribution</a:t>
            </a:r>
            <a:r>
              <a:rPr lang="en-US" dirty="0" smtClean="0">
                <a:latin typeface="Calibri" panose="020F0502020204030204" pitchFamily="34" charset="0"/>
              </a:rPr>
              <a:t>:  S2E simulation with </a:t>
            </a:r>
            <a:r>
              <a:rPr lang="en-US" dirty="0" err="1" smtClean="0">
                <a:latin typeface="Calibri" panose="020F0502020204030204" pitchFamily="34" charset="0"/>
              </a:rPr>
              <a:t>CSRtrack</a:t>
            </a:r>
            <a:r>
              <a:rPr lang="en-US" dirty="0" smtClean="0">
                <a:latin typeface="Calibri" panose="020F0502020204030204" pitchFamily="34" charset="0"/>
              </a:rPr>
              <a:t> + ASTRA</a:t>
            </a:r>
            <a:endParaRPr lang="en-US" dirty="0">
              <a:latin typeface="Calibri" panose="020F0502020204030204" pitchFamily="34" charset="0"/>
            </a:endParaRPr>
          </a:p>
          <a:p>
            <a:pPr marL="742950" lvl="1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libri" panose="020F0502020204030204" pitchFamily="34" charset="0"/>
              </a:rPr>
              <a:t>Tracked </a:t>
            </a:r>
            <a:r>
              <a:rPr lang="en-US" b="1" dirty="0" err="1" smtClean="0">
                <a:latin typeface="Calibri" panose="020F0502020204030204" pitchFamily="34" charset="0"/>
              </a:rPr>
              <a:t>beamline</a:t>
            </a:r>
            <a:r>
              <a:rPr lang="en-US" dirty="0" smtClean="0">
                <a:latin typeface="Calibri" panose="020F0502020204030204" pitchFamily="34" charset="0"/>
              </a:rPr>
              <a:t>:  entrance TDS to the screen</a:t>
            </a:r>
          </a:p>
          <a:p>
            <a:pPr marL="742950" lvl="1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1nC, 200k particles, 700MeV</a:t>
            </a:r>
          </a:p>
          <a:p>
            <a:pPr lvl="1">
              <a:buClr>
                <a:schemeClr val="accent2"/>
              </a:buClr>
            </a:pPr>
            <a:endParaRPr lang="en-US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>
              <a:buClr>
                <a:schemeClr val="accent2"/>
              </a:buClr>
            </a:pP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Comparisons</a:t>
            </a:r>
          </a:p>
          <a:p>
            <a:pPr marL="742950" lvl="1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libri" panose="020F0502020204030204" pitchFamily="34" charset="0"/>
              </a:rPr>
              <a:t>‘TDS + dipole’ </a:t>
            </a:r>
            <a:r>
              <a:rPr lang="en-US" dirty="0" smtClean="0">
                <a:latin typeface="Calibri" panose="020F0502020204030204" pitchFamily="34" charset="0"/>
              </a:rPr>
              <a:t>vs. </a:t>
            </a:r>
            <a:r>
              <a:rPr lang="en-US" b="1" dirty="0" smtClean="0">
                <a:latin typeface="Calibri" panose="020F0502020204030204" pitchFamily="34" charset="0"/>
              </a:rPr>
              <a:t>‘TDS + kicker magnet + septum’  </a:t>
            </a:r>
            <a:r>
              <a:rPr lang="en-US" dirty="0" smtClean="0">
                <a:latin typeface="Calibri" panose="020F0502020204030204" pitchFamily="34" charset="0"/>
              </a:rPr>
              <a:t>with the same optics</a:t>
            </a:r>
            <a:endParaRPr lang="en-US" b="1" dirty="0" smtClean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586" y="455484"/>
            <a:ext cx="8261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Simulation with </a:t>
            </a:r>
            <a:r>
              <a:rPr lang="en-US" sz="2000" dirty="0" smtClean="0">
                <a:solidFill>
                  <a:srgbClr val="0070C0"/>
                </a:solidFill>
                <a:latin typeface="Lucida Sans Typewriter" panose="020B0509030504030204" pitchFamily="49" charset="0"/>
                <a:cs typeface="Courier New" panose="02070309020205020404" pitchFamily="49" charset="0"/>
              </a:rPr>
              <a:t>elegant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992" y="3403828"/>
            <a:ext cx="2832018" cy="22161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94" y="3461928"/>
            <a:ext cx="4548146" cy="215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1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01587" y="-23854"/>
            <a:ext cx="4550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Monitoring the Longitudinal Phase Space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3398" y="486262"/>
            <a:ext cx="19259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100pC, 1M particles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587" y="455484"/>
            <a:ext cx="5877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S2E Simulation with 1D-code </a:t>
            </a:r>
            <a:r>
              <a:rPr lang="en-US" sz="20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RFTweak</a:t>
            </a: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from </a:t>
            </a:r>
            <a:r>
              <a:rPr lang="en-US" sz="20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M.Dohlus</a:t>
            </a: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endParaRPr lang="en-US" sz="2000" dirty="0" smtClean="0">
              <a:solidFill>
                <a:srgbClr val="0070C0"/>
              </a:solidFill>
              <a:latin typeface="Lucida Sans Typewriter" panose="020B0509030504030204" pitchFamily="49" charset="0"/>
              <a:cs typeface="Courier New" panose="02070309020205020404" pitchFamily="49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15069" y="785271"/>
            <a:ext cx="6813356" cy="1518412"/>
            <a:chOff x="438233" y="980046"/>
            <a:chExt cx="8260494" cy="190821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233" y="980046"/>
              <a:ext cx="8260494" cy="1908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413976" y="1884458"/>
              <a:ext cx="676764" cy="348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BC</a:t>
              </a:r>
              <a:r>
                <a:rPr lang="en-US" sz="12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GB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37498" y="1883483"/>
              <a:ext cx="725741" cy="348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BC</a:t>
              </a:r>
              <a:r>
                <a:rPr lang="en-US" sz="1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GB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53092" y="1874558"/>
              <a:ext cx="675448" cy="348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BC</a:t>
              </a:r>
              <a:r>
                <a:rPr lang="en-US" sz="12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GB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16" y="3295649"/>
            <a:ext cx="68770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 bwMode="auto">
          <a:xfrm>
            <a:off x="1031716" y="4760686"/>
            <a:ext cx="6877050" cy="290285"/>
          </a:xfrm>
          <a:prstGeom prst="roundRect">
            <a:avLst/>
          </a:prstGeom>
          <a:noFill/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1828800" y="4760686"/>
            <a:ext cx="840698" cy="290285"/>
          </a:xfrm>
          <a:prstGeom prst="roundRect">
            <a:avLst/>
          </a:prstGeom>
          <a:noFill/>
          <a:ln w="3810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51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3398" y="486262"/>
            <a:ext cx="19259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100pC, 1M particles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587" y="455484"/>
            <a:ext cx="5877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S2E Simulation with 1D-code </a:t>
            </a:r>
            <a:r>
              <a:rPr lang="en-US" sz="20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RFTweak</a:t>
            </a: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from </a:t>
            </a:r>
            <a:r>
              <a:rPr lang="en-US" sz="20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M.Dohlus</a:t>
            </a: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endParaRPr lang="en-US" sz="2000" dirty="0" smtClean="0">
              <a:solidFill>
                <a:srgbClr val="0070C0"/>
              </a:solidFill>
              <a:latin typeface="Lucida Sans Typewriter" panose="020B0509030504030204" pitchFamily="49" charset="0"/>
              <a:cs typeface="Courier New" panose="02070309020205020404" pitchFamily="49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15069" y="785271"/>
            <a:ext cx="6813356" cy="1518412"/>
            <a:chOff x="438233" y="980046"/>
            <a:chExt cx="8260494" cy="190821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233" y="980046"/>
              <a:ext cx="8260494" cy="1908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413976" y="1884458"/>
              <a:ext cx="676764" cy="348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BC</a:t>
              </a:r>
              <a:r>
                <a:rPr lang="en-US" sz="12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GB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37498" y="1883483"/>
              <a:ext cx="725741" cy="348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BC</a:t>
              </a:r>
              <a:r>
                <a:rPr lang="en-US" sz="1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GB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53092" y="1874558"/>
              <a:ext cx="675448" cy="348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BC</a:t>
              </a:r>
              <a:r>
                <a:rPr lang="en-US" sz="12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GB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980" y="2415799"/>
            <a:ext cx="3350172" cy="22334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88" y="2520563"/>
            <a:ext cx="3196030" cy="21286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80" y="4609289"/>
            <a:ext cx="3192672" cy="21284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787" y="4535333"/>
            <a:ext cx="3417754" cy="2276360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524852"/>
              </p:ext>
            </p:extLst>
          </p:nvPr>
        </p:nvGraphicFramePr>
        <p:xfrm>
          <a:off x="7092889" y="992929"/>
          <a:ext cx="1893011" cy="1103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214"/>
                <a:gridCol w="1502797"/>
              </a:tblGrid>
              <a:tr h="268208"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ACC1</a:t>
                      </a:r>
                      <a:r>
                        <a:rPr lang="en-US" sz="1200" baseline="0" dirty="0" smtClean="0">
                          <a:latin typeface="Calibri" panose="020F0502020204030204" pitchFamily="34" charset="0"/>
                        </a:rPr>
                        <a:t> phase (degree)</a:t>
                      </a:r>
                      <a:endParaRPr lang="en-GB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25628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</a:rPr>
                        <a:t>(a)</a:t>
                      </a:r>
                      <a:endParaRPr lang="en-GB" sz="12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</a:rPr>
                        <a:t>working point </a:t>
                      </a:r>
                      <a:endParaRPr lang="en-GB" sz="12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26025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  <a:latin typeface="Calibri" panose="020F0502020204030204" pitchFamily="34" charset="0"/>
                        </a:rPr>
                        <a:t>(b)</a:t>
                      </a:r>
                      <a:endParaRPr lang="en-GB" sz="1200" dirty="0">
                        <a:solidFill>
                          <a:schemeClr val="bg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  <a:latin typeface="Calibri" panose="020F0502020204030204" pitchFamily="34" charset="0"/>
                        </a:rPr>
                        <a:t>+0.35</a:t>
                      </a:r>
                      <a:endParaRPr lang="en-GB" sz="1200" dirty="0">
                        <a:solidFill>
                          <a:schemeClr val="bg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28013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  <a:latin typeface="Calibri" panose="020F0502020204030204" pitchFamily="34" charset="0"/>
                        </a:rPr>
                        <a:t>(c)</a:t>
                      </a:r>
                      <a:endParaRPr lang="en-GB" sz="1200" dirty="0">
                        <a:solidFill>
                          <a:schemeClr val="bg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  <a:latin typeface="Calibri" panose="020F0502020204030204" pitchFamily="34" charset="0"/>
                        </a:rPr>
                        <a:t>-0.35</a:t>
                      </a:r>
                      <a:endParaRPr lang="en-GB" sz="1200" dirty="0">
                        <a:solidFill>
                          <a:schemeClr val="bg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8" name="Straight Arrow Connector 17"/>
          <p:cNvCxnSpPr/>
          <p:nvPr/>
        </p:nvCxnSpPr>
        <p:spPr bwMode="auto">
          <a:xfrm flipH="1">
            <a:off x="3621747" y="2162755"/>
            <a:ext cx="504980" cy="35780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5368456" y="2081254"/>
            <a:ext cx="117416" cy="43930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101587" y="-23854"/>
            <a:ext cx="4550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Monitoring the Longitudinal Phase Space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83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3398" y="486262"/>
            <a:ext cx="19259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100pC, 1M particles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587" y="455484"/>
            <a:ext cx="5877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S2E Simulation with 1D-code </a:t>
            </a:r>
            <a:r>
              <a:rPr lang="en-US" sz="20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RFTweak</a:t>
            </a: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from </a:t>
            </a:r>
            <a:r>
              <a:rPr lang="en-US" sz="20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M.Dohlus</a:t>
            </a: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endParaRPr lang="en-US" sz="2000" dirty="0" smtClean="0">
              <a:solidFill>
                <a:srgbClr val="0070C0"/>
              </a:solidFill>
              <a:latin typeface="Lucida Sans Typewriter" panose="020B0509030504030204" pitchFamily="49" charset="0"/>
              <a:cs typeface="Courier New" panose="02070309020205020404" pitchFamily="49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6487" y="779317"/>
            <a:ext cx="6813356" cy="1518412"/>
            <a:chOff x="438233" y="980046"/>
            <a:chExt cx="8260494" cy="190821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233" y="980046"/>
              <a:ext cx="8260494" cy="1908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413976" y="1884458"/>
              <a:ext cx="676764" cy="348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BC</a:t>
              </a:r>
              <a:r>
                <a:rPr lang="en-US" sz="12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GB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37498" y="1883483"/>
              <a:ext cx="725741" cy="348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BC</a:t>
              </a:r>
              <a:r>
                <a:rPr lang="en-US" sz="1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GB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53092" y="1874558"/>
              <a:ext cx="675448" cy="348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BC</a:t>
              </a:r>
              <a:r>
                <a:rPr lang="en-US" sz="12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GB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25" y="4630631"/>
            <a:ext cx="3128646" cy="20857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600" y="4571118"/>
            <a:ext cx="3433552" cy="22868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87" y="2477703"/>
            <a:ext cx="3260384" cy="21715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815" y="2456996"/>
            <a:ext cx="3171184" cy="2114122"/>
          </a:xfrm>
          <a:prstGeom prst="rect">
            <a:avLst/>
          </a:prstGeom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585189"/>
              </p:ext>
            </p:extLst>
          </p:nvPr>
        </p:nvGraphicFramePr>
        <p:xfrm>
          <a:off x="7092889" y="992929"/>
          <a:ext cx="1893011" cy="1103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214"/>
                <a:gridCol w="1502797"/>
              </a:tblGrid>
              <a:tr h="268208"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ACC1</a:t>
                      </a:r>
                      <a:r>
                        <a:rPr lang="en-US" sz="1200" baseline="0" dirty="0" smtClean="0">
                          <a:latin typeface="Calibri" panose="020F0502020204030204" pitchFamily="34" charset="0"/>
                        </a:rPr>
                        <a:t> phase (degree)</a:t>
                      </a:r>
                      <a:endParaRPr lang="en-GB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25628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</a:rPr>
                        <a:t>(a)</a:t>
                      </a:r>
                      <a:endParaRPr lang="en-GB" sz="12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</a:rPr>
                        <a:t>working point </a:t>
                      </a:r>
                      <a:endParaRPr lang="en-GB" sz="12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26025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(b)</a:t>
                      </a:r>
                      <a:endParaRPr lang="en-GB" sz="1200" dirty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+0.35</a:t>
                      </a:r>
                      <a:endParaRPr lang="en-GB" sz="1200" dirty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28013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  <a:latin typeface="Calibri" panose="020F0502020204030204" pitchFamily="34" charset="0"/>
                        </a:rPr>
                        <a:t>(c)</a:t>
                      </a:r>
                      <a:endParaRPr lang="en-GB" sz="1200" dirty="0">
                        <a:solidFill>
                          <a:schemeClr val="bg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  <a:latin typeface="Calibri" panose="020F0502020204030204" pitchFamily="34" charset="0"/>
                        </a:rPr>
                        <a:t>-0.35</a:t>
                      </a:r>
                      <a:endParaRPr lang="en-GB" sz="1200" dirty="0">
                        <a:solidFill>
                          <a:schemeClr val="bg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9" name="Straight Arrow Connector 18"/>
          <p:cNvCxnSpPr/>
          <p:nvPr/>
        </p:nvCxnSpPr>
        <p:spPr bwMode="auto">
          <a:xfrm flipH="1">
            <a:off x="3621747" y="2162755"/>
            <a:ext cx="504980" cy="35780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5368456" y="2081254"/>
            <a:ext cx="117416" cy="43930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101587" y="-23854"/>
            <a:ext cx="4550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Monitoring the Longitudinal Phase Space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48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3398" y="486262"/>
            <a:ext cx="19259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100pC, 1M particles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587" y="455484"/>
            <a:ext cx="5877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S2E Simulation with 1D-code </a:t>
            </a:r>
            <a:r>
              <a:rPr lang="en-US" sz="20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RFTweak</a:t>
            </a: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from </a:t>
            </a:r>
            <a:r>
              <a:rPr lang="en-US" sz="20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M.Dohlus</a:t>
            </a: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endParaRPr lang="en-US" sz="2000" dirty="0" smtClean="0">
              <a:solidFill>
                <a:srgbClr val="0070C0"/>
              </a:solidFill>
              <a:latin typeface="Lucida Sans Typewriter" panose="020B0509030504030204" pitchFamily="49" charset="0"/>
              <a:cs typeface="Courier New" panose="02070309020205020404" pitchFamily="49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63040" y="790953"/>
            <a:ext cx="6813356" cy="1518412"/>
            <a:chOff x="438233" y="980046"/>
            <a:chExt cx="8260494" cy="190821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233" y="980046"/>
              <a:ext cx="8260494" cy="1908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413976" y="1884458"/>
              <a:ext cx="676764" cy="348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BC</a:t>
              </a:r>
              <a:r>
                <a:rPr lang="en-US" sz="12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GB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37498" y="1883483"/>
              <a:ext cx="725741" cy="348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BC</a:t>
              </a:r>
              <a:r>
                <a:rPr lang="en-US" sz="1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GB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53092" y="1874558"/>
              <a:ext cx="675448" cy="348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BC</a:t>
              </a:r>
              <a:r>
                <a:rPr lang="en-US" sz="12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GB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03" y="4571118"/>
            <a:ext cx="3218068" cy="21453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246" y="4505192"/>
            <a:ext cx="3419062" cy="22772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27" y="2413412"/>
            <a:ext cx="3305044" cy="22012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994" y="2343228"/>
            <a:ext cx="3257314" cy="2171542"/>
          </a:xfrm>
          <a:prstGeom prst="rect">
            <a:avLst/>
          </a:prstGeom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151040"/>
              </p:ext>
            </p:extLst>
          </p:nvPr>
        </p:nvGraphicFramePr>
        <p:xfrm>
          <a:off x="7092889" y="992929"/>
          <a:ext cx="1893011" cy="1103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214"/>
                <a:gridCol w="1502797"/>
              </a:tblGrid>
              <a:tr h="268208"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</a:rPr>
                        <a:t>ACC1</a:t>
                      </a:r>
                      <a:r>
                        <a:rPr lang="en-US" sz="1200" baseline="0" dirty="0" smtClean="0">
                          <a:latin typeface="Calibri" panose="020F0502020204030204" pitchFamily="34" charset="0"/>
                        </a:rPr>
                        <a:t> phase (degree)</a:t>
                      </a:r>
                      <a:endParaRPr lang="en-GB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25628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</a:rPr>
                        <a:t>(a)</a:t>
                      </a:r>
                      <a:endParaRPr lang="en-GB" sz="12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</a:rPr>
                        <a:t>working point </a:t>
                      </a:r>
                      <a:endParaRPr lang="en-GB" sz="12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26025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(b)</a:t>
                      </a:r>
                      <a:endParaRPr lang="en-GB" sz="1200" dirty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+0.35</a:t>
                      </a:r>
                      <a:endParaRPr lang="en-GB" sz="1200" dirty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28013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74C90D"/>
                          </a:solidFill>
                          <a:latin typeface="Calibri" panose="020F0502020204030204" pitchFamily="34" charset="0"/>
                        </a:rPr>
                        <a:t>(c)</a:t>
                      </a:r>
                      <a:endParaRPr lang="en-GB" sz="1200" dirty="0">
                        <a:solidFill>
                          <a:srgbClr val="74C90D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74C90D"/>
                          </a:solidFill>
                          <a:latin typeface="Calibri" panose="020F0502020204030204" pitchFamily="34" charset="0"/>
                        </a:rPr>
                        <a:t>-0.35</a:t>
                      </a:r>
                      <a:endParaRPr lang="en-GB" sz="1200" dirty="0">
                        <a:solidFill>
                          <a:srgbClr val="74C90D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9" name="Straight Arrow Connector 18"/>
          <p:cNvCxnSpPr/>
          <p:nvPr/>
        </p:nvCxnSpPr>
        <p:spPr bwMode="auto">
          <a:xfrm flipH="1">
            <a:off x="3621747" y="2162755"/>
            <a:ext cx="504980" cy="35780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5436704" y="2081254"/>
            <a:ext cx="117416" cy="43930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101587" y="-23854"/>
            <a:ext cx="4550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Monitoring the Longitudinal Phase Space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6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587" y="2489693"/>
            <a:ext cx="89072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Information on the energy spread </a:t>
            </a:r>
            <a:r>
              <a:rPr lang="en-US" b="1" dirty="0" smtClean="0">
                <a:latin typeface="Calibri" panose="020F0502020204030204" pitchFamily="34" charset="0"/>
              </a:rPr>
              <a:t>without</a:t>
            </a:r>
            <a:r>
              <a:rPr lang="en-US" dirty="0" smtClean="0">
                <a:latin typeface="Calibri" panose="020F0502020204030204" pitchFamily="34" charset="0"/>
              </a:rPr>
              <a:t> disturbing SASE delivery </a:t>
            </a:r>
          </a:p>
          <a:p>
            <a:pPr marL="742950" lvl="1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Monitor the </a:t>
            </a:r>
            <a:r>
              <a:rPr lang="en-US" b="1" dirty="0" smtClean="0">
                <a:latin typeface="Calibri" panose="020F0502020204030204" pitchFamily="34" charset="0"/>
              </a:rPr>
              <a:t>linear energy chirp</a:t>
            </a:r>
            <a:r>
              <a:rPr lang="en-US" dirty="0" smtClean="0">
                <a:latin typeface="Calibri" panose="020F0502020204030204" pitchFamily="34" charset="0"/>
              </a:rPr>
              <a:t>, which is very crucial to the final compression</a:t>
            </a:r>
          </a:p>
          <a:p>
            <a:pPr marL="742950" lvl="1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Could measure the longitudinal phase space after BC1 and BC2 at the same time 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compression studies</a:t>
            </a:r>
            <a:endParaRPr lang="en-US" dirty="0" smtClean="0">
              <a:latin typeface="Calibri" panose="020F0502020204030204" pitchFamily="34" charset="0"/>
            </a:endParaRPr>
          </a:p>
          <a:p>
            <a:pPr lvl="1">
              <a:buClr>
                <a:schemeClr val="accent2"/>
              </a:buClr>
            </a:pPr>
            <a:endParaRPr lang="en-US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01587" y="-23854"/>
            <a:ext cx="13452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Conclusion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45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487363" y="2357438"/>
            <a:ext cx="86566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i="1" dirty="0" smtClean="0">
                <a:solidFill>
                  <a:schemeClr val="accent2"/>
                </a:solidFill>
              </a:rPr>
              <a:t>Thanks.</a:t>
            </a:r>
            <a:endParaRPr lang="en-GB" sz="2000" dirty="0">
              <a:solidFill>
                <a:schemeClr val="accent2"/>
              </a:solidFill>
              <a:cs typeface="Times New Roman" pitchFamily="18" charset="0"/>
            </a:endParaRPr>
          </a:p>
          <a:p>
            <a:pPr eaLnBrk="0" hangingPunct="0"/>
            <a:endParaRPr lang="en-GB" sz="2000" dirty="0">
              <a:solidFill>
                <a:schemeClr val="accent2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01587" y="-23854"/>
            <a:ext cx="12065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Flexibility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412" y="458085"/>
            <a:ext cx="89072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SASE-mode &amp; Setup-mode</a:t>
            </a:r>
          </a:p>
          <a:p>
            <a:pPr marL="742950" lvl="1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libri" panose="020F0502020204030204" pitchFamily="34" charset="0"/>
              </a:rPr>
              <a:t>SASE-mode</a:t>
            </a:r>
            <a:r>
              <a:rPr lang="en-US" dirty="0" smtClean="0">
                <a:latin typeface="Calibri" panose="020F0502020204030204" pitchFamily="34" charset="0"/>
              </a:rPr>
              <a:t>:  use the kicker to kick one bunch out of bunch train into the dispersive section.</a:t>
            </a:r>
          </a:p>
          <a:p>
            <a:pPr marL="742950" lvl="1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libri" panose="020F0502020204030204" pitchFamily="34" charset="0"/>
              </a:rPr>
              <a:t>Setup-mode</a:t>
            </a:r>
            <a:r>
              <a:rPr lang="en-US" dirty="0" smtClean="0">
                <a:latin typeface="Calibri" panose="020F0502020204030204" pitchFamily="34" charset="0"/>
              </a:rPr>
              <a:t>: use the </a:t>
            </a:r>
            <a:r>
              <a:rPr lang="en-US" dirty="0" err="1" smtClean="0">
                <a:latin typeface="Calibri" panose="020F0502020204030204" pitchFamily="34" charset="0"/>
              </a:rPr>
              <a:t>steerer</a:t>
            </a:r>
            <a:r>
              <a:rPr lang="en-US" dirty="0" smtClean="0">
                <a:latin typeface="Calibri" panose="020F0502020204030204" pitchFamily="34" charset="0"/>
              </a:rPr>
              <a:t> to direct the all bunches into the dispersive section.</a:t>
            </a:r>
          </a:p>
          <a:p>
            <a:pPr marL="742950" lvl="1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 smtClean="0">
              <a:latin typeface="Calibri" panose="020F0502020204030204" pitchFamily="34" charset="0"/>
            </a:endParaRPr>
          </a:p>
          <a:p>
            <a:pPr lvl="1">
              <a:buClr>
                <a:schemeClr val="accent2"/>
              </a:buClr>
            </a:pPr>
            <a:endParaRPr lang="en-US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371" y="2337219"/>
            <a:ext cx="6653322" cy="39786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31865" y="2029442"/>
            <a:ext cx="643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Quad</a:t>
            </a:r>
            <a:endParaRPr lang="en-GB" sz="1400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08903" y="2025407"/>
            <a:ext cx="7178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Kicker </a:t>
            </a:r>
            <a:endParaRPr lang="en-GB" sz="14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586" y="2017455"/>
            <a:ext cx="756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Calibri" panose="020F0502020204030204" pitchFamily="34" charset="0"/>
              </a:rPr>
              <a:t>Steerer</a:t>
            </a:r>
            <a:endParaRPr lang="en-GB" sz="1400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8932" y="1998665"/>
            <a:ext cx="810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Septum</a:t>
            </a:r>
            <a:endParaRPr lang="en-GB" sz="1400" dirty="0">
              <a:latin typeface="Calibri" panose="020F050202020403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74848" y="2865246"/>
            <a:ext cx="1512168" cy="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2519" y="2846344"/>
            <a:ext cx="948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e-beam</a:t>
            </a:r>
            <a:endParaRPr lang="en-GB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02520" y="2725837"/>
            <a:ext cx="829345" cy="0"/>
          </a:xfrm>
          <a:prstGeom prst="straightConnector1">
            <a:avLst/>
          </a:prstGeom>
          <a:ln w="190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59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01587" y="-23854"/>
            <a:ext cx="12065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Flexibility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412" y="458085"/>
            <a:ext cx="89072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Septum-on &amp; Septum-off </a:t>
            </a:r>
          </a:p>
          <a:p>
            <a:pPr marL="742950" lvl="1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libri" panose="020F0502020204030204" pitchFamily="34" charset="0"/>
              </a:rPr>
              <a:t>Septum-off</a:t>
            </a:r>
            <a:r>
              <a:rPr lang="en-US" dirty="0" smtClean="0">
                <a:latin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>the bunches should pass through in the middle of the D=40mm beam pipe </a:t>
            </a:r>
          </a:p>
          <a:p>
            <a:pPr marL="742950" lvl="1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libri" panose="020F0502020204030204" pitchFamily="34" charset="0"/>
              </a:rPr>
              <a:t>Septum-on</a:t>
            </a:r>
            <a:r>
              <a:rPr lang="en-US" dirty="0">
                <a:latin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>straight-bunch and kicked-bunch are directed into two beam pipes 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>and  separated by 20mm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movable bellows</a:t>
            </a:r>
            <a:endParaRPr lang="en-US" b="1" dirty="0" smtClean="0">
              <a:latin typeface="Calibri" panose="020F0502020204030204" pitchFamily="34" charset="0"/>
            </a:endParaRPr>
          </a:p>
          <a:p>
            <a:pPr marL="742950" lvl="1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 smtClean="0">
              <a:latin typeface="Calibri" panose="020F0502020204030204" pitchFamily="34" charset="0"/>
            </a:endParaRPr>
          </a:p>
          <a:p>
            <a:pPr lvl="1">
              <a:buClr>
                <a:schemeClr val="accent2"/>
              </a:buClr>
            </a:pPr>
            <a:endParaRPr lang="en-US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" r="-1452" b="-3780"/>
          <a:stretch/>
        </p:blipFill>
        <p:spPr>
          <a:xfrm>
            <a:off x="1860231" y="3147802"/>
            <a:ext cx="5816820" cy="32058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2518" y="4357092"/>
            <a:ext cx="948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e-beam</a:t>
            </a:r>
            <a:endParaRPr lang="en-GB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02519" y="4236585"/>
            <a:ext cx="829345" cy="0"/>
          </a:xfrm>
          <a:prstGeom prst="straightConnector1">
            <a:avLst/>
          </a:prstGeom>
          <a:ln w="190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79500" y="2858741"/>
            <a:ext cx="763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Kicker </a:t>
            </a:r>
            <a:endParaRPr lang="en-GB" sz="14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81694" y="2870915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Septum</a:t>
            </a:r>
            <a:endParaRPr lang="en-GB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89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1062" y="2407260"/>
            <a:ext cx="741521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0" hangingPunct="0">
              <a:buClr>
                <a:schemeClr val="accent2"/>
              </a:buClr>
              <a:buFont typeface="Arial" charset="0"/>
              <a:buChar char="•"/>
            </a:pPr>
            <a:r>
              <a:rPr lang="en-US" sz="1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Idea: TDS + Kicker + Septum</a:t>
            </a:r>
          </a:p>
          <a:p>
            <a:pPr marL="285750" indent="-285750" eaLnBrk="0" hangingPunct="0">
              <a:buClr>
                <a:schemeClr val="accent2"/>
              </a:buClr>
              <a:buFont typeface="Arial" charset="0"/>
              <a:buChar char="•"/>
            </a:pPr>
            <a:endParaRPr lang="en-US" sz="1800" dirty="0" smtClean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marL="285750" indent="-285750" eaLnBrk="0" hangingPunct="0">
              <a:buClr>
                <a:schemeClr val="accent2"/>
              </a:buClr>
              <a:buFont typeface="Arial" charset="0"/>
              <a:buChar char="•"/>
            </a:pPr>
            <a:r>
              <a:rPr lang="en-US" sz="1800" b="0" dirty="0" smtClean="0">
                <a:solidFill>
                  <a:schemeClr val="accent1"/>
                </a:solidFill>
                <a:latin typeface="Calibri" panose="020F0502020204030204" pitchFamily="34" charset="0"/>
                <a:ea typeface="Cambria Math"/>
              </a:rPr>
              <a:t>Simulation with tracking codes: </a:t>
            </a:r>
            <a:r>
              <a:rPr lang="en-US" sz="1800" b="0" dirty="0" smtClean="0">
                <a:solidFill>
                  <a:schemeClr val="accent1"/>
                </a:solidFill>
                <a:latin typeface="Calibri" panose="020F0502020204030204" pitchFamily="34" charset="0"/>
                <a:ea typeface="Cambria Math"/>
              </a:rPr>
              <a:t>3D and 1D</a:t>
            </a:r>
          </a:p>
          <a:p>
            <a:pPr marL="285750" indent="-285750" eaLnBrk="0" hangingPunct="0">
              <a:buClr>
                <a:schemeClr val="accent2"/>
              </a:buClr>
              <a:buFont typeface="Arial" charset="0"/>
              <a:buChar char="•"/>
            </a:pPr>
            <a:endParaRPr lang="en-US" sz="1800" b="0" dirty="0" smtClean="0">
              <a:solidFill>
                <a:schemeClr val="accent1"/>
              </a:solidFill>
              <a:latin typeface="Calibri" panose="020F0502020204030204" pitchFamily="34" charset="0"/>
              <a:ea typeface="Cambria Math"/>
            </a:endParaRPr>
          </a:p>
          <a:p>
            <a:pPr marL="285750" indent="-285750" eaLnBrk="0" hangingPunct="0">
              <a:buClr>
                <a:schemeClr val="accent2"/>
              </a:buClr>
              <a:buFont typeface="Arial" charset="0"/>
              <a:buChar char="•"/>
            </a:pPr>
            <a:r>
              <a:rPr lang="en-US" sz="1800" dirty="0" smtClean="0">
                <a:solidFill>
                  <a:schemeClr val="accent1"/>
                </a:solidFill>
                <a:latin typeface="Calibri" panose="020F0502020204030204" pitchFamily="34" charset="0"/>
                <a:ea typeface="Cambria Math"/>
              </a:rPr>
              <a:t>Flexibility for different operation modes</a:t>
            </a:r>
            <a:endParaRPr lang="en-US" sz="1800" b="0" dirty="0" smtClean="0">
              <a:latin typeface="Calibri" panose="020F0502020204030204" pitchFamily="34" charset="0"/>
              <a:ea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284633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09538" y="0"/>
            <a:ext cx="44385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Longitudinal Phase Space Measurement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72" y="1594387"/>
            <a:ext cx="5597718" cy="151085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61938" y="732613"/>
            <a:ext cx="704663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buClr>
                <a:schemeClr val="accent2"/>
              </a:buClr>
            </a:pPr>
            <a:r>
              <a:rPr lang="en-US" sz="1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Transverse Deflecting Structure (TDS)</a:t>
            </a:r>
          </a:p>
          <a:p>
            <a:pPr marL="742950" lvl="1" indent="-285750" eaLnBrk="0" hangingPunct="0">
              <a:buClr>
                <a:schemeClr val="accent2"/>
              </a:buClr>
              <a:buFont typeface="Arial" charset="0"/>
              <a:buChar char="•"/>
            </a:pPr>
            <a:r>
              <a:rPr lang="en-US" b="0" dirty="0" smtClean="0">
                <a:latin typeface="Calibri" panose="020F0502020204030204" pitchFamily="34" charset="0"/>
                <a:ea typeface="Cambria Math"/>
              </a:rPr>
              <a:t>Longitudinal profile</a:t>
            </a:r>
            <a:br>
              <a:rPr lang="en-US" b="0" dirty="0" smtClean="0">
                <a:latin typeface="Calibri" panose="020F0502020204030204" pitchFamily="34" charset="0"/>
                <a:ea typeface="Cambria Math"/>
              </a:rPr>
            </a:br>
            <a:r>
              <a:rPr lang="en-US" b="0" dirty="0" smtClean="0">
                <a:latin typeface="Calibri" panose="020F0502020204030204" pitchFamily="34" charset="0"/>
                <a:ea typeface="Cambria Math"/>
              </a:rPr>
              <a:t>y   ̴ z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71899" y="1077762"/>
            <a:ext cx="2365062" cy="191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61938" y="3456054"/>
            <a:ext cx="704663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buClr>
                <a:schemeClr val="accent2"/>
              </a:buClr>
            </a:pPr>
            <a:r>
              <a:rPr lang="en-US" sz="1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TDS + Dipole</a:t>
            </a:r>
          </a:p>
          <a:p>
            <a:pPr marL="742950" lvl="1" indent="-285750" eaLnBrk="0" hangingPunct="0">
              <a:buClr>
                <a:schemeClr val="accent2"/>
              </a:buClr>
              <a:buFont typeface="Arial" charset="0"/>
              <a:buChar char="•"/>
            </a:pPr>
            <a:r>
              <a:rPr lang="en-US" b="0" dirty="0" smtClean="0">
                <a:latin typeface="Calibri" panose="020F0502020204030204" pitchFamily="34" charset="0"/>
                <a:ea typeface="Cambria Math"/>
              </a:rPr>
              <a:t>Longitudinal Phase Space: </a:t>
            </a:r>
            <a:br>
              <a:rPr lang="en-US" b="0" dirty="0" smtClean="0">
                <a:latin typeface="Calibri" panose="020F0502020204030204" pitchFamily="34" charset="0"/>
                <a:ea typeface="Cambria Math"/>
              </a:rPr>
            </a:br>
            <a:r>
              <a:rPr lang="en-US" b="0" dirty="0" smtClean="0">
                <a:latin typeface="Calibri" panose="020F0502020204030204" pitchFamily="34" charset="0"/>
                <a:ea typeface="Cambria Math"/>
              </a:rPr>
              <a:t>y   ̴ z</a:t>
            </a:r>
            <a:br>
              <a:rPr lang="en-US" b="0" dirty="0" smtClean="0">
                <a:latin typeface="Calibri" panose="020F0502020204030204" pitchFamily="34" charset="0"/>
                <a:ea typeface="Cambria Math"/>
              </a:rPr>
            </a:br>
            <a:r>
              <a:rPr lang="en-US" b="0" dirty="0" smtClean="0">
                <a:latin typeface="Calibri" panose="020F0502020204030204" pitchFamily="34" charset="0"/>
                <a:ea typeface="Cambria Math"/>
              </a:rPr>
              <a:t>x   ̴ energy 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09538" y="0"/>
            <a:ext cx="44385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Longitudinal Phase Space Measurement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72" y="1594387"/>
            <a:ext cx="5597718" cy="1510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03" y="4514146"/>
            <a:ext cx="6073712" cy="195999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61938" y="732613"/>
            <a:ext cx="704663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buClr>
                <a:schemeClr val="accent2"/>
              </a:buClr>
            </a:pPr>
            <a:r>
              <a:rPr lang="en-US" sz="1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Transverse Deflecting Structure (TDS)</a:t>
            </a:r>
          </a:p>
          <a:p>
            <a:pPr marL="742950" lvl="1" indent="-285750" eaLnBrk="0" hangingPunct="0">
              <a:buClr>
                <a:schemeClr val="accent2"/>
              </a:buClr>
              <a:buFont typeface="Arial" charset="0"/>
              <a:buChar char="•"/>
            </a:pPr>
            <a:r>
              <a:rPr lang="en-US" b="0" dirty="0" smtClean="0">
                <a:latin typeface="Calibri" panose="020F0502020204030204" pitchFamily="34" charset="0"/>
                <a:ea typeface="Cambria Math"/>
              </a:rPr>
              <a:t>Longitudinal profile</a:t>
            </a:r>
            <a:br>
              <a:rPr lang="en-US" b="0" dirty="0" smtClean="0">
                <a:latin typeface="Calibri" panose="020F0502020204030204" pitchFamily="34" charset="0"/>
                <a:ea typeface="Cambria Math"/>
              </a:rPr>
            </a:br>
            <a:r>
              <a:rPr lang="en-US" b="0" dirty="0" smtClean="0">
                <a:latin typeface="Calibri" panose="020F0502020204030204" pitchFamily="34" charset="0"/>
                <a:ea typeface="Cambria Math"/>
              </a:rPr>
              <a:t>y   ̴ z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71899" y="1077762"/>
            <a:ext cx="2365062" cy="19135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18487" y="4192992"/>
            <a:ext cx="2477112" cy="191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8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5722" y="485964"/>
            <a:ext cx="826144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Longitudinal phase space diagnostic (SDUMP) has been routinely used for machine-setup and during SASE tuning.</a:t>
            </a:r>
          </a:p>
          <a:p>
            <a:pPr>
              <a:buClr>
                <a:schemeClr val="accent2"/>
              </a:buClr>
            </a:pPr>
            <a:endParaRPr lang="en-US" dirty="0" smtClean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>
              <a:buClr>
                <a:schemeClr val="accent2"/>
              </a:buClr>
            </a:pP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However</a:t>
            </a:r>
          </a:p>
          <a:p>
            <a:pPr marL="742950" lvl="1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Dipole magnet has to be switched on/off (and cycled)</a:t>
            </a:r>
            <a:r>
              <a:rPr lang="en-US" dirty="0">
                <a:latin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dirty="0" smtClean="0">
                <a:latin typeface="Calibri" panose="020F0502020204030204" pitchFamily="34" charset="0"/>
              </a:rPr>
              <a:t> The </a:t>
            </a:r>
            <a:r>
              <a:rPr lang="en-US" dirty="0">
                <a:latin typeface="Calibri" panose="020F0502020204030204" pitchFamily="34" charset="0"/>
              </a:rPr>
              <a:t>operation has to be stopped</a:t>
            </a:r>
            <a:endParaRPr lang="en-US" dirty="0" smtClean="0">
              <a:latin typeface="Calibri" panose="020F0502020204030204" pitchFamily="34" charset="0"/>
            </a:endParaRPr>
          </a:p>
          <a:p>
            <a:pPr marL="742950" lvl="1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It can only be operated in single-bunch mode</a:t>
            </a:r>
            <a:r>
              <a:rPr lang="en-US" dirty="0" smtClean="0">
                <a:latin typeface="Calibri" panose="020F0502020204030204" pitchFamily="34" charset="0"/>
              </a:rPr>
              <a:t>.</a:t>
            </a:r>
          </a:p>
          <a:p>
            <a:pPr marL="742950" lvl="1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The machine behaves differently in the single- and multi-bunch mode</a:t>
            </a:r>
            <a:r>
              <a:rPr lang="en-US" dirty="0" smtClean="0">
                <a:latin typeface="Calibri" panose="020F0502020204030204" pitchFamily="34" charset="0"/>
              </a:rPr>
              <a:t>.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>(FLASH is operated with 10Hz macro repetition rate, each RF macro pulse can be filled with up to 800 bunches )</a:t>
            </a:r>
          </a:p>
          <a:p>
            <a:pPr marL="742950" lvl="1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No information on actual SASE level during measurements in 6SDUMP.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01587" y="-23854"/>
            <a:ext cx="27325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Experience from </a:t>
            </a:r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FLASH 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13" y="3874319"/>
            <a:ext cx="7749659" cy="18614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99996" y="5837933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  <a:latin typeface="Calibri" panose="020F0502020204030204" pitchFamily="34" charset="0"/>
              </a:rPr>
              <a:t>S. </a:t>
            </a:r>
            <a:r>
              <a:rPr lang="en-US" sz="1400" dirty="0" err="1" smtClean="0">
                <a:solidFill>
                  <a:schemeClr val="bg2"/>
                </a:solidFill>
                <a:latin typeface="Calibri" panose="020F0502020204030204" pitchFamily="34" charset="0"/>
              </a:rPr>
              <a:t>Wesch</a:t>
            </a:r>
            <a:endParaRPr lang="en-GB" sz="14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4182385" y="4707172"/>
            <a:ext cx="1820848" cy="1130761"/>
          </a:xfrm>
          <a:prstGeom prst="roundRect">
            <a:avLst/>
          </a:prstGeom>
          <a:noFill/>
          <a:ln w="28575" cap="flat" cmpd="sng" algn="ctr">
            <a:solidFill>
              <a:srgbClr val="74C90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6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3595"/>
            <a:ext cx="5470498" cy="236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353" y="1316961"/>
            <a:ext cx="3674528" cy="3283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27" y="4703195"/>
            <a:ext cx="7302186" cy="1677728"/>
          </a:xfrm>
          <a:prstGeom prst="rect">
            <a:avLst/>
          </a:prstGeom>
        </p:spPr>
      </p:pic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101587" y="-23854"/>
            <a:ext cx="27325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Experience from </a:t>
            </a:r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FLASH 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22" y="485964"/>
            <a:ext cx="8261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Online bunch profile monitor at SMATCH finally working.</a:t>
            </a:r>
          </a:p>
          <a:p>
            <a:pPr marL="742950" lvl="1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Delivers single-shot current profile, </a:t>
            </a:r>
            <a:r>
              <a:rPr lang="en-US" dirty="0" err="1" smtClean="0">
                <a:latin typeface="Calibri" panose="020F0502020204030204" pitchFamily="34" charset="0"/>
              </a:rPr>
              <a:t>rms</a:t>
            </a:r>
            <a:r>
              <a:rPr lang="en-US" dirty="0" smtClean="0">
                <a:latin typeface="Calibri" panose="020F0502020204030204" pitchFamily="34" charset="0"/>
              </a:rPr>
              <a:t> bunch length at 10Hz during SASE operation.</a:t>
            </a:r>
          </a:p>
          <a:p>
            <a:pPr marL="742950" lvl="1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No information on the bunch energy.</a:t>
            </a:r>
            <a:endParaRPr lang="en-GB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41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77" y="3101753"/>
            <a:ext cx="7312932" cy="1584176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01587" y="-23854"/>
            <a:ext cx="17661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Idea for E-XFEL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21" y="1080281"/>
            <a:ext cx="8261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TDS + fast kicker magnet + Septum</a:t>
            </a:r>
          </a:p>
          <a:p>
            <a:pPr marL="742950" lvl="1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Online longitudinal phase space diagnostic</a:t>
            </a:r>
            <a:endParaRPr lang="en-US" dirty="0">
              <a:latin typeface="Calibri" panose="020F0502020204030204" pitchFamily="34" charset="0"/>
            </a:endParaRPr>
          </a:p>
          <a:p>
            <a:pPr marL="742950" lvl="1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Pulse-stealing mode (lost one bunch in the bunch train)</a:t>
            </a:r>
          </a:p>
        </p:txBody>
      </p:sp>
    </p:spTree>
    <p:extLst>
      <p:ext uri="{BB962C8B-B14F-4D97-AF65-F5344CB8AC3E}">
        <p14:creationId xmlns:p14="http://schemas.microsoft.com/office/powerpoint/2010/main" val="65656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" r="329"/>
          <a:stretch/>
        </p:blipFill>
        <p:spPr>
          <a:xfrm>
            <a:off x="2683703" y="4645822"/>
            <a:ext cx="3769554" cy="153780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38233" y="980046"/>
            <a:ext cx="8260494" cy="1908218"/>
            <a:chOff x="438233" y="980046"/>
            <a:chExt cx="8260494" cy="190821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233" y="980046"/>
              <a:ext cx="8260494" cy="1908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413977" y="1884458"/>
              <a:ext cx="58298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BC</a:t>
              </a:r>
              <a:r>
                <a:rPr lang="en-US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37498" y="1883483"/>
              <a:ext cx="58298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BC</a:t>
              </a:r>
              <a:r>
                <a:rPr lang="en-US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53092" y="1874557"/>
              <a:ext cx="58298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BC</a:t>
              </a:r>
              <a:r>
                <a:rPr lang="en-US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5" name="Straight Arrow Connector 4"/>
          <p:cNvCxnSpPr/>
          <p:nvPr/>
        </p:nvCxnSpPr>
        <p:spPr bwMode="auto">
          <a:xfrm>
            <a:off x="2496710" y="1637969"/>
            <a:ext cx="111318" cy="269549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5112689" y="2504549"/>
            <a:ext cx="91895" cy="18289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6233823" y="2504549"/>
            <a:ext cx="502257" cy="18289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3886100" y="3430838"/>
            <a:ext cx="15027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dirty="0" smtClean="0">
                <a:solidFill>
                  <a:srgbClr val="FF0000"/>
                </a:solidFill>
              </a:rPr>
              <a:t>ith septum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101587" y="-23854"/>
            <a:ext cx="17661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Idea for E-XFEL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13982" y="2816438"/>
            <a:ext cx="1391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  <a:latin typeface="Calibri" panose="020F0502020204030204" pitchFamily="34" charset="0"/>
              </a:rPr>
              <a:t>I. </a:t>
            </a:r>
            <a:r>
              <a:rPr lang="en-US" sz="1400" dirty="0" err="1" smtClean="0">
                <a:solidFill>
                  <a:schemeClr val="bg2"/>
                </a:solidFill>
                <a:latin typeface="Calibri" panose="020F0502020204030204" pitchFamily="34" charset="0"/>
              </a:rPr>
              <a:t>Zagorodnov</a:t>
            </a:r>
            <a:endParaRPr lang="en-GB" sz="14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1587" y="492986"/>
            <a:ext cx="8261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Location of TDS diagnostics at E-XFEL</a:t>
            </a:r>
          </a:p>
        </p:txBody>
      </p:sp>
    </p:spTree>
    <p:extLst>
      <p:ext uri="{BB962C8B-B14F-4D97-AF65-F5344CB8AC3E}">
        <p14:creationId xmlns:p14="http://schemas.microsoft.com/office/powerpoint/2010/main" val="288996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01587" y="-23854"/>
            <a:ext cx="54875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Simulation for the scenario TDS + Kicker + Septum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1587" y="907383"/>
                <a:ext cx="6641119" cy="329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accent2"/>
                  </a:buClr>
                </a:pPr>
                <a:r>
                  <a:rPr lang="en-US" dirty="0" smtClean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One bunch for diagnostic</a:t>
                </a:r>
              </a:p>
              <a:p>
                <a:pPr marL="742950" lvl="1" indent="-285750">
                  <a:buClr>
                    <a:schemeClr val="accent2"/>
                  </a:buClr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alibri" panose="020F0502020204030204" pitchFamily="34" charset="0"/>
                  </a:rPr>
                  <a:t>Longitudinal resolution </a:t>
                </a:r>
                <a:br>
                  <a:rPr lang="en-US" dirty="0" smtClean="0">
                    <a:latin typeface="Calibri" panose="020F0502020204030204" pitchFamily="34" charset="0"/>
                  </a:rPr>
                </a:br>
                <a:r>
                  <a:rPr lang="en-US" dirty="0" smtClean="0">
                    <a:solidFill>
                      <a:schemeClr val="bg2"/>
                    </a:solidFill>
                    <a:latin typeface="Calibri" panose="020F0502020204030204" pitchFamily="34" charset="0"/>
                  </a:rPr>
                  <a:t>  ̴</a:t>
                </a:r>
                <a:r>
                  <a:rPr lang="en-US" dirty="0" smtClean="0">
                    <a:latin typeface="Calibri" panose="020F0502020204030204" pitchFamily="34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Calibri" panose="020F0502020204030204" pitchFamily="34" charset="0"/>
                  </a:rPr>
                  <a:t>(sin(µ</a:t>
                </a:r>
                <a:r>
                  <a:rPr lang="en-US" baseline="-25000" dirty="0" smtClean="0">
                    <a:solidFill>
                      <a:schemeClr val="bg2"/>
                    </a:solidFill>
                    <a:latin typeface="Calibri" panose="020F0502020204030204" pitchFamily="34" charset="0"/>
                  </a:rPr>
                  <a:t>x</a:t>
                </a:r>
                <a:r>
                  <a:rPr lang="en-US" baseline="-25000" dirty="0">
                    <a:solidFill>
                      <a:schemeClr val="bg2"/>
                    </a:solidFill>
                    <a:latin typeface="Calibri" panose="020F0502020204030204" pitchFamily="34" charset="0"/>
                  </a:rPr>
                  <a:t>, TDS-&gt;</a:t>
                </a:r>
                <a:r>
                  <a:rPr lang="en-US" baseline="-25000" dirty="0" smtClean="0">
                    <a:solidFill>
                      <a:schemeClr val="bg2"/>
                    </a:solidFill>
                    <a:latin typeface="Calibri" panose="020F0502020204030204" pitchFamily="34" charset="0"/>
                  </a:rPr>
                  <a:t>septum </a:t>
                </a:r>
                <a:r>
                  <a:rPr lang="en-US" dirty="0" smtClean="0">
                    <a:solidFill>
                      <a:schemeClr val="bg2"/>
                    </a:solidFill>
                    <a:latin typeface="Calibri" panose="020F0502020204030204" pitchFamily="34" charset="0"/>
                  </a:rPr>
                  <a:t>)</a:t>
                </a:r>
                <a:r>
                  <a:rPr lang="en-US" baseline="-25000" dirty="0" smtClean="0">
                    <a:solidFill>
                      <a:schemeClr val="bg2"/>
                    </a:solidFill>
                    <a:latin typeface="Calibri" panose="020F0502020204030204" pitchFamily="34" charset="0"/>
                  </a:rPr>
                  <a:t> *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baseline="-25000" smtClean="0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l-GR" dirty="0">
                            <a:solidFill>
                              <a:schemeClr val="bg2"/>
                            </a:solidFill>
                            <a:latin typeface="Calibri" panose="020F0502020204030204" pitchFamily="34" charset="0"/>
                          </a:rPr>
                          <m:t>β</m:t>
                        </m:r>
                        <m:r>
                          <m:rPr>
                            <m:nor/>
                          </m:rPr>
                          <a:rPr lang="en-US" baseline="-25000" dirty="0">
                            <a:solidFill>
                              <a:schemeClr val="bg2"/>
                            </a:solidFill>
                            <a:latin typeface="Calibri" panose="020F0502020204030204" pitchFamily="34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>
                            <a:solidFill>
                              <a:schemeClr val="bg2"/>
                            </a:solidFill>
                            <a:latin typeface="Calibri" panose="020F0502020204030204" pitchFamily="34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baseline="-25000" dirty="0">
                            <a:solidFill>
                              <a:schemeClr val="bg2"/>
                            </a:solidFill>
                            <a:latin typeface="Calibri" panose="020F0502020204030204" pitchFamily="34" charset="0"/>
                          </a:rPr>
                          <m:t>TDS</m:t>
                        </m:r>
                      </m:e>
                    </m:rad>
                  </m:oMath>
                </a14:m>
                <a:r>
                  <a:rPr lang="en-US" baseline="-25000" dirty="0" smtClean="0">
                    <a:solidFill>
                      <a:schemeClr val="bg2"/>
                    </a:solidFill>
                    <a:latin typeface="Calibri" panose="020F0502020204030204" pitchFamily="34" charset="0"/>
                  </a:rPr>
                  <a:t>   *</a:t>
                </a:r>
                <a:r>
                  <a:rPr lang="en-US" dirty="0" smtClean="0">
                    <a:solidFill>
                      <a:schemeClr val="bg2"/>
                    </a:solidFill>
                    <a:latin typeface="Calibri" panose="020F0502020204030204" pitchFamily="34" charset="0"/>
                  </a:rPr>
                  <a:t> V</a:t>
                </a:r>
                <a:r>
                  <a:rPr lang="en-US" baseline="-25000" dirty="0" smtClean="0">
                    <a:solidFill>
                      <a:schemeClr val="bg2"/>
                    </a:solidFill>
                    <a:latin typeface="Calibri" panose="020F0502020204030204" pitchFamily="34" charset="0"/>
                  </a:rPr>
                  <a:t>TDS</a:t>
                </a:r>
                <a:r>
                  <a:rPr lang="en-US" dirty="0" smtClean="0">
                    <a:solidFill>
                      <a:schemeClr val="bg2"/>
                    </a:solidFill>
                    <a:latin typeface="Calibri" panose="020F0502020204030204" pitchFamily="34" charset="0"/>
                  </a:rPr>
                  <a:t>) </a:t>
                </a:r>
                <a:r>
                  <a:rPr lang="en-US" baseline="30000" dirty="0" smtClean="0">
                    <a:solidFill>
                      <a:schemeClr val="bg2"/>
                    </a:solidFill>
                    <a:latin typeface="Calibri" panose="020F0502020204030204" pitchFamily="34" charset="0"/>
                  </a:rPr>
                  <a:t>-1</a:t>
                </a:r>
                <a:endParaRPr lang="en-US" baseline="30000" dirty="0">
                  <a:solidFill>
                    <a:schemeClr val="bg2"/>
                  </a:solidFill>
                  <a:latin typeface="Calibri" panose="020F0502020204030204" pitchFamily="34" charset="0"/>
                </a:endParaRPr>
              </a:p>
              <a:p>
                <a:pPr marL="742950" lvl="1" indent="-285750">
                  <a:buClr>
                    <a:schemeClr val="accent2"/>
                  </a:buClr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alibri" panose="020F0502020204030204" pitchFamily="34" charset="0"/>
                  </a:rPr>
                  <a:t>Energy resolution</a:t>
                </a:r>
                <a:br>
                  <a:rPr lang="en-US" dirty="0" smtClean="0">
                    <a:latin typeface="Calibri" panose="020F0502020204030204" pitchFamily="34" charset="0"/>
                  </a:rPr>
                </a:br>
                <a:r>
                  <a:rPr lang="en-US" dirty="0" smtClean="0">
                    <a:solidFill>
                      <a:schemeClr val="bg2"/>
                    </a:solidFill>
                    <a:latin typeface="Calibri" panose="020F0502020204030204" pitchFamily="34" charset="0"/>
                  </a:rPr>
                  <a:t>  ̴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baseline="-25000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l-GR" dirty="0">
                            <a:solidFill>
                              <a:schemeClr val="bg2"/>
                            </a:solidFill>
                            <a:latin typeface="Calibri" panose="020F0502020204030204" pitchFamily="34" charset="0"/>
                          </a:rPr>
                          <m:t>β</m:t>
                        </m:r>
                        <m:r>
                          <m:rPr>
                            <m:nor/>
                          </m:rPr>
                          <a:rPr lang="en-US" b="0" i="0" baseline="-25000" dirty="0" smtClean="0">
                            <a:solidFill>
                              <a:schemeClr val="bg2"/>
                            </a:solidFill>
                            <a:latin typeface="Calibri" panose="020F0502020204030204" pitchFamily="34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b="0" i="0" baseline="-25000" dirty="0" smtClean="0">
                            <a:solidFill>
                              <a:schemeClr val="bg2"/>
                            </a:solidFill>
                            <a:latin typeface="Calibri" panose="020F0502020204030204" pitchFamily="34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b="0" i="0" baseline="-25000" dirty="0" smtClean="0">
                            <a:solidFill>
                              <a:schemeClr val="bg2"/>
                            </a:solidFill>
                            <a:latin typeface="Calibri" panose="020F0502020204030204" pitchFamily="34" charset="0"/>
                          </a:rPr>
                          <m:t>screen</m:t>
                        </m:r>
                      </m:e>
                    </m:rad>
                    <m:r>
                      <a:rPr lang="en-US" i="1" baseline="-25000" dirty="0">
                        <a:solidFill>
                          <a:schemeClr val="bg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Calibri" panose="020F0502020204030204" pitchFamily="34" charset="0"/>
                  </a:rPr>
                  <a:t>/D</a:t>
                </a:r>
                <a:r>
                  <a:rPr lang="en-US" baseline="-25000" dirty="0" smtClean="0">
                    <a:solidFill>
                      <a:schemeClr val="bg2"/>
                    </a:solidFill>
                    <a:latin typeface="Calibri" panose="020F0502020204030204" pitchFamily="34" charset="0"/>
                  </a:rPr>
                  <a:t>y,screen</a:t>
                </a:r>
                <a:endParaRPr lang="en-US" dirty="0" smtClean="0">
                  <a:solidFill>
                    <a:schemeClr val="bg2"/>
                  </a:solidFill>
                  <a:latin typeface="Calibri" panose="020F0502020204030204" pitchFamily="34" charset="0"/>
                </a:endParaRPr>
              </a:p>
              <a:p>
                <a:pPr marL="742950" lvl="1" indent="-285750">
                  <a:buClr>
                    <a:schemeClr val="accent2"/>
                  </a:buClr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alibri" panose="020F0502020204030204" pitchFamily="34" charset="0"/>
                  </a:rPr>
                  <a:t>Reasonable kick strength of the kicker magnet</a:t>
                </a:r>
              </a:p>
              <a:p>
                <a:pPr marL="742950" lvl="1" indent="-285750">
                  <a:buClr>
                    <a:schemeClr val="accent2"/>
                  </a:buClr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alibri" panose="020F0502020204030204" pitchFamily="34" charset="0"/>
                  </a:rPr>
                  <a:t>Reach 20mm offset at the entrance of the septum</a:t>
                </a:r>
              </a:p>
              <a:p>
                <a:pPr marL="742950" lvl="1" indent="-285750">
                  <a:buClr>
                    <a:schemeClr val="accent2"/>
                  </a:buClr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alibri" panose="020F0502020204030204" pitchFamily="34" charset="0"/>
                  </a:rPr>
                  <a:t>Small streaked beam size at the septum</a:t>
                </a:r>
              </a:p>
              <a:p>
                <a:pPr marL="742950" lvl="1" indent="-285750">
                  <a:buClr>
                    <a:schemeClr val="accent2"/>
                  </a:buClr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alibri" panose="020F0502020204030204" pitchFamily="34" charset="0"/>
                  </a:rPr>
                  <a:t>No influence of the dispersion from the kicker magnet</a:t>
                </a:r>
              </a:p>
              <a:p>
                <a:pPr marL="742950" lvl="1" indent="-285750">
                  <a:buClr>
                    <a:schemeClr val="accent2"/>
                  </a:buClr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bg2"/>
                    </a:solidFill>
                    <a:latin typeface="Calibri" panose="020F0502020204030204" pitchFamily="34" charset="0"/>
                  </a:rPr>
                  <a:t>Simultaneous matching for the FODO section</a:t>
                </a:r>
              </a:p>
              <a:p>
                <a:pPr marL="742950" lvl="1" indent="-285750">
                  <a:buClr>
                    <a:schemeClr val="accent2"/>
                  </a:buClr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bg2"/>
                  </a:solidFill>
                  <a:latin typeface="Calibri" panose="020F0502020204030204" pitchFamily="34" charset="0"/>
                </a:endParaRPr>
              </a:p>
              <a:p>
                <a:pPr>
                  <a:buClr>
                    <a:schemeClr val="accent2"/>
                  </a:buClr>
                </a:pPr>
                <a:r>
                  <a:rPr lang="en-US" dirty="0" smtClean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Remaining bunches for SASE</a:t>
                </a:r>
              </a:p>
              <a:p>
                <a:pPr marL="742950" lvl="1" indent="-285750">
                  <a:buClr>
                    <a:schemeClr val="accent2"/>
                  </a:buClr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alibri" panose="020F0502020204030204" pitchFamily="34" charset="0"/>
                  </a:rPr>
                  <a:t>Simultaneous matching into LINAC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87" y="907383"/>
                <a:ext cx="6641119" cy="3293209"/>
              </a:xfrm>
              <a:prstGeom prst="rect">
                <a:avLst/>
              </a:prstGeom>
              <a:blipFill rotWithShape="1">
                <a:blip r:embed="rId2"/>
                <a:stretch>
                  <a:fillRect l="-551" t="-556" b="-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01586" y="455484"/>
            <a:ext cx="8261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Requirements on the accelerator optics</a:t>
            </a:r>
          </a:p>
        </p:txBody>
      </p:sp>
    </p:spTree>
    <p:extLst>
      <p:ext uri="{BB962C8B-B14F-4D97-AF65-F5344CB8AC3E}">
        <p14:creationId xmlns:p14="http://schemas.microsoft.com/office/powerpoint/2010/main" val="250929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SY_Vortrag_3-1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0</TotalTime>
  <Words>526</Words>
  <Application>Microsoft Office PowerPoint</Application>
  <PresentationFormat>On-screen Show (4:3)</PresentationFormat>
  <Paragraphs>142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2_DESY_Vortrag_3-1</vt:lpstr>
      <vt:lpstr>Longitudinal Phase Space Monitor  for E-XFEL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sommera</dc:creator>
  <cp:lastModifiedBy>Yan, Minjie</cp:lastModifiedBy>
  <cp:revision>744</cp:revision>
  <cp:lastPrinted>2013-09-02T15:49:52Z</cp:lastPrinted>
  <dcterms:created xsi:type="dcterms:W3CDTF">2008-04-14T12:45:38Z</dcterms:created>
  <dcterms:modified xsi:type="dcterms:W3CDTF">2013-11-12T09:32:00Z</dcterms:modified>
</cp:coreProperties>
</file>