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9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96FCD-68DB-436E-ADD5-7201B7176FA1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6DFC8-C1B0-4D4E-BF54-81271C83C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4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Skazat</a:t>
            </a:r>
            <a:r>
              <a:rPr lang="en-US" dirty="0" smtClean="0"/>
              <a:t> </a:t>
            </a:r>
            <a:r>
              <a:rPr lang="en-US" dirty="0" err="1" smtClean="0"/>
              <a:t>chto</a:t>
            </a:r>
            <a:r>
              <a:rPr lang="en-US" dirty="0" smtClean="0"/>
              <a:t> </a:t>
            </a:r>
            <a:r>
              <a:rPr lang="en-US" dirty="0" err="1" smtClean="0"/>
              <a:t>vsebylo</a:t>
            </a:r>
            <a:r>
              <a:rPr lang="en-US" dirty="0" smtClean="0"/>
              <a:t> </a:t>
            </a:r>
            <a:r>
              <a:rPr lang="en-US" dirty="0" err="1" smtClean="0"/>
              <a:t>poschitano</a:t>
            </a:r>
            <a:r>
              <a:rPr lang="en-US" dirty="0" smtClean="0"/>
              <a:t> </a:t>
            </a:r>
            <a:r>
              <a:rPr lang="en-US" dirty="0" err="1" smtClean="0"/>
              <a:t>dlya</a:t>
            </a:r>
            <a:r>
              <a:rPr lang="en-US" dirty="0" smtClean="0"/>
              <a:t> Diamond??</a:t>
            </a:r>
          </a:p>
          <a:p>
            <a:endParaRPr lang="en-US" dirty="0" smtClean="0"/>
          </a:p>
          <a:p>
            <a:r>
              <a:rPr lang="en-US" baseline="0" dirty="0" smtClean="0"/>
              <a:t>Find number of channels for each segmentation(~ 70000 in total? And in 1 layer)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8A557-E784-4355-A1BC-D0D4BC83B84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2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4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8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2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8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5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5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0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8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6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9C41-F76B-457C-AFD0-71CD7A9E862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43D1A-1F7E-4452-A92C-C5A8BF9F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0.png"/><Relationship Id="rId4" Type="http://schemas.openxmlformats.org/officeDocument/2006/relationships/image" Target="../media/image48.png"/><Relationship Id="rId9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1676400"/>
            <a:ext cx="4029244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Spatial Resolution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Lucia </a:t>
            </a:r>
            <a:r>
              <a:rPr lang="en-US" sz="2400" dirty="0" err="1" smtClean="0"/>
              <a:t>Bortko</a:t>
            </a:r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Group Meeting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28.10.2013 </a:t>
            </a:r>
            <a:r>
              <a:rPr lang="en-US" sz="2400" dirty="0" smtClean="0"/>
              <a:t>DESY-Zn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623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67586" y="188640"/>
            <a:ext cx="8394699" cy="4302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BeamCal</a:t>
            </a:r>
            <a:r>
              <a:rPr lang="en-US" dirty="0" smtClean="0"/>
              <a:t> Segmentation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1026899" y="5013945"/>
            <a:ext cx="23647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Uniform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Segmentation (US)</a:t>
            </a:r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1600" dirty="0" smtClean="0"/>
              <a:t>pad </a:t>
            </a:r>
            <a:r>
              <a:rPr lang="en-US" sz="1600" dirty="0"/>
              <a:t>sizes are the same </a:t>
            </a:r>
            <a:endParaRPr lang="ru-RU" sz="1600" dirty="0"/>
          </a:p>
          <a:p>
            <a:pPr algn="ctr"/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19559" y="5067183"/>
            <a:ext cx="38347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Proportional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Segmentation (PS)</a:t>
            </a:r>
          </a:p>
          <a:p>
            <a:pPr algn="ctr"/>
            <a:endParaRPr lang="en-US" sz="1600" b="1" dirty="0">
              <a:solidFill>
                <a:srgbClr val="0070C0"/>
              </a:solidFill>
            </a:endParaRPr>
          </a:p>
          <a:p>
            <a:pPr algn="ctr"/>
            <a:r>
              <a:rPr lang="en-US" sz="1600" dirty="0"/>
              <a:t>pads sizes are proportional to the radius</a:t>
            </a:r>
            <a:endParaRPr lang="ru-RU" sz="1600" dirty="0"/>
          </a:p>
          <a:p>
            <a:pPr algn="ctr"/>
            <a:endParaRPr lang="en-US" sz="1600" b="1" dirty="0">
              <a:solidFill>
                <a:srgbClr val="0070C0"/>
              </a:solidFill>
            </a:endParaRPr>
          </a:p>
        </p:txBody>
      </p:sp>
      <p:pic>
        <p:nvPicPr>
          <p:cNvPr id="80" name="Рисунок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96" t="38365" r="28171" b="21875"/>
          <a:stretch/>
        </p:blipFill>
        <p:spPr>
          <a:xfrm rot="5400000">
            <a:off x="5114548" y="1000173"/>
            <a:ext cx="3844726" cy="4076339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 bwMode="auto">
          <a:xfrm>
            <a:off x="4998742" y="4702183"/>
            <a:ext cx="576064" cy="891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6" name="Рисунок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5" t="86638" r="26625" b="4570"/>
          <a:stretch/>
        </p:blipFill>
        <p:spPr>
          <a:xfrm rot="5400000">
            <a:off x="2642574" y="2810615"/>
            <a:ext cx="3844724" cy="561936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3" name="Прямоугольник 2"/>
          <p:cNvSpPr/>
          <p:nvPr/>
        </p:nvSpPr>
        <p:spPr bwMode="auto">
          <a:xfrm>
            <a:off x="3995936" y="3740679"/>
            <a:ext cx="14401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995936" y="4575344"/>
            <a:ext cx="14401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C:\Users\L\Desktop\us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3" t="18890" r="21373" b="21507"/>
          <a:stretch/>
        </p:blipFill>
        <p:spPr bwMode="auto">
          <a:xfrm>
            <a:off x="191830" y="1226535"/>
            <a:ext cx="4176464" cy="384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6200000">
            <a:off x="3986316" y="1320717"/>
            <a:ext cx="64408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Y, cm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875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5752682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3"/>
          <p:cNvSpPr/>
          <p:nvPr/>
        </p:nvSpPr>
        <p:spPr>
          <a:xfrm>
            <a:off x="3220561" y="1206252"/>
            <a:ext cx="329333" cy="851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ight Arrow 4"/>
          <p:cNvSpPr/>
          <p:nvPr/>
        </p:nvSpPr>
        <p:spPr>
          <a:xfrm>
            <a:off x="5485982" y="1631783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C:\Users\bortko\Desktop\tt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0" t="21164" r="13072" b="3341"/>
          <a:stretch/>
        </p:blipFill>
        <p:spPr bwMode="auto">
          <a:xfrm rot="5400000">
            <a:off x="6465070" y="374483"/>
            <a:ext cx="2167356" cy="2895600"/>
          </a:xfrm>
          <a:prstGeom prst="rect">
            <a:avLst/>
          </a:prstGeom>
          <a:noFill/>
          <a:ln w="3175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228600" y="517267"/>
            <a:ext cx="2151808" cy="48946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77334"/>
            <a:ext cx="2151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Coordinates</a:t>
            </a:r>
            <a:endParaRPr lang="en-US" dirty="0"/>
          </a:p>
        </p:txBody>
      </p:sp>
      <p:pic>
        <p:nvPicPr>
          <p:cNvPr id="9" name="Picture 2" descr="C:\Users\L\Desktop\us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7" t="32808" r="43430" b="62101"/>
          <a:stretch/>
        </p:blipFill>
        <p:spPr bwMode="auto">
          <a:xfrm>
            <a:off x="4116197" y="4195453"/>
            <a:ext cx="2161047" cy="221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 bwMode="auto">
          <a:xfrm>
            <a:off x="4981100" y="5132781"/>
            <a:ext cx="432048" cy="414600"/>
          </a:xfrm>
          <a:prstGeom prst="roundRect">
            <a:avLst/>
          </a:prstGeom>
          <a:solidFill>
            <a:srgbClr val="E05906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5196720" y="5841446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4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4549052" y="5737480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5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5412744" y="4578232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2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789847" y="4469385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1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5580452" y="5208440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3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4333028" y="5065885"/>
            <a:ext cx="432048" cy="414600"/>
          </a:xfrm>
          <a:prstGeom prst="roundRect">
            <a:avLst/>
          </a:prstGeom>
          <a:solidFill>
            <a:srgbClr val="92D050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6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4044996" y="6441362"/>
            <a:ext cx="25922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044996" y="3959410"/>
            <a:ext cx="0" cy="24819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6637284" y="61520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744914" y="39594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793684" y="5292811"/>
                <a:ext cx="1750159" cy="662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𝐶𝑂</m:t>
                          </m:r>
                          <m: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16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16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6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6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1600" i="1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1600" i="1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600" i="1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1600" i="1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6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4">
                                          <a:lumMod val="7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684" y="5292811"/>
                <a:ext cx="1750159" cy="66268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6472844" y="4469385"/>
            <a:ext cx="2151808" cy="48946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634587" y="4529452"/>
            <a:ext cx="178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COG Coordinates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7234597">
            <a:off x="6392347" y="3225635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971883" y="126245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BeCaS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1066800" y="4971880"/>
                <a:ext cx="1729063" cy="3782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971880"/>
                <a:ext cx="1729063" cy="378245"/>
              </a:xfrm>
              <a:prstGeom prst="rect">
                <a:avLst/>
              </a:prstGeom>
              <a:blipFill rotWithShape="1">
                <a:blip r:embed="rId6"/>
                <a:stretch>
                  <a:fillRect t="-4839" b="-25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1061852" y="5545847"/>
                <a:ext cx="2134687" cy="482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−1 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52" y="5545847"/>
                <a:ext cx="2134687" cy="482312"/>
              </a:xfrm>
              <a:prstGeom prst="rect">
                <a:avLst/>
              </a:prstGeom>
              <a:blipFill rotWithShape="1">
                <a:blip r:embed="rId7"/>
                <a:stretch>
                  <a:fillRect b="-20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076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7555" y="110414"/>
            <a:ext cx="2563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What I want to get</a:t>
            </a:r>
            <a:endParaRPr lang="en-US" sz="2400" b="1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648303" y="1058261"/>
            <a:ext cx="0" cy="9646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V="1">
            <a:off x="1648303" y="2022869"/>
            <a:ext cx="1625112" cy="8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 rot="218498">
            <a:off x="1839269" y="1262302"/>
            <a:ext cx="1108647" cy="752704"/>
          </a:xfrm>
          <a:custGeom>
            <a:avLst/>
            <a:gdLst>
              <a:gd name="connsiteX0" fmla="*/ 0 w 1875692"/>
              <a:gd name="connsiteY0" fmla="*/ 2368064 h 2368064"/>
              <a:gd name="connsiteX1" fmla="*/ 797169 w 1875692"/>
              <a:gd name="connsiteY1" fmla="*/ 2 h 2368064"/>
              <a:gd name="connsiteX2" fmla="*/ 1875692 w 1875692"/>
              <a:gd name="connsiteY2" fmla="*/ 2356341 h 2368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692" h="2368064">
                <a:moveTo>
                  <a:pt x="0" y="2368064"/>
                </a:moveTo>
                <a:cubicBezTo>
                  <a:pt x="242277" y="1185010"/>
                  <a:pt x="484554" y="1956"/>
                  <a:pt x="797169" y="2"/>
                </a:cubicBezTo>
                <a:cubicBezTo>
                  <a:pt x="1109784" y="-1952"/>
                  <a:pt x="1492738" y="1177194"/>
                  <a:pt x="1875692" y="235634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07686" y="1199253"/>
            <a:ext cx="8451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Gaussian fit</a:t>
            </a:r>
            <a:endParaRPr lang="en-US" sz="9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99295" y="2128799"/>
                <a:ext cx="1156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kern="0" smtClea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 kern="0" smtClea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sz="1400" b="1" i="1" kern="0" smtClea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𝑪𝑶𝑮</m:t>
                        </m:r>
                      </m:sub>
                    </m:sSub>
                  </m:oMath>
                </a14:m>
                <a:r>
                  <a:rPr lang="en-US" sz="1400" b="1" dirty="0" smtClean="0">
                    <a:solidFill>
                      <a:schemeClr val="accent5">
                        <a:lumMod val="25000"/>
                      </a:schemeClr>
                    </a:solidFill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ker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1" i="1" ker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sz="1400" b="1" i="1" kern="0" smtClean="0">
                            <a:solidFill>
                              <a:schemeClr val="accent5">
                                <a:lumMod val="25000"/>
                              </a:schemeClr>
                            </a:solidFill>
                            <a:latin typeface="Cambria Math"/>
                          </a:rPr>
                          <m:t>𝒕𝒓𝒖𝒆</m:t>
                        </m:r>
                      </m:sub>
                    </m:sSub>
                  </m:oMath>
                </a14:m>
                <a:endParaRPr lang="en-US" sz="1400" b="1" dirty="0">
                  <a:solidFill>
                    <a:schemeClr val="accent5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295" y="2128799"/>
                <a:ext cx="1156535" cy="307777"/>
              </a:xfrm>
              <a:prstGeom prst="rect">
                <a:avLst/>
              </a:prstGeom>
              <a:blipFill rotWithShape="1">
                <a:blip r:embed="rId2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 bwMode="auto">
          <a:xfrm>
            <a:off x="2375978" y="1983583"/>
            <a:ext cx="0" cy="1452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2272406" y="2174965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</a:t>
            </a:r>
            <a:endParaRPr lang="en-US" sz="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73386" y="904372"/>
            <a:ext cx="1049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Residual </a:t>
            </a:r>
            <a:r>
              <a:rPr lang="en-US" sz="1200" dirty="0" err="1" smtClean="0"/>
              <a:t>histo</a:t>
            </a:r>
            <a:endParaRPr lang="de-DE" sz="1200" dirty="0"/>
          </a:p>
        </p:txBody>
      </p:sp>
      <p:sp>
        <p:nvSpPr>
          <p:cNvPr id="12" name="Right Arrow 11"/>
          <p:cNvSpPr/>
          <p:nvPr/>
        </p:nvSpPr>
        <p:spPr bwMode="auto">
          <a:xfrm>
            <a:off x="4043520" y="1493972"/>
            <a:ext cx="345828" cy="288032"/>
          </a:xfrm>
          <a:prstGeom prst="rightArrow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24400" y="1485463"/>
                <a:ext cx="6546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0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  <a:ea typeface="Cambria Math"/>
                            </a:rPr>
                            <m:t>𝛔</m:t>
                          </m:r>
                        </m:e>
                        <m:sub>
                          <m:r>
                            <a:rPr lang="en-US" sz="1200" b="1" i="0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𝐑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85463"/>
                <a:ext cx="654664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5867400" y="63324"/>
            <a:ext cx="2948305" cy="2236093"/>
            <a:chOff x="1373395" y="1097280"/>
            <a:chExt cx="6791116" cy="4658694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2449512" y="2941637"/>
              <a:ext cx="0" cy="2362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449512" y="5303837"/>
              <a:ext cx="3886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 rot="10800000">
              <a:off x="2754310" y="1097280"/>
              <a:ext cx="5410201" cy="3977957"/>
            </a:xfrm>
            <a:prstGeom prst="arc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76412" y="5377801"/>
              <a:ext cx="2359300" cy="378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/>
                <a:t>Energy of Electron</a:t>
              </a:r>
              <a:endParaRPr lang="en-US" sz="1200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1373395" y="2968629"/>
                  <a:ext cx="1066801" cy="3781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kern="0" smtClea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𝛔</m:t>
                            </m:r>
                          </m:e>
                          <m:sub>
                            <m:r>
                              <a:rPr lang="en-US" sz="1200" b="1" i="0" kern="0" smtClea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  <m:t>𝐑</m:t>
                            </m:r>
                          </m:sub>
                        </m:sSub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3395" y="2968629"/>
                  <a:ext cx="1066801" cy="37817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106225" y="930148"/>
                <a:ext cx="1070165" cy="502445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sub>
                    </m:sSub>
                    <m:r>
                      <a:rPr lang="en-US" i="1" ker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𝐴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kern="0" smtClea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kern="0" dirty="0">
                    <a:solidFill>
                      <a:srgbClr val="4E8542">
                        <a:lumMod val="75000"/>
                      </a:srgbClr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225" y="930148"/>
                <a:ext cx="1070165" cy="50244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Arrow 22"/>
          <p:cNvSpPr/>
          <p:nvPr/>
        </p:nvSpPr>
        <p:spPr bwMode="auto">
          <a:xfrm>
            <a:off x="5498228" y="1485463"/>
            <a:ext cx="345828" cy="288032"/>
          </a:xfrm>
          <a:prstGeom prst="rightArrow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1412672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US:</a:t>
            </a:r>
            <a:endParaRPr lang="de-DE" dirty="0"/>
          </a:p>
        </p:txBody>
      </p:sp>
      <p:sp>
        <p:nvSpPr>
          <p:cNvPr id="28" name="TextBox 27"/>
          <p:cNvSpPr txBox="1"/>
          <p:nvPr/>
        </p:nvSpPr>
        <p:spPr>
          <a:xfrm>
            <a:off x="409854" y="3222156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S:</a:t>
            </a:r>
            <a:endParaRPr lang="de-DE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56694" y="2913911"/>
            <a:ext cx="0" cy="9646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656694" y="3878519"/>
            <a:ext cx="1625112" cy="8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218498">
            <a:off x="1847660" y="3117952"/>
            <a:ext cx="1108647" cy="752704"/>
          </a:xfrm>
          <a:custGeom>
            <a:avLst/>
            <a:gdLst>
              <a:gd name="connsiteX0" fmla="*/ 0 w 1875692"/>
              <a:gd name="connsiteY0" fmla="*/ 2368064 h 2368064"/>
              <a:gd name="connsiteX1" fmla="*/ 797169 w 1875692"/>
              <a:gd name="connsiteY1" fmla="*/ 2 h 2368064"/>
              <a:gd name="connsiteX2" fmla="*/ 1875692 w 1875692"/>
              <a:gd name="connsiteY2" fmla="*/ 2356341 h 2368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692" h="2368064">
                <a:moveTo>
                  <a:pt x="0" y="2368064"/>
                </a:moveTo>
                <a:cubicBezTo>
                  <a:pt x="242277" y="1185010"/>
                  <a:pt x="484554" y="1956"/>
                  <a:pt x="797169" y="2"/>
                </a:cubicBezTo>
                <a:cubicBezTo>
                  <a:pt x="1109784" y="-1952"/>
                  <a:pt x="1492738" y="1177194"/>
                  <a:pt x="1875692" y="235634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14701" y="3057411"/>
            <a:ext cx="8451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Gaussian fit</a:t>
            </a:r>
            <a:endParaRPr lang="en-US" sz="9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707686" y="3984449"/>
                <a:ext cx="1172565" cy="494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𝑪𝑶𝑮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1400" b="1" dirty="0">
                              <a:solidFill>
                                <a:schemeClr val="accent5">
                                  <a:lumMod val="25000"/>
                                </a:schemeClr>
                              </a:solidFill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𝒕𝒓𝒖𝒆</m:t>
                              </m:r>
                            </m:sub>
                          </m:sSub>
                        </m:num>
                        <m:den>
                          <m:r>
                            <a:rPr lang="en-US" sz="14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5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86" y="3984449"/>
                <a:ext cx="1172565" cy="494238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 bwMode="auto">
          <a:xfrm>
            <a:off x="2384369" y="3839233"/>
            <a:ext cx="0" cy="1452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2280797" y="4030615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</a:t>
            </a:r>
            <a:endParaRPr lang="en-US" sz="800" b="1" dirty="0"/>
          </a:p>
        </p:txBody>
      </p:sp>
      <p:sp>
        <p:nvSpPr>
          <p:cNvPr id="38" name="Right Arrow 37"/>
          <p:cNvSpPr/>
          <p:nvPr/>
        </p:nvSpPr>
        <p:spPr bwMode="auto">
          <a:xfrm>
            <a:off x="4043520" y="3350288"/>
            <a:ext cx="345828" cy="288032"/>
          </a:xfrm>
          <a:prstGeom prst="rightArrow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25594" y="3238913"/>
                <a:ext cx="65466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  <a:ea typeface="Cambria Math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  <a:ea typeface="Cambria Math"/>
                                </a:rPr>
                                <m:t>𝑹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594" y="3238913"/>
                <a:ext cx="654664" cy="510781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114616" y="2785798"/>
                <a:ext cx="1021305" cy="502445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r>
                          <a:rPr lang="en-US" b="0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i="1" ker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𝐴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kern="0" smtClea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kern="0" dirty="0">
                    <a:solidFill>
                      <a:srgbClr val="4E8542">
                        <a:lumMod val="75000"/>
                      </a:srgbClr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16" y="2785798"/>
                <a:ext cx="1021305" cy="50244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Arrow 40"/>
          <p:cNvSpPr/>
          <p:nvPr/>
        </p:nvSpPr>
        <p:spPr bwMode="auto">
          <a:xfrm>
            <a:off x="5521572" y="3350288"/>
            <a:ext cx="345828" cy="288032"/>
          </a:xfrm>
          <a:prstGeom prst="rightArrow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867400" y="2010032"/>
            <a:ext cx="2948305" cy="2236093"/>
            <a:chOff x="1373395" y="1097280"/>
            <a:chExt cx="6791116" cy="4658694"/>
          </a:xfrm>
        </p:grpSpPr>
        <p:cxnSp>
          <p:nvCxnSpPr>
            <p:cNvPr id="43" name="Straight Arrow Connector 42"/>
            <p:cNvCxnSpPr/>
            <p:nvPr/>
          </p:nvCxnSpPr>
          <p:spPr>
            <a:xfrm flipV="1">
              <a:off x="2449512" y="2941637"/>
              <a:ext cx="0" cy="2362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2449512" y="5303837"/>
              <a:ext cx="3886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rc 44"/>
            <p:cNvSpPr/>
            <p:nvPr/>
          </p:nvSpPr>
          <p:spPr>
            <a:xfrm rot="10800000">
              <a:off x="2754310" y="1097280"/>
              <a:ext cx="5410201" cy="3977957"/>
            </a:xfrm>
            <a:prstGeom prst="arc">
              <a:avLst/>
            </a:prstGeom>
            <a:ln>
              <a:solidFill>
                <a:srgbClr val="00B05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76412" y="5377801"/>
              <a:ext cx="2359300" cy="378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/>
                <a:t>Energy of Electron</a:t>
              </a:r>
              <a:endParaRPr lang="en-US" sz="1200" i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373395" y="2968628"/>
              <a:ext cx="1066802" cy="705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771639" y="2776125"/>
                <a:ext cx="654664" cy="510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  <a:ea typeface="Cambria Math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sz="1600" b="1" i="1" kern="0">
                                  <a:solidFill>
                                    <a:srgbClr val="4E8542">
                                      <a:lumMod val="75000"/>
                                    </a:srgbClr>
                                  </a:solidFill>
                                  <a:latin typeface="Cambria Math"/>
                                  <a:ea typeface="Cambria Math"/>
                                </a:rPr>
                                <m:t>𝑹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639" y="2776125"/>
                <a:ext cx="654664" cy="510781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V="1">
            <a:off x="1981200" y="5131394"/>
            <a:ext cx="0" cy="1121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010028" y="6248400"/>
            <a:ext cx="1625112" cy="8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36300" y="5791200"/>
            <a:ext cx="134277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 rot="20904151">
            <a:off x="1999759" y="5621050"/>
            <a:ext cx="1366564" cy="265628"/>
          </a:xfrm>
          <a:custGeom>
            <a:avLst/>
            <a:gdLst>
              <a:gd name="connsiteX0" fmla="*/ 0 w 1587062"/>
              <a:gd name="connsiteY0" fmla="*/ 346841 h 346841"/>
              <a:gd name="connsiteX1" fmla="*/ 893379 w 1587062"/>
              <a:gd name="connsiteY1" fmla="*/ 273269 h 346841"/>
              <a:gd name="connsiteX2" fmla="*/ 1587062 w 1587062"/>
              <a:gd name="connsiteY2" fmla="*/ 0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7062" h="346841">
                <a:moveTo>
                  <a:pt x="0" y="346841"/>
                </a:moveTo>
                <a:cubicBezTo>
                  <a:pt x="314434" y="338958"/>
                  <a:pt x="628869" y="331076"/>
                  <a:pt x="893379" y="273269"/>
                </a:cubicBezTo>
                <a:cubicBezTo>
                  <a:pt x="1157889" y="215462"/>
                  <a:pt x="1372475" y="107731"/>
                  <a:pt x="1587062" y="0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170211" y="5131394"/>
                <a:ext cx="6546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0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  <a:ea typeface="Cambria Math"/>
                            </a:rPr>
                            <m:t>𝛔</m:t>
                          </m:r>
                        </m:e>
                        <m:sub>
                          <m:r>
                            <a:rPr lang="en-US" sz="1200" b="1" i="0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𝐑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211" y="5131394"/>
                <a:ext cx="654664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3516976" y="6324600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5">
                    <a:lumMod val="25000"/>
                  </a:schemeClr>
                </a:solidFill>
              </a:rPr>
              <a:t>R</a:t>
            </a:r>
            <a:endParaRPr lang="en-US" sz="1400" b="1" i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52308" y="4777687"/>
            <a:ext cx="1324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Example for one</a:t>
            </a:r>
          </a:p>
          <a:p>
            <a:r>
              <a:rPr lang="en-US" sz="1200" dirty="0" smtClean="0"/>
              <a:t>Energy = 200 </a:t>
            </a:r>
            <a:r>
              <a:rPr lang="en-US" sz="1200" dirty="0" err="1" smtClean="0"/>
              <a:t>GeV</a:t>
            </a:r>
            <a:r>
              <a:rPr lang="en-US" sz="1200" dirty="0" smtClean="0"/>
              <a:t>:</a:t>
            </a:r>
            <a:endParaRPr lang="de-DE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3180941" y="5691925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  <a:endParaRPr lang="de-DE" dirty="0"/>
          </a:p>
        </p:txBody>
      </p:sp>
      <p:sp>
        <p:nvSpPr>
          <p:cNvPr id="61" name="TextBox 60"/>
          <p:cNvSpPr txBox="1"/>
          <p:nvPr/>
        </p:nvSpPr>
        <p:spPr>
          <a:xfrm>
            <a:off x="3240032" y="5295431"/>
            <a:ext cx="39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ps</a:t>
            </a:r>
            <a:endParaRPr lang="de-DE" dirty="0"/>
          </a:p>
        </p:txBody>
      </p:sp>
      <p:sp>
        <p:nvSpPr>
          <p:cNvPr id="62" name="TextBox 61"/>
          <p:cNvSpPr txBox="1"/>
          <p:nvPr/>
        </p:nvSpPr>
        <p:spPr>
          <a:xfrm>
            <a:off x="6466912" y="4879466"/>
            <a:ext cx="1730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</a:t>
            </a:r>
            <a:r>
              <a:rPr lang="en-US" sz="1400" dirty="0" smtClean="0"/>
              <a:t>For angle in </a:t>
            </a:r>
            <a:r>
              <a:rPr lang="en-US" sz="1400" dirty="0" smtClean="0"/>
              <a:t>degree,</a:t>
            </a:r>
          </a:p>
          <a:p>
            <a:r>
              <a:rPr lang="en-US" sz="1400" dirty="0" smtClean="0"/>
              <a:t>then</a:t>
            </a:r>
            <a:r>
              <a:rPr lang="en-US" sz="1400" dirty="0" smtClean="0"/>
              <a:t> </a:t>
            </a:r>
            <a:r>
              <a:rPr lang="en-US" sz="1400" dirty="0" smtClean="0"/>
              <a:t>along </a:t>
            </a:r>
            <a:r>
              <a:rPr lang="en-US" sz="1400" dirty="0" smtClean="0"/>
              <a:t>arc </a:t>
            </a:r>
            <a:r>
              <a:rPr lang="en-US" sz="1400" dirty="0" smtClean="0"/>
              <a:t>in mm</a:t>
            </a:r>
            <a:endParaRPr lang="de-DE" sz="1400" dirty="0"/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5445415" y="5139507"/>
            <a:ext cx="0" cy="1121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474243" y="6256513"/>
            <a:ext cx="1625112" cy="81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471782" y="5704094"/>
            <a:ext cx="134277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 rot="1498360">
            <a:off x="5463974" y="5547188"/>
            <a:ext cx="1366564" cy="265628"/>
          </a:xfrm>
          <a:custGeom>
            <a:avLst/>
            <a:gdLst>
              <a:gd name="connsiteX0" fmla="*/ 0 w 1587062"/>
              <a:gd name="connsiteY0" fmla="*/ 346841 h 346841"/>
              <a:gd name="connsiteX1" fmla="*/ 893379 w 1587062"/>
              <a:gd name="connsiteY1" fmla="*/ 273269 h 346841"/>
              <a:gd name="connsiteX2" fmla="*/ 1587062 w 1587062"/>
              <a:gd name="connsiteY2" fmla="*/ 0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7062" h="346841">
                <a:moveTo>
                  <a:pt x="0" y="346841"/>
                </a:moveTo>
                <a:cubicBezTo>
                  <a:pt x="314434" y="338958"/>
                  <a:pt x="628869" y="331076"/>
                  <a:pt x="893379" y="273269"/>
                </a:cubicBezTo>
                <a:cubicBezTo>
                  <a:pt x="1157889" y="215462"/>
                  <a:pt x="1372475" y="107731"/>
                  <a:pt x="1587062" y="0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634426" y="5139507"/>
                <a:ext cx="654664" cy="301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0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  <a:ea typeface="Cambria Math"/>
                            </a:rPr>
                            <m:t>𝛔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1600" b="1" i="1" kern="0" smtClea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  <a:ea typeface="Cambria Math"/>
                            </a:rPr>
                            <m:t>φ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426" y="5139507"/>
                <a:ext cx="654664" cy="30130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6981191" y="6332713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5">
                    <a:lumMod val="25000"/>
                  </a:schemeClr>
                </a:solidFill>
              </a:rPr>
              <a:t>R</a:t>
            </a:r>
            <a:endParaRPr lang="en-US" sz="1400" b="1" i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798261" y="570003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  <a:endParaRPr lang="de-DE" dirty="0"/>
          </a:p>
        </p:txBody>
      </p:sp>
      <p:sp>
        <p:nvSpPr>
          <p:cNvPr id="70" name="TextBox 69"/>
          <p:cNvSpPr txBox="1"/>
          <p:nvPr/>
        </p:nvSpPr>
        <p:spPr>
          <a:xfrm>
            <a:off x="6742894" y="5418983"/>
            <a:ext cx="39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68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833451"/>
                <a:ext cx="8534400" cy="4980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</a:t>
                </a:r>
                <a:r>
                  <a:rPr lang="en-US" dirty="0" smtClean="0"/>
                  <a:t>      -    for  200GeV,                                 PS,  rad. </a:t>
                </a:r>
                <a:r>
                  <a:rPr lang="en-US" dirty="0"/>
                  <a:t>r</a:t>
                </a:r>
                <a:r>
                  <a:rPr lang="en-US" dirty="0" smtClean="0"/>
                  <a:t>es.    -&gt;  residual </a:t>
                </a:r>
                <a:r>
                  <a:rPr lang="en-US" dirty="0" err="1" smtClean="0"/>
                  <a:t>histo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0" kern="0" smtClea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𝝈</m:t>
                            </m:r>
                          </m:e>
                          <m:sub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𝑹</m:t>
                            </m:r>
                          </m:sub>
                        </m:sSub>
                      </m:num>
                      <m:den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𝑹</m:t>
                        </m:r>
                      </m:den>
                    </m:f>
                    <m:r>
                      <a:rPr lang="en-US" b="1" i="1" ker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rabicPlain" startAt="2"/>
                </a:pPr>
                <a:r>
                  <a:rPr lang="en-US" dirty="0" smtClean="0"/>
                  <a:t> -            200 </a:t>
                </a:r>
                <a:r>
                  <a:rPr lang="en-US" dirty="0" err="1" smtClean="0"/>
                  <a:t>GeV</a:t>
                </a:r>
                <a:r>
                  <a:rPr lang="en-US" dirty="0" smtClean="0"/>
                  <a:t>,                                US, rad.res.     -&gt;  residual </a:t>
                </a:r>
                <a:r>
                  <a:rPr lang="en-US" dirty="0" err="1" smtClean="0"/>
                  <a:t>histo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kern="0" smtClea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𝑹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342900" indent="-342900">
                  <a:buAutoNum type="arabicPlain" startAt="2"/>
                </a:pPr>
                <a:r>
                  <a:rPr lang="en-US" dirty="0"/>
                  <a:t> </a:t>
                </a:r>
                <a:r>
                  <a:rPr lang="en-US" dirty="0" smtClean="0"/>
                  <a:t>-&gt; </a:t>
                </a:r>
                <a:r>
                  <a:rPr lang="en-US" dirty="0"/>
                  <a:t>comparative </a:t>
                </a:r>
                <a:r>
                  <a:rPr lang="en-US" dirty="0" smtClean="0"/>
                  <a:t> 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𝑹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vs</a:t>
                </a:r>
                <a:r>
                  <a:rPr lang="en-US" dirty="0" smtClean="0"/>
                  <a:t> R for US and PS (200GeV, radial resolution)</a:t>
                </a:r>
              </a:p>
              <a:p>
                <a:r>
                  <a:rPr lang="en-US" dirty="0"/>
                  <a:t>4</a:t>
                </a:r>
                <a:r>
                  <a:rPr lang="en-US" dirty="0" smtClean="0"/>
                  <a:t>      -  energies 50, 100, 200, 500GeV   PS, rad.res.      -&gt; </a:t>
                </a:r>
                <a14:m>
                  <m:oMath xmlns:m="http://schemas.openxmlformats.org/officeDocument/2006/math">
                    <m:r>
                      <a:rPr lang="en-US" b="0" i="0" kern="0" smtClea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𝝈</m:t>
                            </m:r>
                          </m:e>
                          <m:sub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𝑹</m:t>
                            </m:r>
                          </m:sub>
                        </m:sSub>
                      </m:num>
                      <m:den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𝑹</m:t>
                        </m:r>
                      </m:den>
                    </m:f>
                    <m:r>
                      <a:rPr lang="en-US" b="1" i="1" ker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 smtClean="0"/>
                  <a:t>vs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, fit.formula</a:t>
                </a:r>
              </a:p>
              <a:p>
                <a:pPr marL="342900" indent="-342900">
                  <a:buAutoNum type="arabicPlain" startAt="5"/>
                </a:pPr>
                <a:r>
                  <a:rPr lang="en-US" dirty="0" smtClean="0"/>
                  <a:t>-                  50, 100, 200, 500GeV   US, rad.res.      -&gt;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  <a:ea typeface="Cambria Math"/>
                          </a:rPr>
                          <m:t>𝑹</m:t>
                        </m:r>
                      </m:sub>
                    </m:sSub>
                  </m:oMath>
                </a14:m>
                <a:r>
                  <a:rPr lang="en-US" dirty="0" err="1" smtClean="0"/>
                  <a:t>vs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fit.formula</a:t>
                </a:r>
              </a:p>
              <a:p>
                <a:pPr marL="342900" indent="-342900">
                  <a:buAutoNum type="arabicPlain" startAt="5"/>
                </a:pPr>
                <a:r>
                  <a:rPr lang="en-US" dirty="0" smtClean="0"/>
                  <a:t>-   steps 1-5 for Angle</a:t>
                </a:r>
                <a:endParaRPr lang="en-US" dirty="0"/>
              </a:p>
              <a:p>
                <a:r>
                  <a:rPr lang="en-US" dirty="0" smtClean="0"/>
                  <a:t>   </a:t>
                </a:r>
              </a:p>
              <a:p>
                <a:r>
                  <a:rPr lang="en-US" dirty="0" smtClean="0"/>
                  <a:t>Step 1. Detailed.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r>
                  <a:rPr lang="en-US" dirty="0" smtClean="0"/>
                  <a:t>1.1  Take true coordinates from source files for showers</a:t>
                </a:r>
              </a:p>
              <a:p>
                <a:r>
                  <a:rPr lang="en-US" dirty="0" smtClean="0"/>
                  <a:t>1.2  Calculate COG coordinates</a:t>
                </a:r>
              </a:p>
              <a:p>
                <a:r>
                  <a:rPr lang="en-US" dirty="0" smtClean="0"/>
                  <a:t>      1.2.1  go through reconstruction algorithm with BG </a:t>
                </a:r>
                <a:r>
                  <a:rPr lang="en-US" dirty="0" smtClean="0"/>
                  <a:t>-&gt; </a:t>
                </a:r>
                <a:r>
                  <a:rPr lang="en-US" dirty="0" smtClean="0"/>
                  <a:t>R, Phi of </a:t>
                </a:r>
                <a:r>
                  <a:rPr lang="en-US" dirty="0" smtClean="0"/>
                  <a:t>COG</a:t>
                </a:r>
              </a:p>
              <a:p>
                <a:r>
                  <a:rPr lang="en-US" dirty="0"/>
                  <a:t>     1.2.2  </a:t>
                </a:r>
                <a:r>
                  <a:rPr lang="en-US" dirty="0" smtClean="0"/>
                  <a:t>supplement part of </a:t>
                </a:r>
                <a:r>
                  <a:rPr lang="en-US" dirty="0" err="1" smtClean="0"/>
                  <a:t>rec.algorithm</a:t>
                </a:r>
                <a:r>
                  <a:rPr lang="en-US" dirty="0" smtClean="0"/>
                  <a:t>: calculate in coordinates (!)</a:t>
                </a:r>
                <a:endParaRPr lang="en-US" dirty="0" smtClean="0"/>
              </a:p>
              <a:p>
                <a:r>
                  <a:rPr lang="en-US" dirty="0" smtClean="0"/>
                  <a:t>1.3 Plot residual </a:t>
                </a:r>
                <a:r>
                  <a:rPr lang="en-US" dirty="0" err="1" smtClean="0"/>
                  <a:t>Histo</a:t>
                </a:r>
                <a:r>
                  <a:rPr lang="en-US" dirty="0" smtClean="0"/>
                  <a:t> “True-COG”, fit, get </a:t>
                </a:r>
                <a:r>
                  <a:rPr lang="en-US" dirty="0" err="1" smtClean="0"/>
                  <a:t>parametr</a:t>
                </a:r>
                <a:r>
                  <a:rPr lang="en-US" dirty="0" smtClean="0"/>
                  <a:t> “Sigma”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  </a:t>
                </a:r>
                <a:endParaRPr lang="de-DE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833451"/>
                <a:ext cx="8534400" cy="4980851"/>
              </a:xfrm>
              <a:prstGeom prst="rect">
                <a:avLst/>
              </a:prstGeom>
              <a:blipFill rotWithShape="1">
                <a:blip r:embed="rId2"/>
                <a:stretch>
                  <a:fillRect l="-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72119" y="370114"/>
            <a:ext cx="16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How I do this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26368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09600" y="381000"/>
                <a:ext cx="8001000" cy="6276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 found part of reconstruction code, where changes should be done and supplement code with calculating COG coordinates in mm.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Program for spatial resolution calculating ( for now for 50 events):</a:t>
                </a:r>
              </a:p>
              <a:p>
                <a:endParaRPr lang="en-US" dirty="0" smtClean="0"/>
              </a:p>
              <a:p>
                <a:pPr marL="285750" indent="-285750">
                  <a:buFont typeface="Courier New" panose="02070309020205020404" pitchFamily="49" charset="0"/>
                  <a:buChar char="o"/>
                </a:pPr>
                <a:r>
                  <a:rPr lang="en-US" dirty="0"/>
                  <a:t> </a:t>
                </a:r>
                <a:r>
                  <a:rPr lang="en-US" dirty="0" smtClean="0"/>
                  <a:t>Calculate COG coordinates ( go through reconstruction algorithm with </a:t>
                </a:r>
                <a:r>
                  <a:rPr lang="en-US" dirty="0"/>
                  <a:t>my </a:t>
                </a:r>
                <a:r>
                  <a:rPr lang="en-US" dirty="0" smtClean="0"/>
                  <a:t>additions)</a:t>
                </a:r>
              </a:p>
              <a:p>
                <a:r>
                  <a:rPr lang="en-US" dirty="0" smtClean="0"/>
                  <a:t>              Average by 10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BG, and its RMS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</a:t>
                </a:r>
                <a:r>
                  <a:rPr lang="en-US" dirty="0"/>
                  <a:t>SH + BG (random)</a:t>
                </a:r>
              </a:p>
              <a:p>
                <a:r>
                  <a:rPr lang="en-US" dirty="0" smtClean="0"/>
                  <a:t>              -  </a:t>
                </a:r>
                <a:r>
                  <a:rPr lang="en-US" dirty="0" err="1" smtClean="0"/>
                  <a:t>Aver_BG</a:t>
                </a:r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- RMS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</a:t>
                </a:r>
                <a:r>
                  <a:rPr lang="en-US" dirty="0" err="1" smtClean="0"/>
                  <a:t>towersearch</a:t>
                </a:r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COG calculations &gt; to output file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</a:p>
              <a:p>
                <a:endParaRPr lang="en-US" dirty="0" smtClean="0"/>
              </a:p>
              <a:p>
                <a:pPr marL="285750" indent="-285750">
                  <a:buFont typeface="Courier New" panose="02070309020205020404" pitchFamily="49" charset="0"/>
                  <a:buChar char="o"/>
                </a:pPr>
                <a:r>
                  <a:rPr lang="en-US" dirty="0" smtClean="0"/>
                  <a:t> Take original coordinates (X, Y, Z, …)  from source files -&gt; get R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Take COG coordinates (R, Phi)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-------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Plot </a:t>
                </a:r>
                <a:r>
                  <a:rPr lang="en-US" dirty="0" err="1" smtClean="0"/>
                  <a:t>histo</a:t>
                </a:r>
                <a:r>
                  <a:rPr lang="en-US" dirty="0" smtClean="0"/>
                  <a:t> with                          , get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𝝈</m:t>
                            </m:r>
                          </m:e>
                          <m:sub>
                            <m:r>
                              <a:rPr lang="en-US" b="1" i="1" kern="0">
                                <a:solidFill>
                                  <a:srgbClr val="4E8542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/>
                              </a:rPr>
                              <m:t>𝑹</m:t>
                            </m:r>
                          </m:sub>
                        </m:sSub>
                      </m:num>
                      <m:den>
                        <m:r>
                          <a:rPr lang="en-US" b="1" i="1" kern="0">
                            <a:solidFill>
                              <a:srgbClr val="4E8542">
                                <a:lumMod val="75000"/>
                              </a:srgbClr>
                            </a:solidFill>
                            <a:latin typeface="Cambria Math"/>
                          </a:rPr>
                          <m:t>𝑹</m:t>
                        </m:r>
                      </m:den>
                    </m:f>
                    <m:r>
                      <a:rPr lang="en-US" b="1" i="1" kern="0">
                        <a:solidFill>
                          <a:srgbClr val="4E8542">
                            <a:lumMod val="75000"/>
                          </a:srgbClr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8001000" cy="6276077"/>
              </a:xfrm>
              <a:prstGeom prst="rect">
                <a:avLst/>
              </a:prstGeom>
              <a:blipFill rotWithShape="1">
                <a:blip r:embed="rId2"/>
                <a:stretch>
                  <a:fillRect l="-457" t="-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514599" y="5447238"/>
                <a:ext cx="1172565" cy="494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𝑪𝑶𝑮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1400" b="1" dirty="0">
                              <a:solidFill>
                                <a:schemeClr val="accent5">
                                  <a:lumMod val="25000"/>
                                </a:schemeClr>
                              </a:solidFill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1400" b="1" i="1" kern="0">
                                  <a:solidFill>
                                    <a:schemeClr val="accent5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𝒕𝒓𝒖𝒆</m:t>
                              </m:r>
                            </m:sub>
                          </m:sSub>
                        </m:num>
                        <m:den>
                          <m:r>
                            <a:rPr lang="en-US" sz="1400" b="1" i="1" kern="0">
                              <a:solidFill>
                                <a:srgbClr val="4E8542">
                                  <a:lumMod val="75000"/>
                                </a:srgbClr>
                              </a:solidFill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5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99" y="5447238"/>
                <a:ext cx="1172565" cy="494238"/>
              </a:xfrm>
              <a:prstGeom prst="rect">
                <a:avLst/>
              </a:prstGeom>
              <a:blipFill rotWithShape="1"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684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On-screen Show (4:3)</PresentationFormat>
  <Paragraphs>110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BeamCal Segmentation</vt:lpstr>
      <vt:lpstr>PowerPoint Presentation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 Bortko</dc:creator>
  <cp:lastModifiedBy> Lucia Bortko</cp:lastModifiedBy>
  <cp:revision>21</cp:revision>
  <dcterms:created xsi:type="dcterms:W3CDTF">2013-10-18T13:49:28Z</dcterms:created>
  <dcterms:modified xsi:type="dcterms:W3CDTF">2013-10-28T11:51:50Z</dcterms:modified>
</cp:coreProperties>
</file>