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xls" ContentType="application/vnd.ms-exce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5"/>
  </p:sldMasterIdLst>
  <p:notesMasterIdLst>
    <p:notesMasterId r:id="rId33"/>
  </p:notesMasterIdLst>
  <p:handoutMasterIdLst>
    <p:handoutMasterId r:id="rId34"/>
  </p:handoutMasterIdLst>
  <p:sldIdLst>
    <p:sldId id="313" r:id="rId6"/>
    <p:sldId id="319" r:id="rId7"/>
    <p:sldId id="342" r:id="rId8"/>
    <p:sldId id="343" r:id="rId9"/>
    <p:sldId id="344" r:id="rId10"/>
    <p:sldId id="345" r:id="rId11"/>
    <p:sldId id="372" r:id="rId12"/>
    <p:sldId id="371" r:id="rId13"/>
    <p:sldId id="334" r:id="rId14"/>
    <p:sldId id="346" r:id="rId15"/>
    <p:sldId id="362" r:id="rId16"/>
    <p:sldId id="338" r:id="rId17"/>
    <p:sldId id="336" r:id="rId18"/>
    <p:sldId id="320" r:id="rId19"/>
    <p:sldId id="321" r:id="rId20"/>
    <p:sldId id="339" r:id="rId21"/>
    <p:sldId id="330" r:id="rId22"/>
    <p:sldId id="331" r:id="rId23"/>
    <p:sldId id="364" r:id="rId24"/>
    <p:sldId id="348" r:id="rId25"/>
    <p:sldId id="369" r:id="rId26"/>
    <p:sldId id="370" r:id="rId27"/>
    <p:sldId id="368" r:id="rId28"/>
    <p:sldId id="373" r:id="rId29"/>
    <p:sldId id="347" r:id="rId30"/>
    <p:sldId id="366" r:id="rId31"/>
    <p:sldId id="365" r:id="rId32"/>
  </p:sldIdLst>
  <p:sldSz cx="9144000" cy="5143500" type="screen16x9"/>
  <p:notesSz cx="6858000" cy="9144000"/>
  <p:defaultTextStyle>
    <a:defPPr>
      <a:defRPr lang="en-GB"/>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914400" rtl="0" eaLnBrk="1" latinLnBrk="0" hangingPunct="1">
      <a:defRPr sz="2400" kern="1200">
        <a:solidFill>
          <a:schemeClr val="tx1"/>
        </a:solidFill>
        <a:latin typeface="Times" charset="0"/>
        <a:ea typeface="+mn-ea"/>
        <a:cs typeface="+mn-cs"/>
      </a:defRPr>
    </a:lvl6pPr>
    <a:lvl7pPr marL="2743200" algn="l" defTabSz="914400" rtl="0" eaLnBrk="1" latinLnBrk="0" hangingPunct="1">
      <a:defRPr sz="2400" kern="1200">
        <a:solidFill>
          <a:schemeClr val="tx1"/>
        </a:solidFill>
        <a:latin typeface="Times" charset="0"/>
        <a:ea typeface="+mn-ea"/>
        <a:cs typeface="+mn-cs"/>
      </a:defRPr>
    </a:lvl7pPr>
    <a:lvl8pPr marL="3200400" algn="l" defTabSz="914400" rtl="0" eaLnBrk="1" latinLnBrk="0" hangingPunct="1">
      <a:defRPr sz="2400" kern="1200">
        <a:solidFill>
          <a:schemeClr val="tx1"/>
        </a:solidFill>
        <a:latin typeface="Times" charset="0"/>
        <a:ea typeface="+mn-ea"/>
        <a:cs typeface="+mn-cs"/>
      </a:defRPr>
    </a:lvl8pPr>
    <a:lvl9pPr marL="3657600" algn="l" defTabSz="914400" rtl="0" eaLnBrk="1" latinLnBrk="0" hangingPunct="1">
      <a:defRPr sz="2400" kern="1200">
        <a:solidFill>
          <a:schemeClr val="tx1"/>
        </a:solidFill>
        <a:latin typeface="Times" charset="0"/>
        <a:ea typeface="+mn-ea"/>
        <a:cs typeface="+mn-cs"/>
      </a:defRPr>
    </a:lvl9pPr>
  </p:defaultTextStyle>
  <p:extLst>
    <p:ext uri="{521415D9-36F7-43E2-AB2F-B90AF26B5E84}">
      <p14:sectionLst xmlns:p14="http://schemas.microsoft.com/office/powerpoint/2010/main">
        <p14:section name="Intro" id="{9693B1C8-F118-C542-A0FA-18C06471F2BC}">
          <p14:sldIdLst>
            <p14:sldId id="313"/>
            <p14:sldId id="319"/>
            <p14:sldId id="342"/>
            <p14:sldId id="343"/>
            <p14:sldId id="344"/>
            <p14:sldId id="345"/>
            <p14:sldId id="372"/>
            <p14:sldId id="371"/>
            <p14:sldId id="334"/>
            <p14:sldId id="346"/>
            <p14:sldId id="362"/>
            <p14:sldId id="338"/>
            <p14:sldId id="336"/>
            <p14:sldId id="320"/>
            <p14:sldId id="321"/>
            <p14:sldId id="339"/>
            <p14:sldId id="330"/>
            <p14:sldId id="331"/>
            <p14:sldId id="364"/>
            <p14:sldId id="348"/>
            <p14:sldId id="369"/>
            <p14:sldId id="370"/>
            <p14:sldId id="368"/>
            <p14:sldId id="373"/>
            <p14:sldId id="347"/>
            <p14:sldId id="366"/>
            <p14:sldId id="365"/>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2CCD3"/>
    <a:srgbClr val="9AB1B9"/>
    <a:srgbClr val="FF5B00"/>
    <a:srgbClr val="00247D"/>
    <a:srgbClr val="EA6412"/>
    <a:srgbClr val="E40D21"/>
    <a:srgbClr val="4D3187"/>
    <a:srgbClr val="00B0AC"/>
    <a:srgbClr val="008080"/>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077" autoAdjust="0"/>
  </p:normalViewPr>
  <p:slideViewPr>
    <p:cSldViewPr>
      <p:cViewPr>
        <p:scale>
          <a:sx n="100" d="100"/>
          <a:sy n="100" d="100"/>
        </p:scale>
        <p:origin x="-840" y="-304"/>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slide" Target="slides/slide23.xml"/><Relationship Id="rId29" Type="http://schemas.openxmlformats.org/officeDocument/2006/relationships/slide" Target="slides/slide24.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customXml" Target="../customXml/item4.xml"/><Relationship Id="rId5" Type="http://schemas.openxmlformats.org/officeDocument/2006/relationships/slideMaster" Target="slideMasters/slideMaster1.xml"/><Relationship Id="rId30" Type="http://schemas.openxmlformats.org/officeDocument/2006/relationships/slide" Target="slides/slide25.xml"/><Relationship Id="rId31" Type="http://schemas.openxmlformats.org/officeDocument/2006/relationships/slide" Target="slides/slide26.xml"/><Relationship Id="rId32" Type="http://schemas.openxmlformats.org/officeDocument/2006/relationships/slide" Target="slides/slide27.xml"/><Relationship Id="rId9" Type="http://schemas.openxmlformats.org/officeDocument/2006/relationships/slide" Target="slides/slide4.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3" Type="http://schemas.openxmlformats.org/officeDocument/2006/relationships/notesMaster" Target="notesMasters/notesMaster1.xml"/><Relationship Id="rId34" Type="http://schemas.openxmlformats.org/officeDocument/2006/relationships/handoutMaster" Target="handoutMasters/handoutMaster1.xml"/><Relationship Id="rId35" Type="http://schemas.openxmlformats.org/officeDocument/2006/relationships/printerSettings" Target="printerSettings/printerSettings1.bin"/><Relationship Id="rId36" Type="http://schemas.openxmlformats.org/officeDocument/2006/relationships/presProps" Target="presProps.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 Id="rId2" Type="http://schemas.openxmlformats.org/officeDocument/2006/relationships/image" Target="../media/image10.emf"/><Relationship Id="rId3" Type="http://schemas.openxmlformats.org/officeDocument/2006/relationships/image" Target="../media/image1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GB"/>
          </a:p>
        </p:txBody>
      </p:sp>
      <p:sp>
        <p:nvSpPr>
          <p:cNvPr id="77827"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GB"/>
          </a:p>
        </p:txBody>
      </p:sp>
      <p:sp>
        <p:nvSpPr>
          <p:cNvPr id="77828"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GB"/>
          </a:p>
        </p:txBody>
      </p:sp>
      <p:sp>
        <p:nvSpPr>
          <p:cNvPr id="77829"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1D887CAA-F605-434D-A5F0-5B728562E677}" type="slidenum">
              <a:rPr lang="en-GB"/>
              <a:pPr>
                <a:defRPr/>
              </a:pPr>
              <a:t>‹#›</a:t>
            </a:fld>
            <a:endParaRPr lang="en-GB"/>
          </a:p>
        </p:txBody>
      </p:sp>
    </p:spTree>
    <p:extLst>
      <p:ext uri="{BB962C8B-B14F-4D97-AF65-F5344CB8AC3E}">
        <p14:creationId xmlns:p14="http://schemas.microsoft.com/office/powerpoint/2010/main" val="8415770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GB"/>
          </a:p>
        </p:txBody>
      </p:sp>
      <p:sp>
        <p:nvSpPr>
          <p:cNvPr id="808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GB"/>
          </a:p>
        </p:txBody>
      </p:sp>
      <p:sp>
        <p:nvSpPr>
          <p:cNvPr id="9220"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9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809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GB"/>
          </a:p>
        </p:txBody>
      </p:sp>
      <p:sp>
        <p:nvSpPr>
          <p:cNvPr id="809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BDADBDD1-DAD8-443E-B655-F95A225646DC}" type="slidenum">
              <a:rPr lang="en-GB"/>
              <a:pPr>
                <a:defRPr/>
              </a:pPr>
              <a:t>‹#›</a:t>
            </a:fld>
            <a:endParaRPr lang="en-GB"/>
          </a:p>
        </p:txBody>
      </p:sp>
    </p:spTree>
    <p:extLst>
      <p:ext uri="{BB962C8B-B14F-4D97-AF65-F5344CB8AC3E}">
        <p14:creationId xmlns:p14="http://schemas.microsoft.com/office/powerpoint/2010/main" val="183607467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35 Minutes + 10</a:t>
            </a:r>
            <a:r>
              <a:rPr lang="en-US" baseline="0" dirty="0" smtClean="0"/>
              <a:t> Minutes questions</a:t>
            </a:r>
            <a:endParaRPr lang="en-US" dirty="0"/>
          </a:p>
        </p:txBody>
      </p:sp>
      <p:sp>
        <p:nvSpPr>
          <p:cNvPr id="4" name="Slide Number Placeholder 3"/>
          <p:cNvSpPr>
            <a:spLocks noGrp="1"/>
          </p:cNvSpPr>
          <p:nvPr>
            <p:ph type="sldNum" sz="quarter" idx="10"/>
          </p:nvPr>
        </p:nvSpPr>
        <p:spPr/>
        <p:txBody>
          <a:bodyPr/>
          <a:lstStyle/>
          <a:p>
            <a:pPr>
              <a:defRPr/>
            </a:pPr>
            <a:fld id="{BDADBDD1-DAD8-443E-B655-F95A225646DC}" type="slidenum">
              <a:rPr lang="en-GB" smtClean="0"/>
              <a:pPr>
                <a:defRPr/>
              </a:pPr>
              <a:t>1</a:t>
            </a:fld>
            <a:endParaRPr lang="en-GB"/>
          </a:p>
        </p:txBody>
      </p:sp>
    </p:spTree>
    <p:extLst>
      <p:ext uri="{BB962C8B-B14F-4D97-AF65-F5344CB8AC3E}">
        <p14:creationId xmlns:p14="http://schemas.microsoft.com/office/powerpoint/2010/main" val="42842243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DADBDD1-DAD8-443E-B655-F95A225646DC}" type="slidenum">
              <a:rPr lang="en-GB" smtClean="0"/>
              <a:pPr>
                <a:defRPr/>
              </a:pPr>
              <a:t>15</a:t>
            </a:fld>
            <a:endParaRPr lang="en-GB"/>
          </a:p>
        </p:txBody>
      </p:sp>
    </p:spTree>
    <p:extLst>
      <p:ext uri="{BB962C8B-B14F-4D97-AF65-F5344CB8AC3E}">
        <p14:creationId xmlns:p14="http://schemas.microsoft.com/office/powerpoint/2010/main" val="13263482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GB" b="1" dirty="0" smtClean="0"/>
              <a:t>April 2011: </a:t>
            </a:r>
            <a:r>
              <a:rPr lang="en-GB" dirty="0" smtClean="0"/>
              <a:t>Official start of </a:t>
            </a:r>
            <a:r>
              <a:rPr lang="en-GB" dirty="0" err="1" smtClean="0"/>
              <a:t>eduGAIN</a:t>
            </a:r>
            <a:endParaRPr lang="en-GB" dirty="0" smtClean="0"/>
          </a:p>
          <a:p>
            <a:pPr lvl="1"/>
            <a:endParaRPr lang="en-GB" b="1" dirty="0" smtClean="0"/>
          </a:p>
          <a:p>
            <a:pPr lvl="1"/>
            <a:r>
              <a:rPr lang="en-GB" b="1" dirty="0" smtClean="0"/>
              <a:t>Nov 2013: 21 Federations</a:t>
            </a:r>
            <a:r>
              <a:rPr lang="en-GB" dirty="0" smtClean="0"/>
              <a:t> are members (50%)</a:t>
            </a:r>
            <a:r>
              <a:rPr lang="en-GB" b="1" dirty="0" smtClean="0"/>
              <a:t> </a:t>
            </a:r>
            <a:r>
              <a:rPr lang="en-GB" dirty="0" smtClean="0"/>
              <a:t>, 5 joining </a:t>
            </a:r>
          </a:p>
          <a:p>
            <a:pPr lvl="1"/>
            <a:endParaRPr lang="en-GB" b="1" dirty="0" smtClean="0"/>
          </a:p>
          <a:p>
            <a:pPr lvl="1"/>
            <a:r>
              <a:rPr lang="en-GB" b="1" dirty="0" smtClean="0"/>
              <a:t>Entities: 147 </a:t>
            </a:r>
            <a:r>
              <a:rPr lang="en-GB" b="1" dirty="0" err="1" smtClean="0"/>
              <a:t>IdPs</a:t>
            </a:r>
            <a:r>
              <a:rPr lang="en-GB" b="1" dirty="0" smtClean="0"/>
              <a:t>, 71 SPs</a:t>
            </a:r>
            <a:br>
              <a:rPr lang="en-GB" b="1" dirty="0" smtClean="0"/>
            </a:br>
            <a:r>
              <a:rPr lang="en-GB" dirty="0" smtClean="0"/>
              <a:t>One </a:t>
            </a:r>
            <a:r>
              <a:rPr lang="en-GB" dirty="0" err="1" smtClean="0"/>
              <a:t>IdP</a:t>
            </a:r>
            <a:r>
              <a:rPr lang="en-GB" dirty="0" smtClean="0"/>
              <a:t> can represent for dozens of organisations and services depending on federation architecture =&gt; actual numbers are higher</a:t>
            </a:r>
          </a:p>
          <a:p>
            <a:pPr lvl="1"/>
            <a:endParaRPr lang="en-GB" b="1" dirty="0" smtClean="0"/>
          </a:p>
          <a:p>
            <a:pPr lvl="1"/>
            <a:r>
              <a:rPr lang="en-GB" b="1" dirty="0" smtClean="0"/>
              <a:t>Whole (academic) SAML landscape:</a:t>
            </a:r>
            <a:br>
              <a:rPr lang="en-GB" b="1" dirty="0" smtClean="0"/>
            </a:br>
            <a:r>
              <a:rPr lang="en-GB" b="1" dirty="0" smtClean="0"/>
              <a:t>42 Federations, 2424 </a:t>
            </a:r>
            <a:r>
              <a:rPr lang="en-GB" b="1" dirty="0" err="1" smtClean="0"/>
              <a:t>IdPs</a:t>
            </a:r>
            <a:r>
              <a:rPr lang="en-GB" b="1" dirty="0" smtClean="0"/>
              <a:t>, 4772 SPs </a:t>
            </a:r>
            <a:r>
              <a:rPr lang="en-GB" dirty="0" smtClean="0"/>
              <a:t>(gathered from metadata)</a:t>
            </a:r>
            <a:br>
              <a:rPr lang="en-GB" dirty="0" smtClean="0"/>
            </a:br>
            <a:r>
              <a:rPr lang="en-GB" dirty="0" smtClean="0"/>
              <a:t>Not all of them </a:t>
            </a:r>
            <a:r>
              <a:rPr lang="en-GB" b="1" i="1" dirty="0" smtClean="0"/>
              <a:t>need</a:t>
            </a:r>
            <a:r>
              <a:rPr lang="en-GB" dirty="0" smtClean="0"/>
              <a:t> to be </a:t>
            </a:r>
            <a:r>
              <a:rPr lang="en-GB" dirty="0" err="1" smtClean="0"/>
              <a:t>interfederated</a:t>
            </a:r>
            <a:r>
              <a:rPr lang="en-GB" dirty="0" smtClean="0"/>
              <a:t>, e.g. many internal SPs</a:t>
            </a:r>
          </a:p>
          <a:p>
            <a:pPr marL="433388" lvl="1" indent="0" algn="r">
              <a:buNone/>
            </a:pPr>
            <a:r>
              <a:rPr lang="en-GB" dirty="0" smtClean="0"/>
              <a:t>Numbers from 6. November 2013</a:t>
            </a:r>
          </a:p>
          <a:p>
            <a:endParaRPr lang="en-US" dirty="0"/>
          </a:p>
        </p:txBody>
      </p:sp>
      <p:sp>
        <p:nvSpPr>
          <p:cNvPr id="4" name="Slide Number Placeholder 3"/>
          <p:cNvSpPr>
            <a:spLocks noGrp="1"/>
          </p:cNvSpPr>
          <p:nvPr>
            <p:ph type="sldNum" sz="quarter" idx="10"/>
          </p:nvPr>
        </p:nvSpPr>
        <p:spPr/>
        <p:txBody>
          <a:bodyPr/>
          <a:lstStyle/>
          <a:p>
            <a:pPr>
              <a:defRPr/>
            </a:pPr>
            <a:fld id="{BDADBDD1-DAD8-443E-B655-F95A225646DC}" type="slidenum">
              <a:rPr lang="en-GB" smtClean="0"/>
              <a:pPr>
                <a:defRPr/>
              </a:pPr>
              <a:t>18</a:t>
            </a:fld>
            <a:endParaRPr lang="en-GB"/>
          </a:p>
        </p:txBody>
      </p:sp>
    </p:spTree>
    <p:extLst>
      <p:ext uri="{BB962C8B-B14F-4D97-AF65-F5344CB8AC3E}">
        <p14:creationId xmlns:p14="http://schemas.microsoft.com/office/powerpoint/2010/main" val="5527718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Big growth in new federations – many have aspirations to join </a:t>
            </a:r>
            <a:r>
              <a:rPr lang="en-US" dirty="0" err="1" smtClean="0"/>
              <a:t>eduGAIN</a:t>
            </a:r>
            <a:r>
              <a:rPr lang="en-US" dirty="0" smtClean="0"/>
              <a:t> and </a:t>
            </a:r>
            <a:r>
              <a:rPr lang="en-US" dirty="0" err="1" smtClean="0"/>
              <a:t>interfederate</a:t>
            </a:r>
            <a:r>
              <a:rPr lang="en-US" dirty="0" smtClean="0"/>
              <a:t>.</a:t>
            </a:r>
            <a:endParaRPr lang="en-US" dirty="0"/>
          </a:p>
        </p:txBody>
      </p:sp>
      <p:sp>
        <p:nvSpPr>
          <p:cNvPr id="4" name="Slide Number Placeholder 3"/>
          <p:cNvSpPr>
            <a:spLocks noGrp="1"/>
          </p:cNvSpPr>
          <p:nvPr>
            <p:ph type="sldNum" sz="quarter" idx="10"/>
          </p:nvPr>
        </p:nvSpPr>
        <p:spPr/>
        <p:txBody>
          <a:bodyPr/>
          <a:lstStyle/>
          <a:p>
            <a:pPr>
              <a:defRPr/>
            </a:pPr>
            <a:fld id="{BDADBDD1-DAD8-443E-B655-F95A225646DC}" type="slidenum">
              <a:rPr lang="en-GB" smtClean="0"/>
              <a:pPr>
                <a:defRPr/>
              </a:pPr>
              <a:t>19</a:t>
            </a:fld>
            <a:endParaRPr lang="en-GB"/>
          </a:p>
        </p:txBody>
      </p:sp>
    </p:spTree>
    <p:extLst>
      <p:ext uri="{BB962C8B-B14F-4D97-AF65-F5344CB8AC3E}">
        <p14:creationId xmlns:p14="http://schemas.microsoft.com/office/powerpoint/2010/main" val="1910102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44 countries</a:t>
            </a:r>
            <a:r>
              <a:rPr lang="en-US" baseline="0" dirty="0" smtClean="0"/>
              <a:t> above – because Iceland + Denmark supported by 1 federation.</a:t>
            </a:r>
            <a:endParaRPr lang="en-US" dirty="0" smtClean="0"/>
          </a:p>
          <a:p>
            <a:endParaRPr lang="en-US" dirty="0" smtClean="0"/>
          </a:p>
          <a:p>
            <a:r>
              <a:rPr lang="en-US" dirty="0" smtClean="0"/>
              <a:t>http://</a:t>
            </a:r>
            <a:r>
              <a:rPr lang="en-US" dirty="0" err="1" smtClean="0"/>
              <a:t>ec.europa.eu</a:t>
            </a:r>
            <a:r>
              <a:rPr lang="en-US" dirty="0" smtClean="0"/>
              <a:t>/justice/data-protection/document/international-transfers/adequacy/</a:t>
            </a:r>
            <a:r>
              <a:rPr lang="en-US" dirty="0" err="1" smtClean="0"/>
              <a:t>index_en.htm</a:t>
            </a:r>
            <a:endParaRPr lang="en-US" dirty="0" smtClean="0"/>
          </a:p>
          <a:p>
            <a:endParaRPr lang="en-US" dirty="0" smtClean="0"/>
          </a:p>
          <a:p>
            <a:endParaRPr lang="en-US" dirty="0" smtClean="0"/>
          </a:p>
          <a:p>
            <a:r>
              <a:rPr lang="en-US" dirty="0" smtClean="0"/>
              <a:t>EEA Data Protection</a:t>
            </a:r>
          </a:p>
          <a:p>
            <a:r>
              <a:rPr lang="en-US" dirty="0" smtClean="0"/>
              <a:t>EEA Compatible Data Protection</a:t>
            </a:r>
          </a:p>
          <a:p>
            <a:r>
              <a:rPr lang="en-US" dirty="0" smtClean="0"/>
              <a:t>Some</a:t>
            </a:r>
            <a:r>
              <a:rPr lang="en-US" baseline="0" dirty="0" smtClean="0"/>
              <a:t> Exceptions available (Not R&amp;E)</a:t>
            </a:r>
          </a:p>
          <a:p>
            <a:r>
              <a:rPr lang="en-US" baseline="0" dirty="0" smtClean="0"/>
              <a:t>Federation outside GÉANT </a:t>
            </a:r>
            <a:r>
              <a:rPr lang="en-US" baseline="0" dirty="0" err="1" smtClean="0"/>
              <a:t>CoC</a:t>
            </a:r>
            <a:endParaRPr lang="en-US" baseline="0" dirty="0" smtClean="0"/>
          </a:p>
          <a:p>
            <a:endParaRPr lang="en-US" dirty="0" smtClean="0"/>
          </a:p>
          <a:p>
            <a:r>
              <a:rPr lang="en-US" dirty="0" smtClean="0"/>
              <a:t>Compatible List</a:t>
            </a:r>
          </a:p>
          <a:p>
            <a:r>
              <a:rPr lang="en-US" dirty="0" smtClean="0"/>
              <a:t>Andorra</a:t>
            </a:r>
          </a:p>
          <a:p>
            <a:r>
              <a:rPr lang="en-US" dirty="0" smtClean="0"/>
              <a:t>Argentina</a:t>
            </a:r>
          </a:p>
          <a:p>
            <a:r>
              <a:rPr lang="en-US" dirty="0" smtClean="0"/>
              <a:t>Australia (but that is flight data only)</a:t>
            </a:r>
          </a:p>
          <a:p>
            <a:r>
              <a:rPr lang="en-US" dirty="0" smtClean="0"/>
              <a:t>Canada</a:t>
            </a:r>
          </a:p>
          <a:p>
            <a:r>
              <a:rPr lang="en-US" dirty="0" smtClean="0"/>
              <a:t>Switzerland</a:t>
            </a:r>
          </a:p>
          <a:p>
            <a:r>
              <a:rPr lang="en-US" dirty="0" smtClean="0"/>
              <a:t>Faeroe Islands (.</a:t>
            </a:r>
            <a:r>
              <a:rPr lang="en-US" dirty="0" err="1" smtClean="0"/>
              <a:t>fo</a:t>
            </a:r>
            <a:r>
              <a:rPr lang="en-US" dirty="0" smtClean="0"/>
              <a:t>)</a:t>
            </a:r>
          </a:p>
          <a:p>
            <a:r>
              <a:rPr lang="en-US" dirty="0" smtClean="0"/>
              <a:t>Guernsey (.</a:t>
            </a:r>
            <a:r>
              <a:rPr lang="en-US" dirty="0" err="1" smtClean="0"/>
              <a:t>gg</a:t>
            </a:r>
            <a:r>
              <a:rPr lang="en-US" dirty="0" smtClean="0"/>
              <a:t>)</a:t>
            </a:r>
          </a:p>
          <a:p>
            <a:r>
              <a:rPr lang="en-US" dirty="0" smtClean="0"/>
              <a:t>Israel (.</a:t>
            </a:r>
            <a:r>
              <a:rPr lang="en-US" dirty="0" err="1" smtClean="0"/>
              <a:t>il</a:t>
            </a:r>
            <a:r>
              <a:rPr lang="en-US" dirty="0" smtClean="0"/>
              <a:t>)</a:t>
            </a:r>
          </a:p>
          <a:p>
            <a:r>
              <a:rPr lang="en-US" dirty="0" smtClean="0"/>
              <a:t>Isle of Man (.</a:t>
            </a:r>
            <a:r>
              <a:rPr lang="en-US" dirty="0" err="1" smtClean="0"/>
              <a:t>im</a:t>
            </a:r>
            <a:r>
              <a:rPr lang="en-US" dirty="0" smtClean="0"/>
              <a:t>)A</a:t>
            </a:r>
          </a:p>
          <a:p>
            <a:r>
              <a:rPr lang="en-US" dirty="0" smtClean="0"/>
              <a:t>Jersey (.je)</a:t>
            </a:r>
          </a:p>
          <a:p>
            <a:r>
              <a:rPr lang="en-US" dirty="0" smtClean="0"/>
              <a:t>USA (.us) - PNR + Safe Harbor</a:t>
            </a:r>
          </a:p>
          <a:p>
            <a:r>
              <a:rPr lang="en-US" dirty="0" smtClean="0"/>
              <a:t>New Zealand (.</a:t>
            </a:r>
            <a:r>
              <a:rPr lang="en-US" dirty="0" err="1" smtClean="0"/>
              <a:t>nz</a:t>
            </a:r>
            <a:r>
              <a:rPr lang="en-US" dirty="0" smtClean="0"/>
              <a:t>)</a:t>
            </a:r>
          </a:p>
          <a:p>
            <a:r>
              <a:rPr lang="en-US" dirty="0" smtClean="0"/>
              <a:t>Uruguay (.</a:t>
            </a:r>
            <a:r>
              <a:rPr lang="en-US" dirty="0" err="1" smtClean="0"/>
              <a:t>uy</a:t>
            </a:r>
            <a:r>
              <a:rPr lang="en-US" dirty="0" smtClean="0"/>
              <a:t>)</a:t>
            </a:r>
          </a:p>
          <a:p>
            <a:endParaRPr lang="en-US" dirty="0" smtClean="0"/>
          </a:p>
          <a:p>
            <a:r>
              <a:rPr lang="en-US" dirty="0" smtClean="0"/>
              <a:t>5 in or joining are</a:t>
            </a:r>
            <a:r>
              <a:rPr lang="en-US" baseline="0" dirty="0" smtClean="0"/>
              <a:t> (Brazil, Japan, Chile, Australia, Turkey)</a:t>
            </a:r>
            <a:endParaRPr lang="en-US" dirty="0"/>
          </a:p>
        </p:txBody>
      </p:sp>
      <p:sp>
        <p:nvSpPr>
          <p:cNvPr id="4" name="Slide Number Placeholder 3"/>
          <p:cNvSpPr>
            <a:spLocks noGrp="1"/>
          </p:cNvSpPr>
          <p:nvPr>
            <p:ph type="sldNum" sz="quarter" idx="10"/>
          </p:nvPr>
        </p:nvSpPr>
        <p:spPr/>
        <p:txBody>
          <a:bodyPr/>
          <a:lstStyle/>
          <a:p>
            <a:pPr>
              <a:defRPr/>
            </a:pPr>
            <a:fld id="{BDADBDD1-DAD8-443E-B655-F95A225646DC}" type="slidenum">
              <a:rPr lang="en-GB" smtClean="0"/>
              <a:pPr>
                <a:defRPr/>
              </a:pPr>
              <a:t>23</a:t>
            </a:fld>
            <a:endParaRPr lang="en-GB"/>
          </a:p>
        </p:txBody>
      </p:sp>
    </p:spTree>
    <p:extLst>
      <p:ext uri="{BB962C8B-B14F-4D97-AF65-F5344CB8AC3E}">
        <p14:creationId xmlns:p14="http://schemas.microsoft.com/office/powerpoint/2010/main" val="34294762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5" name="Picture 4" descr="Dante-Titl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2741"/>
          </a:xfrm>
          <a:prstGeom prst="rect">
            <a:avLst/>
          </a:prstGeom>
        </p:spPr>
      </p:pic>
      <p:sp>
        <p:nvSpPr>
          <p:cNvPr id="5124" name="Rectangle 4"/>
          <p:cNvSpPr>
            <a:spLocks noGrp="1" noChangeArrowheads="1"/>
          </p:cNvSpPr>
          <p:nvPr>
            <p:ph type="ctrTitle"/>
          </p:nvPr>
        </p:nvSpPr>
        <p:spPr>
          <a:xfrm>
            <a:off x="1439864" y="1491854"/>
            <a:ext cx="6859587" cy="875109"/>
          </a:xfrm>
        </p:spPr>
        <p:txBody>
          <a:bodyPr/>
          <a:lstStyle>
            <a:lvl1pPr>
              <a:defRPr/>
            </a:lvl1pPr>
          </a:lstStyle>
          <a:p>
            <a:r>
              <a:rPr lang="de-CH" smtClean="0"/>
              <a:t>Click to edit Master title style</a:t>
            </a:r>
            <a:endParaRPr lang="en-GB"/>
          </a:p>
        </p:txBody>
      </p:sp>
      <p:sp>
        <p:nvSpPr>
          <p:cNvPr id="5125" name="Rectangle 5"/>
          <p:cNvSpPr>
            <a:spLocks noGrp="1" noChangeArrowheads="1"/>
          </p:cNvSpPr>
          <p:nvPr>
            <p:ph type="subTitle" idx="1"/>
          </p:nvPr>
        </p:nvSpPr>
        <p:spPr>
          <a:xfrm>
            <a:off x="1439864" y="2572941"/>
            <a:ext cx="6859587" cy="1285875"/>
          </a:xfrm>
        </p:spPr>
        <p:txBody>
          <a:bodyPr/>
          <a:lstStyle>
            <a:lvl1pPr marL="0" indent="0">
              <a:buFont typeface="Times" charset="0"/>
              <a:buNone/>
              <a:defRPr sz="2200">
                <a:solidFill>
                  <a:schemeClr val="bg1"/>
                </a:solidFill>
              </a:defRPr>
            </a:lvl1pPr>
          </a:lstStyle>
          <a:p>
            <a:r>
              <a:rPr lang="de-CH" smtClean="0"/>
              <a:t>Click to edit Master subtitle style</a:t>
            </a:r>
            <a:endParaRPr lang="en-GB"/>
          </a:p>
        </p:txBody>
      </p:sp>
    </p:spTree>
    <p:extLst>
      <p:ext uri="{BB962C8B-B14F-4D97-AF65-F5344CB8AC3E}">
        <p14:creationId xmlns:p14="http://schemas.microsoft.com/office/powerpoint/2010/main" val="2536067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395537" y="51470"/>
            <a:ext cx="6035675" cy="864096"/>
          </a:xfrm>
        </p:spPr>
        <p:txBody>
          <a:bodyPr/>
          <a:lstStyle>
            <a:lvl1pPr>
              <a:defRPr sz="2300" b="1"/>
            </a:lvl1pPr>
          </a:lstStyle>
          <a:p>
            <a:r>
              <a:rPr lang="de-CH" dirty="0" smtClean="0"/>
              <a:t>Click </a:t>
            </a:r>
            <a:r>
              <a:rPr lang="de-CH" dirty="0" err="1" smtClean="0"/>
              <a:t>to</a:t>
            </a:r>
            <a:r>
              <a:rPr lang="de-CH" dirty="0" smtClean="0"/>
              <a:t> </a:t>
            </a:r>
            <a:r>
              <a:rPr lang="de-CH" dirty="0" err="1" smtClean="0"/>
              <a:t>edit</a:t>
            </a:r>
            <a:r>
              <a:rPr lang="de-CH" dirty="0" smtClean="0"/>
              <a:t> Master title style</a:t>
            </a:r>
            <a:endParaRPr lang="es-ES" dirty="0"/>
          </a:p>
        </p:txBody>
      </p:sp>
      <p:sp>
        <p:nvSpPr>
          <p:cNvPr id="3" name="2 Marcador de contenido"/>
          <p:cNvSpPr>
            <a:spLocks noGrp="1"/>
          </p:cNvSpPr>
          <p:nvPr>
            <p:ph idx="1"/>
          </p:nvPr>
        </p:nvSpPr>
        <p:spPr>
          <a:xfrm>
            <a:off x="395536" y="1029891"/>
            <a:ext cx="7772400" cy="3086100"/>
          </a:xfrm>
        </p:spPr>
        <p:txBody>
          <a:bodyPr/>
          <a:lstStyle/>
          <a:p>
            <a:pPr lvl="0"/>
            <a:r>
              <a:rPr lang="de-CH" smtClean="0"/>
              <a:t>Click to edit Master text styles</a:t>
            </a:r>
          </a:p>
          <a:p>
            <a:pPr lvl="1"/>
            <a:r>
              <a:rPr lang="de-CH" smtClean="0"/>
              <a:t>Second level</a:t>
            </a:r>
          </a:p>
          <a:p>
            <a:pPr lvl="2"/>
            <a:r>
              <a:rPr lang="de-CH" smtClean="0"/>
              <a:t>Third level</a:t>
            </a:r>
          </a:p>
          <a:p>
            <a:pPr lvl="3"/>
            <a:r>
              <a:rPr lang="de-CH" smtClean="0"/>
              <a:t>Fourth level</a:t>
            </a:r>
          </a:p>
          <a:p>
            <a:pPr lvl="4"/>
            <a:r>
              <a:rPr lang="de-CH" smtClean="0"/>
              <a:t>Fifth level</a:t>
            </a:r>
            <a:endParaRPr lang="es-ES" dirty="0"/>
          </a:p>
        </p:txBody>
      </p:sp>
    </p:spTree>
    <p:extLst>
      <p:ext uri="{BB962C8B-B14F-4D97-AF65-F5344CB8AC3E}">
        <p14:creationId xmlns:p14="http://schemas.microsoft.com/office/powerpoint/2010/main" val="25042370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2"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 y="-14288"/>
            <a:ext cx="9180513" cy="515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a:spLocks noChangeArrowheads="1"/>
          </p:cNvSpPr>
          <p:nvPr userDrawn="1"/>
        </p:nvSpPr>
        <p:spPr bwMode="auto">
          <a:xfrm>
            <a:off x="0" y="3873104"/>
            <a:ext cx="9144000" cy="56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algn="ctr">
              <a:defRPr/>
            </a:pPr>
            <a:r>
              <a:rPr lang="en-GB" sz="1400" dirty="0" smtClean="0">
                <a:solidFill>
                  <a:srgbClr val="00B0AC"/>
                </a:solidFill>
                <a:latin typeface="Arial" charset="0"/>
                <a:cs typeface="Arial" charset="0"/>
              </a:rPr>
              <a:t>www.geant.net</a:t>
            </a:r>
          </a:p>
          <a:p>
            <a:pPr algn="ctr">
              <a:defRPr/>
            </a:pPr>
            <a:endParaRPr lang="en-GB" sz="400" dirty="0" smtClean="0">
              <a:solidFill>
                <a:srgbClr val="00B0AC"/>
              </a:solidFill>
              <a:latin typeface="Arial" charset="0"/>
              <a:cs typeface="Arial" charset="0"/>
            </a:endParaRPr>
          </a:p>
          <a:p>
            <a:pPr algn="ctr">
              <a:defRPr/>
            </a:pPr>
            <a:r>
              <a:rPr lang="en-GB" sz="300" dirty="0" smtClean="0">
                <a:solidFill>
                  <a:srgbClr val="00B0AC"/>
                </a:solidFill>
                <a:latin typeface="Arial" charset="0"/>
                <a:cs typeface="Arial" charset="0"/>
              </a:rPr>
              <a:t> </a:t>
            </a:r>
          </a:p>
          <a:p>
            <a:pPr algn="ctr">
              <a:defRPr/>
            </a:pPr>
            <a:r>
              <a:rPr lang="en-GB" sz="1000" dirty="0" smtClean="0">
                <a:solidFill>
                  <a:srgbClr val="00B0AC"/>
                </a:solidFill>
                <a:latin typeface="Arial" charset="0"/>
                <a:cs typeface="Arial" charset="0"/>
              </a:rPr>
              <a:t>www.twitter.com/GEANTnews  |  www.facebook.com/GEANTnetwork  |  www.youtube.com/GEANTtv</a:t>
            </a:r>
          </a:p>
        </p:txBody>
      </p:sp>
      <p:sp>
        <p:nvSpPr>
          <p:cNvPr id="4" name="Text Placeholder 2"/>
          <p:cNvSpPr txBox="1">
            <a:spLocks/>
          </p:cNvSpPr>
          <p:nvPr userDrawn="1"/>
        </p:nvSpPr>
        <p:spPr>
          <a:xfrm>
            <a:off x="1" y="3543300"/>
            <a:ext cx="9180513" cy="253604"/>
          </a:xfrm>
          <a:prstGeom prst="rect">
            <a:avLst/>
          </a:prstGeom>
        </p:spPr>
        <p:txBody>
          <a:bodyPr>
            <a:normAutofit fontScale="92500" lnSpcReduction="10000"/>
          </a:bodyPr>
          <a:lstStyle>
            <a:lvl1pPr marL="0" indent="0" algn="ctr" defTabSz="914400" rtl="0" eaLnBrk="1" latinLnBrk="0" hangingPunct="1">
              <a:spcBef>
                <a:spcPct val="20000"/>
              </a:spcBef>
              <a:buFont typeface="Arial" pitchFamily="34" charset="0"/>
              <a:buNone/>
              <a:defRPr sz="4000" kern="1200" baseline="0">
                <a:solidFill>
                  <a:srgbClr val="FFFF0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sz="1200" dirty="0" smtClean="0">
                <a:solidFill>
                  <a:srgbClr val="00B0AC"/>
                </a:solidFill>
                <a:cs typeface="Arial" pitchFamily="34" charset="0"/>
              </a:rPr>
              <a:t>Connect | Communicate | Collaborate</a:t>
            </a:r>
          </a:p>
        </p:txBody>
      </p:sp>
    </p:spTree>
    <p:extLst>
      <p:ext uri="{BB962C8B-B14F-4D97-AF65-F5344CB8AC3E}">
        <p14:creationId xmlns:p14="http://schemas.microsoft.com/office/powerpoint/2010/main" val="373968099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theme" Target="../theme/theme1.xml"/><Relationship Id="rId5" Type="http://schemas.openxmlformats.org/officeDocument/2006/relationships/image" Target="../media/image1.png"/><Relationship Id="rId6"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Dante-Background.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4000" cy="5142741"/>
          </a:xfrm>
          <a:prstGeom prst="rect">
            <a:avLst/>
          </a:prstGeom>
        </p:spPr>
      </p:pic>
      <p:sp>
        <p:nvSpPr>
          <p:cNvPr id="1027" name="Rectangle 5"/>
          <p:cNvSpPr>
            <a:spLocks noGrp="1" noChangeArrowheads="1"/>
          </p:cNvSpPr>
          <p:nvPr>
            <p:ph type="body" idx="1"/>
          </p:nvPr>
        </p:nvSpPr>
        <p:spPr bwMode="auto">
          <a:xfrm>
            <a:off x="467544" y="1029891"/>
            <a:ext cx="77724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0" tIns="45716" rIns="91430" bIns="45716" numCol="1" anchor="t" anchorCtr="0" compatLnSpc="1">
            <a:prstTxWarp prst="textNoShape">
              <a:avLst/>
            </a:prstTxWarp>
          </a:bodyPr>
          <a:lstStyle/>
          <a:p>
            <a:pPr lvl="0"/>
            <a:r>
              <a:rPr lang="de-CH" smtClean="0"/>
              <a:t>Click to edit Master text styles</a:t>
            </a:r>
          </a:p>
          <a:p>
            <a:pPr lvl="1"/>
            <a:r>
              <a:rPr lang="de-CH" smtClean="0"/>
              <a:t>Second level</a:t>
            </a:r>
          </a:p>
          <a:p>
            <a:pPr lvl="2"/>
            <a:r>
              <a:rPr lang="de-CH" smtClean="0"/>
              <a:t>Third level</a:t>
            </a:r>
          </a:p>
          <a:p>
            <a:pPr lvl="3"/>
            <a:r>
              <a:rPr lang="de-CH" smtClean="0"/>
              <a:t>Fourth level</a:t>
            </a:r>
          </a:p>
          <a:p>
            <a:pPr lvl="4"/>
            <a:r>
              <a:rPr lang="de-CH" smtClean="0"/>
              <a:t>Fifth level</a:t>
            </a:r>
            <a:endParaRPr lang="en-GB" smtClean="0"/>
          </a:p>
        </p:txBody>
      </p:sp>
      <p:sp>
        <p:nvSpPr>
          <p:cNvPr id="1028" name="Rectangle 4"/>
          <p:cNvSpPr>
            <a:spLocks noGrp="1" noChangeArrowheads="1"/>
          </p:cNvSpPr>
          <p:nvPr>
            <p:ph type="title"/>
          </p:nvPr>
        </p:nvSpPr>
        <p:spPr bwMode="auto">
          <a:xfrm>
            <a:off x="467545" y="51470"/>
            <a:ext cx="6035675" cy="86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0" tIns="45716" rIns="91430" bIns="45716" numCol="1" anchor="t" anchorCtr="0" compatLnSpc="1">
            <a:prstTxWarp prst="textNoShape">
              <a:avLst/>
            </a:prstTxWarp>
          </a:bodyPr>
          <a:lstStyle/>
          <a:p>
            <a:pPr lvl="0"/>
            <a:r>
              <a:rPr lang="en-GB" dirty="0" smtClean="0"/>
              <a:t/>
            </a:r>
            <a:br>
              <a:rPr lang="en-GB" dirty="0" smtClean="0"/>
            </a:br>
            <a:r>
              <a:rPr lang="en-GB" dirty="0" smtClean="0"/>
              <a:t>Click to edit Master title style</a:t>
            </a:r>
          </a:p>
        </p:txBody>
      </p:sp>
      <p:sp>
        <p:nvSpPr>
          <p:cNvPr id="1029" name="Rectangle 8"/>
          <p:cNvSpPr>
            <a:spLocks noChangeArrowheads="1"/>
          </p:cNvSpPr>
          <p:nvPr/>
        </p:nvSpPr>
        <p:spPr bwMode="auto">
          <a:xfrm>
            <a:off x="8583614" y="4892619"/>
            <a:ext cx="45243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fld id="{FC0DA9E5-76AC-4CDE-933B-F0FE63CB678B}" type="slidenum">
              <a:rPr lang="en-GB" sz="1100">
                <a:solidFill>
                  <a:schemeClr val="bg1"/>
                </a:solidFill>
                <a:latin typeface="Arial" charset="0"/>
              </a:rPr>
              <a:pPr/>
              <a:t>‹#›</a:t>
            </a:fld>
            <a:endParaRPr lang="en-GB" sz="1100" dirty="0">
              <a:solidFill>
                <a:schemeClr val="bg1"/>
              </a:solidFill>
              <a:latin typeface="Arial" charset="0"/>
            </a:endParaRPr>
          </a:p>
        </p:txBody>
      </p:sp>
      <p:sp>
        <p:nvSpPr>
          <p:cNvPr id="1030" name="TextBox 3"/>
          <p:cNvSpPr txBox="1">
            <a:spLocks noChangeArrowheads="1"/>
          </p:cNvSpPr>
          <p:nvPr/>
        </p:nvSpPr>
        <p:spPr bwMode="auto">
          <a:xfrm>
            <a:off x="481014" y="4931569"/>
            <a:ext cx="2879725"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a:defRPr/>
            </a:pPr>
            <a:r>
              <a:rPr lang="en-GB" sz="1000" dirty="0" smtClean="0">
                <a:solidFill>
                  <a:srgbClr val="0A6877"/>
                </a:solidFill>
                <a:latin typeface="Arial" charset="0"/>
              </a:rPr>
              <a:t>Connect | Communicate | Collaborate</a:t>
            </a:r>
          </a:p>
          <a:p>
            <a:pPr>
              <a:defRPr/>
            </a:pPr>
            <a:endParaRPr lang="en-GB" dirty="0" smtClean="0"/>
          </a:p>
        </p:txBody>
      </p:sp>
    </p:spTree>
  </p:cSld>
  <p:clrMap bg1="lt1" tx1="dk1" bg2="lt2" tx2="dk2" accent1="accent1" accent2="accent2" accent3="accent3" accent4="accent4" accent5="accent5" accent6="accent6" hlink="hlink" folHlink="folHlink"/>
  <p:sldLayoutIdLst>
    <p:sldLayoutId id="2147483813" r:id="rId1"/>
    <p:sldLayoutId id="2147483812" r:id="rId2"/>
    <p:sldLayoutId id="2147483814" r:id="rId3"/>
  </p:sldLayoutIdLst>
  <p:timing>
    <p:tnLst>
      <p:par>
        <p:cTn xmlns:p14="http://schemas.microsoft.com/office/powerpoint/2010/main" id="1" dur="indefinite" restart="never" nodeType="tmRoot"/>
      </p:par>
    </p:tnLst>
  </p:timing>
  <p:txStyles>
    <p:titleStyle>
      <a:lvl1pPr algn="l" rtl="0" eaLnBrk="1" fontAlgn="base" hangingPunct="1">
        <a:spcBef>
          <a:spcPct val="0"/>
        </a:spcBef>
        <a:spcAft>
          <a:spcPct val="0"/>
        </a:spcAft>
        <a:defRPr sz="2300" b="1">
          <a:solidFill>
            <a:schemeClr val="bg1"/>
          </a:solidFill>
          <a:latin typeface="+mj-lt"/>
          <a:ea typeface="+mj-ea"/>
          <a:cs typeface="+mj-cs"/>
        </a:defRPr>
      </a:lvl1pPr>
      <a:lvl2pPr algn="l" rtl="0" eaLnBrk="1" fontAlgn="base" hangingPunct="1">
        <a:spcBef>
          <a:spcPct val="0"/>
        </a:spcBef>
        <a:spcAft>
          <a:spcPct val="0"/>
        </a:spcAft>
        <a:defRPr sz="2300" b="1">
          <a:solidFill>
            <a:schemeClr val="bg1"/>
          </a:solidFill>
          <a:latin typeface="Arial" charset="0"/>
        </a:defRPr>
      </a:lvl2pPr>
      <a:lvl3pPr algn="l" rtl="0" eaLnBrk="1" fontAlgn="base" hangingPunct="1">
        <a:spcBef>
          <a:spcPct val="0"/>
        </a:spcBef>
        <a:spcAft>
          <a:spcPct val="0"/>
        </a:spcAft>
        <a:defRPr sz="2300" b="1">
          <a:solidFill>
            <a:schemeClr val="bg1"/>
          </a:solidFill>
          <a:latin typeface="Arial" charset="0"/>
        </a:defRPr>
      </a:lvl3pPr>
      <a:lvl4pPr algn="l" rtl="0" eaLnBrk="1" fontAlgn="base" hangingPunct="1">
        <a:spcBef>
          <a:spcPct val="0"/>
        </a:spcBef>
        <a:spcAft>
          <a:spcPct val="0"/>
        </a:spcAft>
        <a:defRPr sz="2300" b="1">
          <a:solidFill>
            <a:schemeClr val="bg1"/>
          </a:solidFill>
          <a:latin typeface="Arial" charset="0"/>
        </a:defRPr>
      </a:lvl4pPr>
      <a:lvl5pPr algn="l" rtl="0" eaLnBrk="1" fontAlgn="base" hangingPunct="1">
        <a:spcBef>
          <a:spcPct val="0"/>
        </a:spcBef>
        <a:spcAft>
          <a:spcPct val="0"/>
        </a:spcAft>
        <a:defRPr sz="2300" b="1">
          <a:solidFill>
            <a:schemeClr val="bg1"/>
          </a:solidFill>
          <a:latin typeface="Arial" charset="0"/>
        </a:defRPr>
      </a:lvl5pPr>
      <a:lvl6pPr marL="457200" algn="l" rtl="0" eaLnBrk="1" fontAlgn="base" hangingPunct="1">
        <a:spcBef>
          <a:spcPct val="0"/>
        </a:spcBef>
        <a:spcAft>
          <a:spcPct val="0"/>
        </a:spcAft>
        <a:defRPr sz="2500" b="1">
          <a:solidFill>
            <a:schemeClr val="bg1"/>
          </a:solidFill>
          <a:latin typeface="Arial" charset="0"/>
        </a:defRPr>
      </a:lvl6pPr>
      <a:lvl7pPr marL="914400" algn="l" rtl="0" eaLnBrk="1" fontAlgn="base" hangingPunct="1">
        <a:spcBef>
          <a:spcPct val="0"/>
        </a:spcBef>
        <a:spcAft>
          <a:spcPct val="0"/>
        </a:spcAft>
        <a:defRPr sz="2500" b="1">
          <a:solidFill>
            <a:schemeClr val="bg1"/>
          </a:solidFill>
          <a:latin typeface="Arial" charset="0"/>
        </a:defRPr>
      </a:lvl7pPr>
      <a:lvl8pPr marL="1371600" algn="l" rtl="0" eaLnBrk="1" fontAlgn="base" hangingPunct="1">
        <a:spcBef>
          <a:spcPct val="0"/>
        </a:spcBef>
        <a:spcAft>
          <a:spcPct val="0"/>
        </a:spcAft>
        <a:defRPr sz="2500" b="1">
          <a:solidFill>
            <a:schemeClr val="bg1"/>
          </a:solidFill>
          <a:latin typeface="Arial" charset="0"/>
        </a:defRPr>
      </a:lvl8pPr>
      <a:lvl9pPr marL="1828800" algn="l" rtl="0" eaLnBrk="1" fontAlgn="base" hangingPunct="1">
        <a:spcBef>
          <a:spcPct val="0"/>
        </a:spcBef>
        <a:spcAft>
          <a:spcPct val="0"/>
        </a:spcAft>
        <a:defRPr sz="2500" b="1">
          <a:solidFill>
            <a:schemeClr val="bg1"/>
          </a:solidFill>
          <a:latin typeface="Arial" charset="0"/>
        </a:defRPr>
      </a:lvl9pPr>
    </p:titleStyle>
    <p:bodyStyle>
      <a:lvl1pPr marL="342900" indent="-342900" algn="l" rtl="0" eaLnBrk="1" fontAlgn="base" hangingPunct="1">
        <a:spcBef>
          <a:spcPct val="20000"/>
        </a:spcBef>
        <a:spcAft>
          <a:spcPct val="0"/>
        </a:spcAft>
        <a:buClr>
          <a:srgbClr val="004359"/>
        </a:buClr>
        <a:buSzPct val="100000"/>
        <a:buFont typeface="Times" charset="0"/>
        <a:buBlip>
          <a:blip r:embed="rId6"/>
        </a:buBlip>
        <a:defRPr>
          <a:solidFill>
            <a:schemeClr val="tx1"/>
          </a:solidFill>
          <a:latin typeface="+mn-lt"/>
          <a:ea typeface="+mn-ea"/>
          <a:cs typeface="+mn-cs"/>
        </a:defRPr>
      </a:lvl1pPr>
      <a:lvl2pPr marL="776288" indent="-342900" algn="l" rtl="0" eaLnBrk="1" fontAlgn="base" hangingPunct="1">
        <a:spcBef>
          <a:spcPct val="20000"/>
        </a:spcBef>
        <a:spcAft>
          <a:spcPct val="0"/>
        </a:spcAft>
        <a:buSzPct val="80000"/>
        <a:buFont typeface="Times" charset="0"/>
        <a:buBlip>
          <a:blip r:embed="rId6"/>
        </a:buBlip>
        <a:defRPr>
          <a:solidFill>
            <a:schemeClr val="tx1"/>
          </a:solidFill>
          <a:latin typeface="+mn-lt"/>
        </a:defRPr>
      </a:lvl2pPr>
      <a:lvl3pPr marL="1200150" indent="-342900" algn="l" rtl="0" eaLnBrk="1" fontAlgn="base" hangingPunct="1">
        <a:spcBef>
          <a:spcPct val="20000"/>
        </a:spcBef>
        <a:spcAft>
          <a:spcPct val="0"/>
        </a:spcAft>
        <a:buClr>
          <a:srgbClr val="004359"/>
        </a:buClr>
        <a:buSzPct val="125000"/>
        <a:buChar char="–"/>
        <a:defRPr i="1">
          <a:solidFill>
            <a:schemeClr val="tx1"/>
          </a:solidFill>
          <a:latin typeface="+mn-lt"/>
        </a:defRPr>
      </a:lvl3pPr>
      <a:lvl4pPr marL="1633538" indent="-342900" algn="l" rtl="0" eaLnBrk="1" fontAlgn="base" hangingPunct="1">
        <a:spcBef>
          <a:spcPct val="20000"/>
        </a:spcBef>
        <a:spcAft>
          <a:spcPct val="0"/>
        </a:spcAft>
        <a:buClr>
          <a:srgbClr val="004359"/>
        </a:buClr>
        <a:buSzPct val="125000"/>
        <a:buChar char="–"/>
        <a:defRPr i="1">
          <a:solidFill>
            <a:schemeClr val="tx1"/>
          </a:solidFill>
          <a:latin typeface="+mn-lt"/>
        </a:defRPr>
      </a:lvl4pPr>
      <a:lvl5pPr marL="2054225" indent="-342900" algn="l" rtl="0" eaLnBrk="1" fontAlgn="base" hangingPunct="1">
        <a:spcBef>
          <a:spcPct val="20000"/>
        </a:spcBef>
        <a:spcAft>
          <a:spcPct val="0"/>
        </a:spcAft>
        <a:buClr>
          <a:srgbClr val="004359"/>
        </a:buClr>
        <a:buSzPct val="125000"/>
        <a:buChar char="–"/>
        <a:defRPr i="1">
          <a:solidFill>
            <a:schemeClr val="tx1"/>
          </a:solidFill>
          <a:latin typeface="+mn-lt"/>
        </a:defRPr>
      </a:lvl5pPr>
      <a:lvl6pPr marL="2511425" indent="-342900" algn="l" rtl="0" eaLnBrk="1" fontAlgn="base" hangingPunct="1">
        <a:spcBef>
          <a:spcPct val="20000"/>
        </a:spcBef>
        <a:spcAft>
          <a:spcPct val="0"/>
        </a:spcAft>
        <a:buClr>
          <a:srgbClr val="004359"/>
        </a:buClr>
        <a:buSzPct val="125000"/>
        <a:buChar char="–"/>
        <a:defRPr i="1">
          <a:solidFill>
            <a:schemeClr val="tx1"/>
          </a:solidFill>
          <a:latin typeface="+mn-lt"/>
        </a:defRPr>
      </a:lvl6pPr>
      <a:lvl7pPr marL="2968625" indent="-342900" algn="l" rtl="0" eaLnBrk="1" fontAlgn="base" hangingPunct="1">
        <a:spcBef>
          <a:spcPct val="20000"/>
        </a:spcBef>
        <a:spcAft>
          <a:spcPct val="0"/>
        </a:spcAft>
        <a:buClr>
          <a:srgbClr val="004359"/>
        </a:buClr>
        <a:buSzPct val="125000"/>
        <a:buChar char="–"/>
        <a:defRPr i="1">
          <a:solidFill>
            <a:schemeClr val="tx1"/>
          </a:solidFill>
          <a:latin typeface="+mn-lt"/>
        </a:defRPr>
      </a:lvl7pPr>
      <a:lvl8pPr marL="3425825" indent="-342900" algn="l" rtl="0" eaLnBrk="1" fontAlgn="base" hangingPunct="1">
        <a:spcBef>
          <a:spcPct val="20000"/>
        </a:spcBef>
        <a:spcAft>
          <a:spcPct val="0"/>
        </a:spcAft>
        <a:buClr>
          <a:srgbClr val="004359"/>
        </a:buClr>
        <a:buSzPct val="125000"/>
        <a:buChar char="–"/>
        <a:defRPr i="1">
          <a:solidFill>
            <a:schemeClr val="tx1"/>
          </a:solidFill>
          <a:latin typeface="+mn-lt"/>
        </a:defRPr>
      </a:lvl8pPr>
      <a:lvl9pPr marL="3883025" indent="-342900" algn="l" rtl="0" eaLnBrk="1" fontAlgn="base" hangingPunct="1">
        <a:spcBef>
          <a:spcPct val="20000"/>
        </a:spcBef>
        <a:spcAft>
          <a:spcPct val="0"/>
        </a:spcAft>
        <a:buClr>
          <a:srgbClr val="004359"/>
        </a:buClr>
        <a:buSzPct val="125000"/>
        <a:buChar char="–"/>
        <a:defRPr i="1">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 Id="rId3"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emf"/></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emf"/><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terena.org/~schofield/servicecatalogue/"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mailto:edugain-integration@geant.net" TargetMode="External"/><Relationship Id="rId4" Type="http://schemas.openxmlformats.org/officeDocument/2006/relationships/hyperlink" Target="http://www.youtube.com/watch?v=x1YhuFPxMz8" TargetMode="External"/><Relationship Id="rId5" Type="http://schemas.openxmlformats.org/officeDocument/2006/relationships/image" Target="../media/image30.png"/><Relationship Id="rId1" Type="http://schemas.openxmlformats.org/officeDocument/2006/relationships/slideLayout" Target="../slideLayouts/slideLayout2.xml"/><Relationship Id="rId2" Type="http://schemas.openxmlformats.org/officeDocument/2006/relationships/hyperlink" Target="mailto:edugain@geant.net"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oleObject" Target="../embeddings/Microsoft_Excel_97_-_2004_Worksheet1.xls"/><Relationship Id="rId5" Type="http://schemas.openxmlformats.org/officeDocument/2006/relationships/image" Target="../media/image9.emf"/><Relationship Id="rId6" Type="http://schemas.openxmlformats.org/officeDocument/2006/relationships/oleObject" Target="../embeddings/Microsoft_Excel_97_-_2004_Worksheet2.xls"/><Relationship Id="rId7" Type="http://schemas.openxmlformats.org/officeDocument/2006/relationships/image" Target="../media/image10.emf"/><Relationship Id="rId8" Type="http://schemas.openxmlformats.org/officeDocument/2006/relationships/oleObject" Target="../embeddings/Microsoft_Excel_97_-_2004_Worksheet3.xls"/><Relationship Id="rId9" Type="http://schemas.openxmlformats.org/officeDocument/2006/relationships/image" Target="../media/image11.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 Id="rId3"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 Id="rId3"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ctrTitle"/>
          </p:nvPr>
        </p:nvSpPr>
        <p:spPr>
          <a:xfrm>
            <a:off x="1403648" y="1383618"/>
            <a:ext cx="7416824" cy="1133903"/>
          </a:xfrm>
        </p:spPr>
        <p:txBody>
          <a:bodyPr/>
          <a:lstStyle/>
          <a:p>
            <a:r>
              <a:rPr lang="en-GB" sz="2400" dirty="0" err="1" smtClean="0"/>
              <a:t>eduGAIN</a:t>
            </a:r>
            <a:r>
              <a:rPr lang="en-GB" sz="2400" dirty="0" smtClean="0"/>
              <a:t>: </a:t>
            </a:r>
            <a:br>
              <a:rPr lang="en-GB" sz="2400" dirty="0" smtClean="0"/>
            </a:br>
            <a:r>
              <a:rPr lang="en-GB" sz="2400" dirty="0" smtClean="0"/>
              <a:t>progress &amp; plans</a:t>
            </a:r>
            <a:endParaRPr lang="en-GB" sz="2400" i="1" dirty="0" smtClean="0"/>
          </a:p>
        </p:txBody>
      </p:sp>
      <p:sp>
        <p:nvSpPr>
          <p:cNvPr id="4099" name="Rectangle 5"/>
          <p:cNvSpPr>
            <a:spLocks noGrp="1" noChangeArrowheads="1"/>
          </p:cNvSpPr>
          <p:nvPr>
            <p:ph type="subTitle" idx="1"/>
          </p:nvPr>
        </p:nvSpPr>
        <p:spPr>
          <a:xfrm>
            <a:off x="1439864" y="2726035"/>
            <a:ext cx="6859587" cy="1285875"/>
          </a:xfrm>
        </p:spPr>
        <p:txBody>
          <a:bodyPr/>
          <a:lstStyle/>
          <a:p>
            <a:r>
              <a:rPr lang="en-GB" sz="1800" dirty="0" smtClean="0"/>
              <a:t>Brook Schofield, 	GÉANT Task </a:t>
            </a:r>
            <a:r>
              <a:rPr lang="en-GB" sz="1800" dirty="0" smtClean="0"/>
              <a:t>Leader for </a:t>
            </a:r>
            <a:r>
              <a:rPr lang="en-GB" sz="1800" dirty="0" err="1" smtClean="0"/>
              <a:t>eduGAIN</a:t>
            </a:r>
            <a:r>
              <a:rPr lang="en-GB" sz="1800" dirty="0"/>
              <a:t/>
            </a:r>
            <a:br>
              <a:rPr lang="en-GB" sz="1800" dirty="0"/>
            </a:br>
            <a:r>
              <a:rPr lang="en-GB" sz="1800" dirty="0" smtClean="0"/>
              <a:t>		Project Development Officer, TERENA</a:t>
            </a:r>
            <a:endParaRPr lang="en-GB" sz="1800" dirty="0" smtClean="0"/>
          </a:p>
          <a:p>
            <a:pPr eaLnBrk="1" hangingPunct="1"/>
            <a:r>
              <a:rPr lang="en-GB" sz="1800" dirty="0" smtClean="0"/>
              <a:t>LSDMA, Hamburg</a:t>
            </a:r>
            <a:endParaRPr lang="en-GB" sz="1800" dirty="0" smtClean="0"/>
          </a:p>
          <a:p>
            <a:pPr eaLnBrk="1" hangingPunct="1"/>
            <a:r>
              <a:rPr lang="en-GB" sz="1800" dirty="0" smtClean="0"/>
              <a:t>Wednesday, 22 January 2014</a:t>
            </a:r>
            <a:endParaRPr lang="en-GB" sz="1800" dirty="0" smtClean="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Identity Federations </a:t>
            </a:r>
            <a:r>
              <a:rPr lang="en-US" dirty="0" smtClean="0"/>
              <a:t>Are </a:t>
            </a:r>
            <a:r>
              <a:rPr lang="en-US" dirty="0" smtClean="0"/>
              <a:t>Traditionally</a:t>
            </a:r>
            <a:r>
              <a:rPr lang="en-US" dirty="0"/>
              <a:t/>
            </a:r>
            <a:br>
              <a:rPr lang="en-US" dirty="0"/>
            </a:br>
            <a:r>
              <a:rPr lang="en-US" dirty="0" smtClean="0"/>
              <a:t>Limited by Country Borders</a:t>
            </a:r>
            <a:endParaRPr lang="en-US" dirty="0"/>
          </a:p>
        </p:txBody>
      </p:sp>
      <p:pic>
        <p:nvPicPr>
          <p:cNvPr id="4" name="Content Placeholder 3"/>
          <p:cNvPicPr>
            <a:picLocks noGrp="1" noChangeAspect="1"/>
          </p:cNvPicPr>
          <p:nvPr>
            <p:ph idx="1"/>
          </p:nvPr>
        </p:nvPicPr>
        <p:blipFill>
          <a:blip r:embed="rId2" cstate="print"/>
          <a:srcRect l="-11437" r="-11437"/>
          <a:stretch>
            <a:fillRect/>
          </a:stretch>
        </p:blipFill>
        <p:spPr>
          <a:xfrm>
            <a:off x="1691680" y="897564"/>
            <a:ext cx="8208912" cy="3996444"/>
          </a:xfrm>
        </p:spPr>
      </p:pic>
      <p:pic>
        <p:nvPicPr>
          <p:cNvPr id="11" name="Picture 10"/>
          <p:cNvPicPr>
            <a:picLocks noChangeAspect="1"/>
          </p:cNvPicPr>
          <p:nvPr/>
        </p:nvPicPr>
        <p:blipFill>
          <a:blip r:embed="rId3" cstate="print"/>
          <a:stretch>
            <a:fillRect/>
          </a:stretch>
        </p:blipFill>
        <p:spPr>
          <a:xfrm>
            <a:off x="3131840" y="3867894"/>
            <a:ext cx="589134" cy="971046"/>
          </a:xfrm>
          <a:prstGeom prst="rect">
            <a:avLst/>
          </a:prstGeom>
        </p:spPr>
      </p:pic>
      <p:pic>
        <p:nvPicPr>
          <p:cNvPr id="28" name="Picture 27"/>
          <p:cNvPicPr>
            <a:picLocks noChangeAspect="1"/>
          </p:cNvPicPr>
          <p:nvPr/>
        </p:nvPicPr>
        <p:blipFill>
          <a:blip r:embed="rId3" cstate="print"/>
          <a:stretch>
            <a:fillRect/>
          </a:stretch>
        </p:blipFill>
        <p:spPr>
          <a:xfrm>
            <a:off x="4716016" y="3723878"/>
            <a:ext cx="589134" cy="971046"/>
          </a:xfrm>
          <a:prstGeom prst="rect">
            <a:avLst/>
          </a:prstGeom>
        </p:spPr>
      </p:pic>
      <p:pic>
        <p:nvPicPr>
          <p:cNvPr id="29" name="Picture 28"/>
          <p:cNvPicPr>
            <a:picLocks noChangeAspect="1"/>
          </p:cNvPicPr>
          <p:nvPr/>
        </p:nvPicPr>
        <p:blipFill>
          <a:blip r:embed="rId3" cstate="print"/>
          <a:stretch>
            <a:fillRect/>
          </a:stretch>
        </p:blipFill>
        <p:spPr>
          <a:xfrm>
            <a:off x="5724128" y="2499742"/>
            <a:ext cx="589134" cy="971046"/>
          </a:xfrm>
          <a:prstGeom prst="rect">
            <a:avLst/>
          </a:prstGeom>
        </p:spPr>
      </p:pic>
      <p:pic>
        <p:nvPicPr>
          <p:cNvPr id="30" name="Picture 29"/>
          <p:cNvPicPr>
            <a:picLocks noChangeAspect="1"/>
          </p:cNvPicPr>
          <p:nvPr/>
        </p:nvPicPr>
        <p:blipFill>
          <a:blip r:embed="rId3" cstate="print"/>
          <a:stretch>
            <a:fillRect/>
          </a:stretch>
        </p:blipFill>
        <p:spPr>
          <a:xfrm>
            <a:off x="8460432" y="3435846"/>
            <a:ext cx="589134" cy="971046"/>
          </a:xfrm>
          <a:prstGeom prst="rect">
            <a:avLst/>
          </a:prstGeom>
        </p:spPr>
      </p:pic>
      <p:pic>
        <p:nvPicPr>
          <p:cNvPr id="31" name="Picture 30"/>
          <p:cNvPicPr>
            <a:picLocks noChangeAspect="1"/>
          </p:cNvPicPr>
          <p:nvPr/>
        </p:nvPicPr>
        <p:blipFill>
          <a:blip r:embed="rId3" cstate="print"/>
          <a:stretch>
            <a:fillRect/>
          </a:stretch>
        </p:blipFill>
        <p:spPr>
          <a:xfrm>
            <a:off x="7524328" y="3939902"/>
            <a:ext cx="589134" cy="971046"/>
          </a:xfrm>
          <a:prstGeom prst="rect">
            <a:avLst/>
          </a:prstGeom>
        </p:spPr>
      </p:pic>
      <p:pic>
        <p:nvPicPr>
          <p:cNvPr id="32" name="Picture 31"/>
          <p:cNvPicPr>
            <a:picLocks noChangeAspect="1"/>
          </p:cNvPicPr>
          <p:nvPr/>
        </p:nvPicPr>
        <p:blipFill>
          <a:blip r:embed="rId3" cstate="print"/>
          <a:stretch>
            <a:fillRect/>
          </a:stretch>
        </p:blipFill>
        <p:spPr>
          <a:xfrm>
            <a:off x="7308304" y="2355726"/>
            <a:ext cx="589134" cy="971046"/>
          </a:xfrm>
          <a:prstGeom prst="rect">
            <a:avLst/>
          </a:prstGeom>
        </p:spPr>
      </p:pic>
      <p:pic>
        <p:nvPicPr>
          <p:cNvPr id="33" name="Picture 32"/>
          <p:cNvPicPr>
            <a:picLocks noChangeAspect="1"/>
          </p:cNvPicPr>
          <p:nvPr/>
        </p:nvPicPr>
        <p:blipFill>
          <a:blip r:embed="rId3" cstate="print"/>
          <a:stretch>
            <a:fillRect/>
          </a:stretch>
        </p:blipFill>
        <p:spPr>
          <a:xfrm>
            <a:off x="8244408" y="2211710"/>
            <a:ext cx="589134" cy="971046"/>
          </a:xfrm>
          <a:prstGeom prst="rect">
            <a:avLst/>
          </a:prstGeom>
        </p:spPr>
      </p:pic>
      <p:pic>
        <p:nvPicPr>
          <p:cNvPr id="34" name="Picture 33"/>
          <p:cNvPicPr>
            <a:picLocks noChangeAspect="1"/>
          </p:cNvPicPr>
          <p:nvPr/>
        </p:nvPicPr>
        <p:blipFill>
          <a:blip r:embed="rId3" cstate="print"/>
          <a:stretch>
            <a:fillRect/>
          </a:stretch>
        </p:blipFill>
        <p:spPr>
          <a:xfrm>
            <a:off x="7812360" y="1203598"/>
            <a:ext cx="589134" cy="971046"/>
          </a:xfrm>
          <a:prstGeom prst="rect">
            <a:avLst/>
          </a:prstGeom>
        </p:spPr>
      </p:pic>
      <p:pic>
        <p:nvPicPr>
          <p:cNvPr id="35" name="Picture 34"/>
          <p:cNvPicPr>
            <a:picLocks noChangeAspect="1"/>
          </p:cNvPicPr>
          <p:nvPr/>
        </p:nvPicPr>
        <p:blipFill>
          <a:blip r:embed="rId3" cstate="print"/>
          <a:stretch>
            <a:fillRect/>
          </a:stretch>
        </p:blipFill>
        <p:spPr>
          <a:xfrm>
            <a:off x="7020272" y="843558"/>
            <a:ext cx="589134" cy="971046"/>
          </a:xfrm>
          <a:prstGeom prst="rect">
            <a:avLst/>
          </a:prstGeom>
        </p:spPr>
      </p:pic>
      <p:pic>
        <p:nvPicPr>
          <p:cNvPr id="36" name="Picture 35"/>
          <p:cNvPicPr>
            <a:picLocks noChangeAspect="1"/>
          </p:cNvPicPr>
          <p:nvPr/>
        </p:nvPicPr>
        <p:blipFill>
          <a:blip r:embed="rId3" cstate="print"/>
          <a:stretch>
            <a:fillRect/>
          </a:stretch>
        </p:blipFill>
        <p:spPr>
          <a:xfrm>
            <a:off x="6300192" y="1275606"/>
            <a:ext cx="589134" cy="971046"/>
          </a:xfrm>
          <a:prstGeom prst="rect">
            <a:avLst/>
          </a:prstGeom>
        </p:spPr>
      </p:pic>
      <p:pic>
        <p:nvPicPr>
          <p:cNvPr id="37" name="Picture 36"/>
          <p:cNvPicPr>
            <a:picLocks noChangeAspect="1"/>
          </p:cNvPicPr>
          <p:nvPr/>
        </p:nvPicPr>
        <p:blipFill>
          <a:blip r:embed="rId3" cstate="print"/>
          <a:stretch>
            <a:fillRect/>
          </a:stretch>
        </p:blipFill>
        <p:spPr>
          <a:xfrm>
            <a:off x="5076056" y="987574"/>
            <a:ext cx="589134" cy="971046"/>
          </a:xfrm>
          <a:prstGeom prst="rect">
            <a:avLst/>
          </a:prstGeom>
        </p:spPr>
      </p:pic>
      <p:pic>
        <p:nvPicPr>
          <p:cNvPr id="38" name="Picture 37"/>
          <p:cNvPicPr>
            <a:picLocks noChangeAspect="1"/>
          </p:cNvPicPr>
          <p:nvPr/>
        </p:nvPicPr>
        <p:blipFill>
          <a:blip r:embed="rId3" cstate="print"/>
          <a:stretch>
            <a:fillRect/>
          </a:stretch>
        </p:blipFill>
        <p:spPr>
          <a:xfrm>
            <a:off x="3563888" y="915566"/>
            <a:ext cx="589134" cy="971046"/>
          </a:xfrm>
          <a:prstGeom prst="rect">
            <a:avLst/>
          </a:prstGeom>
        </p:spPr>
      </p:pic>
      <p:pic>
        <p:nvPicPr>
          <p:cNvPr id="39" name="Picture 38"/>
          <p:cNvPicPr>
            <a:picLocks noChangeAspect="1"/>
          </p:cNvPicPr>
          <p:nvPr/>
        </p:nvPicPr>
        <p:blipFill>
          <a:blip r:embed="rId3" cstate="print"/>
          <a:stretch>
            <a:fillRect/>
          </a:stretch>
        </p:blipFill>
        <p:spPr>
          <a:xfrm>
            <a:off x="8849433" y="1419622"/>
            <a:ext cx="589134" cy="971046"/>
          </a:xfrm>
          <a:prstGeom prst="rect">
            <a:avLst/>
          </a:prstGeom>
        </p:spPr>
      </p:pic>
      <p:sp>
        <p:nvSpPr>
          <p:cNvPr id="40" name="Content Placeholder 2"/>
          <p:cNvSpPr txBox="1">
            <a:spLocks/>
          </p:cNvSpPr>
          <p:nvPr/>
        </p:nvSpPr>
        <p:spPr bwMode="auto">
          <a:xfrm>
            <a:off x="395536" y="1923678"/>
            <a:ext cx="7774632" cy="3024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0" tIns="45716" rIns="91430" bIns="45716" numCol="1" anchor="t" anchorCtr="0" compatLnSpc="1">
            <a:prstTxWarp prst="textNoShape">
              <a:avLst/>
            </a:prstTxWarp>
          </a:bodyPr>
          <a:lstStyle>
            <a:lvl1pPr marL="342900" indent="-342900" algn="l" rtl="0" eaLnBrk="1" fontAlgn="base" hangingPunct="1">
              <a:spcBef>
                <a:spcPct val="20000"/>
              </a:spcBef>
              <a:spcAft>
                <a:spcPct val="0"/>
              </a:spcAft>
              <a:buClr>
                <a:srgbClr val="004359"/>
              </a:buClr>
              <a:buSzPct val="100000"/>
              <a:buFont typeface="Times" charset="0"/>
              <a:buBlip>
                <a:blip r:embed="rId4"/>
              </a:buBlip>
              <a:defRPr>
                <a:solidFill>
                  <a:schemeClr val="tx1"/>
                </a:solidFill>
                <a:latin typeface="+mn-lt"/>
                <a:ea typeface="+mn-ea"/>
                <a:cs typeface="+mn-cs"/>
              </a:defRPr>
            </a:lvl1pPr>
            <a:lvl2pPr marL="776288" indent="-342900" algn="l" rtl="0" eaLnBrk="1" fontAlgn="base" hangingPunct="1">
              <a:spcBef>
                <a:spcPct val="20000"/>
              </a:spcBef>
              <a:spcAft>
                <a:spcPct val="0"/>
              </a:spcAft>
              <a:buSzPct val="80000"/>
              <a:buFont typeface="Times" charset="0"/>
              <a:buBlip>
                <a:blip r:embed="rId4"/>
              </a:buBlip>
              <a:defRPr>
                <a:solidFill>
                  <a:schemeClr val="tx1"/>
                </a:solidFill>
                <a:latin typeface="+mn-lt"/>
              </a:defRPr>
            </a:lvl2pPr>
            <a:lvl3pPr marL="1200150" indent="-342900" algn="l" rtl="0" eaLnBrk="1" fontAlgn="base" hangingPunct="1">
              <a:spcBef>
                <a:spcPct val="20000"/>
              </a:spcBef>
              <a:spcAft>
                <a:spcPct val="0"/>
              </a:spcAft>
              <a:buClr>
                <a:srgbClr val="004359"/>
              </a:buClr>
              <a:buSzPct val="125000"/>
              <a:buChar char="–"/>
              <a:defRPr i="1">
                <a:solidFill>
                  <a:schemeClr val="tx1"/>
                </a:solidFill>
                <a:latin typeface="+mn-lt"/>
              </a:defRPr>
            </a:lvl3pPr>
            <a:lvl4pPr marL="1633538" indent="-342900" algn="l" rtl="0" eaLnBrk="1" fontAlgn="base" hangingPunct="1">
              <a:spcBef>
                <a:spcPct val="20000"/>
              </a:spcBef>
              <a:spcAft>
                <a:spcPct val="0"/>
              </a:spcAft>
              <a:buClr>
                <a:srgbClr val="004359"/>
              </a:buClr>
              <a:buSzPct val="125000"/>
              <a:buChar char="–"/>
              <a:defRPr i="1">
                <a:solidFill>
                  <a:schemeClr val="tx1"/>
                </a:solidFill>
                <a:latin typeface="+mn-lt"/>
              </a:defRPr>
            </a:lvl4pPr>
            <a:lvl5pPr marL="2054225" indent="-342900" algn="l" rtl="0" eaLnBrk="1" fontAlgn="base" hangingPunct="1">
              <a:spcBef>
                <a:spcPct val="20000"/>
              </a:spcBef>
              <a:spcAft>
                <a:spcPct val="0"/>
              </a:spcAft>
              <a:buClr>
                <a:srgbClr val="004359"/>
              </a:buClr>
              <a:buSzPct val="125000"/>
              <a:buChar char="–"/>
              <a:defRPr i="1">
                <a:solidFill>
                  <a:schemeClr val="tx1"/>
                </a:solidFill>
                <a:latin typeface="+mn-lt"/>
              </a:defRPr>
            </a:lvl5pPr>
            <a:lvl6pPr marL="2511425" indent="-342900" algn="l" rtl="0" eaLnBrk="1" fontAlgn="base" hangingPunct="1">
              <a:spcBef>
                <a:spcPct val="20000"/>
              </a:spcBef>
              <a:spcAft>
                <a:spcPct val="0"/>
              </a:spcAft>
              <a:buClr>
                <a:srgbClr val="004359"/>
              </a:buClr>
              <a:buSzPct val="125000"/>
              <a:buChar char="–"/>
              <a:defRPr i="1">
                <a:solidFill>
                  <a:schemeClr val="tx1"/>
                </a:solidFill>
                <a:latin typeface="+mn-lt"/>
              </a:defRPr>
            </a:lvl6pPr>
            <a:lvl7pPr marL="2968625" indent="-342900" algn="l" rtl="0" eaLnBrk="1" fontAlgn="base" hangingPunct="1">
              <a:spcBef>
                <a:spcPct val="20000"/>
              </a:spcBef>
              <a:spcAft>
                <a:spcPct val="0"/>
              </a:spcAft>
              <a:buClr>
                <a:srgbClr val="004359"/>
              </a:buClr>
              <a:buSzPct val="125000"/>
              <a:buChar char="–"/>
              <a:defRPr i="1">
                <a:solidFill>
                  <a:schemeClr val="tx1"/>
                </a:solidFill>
                <a:latin typeface="+mn-lt"/>
              </a:defRPr>
            </a:lvl7pPr>
            <a:lvl8pPr marL="3425825" indent="-342900" algn="l" rtl="0" eaLnBrk="1" fontAlgn="base" hangingPunct="1">
              <a:spcBef>
                <a:spcPct val="20000"/>
              </a:spcBef>
              <a:spcAft>
                <a:spcPct val="0"/>
              </a:spcAft>
              <a:buClr>
                <a:srgbClr val="004359"/>
              </a:buClr>
              <a:buSzPct val="125000"/>
              <a:buChar char="–"/>
              <a:defRPr i="1">
                <a:solidFill>
                  <a:schemeClr val="tx1"/>
                </a:solidFill>
                <a:latin typeface="+mn-lt"/>
              </a:defRPr>
            </a:lvl8pPr>
            <a:lvl9pPr marL="3883025" indent="-342900" algn="l" rtl="0" eaLnBrk="1" fontAlgn="base" hangingPunct="1">
              <a:spcBef>
                <a:spcPct val="20000"/>
              </a:spcBef>
              <a:spcAft>
                <a:spcPct val="0"/>
              </a:spcAft>
              <a:buClr>
                <a:srgbClr val="004359"/>
              </a:buClr>
              <a:buSzPct val="125000"/>
              <a:buChar char="–"/>
              <a:defRPr i="1">
                <a:solidFill>
                  <a:schemeClr val="tx1"/>
                </a:solidFill>
                <a:latin typeface="+mn-lt"/>
              </a:defRPr>
            </a:lvl9pPr>
          </a:lstStyle>
          <a:p>
            <a:pPr marL="0" indent="0">
              <a:buNone/>
            </a:pPr>
            <a:r>
              <a:rPr lang="en-US" b="1" dirty="0" smtClean="0"/>
              <a:t>All Federations:</a:t>
            </a:r>
          </a:p>
          <a:p>
            <a:r>
              <a:rPr lang="en-US" dirty="0" smtClean="0"/>
              <a:t>Support SAML2</a:t>
            </a:r>
          </a:p>
          <a:p>
            <a:r>
              <a:rPr lang="en-US" dirty="0" smtClean="0"/>
              <a:t>education &amp; research</a:t>
            </a:r>
          </a:p>
          <a:p>
            <a:r>
              <a:rPr lang="en-US" dirty="0" smtClean="0"/>
              <a:t>Use same/similar </a:t>
            </a:r>
            <a:br>
              <a:rPr lang="en-US" dirty="0" smtClean="0"/>
            </a:br>
            <a:r>
              <a:rPr lang="en-US" dirty="0" smtClean="0"/>
              <a:t>user attributes</a:t>
            </a:r>
          </a:p>
        </p:txBody>
      </p:sp>
    </p:spTree>
    <p:extLst>
      <p:ext uri="{BB962C8B-B14F-4D97-AF65-F5344CB8AC3E}">
        <p14:creationId xmlns:p14="http://schemas.microsoft.com/office/powerpoint/2010/main" val="31345932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Options to Offer a Service </a:t>
            </a:r>
            <a:br>
              <a:rPr lang="en-US" dirty="0" smtClean="0"/>
            </a:br>
            <a:r>
              <a:rPr lang="en-US" dirty="0" smtClean="0"/>
              <a:t>to Users in Multiple Countries</a:t>
            </a:r>
            <a:endParaRPr lang="en-US" dirty="0"/>
          </a:p>
        </p:txBody>
      </p:sp>
      <p:sp>
        <p:nvSpPr>
          <p:cNvPr id="3" name="Content Placeholder 2"/>
          <p:cNvSpPr>
            <a:spLocks noGrp="1"/>
          </p:cNvSpPr>
          <p:nvPr>
            <p:ph idx="1"/>
          </p:nvPr>
        </p:nvSpPr>
        <p:spPr>
          <a:xfrm>
            <a:off x="395536" y="987574"/>
            <a:ext cx="2664296" cy="4113609"/>
          </a:xfrm>
        </p:spPr>
        <p:txBody>
          <a:bodyPr/>
          <a:lstStyle/>
          <a:p>
            <a:r>
              <a:rPr lang="en-US" b="1" dirty="0" smtClean="0"/>
              <a:t>Option A:</a:t>
            </a:r>
            <a:r>
              <a:rPr lang="en-US" dirty="0" smtClean="0"/>
              <a:t/>
            </a:r>
            <a:br>
              <a:rPr lang="en-US" dirty="0" smtClean="0"/>
            </a:br>
            <a:r>
              <a:rPr lang="en-US" dirty="0" smtClean="0"/>
              <a:t>Provide each user a login name/password. User management effort.</a:t>
            </a:r>
          </a:p>
          <a:p>
            <a:r>
              <a:rPr lang="en-US" b="1" dirty="0" smtClean="0"/>
              <a:t>Option B:</a:t>
            </a:r>
            <a:r>
              <a:rPr lang="en-US" dirty="0" smtClean="0"/>
              <a:t/>
            </a:r>
            <a:br>
              <a:rPr lang="en-US" dirty="0" smtClean="0"/>
            </a:br>
            <a:r>
              <a:rPr lang="en-US" dirty="0" smtClean="0"/>
              <a:t>Make service join multiple federations.</a:t>
            </a:r>
            <a:br>
              <a:rPr lang="en-US" dirty="0" smtClean="0"/>
            </a:br>
            <a:r>
              <a:rPr lang="en-US" dirty="0" smtClean="0"/>
              <a:t>Complicated, lots of paperwork and different requirements</a:t>
            </a:r>
          </a:p>
          <a:p>
            <a:r>
              <a:rPr lang="en-US" b="1" dirty="0" smtClean="0"/>
              <a:t>Option C?</a:t>
            </a:r>
          </a:p>
        </p:txBody>
      </p:sp>
      <p:pic>
        <p:nvPicPr>
          <p:cNvPr id="5" name="Picture 4"/>
          <p:cNvPicPr>
            <a:picLocks noChangeAspect="1"/>
          </p:cNvPicPr>
          <p:nvPr/>
        </p:nvPicPr>
        <p:blipFill>
          <a:blip r:embed="rId2"/>
          <a:stretch>
            <a:fillRect/>
          </a:stretch>
        </p:blipFill>
        <p:spPr>
          <a:xfrm>
            <a:off x="3037354" y="987573"/>
            <a:ext cx="5955399" cy="3528393"/>
          </a:xfrm>
          <a:prstGeom prst="rect">
            <a:avLst/>
          </a:prstGeom>
        </p:spPr>
      </p:pic>
      <p:sp>
        <p:nvSpPr>
          <p:cNvPr id="6" name="Content Placeholder 2"/>
          <p:cNvSpPr txBox="1">
            <a:spLocks/>
          </p:cNvSpPr>
          <p:nvPr/>
        </p:nvSpPr>
        <p:spPr bwMode="auto">
          <a:xfrm>
            <a:off x="3059832" y="4515966"/>
            <a:ext cx="5976664" cy="5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0" tIns="45716" rIns="91430" bIns="45716" numCol="1" anchor="t" anchorCtr="0" compatLnSpc="1">
            <a:prstTxWarp prst="textNoShape">
              <a:avLst/>
            </a:prstTxWarp>
          </a:bodyPr>
          <a:lstStyle>
            <a:lvl1pPr marL="342900" indent="-342900" algn="l" rtl="0" eaLnBrk="1" fontAlgn="base" hangingPunct="1">
              <a:spcBef>
                <a:spcPct val="20000"/>
              </a:spcBef>
              <a:spcAft>
                <a:spcPct val="0"/>
              </a:spcAft>
              <a:buClr>
                <a:srgbClr val="004359"/>
              </a:buClr>
              <a:buSzPct val="100000"/>
              <a:buFont typeface="Times" charset="0"/>
              <a:buBlip>
                <a:blip r:embed="rId3"/>
              </a:buBlip>
              <a:defRPr>
                <a:solidFill>
                  <a:schemeClr val="tx1"/>
                </a:solidFill>
                <a:latin typeface="+mn-lt"/>
                <a:ea typeface="+mn-ea"/>
                <a:cs typeface="+mn-cs"/>
              </a:defRPr>
            </a:lvl1pPr>
            <a:lvl2pPr marL="776288" indent="-342900" algn="l" rtl="0" eaLnBrk="1" fontAlgn="base" hangingPunct="1">
              <a:spcBef>
                <a:spcPct val="20000"/>
              </a:spcBef>
              <a:spcAft>
                <a:spcPct val="0"/>
              </a:spcAft>
              <a:buSzPct val="80000"/>
              <a:buFont typeface="Times" charset="0"/>
              <a:buBlip>
                <a:blip r:embed="rId3"/>
              </a:buBlip>
              <a:defRPr>
                <a:solidFill>
                  <a:schemeClr val="tx1"/>
                </a:solidFill>
                <a:latin typeface="+mn-lt"/>
              </a:defRPr>
            </a:lvl2pPr>
            <a:lvl3pPr marL="1200150" indent="-342900" algn="l" rtl="0" eaLnBrk="1" fontAlgn="base" hangingPunct="1">
              <a:spcBef>
                <a:spcPct val="20000"/>
              </a:spcBef>
              <a:spcAft>
                <a:spcPct val="0"/>
              </a:spcAft>
              <a:buClr>
                <a:srgbClr val="004359"/>
              </a:buClr>
              <a:buSzPct val="125000"/>
              <a:buChar char="–"/>
              <a:defRPr i="1">
                <a:solidFill>
                  <a:schemeClr val="tx1"/>
                </a:solidFill>
                <a:latin typeface="+mn-lt"/>
              </a:defRPr>
            </a:lvl3pPr>
            <a:lvl4pPr marL="1633538" indent="-342900" algn="l" rtl="0" eaLnBrk="1" fontAlgn="base" hangingPunct="1">
              <a:spcBef>
                <a:spcPct val="20000"/>
              </a:spcBef>
              <a:spcAft>
                <a:spcPct val="0"/>
              </a:spcAft>
              <a:buClr>
                <a:srgbClr val="004359"/>
              </a:buClr>
              <a:buSzPct val="125000"/>
              <a:buChar char="–"/>
              <a:defRPr i="1">
                <a:solidFill>
                  <a:schemeClr val="tx1"/>
                </a:solidFill>
                <a:latin typeface="+mn-lt"/>
              </a:defRPr>
            </a:lvl4pPr>
            <a:lvl5pPr marL="2054225" indent="-342900" algn="l" rtl="0" eaLnBrk="1" fontAlgn="base" hangingPunct="1">
              <a:spcBef>
                <a:spcPct val="20000"/>
              </a:spcBef>
              <a:spcAft>
                <a:spcPct val="0"/>
              </a:spcAft>
              <a:buClr>
                <a:srgbClr val="004359"/>
              </a:buClr>
              <a:buSzPct val="125000"/>
              <a:buChar char="–"/>
              <a:defRPr i="1">
                <a:solidFill>
                  <a:schemeClr val="tx1"/>
                </a:solidFill>
                <a:latin typeface="+mn-lt"/>
              </a:defRPr>
            </a:lvl5pPr>
            <a:lvl6pPr marL="2511425" indent="-342900" algn="l" rtl="0" eaLnBrk="1" fontAlgn="base" hangingPunct="1">
              <a:spcBef>
                <a:spcPct val="20000"/>
              </a:spcBef>
              <a:spcAft>
                <a:spcPct val="0"/>
              </a:spcAft>
              <a:buClr>
                <a:srgbClr val="004359"/>
              </a:buClr>
              <a:buSzPct val="125000"/>
              <a:buChar char="–"/>
              <a:defRPr i="1">
                <a:solidFill>
                  <a:schemeClr val="tx1"/>
                </a:solidFill>
                <a:latin typeface="+mn-lt"/>
              </a:defRPr>
            </a:lvl6pPr>
            <a:lvl7pPr marL="2968625" indent="-342900" algn="l" rtl="0" eaLnBrk="1" fontAlgn="base" hangingPunct="1">
              <a:spcBef>
                <a:spcPct val="20000"/>
              </a:spcBef>
              <a:spcAft>
                <a:spcPct val="0"/>
              </a:spcAft>
              <a:buClr>
                <a:srgbClr val="004359"/>
              </a:buClr>
              <a:buSzPct val="125000"/>
              <a:buChar char="–"/>
              <a:defRPr i="1">
                <a:solidFill>
                  <a:schemeClr val="tx1"/>
                </a:solidFill>
                <a:latin typeface="+mn-lt"/>
              </a:defRPr>
            </a:lvl7pPr>
            <a:lvl8pPr marL="3425825" indent="-342900" algn="l" rtl="0" eaLnBrk="1" fontAlgn="base" hangingPunct="1">
              <a:spcBef>
                <a:spcPct val="20000"/>
              </a:spcBef>
              <a:spcAft>
                <a:spcPct val="0"/>
              </a:spcAft>
              <a:buClr>
                <a:srgbClr val="004359"/>
              </a:buClr>
              <a:buSzPct val="125000"/>
              <a:buChar char="–"/>
              <a:defRPr i="1">
                <a:solidFill>
                  <a:schemeClr val="tx1"/>
                </a:solidFill>
                <a:latin typeface="+mn-lt"/>
              </a:defRPr>
            </a:lvl8pPr>
            <a:lvl9pPr marL="3883025" indent="-342900" algn="l" rtl="0" eaLnBrk="1" fontAlgn="base" hangingPunct="1">
              <a:spcBef>
                <a:spcPct val="20000"/>
              </a:spcBef>
              <a:spcAft>
                <a:spcPct val="0"/>
              </a:spcAft>
              <a:buClr>
                <a:srgbClr val="004359"/>
              </a:buClr>
              <a:buSzPct val="125000"/>
              <a:buChar char="–"/>
              <a:defRPr i="1">
                <a:solidFill>
                  <a:schemeClr val="tx1"/>
                </a:solidFill>
                <a:latin typeface="+mn-lt"/>
              </a:defRPr>
            </a:lvl9pPr>
          </a:lstStyle>
          <a:p>
            <a:pPr marL="0" indent="0" algn="r">
              <a:buNone/>
            </a:pPr>
            <a:r>
              <a:rPr lang="en-US" sz="1600" dirty="0" smtClean="0"/>
              <a:t>Service: Atlas, Federations joined: 19, URL: </a:t>
            </a:r>
            <a:r>
              <a:rPr lang="en-US" sz="1600" dirty="0" err="1" smtClean="0"/>
              <a:t>atlases.muni.cz</a:t>
            </a:r>
            <a:endParaRPr lang="en-US" sz="1600" dirty="0"/>
          </a:p>
        </p:txBody>
      </p:sp>
    </p:spTree>
    <p:extLst>
      <p:ext uri="{BB962C8B-B14F-4D97-AF65-F5344CB8AC3E}">
        <p14:creationId xmlns:p14="http://schemas.microsoft.com/office/powerpoint/2010/main" val="412458135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Option C, the Next Step:</a:t>
            </a:r>
            <a:br>
              <a:rPr lang="en-US" dirty="0" smtClean="0"/>
            </a:br>
            <a:r>
              <a:rPr lang="en-US" dirty="0" smtClean="0"/>
              <a:t>Interconnect </a:t>
            </a:r>
            <a:r>
              <a:rPr lang="en-US" dirty="0" smtClean="0"/>
              <a:t>Identity Federations</a:t>
            </a:r>
            <a:endParaRPr lang="en-US" dirty="0"/>
          </a:p>
        </p:txBody>
      </p:sp>
      <p:sp>
        <p:nvSpPr>
          <p:cNvPr id="3" name="Content Placeholder 2"/>
          <p:cNvSpPr>
            <a:spLocks noGrp="1"/>
          </p:cNvSpPr>
          <p:nvPr>
            <p:ph idx="1"/>
          </p:nvPr>
        </p:nvSpPr>
        <p:spPr>
          <a:xfrm>
            <a:off x="685800" y="3975906"/>
            <a:ext cx="7772400" cy="810090"/>
          </a:xfrm>
        </p:spPr>
        <p:txBody>
          <a:bodyPr/>
          <a:lstStyle/>
          <a:p>
            <a:pPr marL="0" indent="0">
              <a:buNone/>
            </a:pPr>
            <a:r>
              <a:rPr lang="en-US" sz="2400" b="1" dirty="0" smtClean="0"/>
              <a:t>Provide legal and technical frameworks to make </a:t>
            </a:r>
            <a:r>
              <a:rPr lang="en-US" sz="2400" b="1" dirty="0" smtClean="0"/>
              <a:t>Identity Federations </a:t>
            </a:r>
            <a:r>
              <a:rPr lang="en-US" sz="2400" b="1" dirty="0" smtClean="0"/>
              <a:t>interoperate = interfederate</a:t>
            </a:r>
            <a:endParaRPr lang="en-US" sz="2400" b="1" dirty="0"/>
          </a:p>
        </p:txBody>
      </p:sp>
      <p:pic>
        <p:nvPicPr>
          <p:cNvPr id="9" name="Picture 8"/>
          <p:cNvPicPr>
            <a:picLocks noChangeAspect="1"/>
          </p:cNvPicPr>
          <p:nvPr/>
        </p:nvPicPr>
        <p:blipFill>
          <a:blip r:embed="rId2" cstate="print"/>
          <a:stretch>
            <a:fillRect/>
          </a:stretch>
        </p:blipFill>
        <p:spPr>
          <a:xfrm>
            <a:off x="2294496" y="951570"/>
            <a:ext cx="4725776" cy="2990088"/>
          </a:xfrm>
          <a:prstGeom prst="rect">
            <a:avLst/>
          </a:prstGeom>
        </p:spPr>
      </p:pic>
    </p:spTree>
    <p:extLst>
      <p:ext uri="{BB962C8B-B14F-4D97-AF65-F5344CB8AC3E}">
        <p14:creationId xmlns:p14="http://schemas.microsoft.com/office/powerpoint/2010/main" val="63714355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dirty="0" smtClean="0"/>
              <a:t>Interfederation Use Cases</a:t>
            </a:r>
            <a:endParaRPr lang="en-US" dirty="0"/>
          </a:p>
        </p:txBody>
      </p:sp>
      <p:sp>
        <p:nvSpPr>
          <p:cNvPr id="3" name="Content Placeholder 2"/>
          <p:cNvSpPr>
            <a:spLocks noGrp="1"/>
          </p:cNvSpPr>
          <p:nvPr>
            <p:ph idx="1"/>
          </p:nvPr>
        </p:nvSpPr>
        <p:spPr>
          <a:xfrm>
            <a:off x="2123728" y="843558"/>
            <a:ext cx="6768752" cy="4140460"/>
          </a:xfrm>
        </p:spPr>
        <p:txBody>
          <a:bodyPr/>
          <a:lstStyle/>
          <a:p>
            <a:pPr marL="0" indent="0">
              <a:buNone/>
            </a:pPr>
            <a:r>
              <a:rPr lang="en-US" sz="1600" b="1" dirty="0" smtClean="0"/>
              <a:t>Researchers</a:t>
            </a:r>
            <a:br>
              <a:rPr lang="en-US" sz="1600" b="1" dirty="0" smtClean="0"/>
            </a:br>
            <a:r>
              <a:rPr lang="en-US" sz="1600" dirty="0" smtClean="0"/>
              <a:t>Often work together in international research projects, which operate many web-based services that need authentication. Services are in different countries/federations. Thanks to Interfederation researchers can use their institution's account.</a:t>
            </a:r>
          </a:p>
          <a:p>
            <a:pPr marL="0" indent="0">
              <a:buNone/>
            </a:pPr>
            <a:endParaRPr lang="en-US" sz="1600" dirty="0"/>
          </a:p>
          <a:p>
            <a:pPr marL="0" indent="0">
              <a:buNone/>
            </a:pPr>
            <a:r>
              <a:rPr lang="en-US" sz="1600" b="1" dirty="0" smtClean="0"/>
              <a:t>Lecturers</a:t>
            </a:r>
            <a:br>
              <a:rPr lang="en-US" sz="1600" b="1" dirty="0" smtClean="0"/>
            </a:br>
            <a:r>
              <a:rPr lang="en-US" sz="1600" dirty="0" smtClean="0"/>
              <a:t>Can start e-learning collaborations across country borders. Create (costly) e-learning content collaboratively or easier "sell" it to other universities abroad.</a:t>
            </a:r>
          </a:p>
          <a:p>
            <a:pPr marL="0" indent="0">
              <a:buNone/>
            </a:pPr>
            <a:endParaRPr lang="en-US" sz="1600" dirty="0"/>
          </a:p>
          <a:p>
            <a:pPr marL="0" indent="0">
              <a:buNone/>
            </a:pPr>
            <a:r>
              <a:rPr lang="en-US" sz="1600" b="1" dirty="0" smtClean="0"/>
              <a:t>Content Publishers</a:t>
            </a:r>
            <a:br>
              <a:rPr lang="en-US" sz="1600" b="1" dirty="0" smtClean="0"/>
            </a:br>
            <a:r>
              <a:rPr lang="en-US" sz="1600" dirty="0" smtClean="0"/>
              <a:t>Companies like Elsevier/Thomson Reuters/etc. already joined multiple identity federations. Cumbersome for them and for federation operators. </a:t>
            </a:r>
          </a:p>
          <a:p>
            <a:pPr marL="0" indent="0">
              <a:buNone/>
            </a:pPr>
            <a:r>
              <a:rPr lang="en-US" sz="1600" dirty="0" smtClean="0"/>
              <a:t>Thanks to Interfederation: </a:t>
            </a:r>
            <a:r>
              <a:rPr lang="en-US" sz="1600" dirty="0"/>
              <a:t>J</a:t>
            </a:r>
            <a:r>
              <a:rPr lang="en-US" sz="1600" dirty="0" smtClean="0"/>
              <a:t>oin one, be connected to many!</a:t>
            </a:r>
            <a:endParaRPr lang="en-US" sz="1600" dirty="0"/>
          </a:p>
        </p:txBody>
      </p:sp>
      <p:pic>
        <p:nvPicPr>
          <p:cNvPr id="4" name="Picture 3"/>
          <p:cNvPicPr>
            <a:picLocks noChangeAspect="1"/>
          </p:cNvPicPr>
          <p:nvPr/>
        </p:nvPicPr>
        <p:blipFill>
          <a:blip r:embed="rId2" cstate="print"/>
          <a:stretch>
            <a:fillRect/>
          </a:stretch>
        </p:blipFill>
        <p:spPr>
          <a:xfrm>
            <a:off x="467544" y="1113589"/>
            <a:ext cx="1414443" cy="1167548"/>
          </a:xfrm>
          <a:prstGeom prst="rect">
            <a:avLst/>
          </a:prstGeom>
        </p:spPr>
      </p:pic>
      <p:pic>
        <p:nvPicPr>
          <p:cNvPr id="5" name="Picture 4"/>
          <p:cNvPicPr>
            <a:picLocks noChangeAspect="1"/>
          </p:cNvPicPr>
          <p:nvPr/>
        </p:nvPicPr>
        <p:blipFill>
          <a:blip r:embed="rId3" cstate="print"/>
          <a:stretch>
            <a:fillRect/>
          </a:stretch>
        </p:blipFill>
        <p:spPr>
          <a:xfrm>
            <a:off x="323528" y="2499742"/>
            <a:ext cx="1584176" cy="979715"/>
          </a:xfrm>
          <a:prstGeom prst="rect">
            <a:avLst/>
          </a:prstGeom>
        </p:spPr>
      </p:pic>
      <p:pic>
        <p:nvPicPr>
          <p:cNvPr id="6" name="Picture 5"/>
          <p:cNvPicPr>
            <a:picLocks noChangeAspect="1"/>
          </p:cNvPicPr>
          <p:nvPr/>
        </p:nvPicPr>
        <p:blipFill>
          <a:blip r:embed="rId4" cstate="print"/>
          <a:stretch>
            <a:fillRect/>
          </a:stretch>
        </p:blipFill>
        <p:spPr>
          <a:xfrm>
            <a:off x="467544" y="3795886"/>
            <a:ext cx="1357865" cy="963920"/>
          </a:xfrm>
          <a:prstGeom prst="rect">
            <a:avLst/>
          </a:prstGeom>
        </p:spPr>
      </p:pic>
    </p:spTree>
    <p:extLst>
      <p:ext uri="{BB962C8B-B14F-4D97-AF65-F5344CB8AC3E}">
        <p14:creationId xmlns:p14="http://schemas.microsoft.com/office/powerpoint/2010/main" val="231411889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395537" y="195263"/>
            <a:ext cx="6325940" cy="651272"/>
          </a:xfrm>
        </p:spPr>
        <p:txBody>
          <a:bodyPr/>
          <a:lstStyle/>
          <a:p>
            <a:r>
              <a:rPr lang="en-GB" dirty="0"/>
              <a:t>I</a:t>
            </a:r>
            <a:r>
              <a:rPr lang="en-GB" dirty="0" smtClean="0"/>
              <a:t>nterfederation with eduGAIN</a:t>
            </a:r>
          </a:p>
        </p:txBody>
      </p:sp>
      <p:sp>
        <p:nvSpPr>
          <p:cNvPr id="5123" name="Content Placeholder 2"/>
          <p:cNvSpPr>
            <a:spLocks noGrp="1"/>
          </p:cNvSpPr>
          <p:nvPr>
            <p:ph idx="1"/>
          </p:nvPr>
        </p:nvSpPr>
        <p:spPr>
          <a:xfrm>
            <a:off x="323528" y="1203598"/>
            <a:ext cx="8134672" cy="3744416"/>
          </a:xfrm>
        </p:spPr>
        <p:txBody>
          <a:bodyPr/>
          <a:lstStyle/>
          <a:p>
            <a:r>
              <a:rPr lang="en-GB" b="1" i="1" dirty="0" smtClean="0"/>
              <a:t>G</a:t>
            </a:r>
            <a:r>
              <a:rPr lang="en-GB" dirty="0" smtClean="0"/>
              <a:t>lobal </a:t>
            </a:r>
            <a:r>
              <a:rPr lang="en-GB" b="1" i="1" dirty="0" smtClean="0"/>
              <a:t>A</a:t>
            </a:r>
            <a:r>
              <a:rPr lang="en-GB" dirty="0" smtClean="0"/>
              <a:t>uthentication </a:t>
            </a:r>
            <a:r>
              <a:rPr lang="en-GB" b="1" i="1" dirty="0" err="1" smtClean="0"/>
              <a:t>IN</a:t>
            </a:r>
            <a:r>
              <a:rPr lang="en-GB" dirty="0" err="1" smtClean="0"/>
              <a:t>frastructure</a:t>
            </a:r>
            <a:r>
              <a:rPr lang="en-GB" dirty="0"/>
              <a:t> </a:t>
            </a:r>
            <a:r>
              <a:rPr lang="en-GB" dirty="0" smtClean="0"/>
              <a:t>for </a:t>
            </a:r>
            <a:r>
              <a:rPr lang="en-GB" b="1" dirty="0" smtClean="0"/>
              <a:t>edu</a:t>
            </a:r>
            <a:r>
              <a:rPr lang="en-GB" dirty="0" smtClean="0"/>
              <a:t>cation</a:t>
            </a:r>
          </a:p>
          <a:p>
            <a:endParaRPr lang="en-GB" sz="1000" dirty="0" smtClean="0"/>
          </a:p>
          <a:p>
            <a:r>
              <a:rPr lang="en-GB" dirty="0"/>
              <a:t>An interfederation service </a:t>
            </a:r>
            <a:r>
              <a:rPr lang="en-GB" b="1" i="1" dirty="0"/>
              <a:t>primarily</a:t>
            </a:r>
            <a:r>
              <a:rPr lang="en-GB" dirty="0"/>
              <a:t> for Research &amp; Education</a:t>
            </a:r>
            <a:br>
              <a:rPr lang="en-GB" dirty="0"/>
            </a:br>
            <a:r>
              <a:rPr lang="en-GB" dirty="0"/>
              <a:t>Connects existing SAML-based academic identity </a:t>
            </a:r>
            <a:r>
              <a:rPr lang="en-GB" b="1" u="sng" dirty="0"/>
              <a:t>federations</a:t>
            </a:r>
          </a:p>
          <a:p>
            <a:endParaRPr lang="en-GB" sz="1000" dirty="0"/>
          </a:p>
          <a:p>
            <a:r>
              <a:rPr lang="en-GB" dirty="0" smtClean="0"/>
              <a:t>SAML2-based</a:t>
            </a:r>
            <a:r>
              <a:rPr lang="en-GB" dirty="0"/>
              <a:t/>
            </a:r>
            <a:br>
              <a:rPr lang="en-GB" dirty="0"/>
            </a:br>
            <a:r>
              <a:rPr lang="en-GB" dirty="0" smtClean="0"/>
              <a:t>Currently mostly web-based services but non-web services would be supported too (e.g. via SAML ECP)</a:t>
            </a:r>
          </a:p>
          <a:p>
            <a:endParaRPr lang="en-GB" sz="1000" dirty="0" smtClean="0"/>
          </a:p>
          <a:p>
            <a:r>
              <a:rPr lang="en-GB" dirty="0" smtClean="0"/>
              <a:t>Developed and funded </a:t>
            </a:r>
            <a:r>
              <a:rPr lang="en-GB" dirty="0"/>
              <a:t>by </a:t>
            </a:r>
            <a:r>
              <a:rPr lang="en-GB" dirty="0" smtClean="0"/>
              <a:t>European GÉANT projects (</a:t>
            </a:r>
            <a:r>
              <a:rPr lang="en-GB" dirty="0" err="1" smtClean="0"/>
              <a:t>www.geant.net</a:t>
            </a:r>
            <a:r>
              <a:rPr lang="en-GB" dirty="0" smtClean="0"/>
              <a:t>)</a:t>
            </a:r>
            <a:br>
              <a:rPr lang="en-GB" dirty="0" smtClean="0"/>
            </a:br>
            <a:r>
              <a:rPr lang="en-GB" dirty="0" smtClean="0"/>
              <a:t>but open also to non-European federations</a:t>
            </a:r>
          </a:p>
          <a:p>
            <a:endParaRPr lang="en-GB" sz="1000" dirty="0"/>
          </a:p>
          <a:p>
            <a:r>
              <a:rPr lang="en-US" dirty="0">
                <a:latin typeface="Arial" charset="0"/>
              </a:rPr>
              <a:t>Web site: </a:t>
            </a:r>
            <a:r>
              <a:rPr lang="en-US" dirty="0" err="1">
                <a:latin typeface="Arial" charset="0"/>
              </a:rPr>
              <a:t>www.eduGAIN.org</a:t>
            </a:r>
            <a:endParaRPr lang="en-GB" dirty="0"/>
          </a:p>
          <a:p>
            <a:pPr marL="0" indent="0">
              <a:buNone/>
            </a:pPr>
            <a:endParaRPr lang="en-GB" dirty="0" smtClean="0"/>
          </a:p>
        </p:txBody>
      </p:sp>
      <p:pic>
        <p:nvPicPr>
          <p:cNvPr id="2" name="Picture 1" descr="eduGAIN_cmyk.ep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16216" y="1059582"/>
            <a:ext cx="2436348" cy="515465"/>
          </a:xfrm>
          <a:prstGeom prst="rect">
            <a:avLst/>
          </a:prstGeom>
        </p:spPr>
      </p:pic>
    </p:spTree>
    <p:extLst>
      <p:ext uri="{BB962C8B-B14F-4D97-AF65-F5344CB8AC3E}">
        <p14:creationId xmlns:p14="http://schemas.microsoft.com/office/powerpoint/2010/main" val="367125231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eduGAIN:</a:t>
            </a:r>
            <a:br>
              <a:rPr lang="en-US" dirty="0" smtClean="0"/>
            </a:br>
            <a:r>
              <a:rPr lang="en-US" dirty="0" smtClean="0"/>
              <a:t>What Is it and How Does it Work?</a:t>
            </a:r>
            <a:endParaRPr lang="en-US" dirty="0"/>
          </a:p>
        </p:txBody>
      </p:sp>
      <p:sp>
        <p:nvSpPr>
          <p:cNvPr id="3" name="Content Placeholder 2"/>
          <p:cNvSpPr>
            <a:spLocks noGrp="1"/>
          </p:cNvSpPr>
          <p:nvPr>
            <p:ph idx="1"/>
          </p:nvPr>
        </p:nvSpPr>
        <p:spPr>
          <a:xfrm>
            <a:off x="683568" y="3813888"/>
            <a:ext cx="7772400" cy="1026114"/>
          </a:xfrm>
        </p:spPr>
        <p:txBody>
          <a:bodyPr/>
          <a:lstStyle/>
          <a:p>
            <a:pPr eaLnBrk="0" hangingPunct="0"/>
            <a:r>
              <a:rPr lang="en-US" dirty="0"/>
              <a:t>eduGAIN provides policy framework and </a:t>
            </a:r>
            <a:r>
              <a:rPr lang="en-US" dirty="0" smtClean="0"/>
              <a:t>standards to </a:t>
            </a:r>
            <a:r>
              <a:rPr lang="en-US" dirty="0"/>
              <a:t>build trust</a:t>
            </a:r>
          </a:p>
          <a:p>
            <a:pPr eaLnBrk="0" hangingPunct="0"/>
            <a:r>
              <a:rPr lang="en-US" dirty="0"/>
              <a:t>SPs and IdPs of participating federations should opt-in for eduGAIN</a:t>
            </a:r>
          </a:p>
          <a:p>
            <a:r>
              <a:rPr lang="en-US" dirty="0"/>
              <a:t>MDS fetches, aggregates and republishes metadata </a:t>
            </a:r>
            <a:endParaRPr lang="en-US" dirty="0">
              <a:latin typeface="Arial" charset="0"/>
            </a:endParaRPr>
          </a:p>
        </p:txBody>
      </p:sp>
      <p:pic>
        <p:nvPicPr>
          <p:cNvPr id="4" name="Picture 3"/>
          <p:cNvPicPr>
            <a:picLocks noChangeAspect="1"/>
          </p:cNvPicPr>
          <p:nvPr/>
        </p:nvPicPr>
        <p:blipFill>
          <a:blip r:embed="rId3" cstate="print"/>
          <a:stretch>
            <a:fillRect/>
          </a:stretch>
        </p:blipFill>
        <p:spPr>
          <a:xfrm>
            <a:off x="3348708" y="1221600"/>
            <a:ext cx="4895700" cy="2133600"/>
          </a:xfrm>
          <a:prstGeom prst="rect">
            <a:avLst/>
          </a:prstGeom>
        </p:spPr>
      </p:pic>
      <p:pic>
        <p:nvPicPr>
          <p:cNvPr id="8" name="Picture 7"/>
          <p:cNvPicPr>
            <a:picLocks noChangeAspect="1"/>
          </p:cNvPicPr>
          <p:nvPr/>
        </p:nvPicPr>
        <p:blipFill>
          <a:blip r:embed="rId4" cstate="print"/>
          <a:stretch>
            <a:fillRect/>
          </a:stretch>
        </p:blipFill>
        <p:spPr>
          <a:xfrm>
            <a:off x="683568" y="1167594"/>
            <a:ext cx="1752352" cy="2343150"/>
          </a:xfrm>
          <a:prstGeom prst="rect">
            <a:avLst/>
          </a:prstGeom>
        </p:spPr>
      </p:pic>
    </p:spTree>
    <p:extLst>
      <p:ext uri="{BB962C8B-B14F-4D97-AF65-F5344CB8AC3E}">
        <p14:creationId xmlns:p14="http://schemas.microsoft.com/office/powerpoint/2010/main" val="1738535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eduGAIN:</a:t>
            </a:r>
            <a:br>
              <a:rPr lang="en-US" dirty="0" smtClean="0"/>
            </a:br>
            <a:r>
              <a:rPr lang="en-US" dirty="0" smtClean="0"/>
              <a:t>Legal Trust and Profiles</a:t>
            </a:r>
            <a:endParaRPr lang="en-US" dirty="0"/>
          </a:p>
        </p:txBody>
      </p:sp>
      <p:sp>
        <p:nvSpPr>
          <p:cNvPr id="3" name="Content Placeholder 2"/>
          <p:cNvSpPr>
            <a:spLocks noGrp="1"/>
          </p:cNvSpPr>
          <p:nvPr>
            <p:ph idx="1"/>
          </p:nvPr>
        </p:nvSpPr>
        <p:spPr>
          <a:xfrm>
            <a:off x="4139952" y="1131590"/>
            <a:ext cx="4894312" cy="3780420"/>
          </a:xfrm>
        </p:spPr>
        <p:txBody>
          <a:bodyPr/>
          <a:lstStyle/>
          <a:p>
            <a:r>
              <a:rPr lang="en-US" dirty="0"/>
              <a:t>eduGAIN </a:t>
            </a:r>
            <a:r>
              <a:rPr lang="en-US" dirty="0" smtClean="0"/>
              <a:t>Declaration (3 pages)</a:t>
            </a:r>
          </a:p>
          <a:p>
            <a:pPr lvl="1"/>
            <a:r>
              <a:rPr lang="en-US" dirty="0" smtClean="0"/>
              <a:t>Signed by each eduGAIN Member Federation</a:t>
            </a:r>
          </a:p>
          <a:p>
            <a:pPr lvl="1"/>
            <a:r>
              <a:rPr lang="en-US" dirty="0" smtClean="0"/>
              <a:t>Contains 13 rules that federations promise to obey</a:t>
            </a:r>
          </a:p>
          <a:p>
            <a:r>
              <a:rPr lang="en-US" dirty="0" smtClean="0"/>
              <a:t>eduGAIN Constitution (10 pages)</a:t>
            </a:r>
          </a:p>
          <a:p>
            <a:r>
              <a:rPr lang="en-US" dirty="0" smtClean="0"/>
              <a:t>Profiles for SAML, Metadata, Attributes, ...</a:t>
            </a:r>
          </a:p>
          <a:p>
            <a:r>
              <a:rPr lang="en-US" dirty="0" smtClean="0"/>
              <a:t>GEANT Data Protection Code of Conduct </a:t>
            </a:r>
          </a:p>
          <a:p>
            <a:pPr lvl="1"/>
            <a:r>
              <a:rPr lang="en-US" dirty="0" smtClean="0"/>
              <a:t>Declaration of Service Providers to </a:t>
            </a:r>
            <a:r>
              <a:rPr lang="en-US" dirty="0"/>
              <a:t>"</a:t>
            </a:r>
            <a:r>
              <a:rPr lang="en-US" dirty="0" smtClean="0"/>
              <a:t>behave well" with user data</a:t>
            </a:r>
          </a:p>
          <a:p>
            <a:pPr lvl="1"/>
            <a:r>
              <a:rPr lang="en-US" dirty="0" smtClean="0"/>
              <a:t>Applicable in EU/EEA or similar</a:t>
            </a:r>
          </a:p>
        </p:txBody>
      </p:sp>
      <p:pic>
        <p:nvPicPr>
          <p:cNvPr id="4" name="Picture 3"/>
          <p:cNvPicPr>
            <a:picLocks noChangeAspect="1"/>
          </p:cNvPicPr>
          <p:nvPr/>
        </p:nvPicPr>
        <p:blipFill>
          <a:blip r:embed="rId2" cstate="print"/>
          <a:stretch>
            <a:fillRect/>
          </a:stretch>
        </p:blipFill>
        <p:spPr>
          <a:xfrm>
            <a:off x="323528" y="1779662"/>
            <a:ext cx="3384376" cy="1965578"/>
          </a:xfrm>
          <a:prstGeom prst="rect">
            <a:avLst/>
          </a:prstGeom>
        </p:spPr>
      </p:pic>
    </p:spTree>
    <p:extLst>
      <p:ext uri="{BB962C8B-B14F-4D97-AF65-F5344CB8AC3E}">
        <p14:creationId xmlns:p14="http://schemas.microsoft.com/office/powerpoint/2010/main" val="101440390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323529" y="51470"/>
            <a:ext cx="6397948" cy="651272"/>
          </a:xfrm>
        </p:spPr>
        <p:txBody>
          <a:bodyPr/>
          <a:lstStyle/>
          <a:p>
            <a:r>
              <a:rPr lang="en-GB" dirty="0" smtClean="0"/>
              <a:t>eduGAIN:</a:t>
            </a:r>
            <a:br>
              <a:rPr lang="en-GB" dirty="0" smtClean="0"/>
            </a:br>
            <a:r>
              <a:rPr lang="en-GB" dirty="0" smtClean="0"/>
              <a:t>Who is Behind it and How Is it Governed?</a:t>
            </a:r>
          </a:p>
        </p:txBody>
      </p:sp>
      <p:sp>
        <p:nvSpPr>
          <p:cNvPr id="5123" name="Content Placeholder 2"/>
          <p:cNvSpPr>
            <a:spLocks noGrp="1"/>
          </p:cNvSpPr>
          <p:nvPr>
            <p:ph idx="1"/>
          </p:nvPr>
        </p:nvSpPr>
        <p:spPr>
          <a:xfrm>
            <a:off x="395536" y="1029891"/>
            <a:ext cx="8748464" cy="3648093"/>
          </a:xfrm>
        </p:spPr>
        <p:txBody>
          <a:bodyPr/>
          <a:lstStyle/>
          <a:p>
            <a:pPr marL="0" indent="0">
              <a:buNone/>
            </a:pPr>
            <a:r>
              <a:rPr lang="en-GB" sz="1600" b="1" dirty="0" smtClean="0"/>
              <a:t>Current Governing Structure</a:t>
            </a:r>
            <a:endParaRPr lang="en-GB" sz="1600" b="1" dirty="0"/>
          </a:p>
          <a:p>
            <a:r>
              <a:rPr lang="en-GB" sz="1600" b="1" dirty="0"/>
              <a:t>eduGAIN Steering Group (</a:t>
            </a:r>
            <a:r>
              <a:rPr lang="en-GB" sz="1600" b="1" dirty="0" err="1"/>
              <a:t>eSG</a:t>
            </a:r>
            <a:r>
              <a:rPr lang="en-GB" sz="1600" b="1" dirty="0" smtClean="0"/>
              <a:t>)</a:t>
            </a:r>
            <a:r>
              <a:rPr lang="en-GB" sz="1600" b="1" dirty="0"/>
              <a:t/>
            </a:r>
            <a:br>
              <a:rPr lang="en-GB" sz="1600" b="1" dirty="0"/>
            </a:br>
            <a:r>
              <a:rPr lang="en-GB" sz="1600" dirty="0" smtClean="0"/>
              <a:t>Each </a:t>
            </a:r>
            <a:r>
              <a:rPr lang="en-GB" sz="1600" dirty="0"/>
              <a:t>member federation has </a:t>
            </a:r>
            <a:r>
              <a:rPr lang="en-GB" sz="1600" dirty="0" smtClean="0"/>
              <a:t>one representative. Votes on which new federations are accepted or policy changes. </a:t>
            </a:r>
            <a:endParaRPr lang="en-GB" sz="1600" b="1" dirty="0" smtClean="0"/>
          </a:p>
          <a:p>
            <a:r>
              <a:rPr lang="en-GB" sz="1600" b="1" dirty="0" smtClean="0"/>
              <a:t>eduGAIN </a:t>
            </a:r>
            <a:r>
              <a:rPr lang="en-GB" sz="1600" b="1" dirty="0"/>
              <a:t>Executive Committee (</a:t>
            </a:r>
            <a:r>
              <a:rPr lang="en-GB" sz="1600" b="1" dirty="0" err="1"/>
              <a:t>eEC</a:t>
            </a:r>
            <a:r>
              <a:rPr lang="en-GB" sz="1600" b="1" dirty="0" smtClean="0"/>
              <a:t>)</a:t>
            </a:r>
            <a:br>
              <a:rPr lang="en-GB" sz="1600" b="1" dirty="0" smtClean="0"/>
            </a:br>
            <a:r>
              <a:rPr lang="en-GB" sz="1600" dirty="0" smtClean="0"/>
              <a:t>Approves changes to the constitution and has veto right. </a:t>
            </a:r>
            <a:r>
              <a:rPr lang="en-GB" sz="1600" dirty="0" smtClean="0"/>
              <a:t/>
            </a:r>
            <a:br>
              <a:rPr lang="en-GB" sz="1600" dirty="0" smtClean="0"/>
            </a:br>
            <a:r>
              <a:rPr lang="en-GB" sz="1600" dirty="0" smtClean="0"/>
              <a:t>Currently </a:t>
            </a:r>
            <a:r>
              <a:rPr lang="en-GB" sz="1600" dirty="0" smtClean="0"/>
              <a:t>nominated by GEANT Executive </a:t>
            </a:r>
            <a:r>
              <a:rPr lang="en-GB" sz="1600" dirty="0" smtClean="0"/>
              <a:t>Committee.</a:t>
            </a:r>
            <a:endParaRPr lang="en-GB" sz="1600" dirty="0"/>
          </a:p>
          <a:p>
            <a:endParaRPr lang="en-GB" sz="1000" dirty="0" smtClean="0"/>
          </a:p>
          <a:p>
            <a:pPr marL="0" indent="0">
              <a:buNone/>
            </a:pPr>
            <a:r>
              <a:rPr lang="en-GB" sz="1600" b="1" dirty="0" smtClean="0"/>
              <a:t>Other Key Persons</a:t>
            </a:r>
          </a:p>
          <a:p>
            <a:r>
              <a:rPr lang="en-GB" sz="1600" dirty="0" smtClean="0"/>
              <a:t>Operational </a:t>
            </a:r>
            <a:r>
              <a:rPr lang="en-GB" sz="1600" dirty="0"/>
              <a:t>Team </a:t>
            </a:r>
            <a:r>
              <a:rPr lang="en-GB" sz="1600" dirty="0" smtClean="0"/>
              <a:t>(Tomasz </a:t>
            </a:r>
            <a:r>
              <a:rPr lang="en-GB" sz="1600" dirty="0" err="1"/>
              <a:t>Wolniewicz</a:t>
            </a:r>
            <a:r>
              <a:rPr lang="en-GB" sz="1600" dirty="0"/>
              <a:t>, </a:t>
            </a:r>
            <a:r>
              <a:rPr lang="en-GB" sz="1600" dirty="0" smtClean="0"/>
              <a:t>UMK, PL)</a:t>
            </a:r>
          </a:p>
          <a:p>
            <a:r>
              <a:rPr lang="en-GB" sz="1600" dirty="0" smtClean="0"/>
              <a:t>Policy &amp; Code of Conduct (Mikael Linden, CSC, FI)</a:t>
            </a:r>
          </a:p>
          <a:p>
            <a:r>
              <a:rPr lang="en-GB" sz="1600" dirty="0" smtClean="0"/>
              <a:t>Emerging Federations (Brook Schofield/Nadia </a:t>
            </a:r>
            <a:r>
              <a:rPr lang="en-GB" sz="1600" dirty="0" err="1" smtClean="0"/>
              <a:t>Sluer</a:t>
            </a:r>
            <a:r>
              <a:rPr lang="en-GB" sz="1600" dirty="0" smtClean="0"/>
              <a:t>, TERENA, NL)</a:t>
            </a:r>
          </a:p>
          <a:p>
            <a:r>
              <a:rPr lang="en-GB" sz="1600" dirty="0" err="1" smtClean="0"/>
              <a:t>FaaS</a:t>
            </a:r>
            <a:r>
              <a:rPr lang="en-GB" sz="1600" dirty="0" smtClean="0"/>
              <a:t> (</a:t>
            </a:r>
            <a:r>
              <a:rPr lang="en-GB" sz="1600" dirty="0"/>
              <a:t>Marina </a:t>
            </a:r>
            <a:r>
              <a:rPr lang="en-GB" sz="1600" dirty="0" err="1" smtClean="0"/>
              <a:t>Vermezovic</a:t>
            </a:r>
            <a:r>
              <a:rPr lang="en-GB" sz="1600" dirty="0" smtClean="0"/>
              <a:t>, AMRES, RS/</a:t>
            </a:r>
            <a:r>
              <a:rPr lang="en-GB" sz="1600" dirty="0" err="1" smtClean="0"/>
              <a:t>Valter</a:t>
            </a:r>
            <a:r>
              <a:rPr lang="en-GB" sz="1600" dirty="0" smtClean="0"/>
              <a:t> </a:t>
            </a:r>
            <a:r>
              <a:rPr lang="en-GB" sz="1600" dirty="0" err="1" smtClean="0"/>
              <a:t>Nordh</a:t>
            </a:r>
            <a:r>
              <a:rPr lang="en-GB" sz="1600" dirty="0" smtClean="0"/>
              <a:t>, SWAMID, SE)</a:t>
            </a:r>
          </a:p>
          <a:p>
            <a:r>
              <a:rPr lang="en-GB" sz="1600" dirty="0" smtClean="0"/>
              <a:t>Engaging User Communities (Lukas Hämmerle/Ann Harding, SWITCH, CH)</a:t>
            </a:r>
            <a:endParaRPr lang="en-GB" sz="1600" dirty="0"/>
          </a:p>
          <a:p>
            <a:pPr marL="0" indent="0">
              <a:buNone/>
            </a:pPr>
            <a:endParaRPr lang="en-GB" sz="1600" dirty="0" smtClean="0"/>
          </a:p>
        </p:txBody>
      </p:sp>
    </p:spTree>
    <p:extLst>
      <p:ext uri="{BB962C8B-B14F-4D97-AF65-F5344CB8AC3E}">
        <p14:creationId xmlns:p14="http://schemas.microsoft.com/office/powerpoint/2010/main" val="239555082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eduGAIN:</a:t>
            </a:r>
            <a:br>
              <a:rPr lang="en-US" dirty="0" smtClean="0"/>
            </a:br>
            <a:r>
              <a:rPr lang="en-US" dirty="0" smtClean="0"/>
              <a:t>Some Statistics</a:t>
            </a:r>
            <a:endParaRPr lang="en-US" dirty="0"/>
          </a:p>
        </p:txBody>
      </p:sp>
      <p:sp>
        <p:nvSpPr>
          <p:cNvPr id="3" name="Content Placeholder 2"/>
          <p:cNvSpPr>
            <a:spLocks noGrp="1"/>
          </p:cNvSpPr>
          <p:nvPr>
            <p:ph idx="1"/>
          </p:nvPr>
        </p:nvSpPr>
        <p:spPr>
          <a:xfrm>
            <a:off x="0" y="1029891"/>
            <a:ext cx="8458200" cy="3540081"/>
          </a:xfrm>
        </p:spPr>
        <p:txBody>
          <a:bodyPr/>
          <a:lstStyle/>
          <a:p>
            <a:pPr lvl="1"/>
            <a:r>
              <a:rPr lang="en-GB" b="1" dirty="0"/>
              <a:t>April 2011: </a:t>
            </a:r>
            <a:r>
              <a:rPr lang="en-GB" dirty="0"/>
              <a:t>Official start of eduGAIN</a:t>
            </a:r>
          </a:p>
          <a:p>
            <a:pPr lvl="1"/>
            <a:endParaRPr lang="en-GB" b="1" dirty="0" smtClean="0"/>
          </a:p>
          <a:p>
            <a:pPr lvl="1"/>
            <a:r>
              <a:rPr lang="en-GB" b="1" dirty="0" smtClean="0"/>
              <a:t>Nov 2013: 21 </a:t>
            </a:r>
            <a:r>
              <a:rPr lang="en-GB" b="1" dirty="0"/>
              <a:t>Federations</a:t>
            </a:r>
            <a:r>
              <a:rPr lang="en-GB" dirty="0"/>
              <a:t> </a:t>
            </a:r>
            <a:r>
              <a:rPr lang="en-GB" dirty="0" smtClean="0"/>
              <a:t>are members (50%)</a:t>
            </a:r>
            <a:r>
              <a:rPr lang="en-GB" b="1" dirty="0" smtClean="0"/>
              <a:t> </a:t>
            </a:r>
            <a:r>
              <a:rPr lang="en-GB" dirty="0"/>
              <a:t>, </a:t>
            </a:r>
            <a:r>
              <a:rPr lang="en-GB" dirty="0" smtClean="0"/>
              <a:t>5 </a:t>
            </a:r>
            <a:r>
              <a:rPr lang="en-GB" dirty="0"/>
              <a:t>joining </a:t>
            </a:r>
          </a:p>
          <a:p>
            <a:pPr lvl="1"/>
            <a:endParaRPr lang="en-GB" b="1" dirty="0" smtClean="0"/>
          </a:p>
          <a:p>
            <a:pPr lvl="1"/>
            <a:r>
              <a:rPr lang="en-GB" b="1" dirty="0" smtClean="0"/>
              <a:t>Entities: </a:t>
            </a:r>
            <a:r>
              <a:rPr lang="en-GB" b="1" dirty="0" smtClean="0"/>
              <a:t>165 </a:t>
            </a:r>
            <a:r>
              <a:rPr lang="en-GB" b="1" dirty="0"/>
              <a:t>IdPs, </a:t>
            </a:r>
            <a:r>
              <a:rPr lang="en-GB" b="1" dirty="0" smtClean="0"/>
              <a:t>85</a:t>
            </a:r>
            <a:r>
              <a:rPr lang="en-GB" b="1" dirty="0" smtClean="0"/>
              <a:t> SPs (250 in total)</a:t>
            </a:r>
            <a:r>
              <a:rPr lang="en-GB" b="1" dirty="0"/>
              <a:t/>
            </a:r>
            <a:br>
              <a:rPr lang="en-GB" b="1" dirty="0"/>
            </a:br>
            <a:r>
              <a:rPr lang="en-GB" dirty="0" smtClean="0"/>
              <a:t>One </a:t>
            </a:r>
            <a:r>
              <a:rPr lang="en-GB" dirty="0"/>
              <a:t>IdP can </a:t>
            </a:r>
            <a:r>
              <a:rPr lang="en-GB" dirty="0" smtClean="0"/>
              <a:t>represent for </a:t>
            </a:r>
            <a:r>
              <a:rPr lang="en-GB" dirty="0"/>
              <a:t>dozens of organisations </a:t>
            </a:r>
            <a:r>
              <a:rPr lang="en-GB" dirty="0" smtClean="0"/>
              <a:t>and services depending on </a:t>
            </a:r>
            <a:r>
              <a:rPr lang="en-GB" dirty="0"/>
              <a:t>federation </a:t>
            </a:r>
            <a:r>
              <a:rPr lang="en-GB" dirty="0" smtClean="0"/>
              <a:t>architecture =&gt; actual numbers are higher</a:t>
            </a:r>
            <a:endParaRPr lang="en-GB" dirty="0"/>
          </a:p>
          <a:p>
            <a:pPr lvl="1"/>
            <a:endParaRPr lang="en-GB" b="1" dirty="0" smtClean="0"/>
          </a:p>
          <a:p>
            <a:pPr lvl="1"/>
            <a:r>
              <a:rPr lang="en-GB" b="1" dirty="0" smtClean="0"/>
              <a:t>Whole </a:t>
            </a:r>
            <a:r>
              <a:rPr lang="en-GB" b="1" dirty="0"/>
              <a:t>(academic) SAML landscape:</a:t>
            </a:r>
            <a:br>
              <a:rPr lang="en-GB" b="1" dirty="0"/>
            </a:br>
            <a:r>
              <a:rPr lang="en-GB" b="1" dirty="0" smtClean="0"/>
              <a:t>42 </a:t>
            </a:r>
            <a:r>
              <a:rPr lang="en-GB" b="1" dirty="0"/>
              <a:t>Federations, </a:t>
            </a:r>
            <a:r>
              <a:rPr lang="en-GB" b="1" dirty="0" smtClean="0"/>
              <a:t>2468 </a:t>
            </a:r>
            <a:r>
              <a:rPr lang="en-GB" b="1" dirty="0" smtClean="0"/>
              <a:t>IdPs</a:t>
            </a:r>
            <a:r>
              <a:rPr lang="en-GB" b="1" dirty="0"/>
              <a:t>, </a:t>
            </a:r>
            <a:r>
              <a:rPr lang="en-GB" b="1" dirty="0" smtClean="0"/>
              <a:t>4871 </a:t>
            </a:r>
            <a:r>
              <a:rPr lang="en-GB" b="1" dirty="0"/>
              <a:t>SPs </a:t>
            </a:r>
            <a:r>
              <a:rPr lang="en-GB" dirty="0" smtClean="0"/>
              <a:t>(gathered from metadata</a:t>
            </a:r>
            <a:r>
              <a:rPr lang="en-GB" dirty="0"/>
              <a:t>)</a:t>
            </a:r>
            <a:br>
              <a:rPr lang="en-GB" dirty="0"/>
            </a:br>
            <a:r>
              <a:rPr lang="en-GB" dirty="0"/>
              <a:t>Not all of them </a:t>
            </a:r>
            <a:r>
              <a:rPr lang="en-GB" b="1" i="1" dirty="0"/>
              <a:t>need</a:t>
            </a:r>
            <a:r>
              <a:rPr lang="en-GB" dirty="0"/>
              <a:t> to be interfederated, e.g. many internal </a:t>
            </a:r>
            <a:r>
              <a:rPr lang="en-GB" dirty="0" smtClean="0"/>
              <a:t>SPs</a:t>
            </a:r>
            <a:endParaRPr lang="en-GB" dirty="0"/>
          </a:p>
          <a:p>
            <a:pPr marL="433388" lvl="1" indent="0" algn="r">
              <a:buNone/>
            </a:pPr>
            <a:r>
              <a:rPr lang="en-GB" dirty="0" smtClean="0"/>
              <a:t>Numbers from 6. November 2013</a:t>
            </a:r>
            <a:endParaRPr lang="en-GB" dirty="0"/>
          </a:p>
        </p:txBody>
      </p:sp>
    </p:spTree>
    <p:extLst>
      <p:ext uri="{BB962C8B-B14F-4D97-AF65-F5344CB8AC3E}">
        <p14:creationId xmlns:p14="http://schemas.microsoft.com/office/powerpoint/2010/main" val="352063033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4-01-21 at 11.34.27 pm.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905154"/>
            <a:ext cx="9144000" cy="3970852"/>
          </a:xfrm>
          <a:prstGeom prst="rect">
            <a:avLst/>
          </a:prstGeom>
        </p:spPr>
      </p:pic>
      <p:sp>
        <p:nvSpPr>
          <p:cNvPr id="2" name="Title 1"/>
          <p:cNvSpPr>
            <a:spLocks noGrp="1"/>
          </p:cNvSpPr>
          <p:nvPr>
            <p:ph type="title"/>
          </p:nvPr>
        </p:nvSpPr>
        <p:spPr/>
        <p:txBody>
          <a:bodyPr/>
          <a:lstStyle/>
          <a:p>
            <a:r>
              <a:rPr lang="en-US" dirty="0"/>
              <a:t/>
            </a:r>
            <a:br>
              <a:rPr lang="en-US" dirty="0"/>
            </a:br>
            <a:r>
              <a:rPr lang="en-US" dirty="0" err="1" smtClean="0"/>
              <a:t>eduGAIN</a:t>
            </a:r>
            <a:r>
              <a:rPr lang="en-US" dirty="0" smtClean="0"/>
              <a:t> &amp; Federation Status</a:t>
            </a:r>
            <a:endParaRPr lang="en-US" dirty="0"/>
          </a:p>
        </p:txBody>
      </p:sp>
      <p:sp>
        <p:nvSpPr>
          <p:cNvPr id="5" name="Rectangle 3"/>
          <p:cNvSpPr>
            <a:spLocks noChangeArrowheads="1"/>
          </p:cNvSpPr>
          <p:nvPr/>
        </p:nvSpPr>
        <p:spPr bwMode="auto">
          <a:xfrm>
            <a:off x="3275856" y="4399731"/>
            <a:ext cx="142875" cy="107156"/>
          </a:xfrm>
          <a:prstGeom prst="rect">
            <a:avLst/>
          </a:prstGeom>
          <a:solidFill>
            <a:srgbClr val="004359"/>
          </a:solidFill>
          <a:ln w="9525">
            <a:solidFill>
              <a:schemeClr val="tx1"/>
            </a:solidFill>
            <a:round/>
            <a:headEnd/>
            <a:tailEnd/>
          </a:ln>
        </p:spPr>
        <p:txBody>
          <a:bodyPr/>
          <a:lstStyle/>
          <a:p>
            <a:pPr defTabSz="915988"/>
            <a:endParaRPr lang="en-US"/>
          </a:p>
        </p:txBody>
      </p:sp>
      <p:sp>
        <p:nvSpPr>
          <p:cNvPr id="6" name="Rectangle 4"/>
          <p:cNvSpPr>
            <a:spLocks noChangeArrowheads="1"/>
          </p:cNvSpPr>
          <p:nvPr/>
        </p:nvSpPr>
        <p:spPr bwMode="auto">
          <a:xfrm>
            <a:off x="5580112" y="4390974"/>
            <a:ext cx="142875" cy="107156"/>
          </a:xfrm>
          <a:prstGeom prst="rect">
            <a:avLst/>
          </a:prstGeom>
          <a:solidFill>
            <a:srgbClr val="00899F"/>
          </a:solidFill>
          <a:ln w="9525">
            <a:solidFill>
              <a:schemeClr val="tx1"/>
            </a:solidFill>
            <a:round/>
            <a:headEnd/>
            <a:tailEnd/>
          </a:ln>
        </p:spPr>
        <p:txBody>
          <a:bodyPr/>
          <a:lstStyle/>
          <a:p>
            <a:pPr defTabSz="915988"/>
            <a:endParaRPr lang="en-US"/>
          </a:p>
        </p:txBody>
      </p:sp>
      <p:sp>
        <p:nvSpPr>
          <p:cNvPr id="7" name="Rectangle 5"/>
          <p:cNvSpPr>
            <a:spLocks noChangeArrowheads="1"/>
          </p:cNvSpPr>
          <p:nvPr/>
        </p:nvSpPr>
        <p:spPr bwMode="auto">
          <a:xfrm>
            <a:off x="5576143" y="4567311"/>
            <a:ext cx="142875" cy="107156"/>
          </a:xfrm>
          <a:prstGeom prst="rect">
            <a:avLst/>
          </a:prstGeom>
          <a:solidFill>
            <a:srgbClr val="E0C300"/>
          </a:solidFill>
          <a:ln w="9525">
            <a:solidFill>
              <a:schemeClr val="tx1"/>
            </a:solidFill>
            <a:round/>
            <a:headEnd/>
            <a:tailEnd/>
          </a:ln>
        </p:spPr>
        <p:txBody>
          <a:bodyPr/>
          <a:lstStyle/>
          <a:p>
            <a:pPr defTabSz="915988"/>
            <a:endParaRPr lang="en-US"/>
          </a:p>
        </p:txBody>
      </p:sp>
      <p:sp>
        <p:nvSpPr>
          <p:cNvPr id="8" name="Rectangle 6"/>
          <p:cNvSpPr>
            <a:spLocks noChangeArrowheads="1"/>
          </p:cNvSpPr>
          <p:nvPr/>
        </p:nvSpPr>
        <p:spPr bwMode="auto">
          <a:xfrm>
            <a:off x="3275856" y="4583385"/>
            <a:ext cx="142875" cy="108347"/>
          </a:xfrm>
          <a:prstGeom prst="rect">
            <a:avLst/>
          </a:prstGeom>
          <a:solidFill>
            <a:srgbClr val="BFDC00"/>
          </a:solidFill>
          <a:ln w="9525">
            <a:solidFill>
              <a:schemeClr val="tx1"/>
            </a:solidFill>
            <a:round/>
            <a:headEnd/>
            <a:tailEnd/>
          </a:ln>
        </p:spPr>
        <p:txBody>
          <a:bodyPr/>
          <a:lstStyle/>
          <a:p>
            <a:pPr defTabSz="915988"/>
            <a:endParaRPr lang="en-US"/>
          </a:p>
        </p:txBody>
      </p:sp>
      <p:sp>
        <p:nvSpPr>
          <p:cNvPr id="10" name="Rectangle 9"/>
          <p:cNvSpPr/>
          <p:nvPr/>
        </p:nvSpPr>
        <p:spPr>
          <a:xfrm>
            <a:off x="3418731" y="4299942"/>
            <a:ext cx="2151062" cy="461665"/>
          </a:xfrm>
          <a:prstGeom prst="rect">
            <a:avLst/>
          </a:prstGeom>
        </p:spPr>
        <p:txBody>
          <a:bodyPr>
            <a:spAutoFit/>
          </a:bodyPr>
          <a:lstStyle/>
          <a:p>
            <a:pPr>
              <a:defRPr/>
            </a:pPr>
            <a:r>
              <a:rPr lang="en-US" sz="1200" kern="0" dirty="0" smtClean="0">
                <a:solidFill>
                  <a:srgbClr val="074359"/>
                </a:solidFill>
                <a:latin typeface="Arial"/>
                <a:ea typeface="ＭＳ Ｐゴシック"/>
              </a:rPr>
              <a:t>23 </a:t>
            </a:r>
            <a:r>
              <a:rPr lang="en-US" sz="1200" kern="0" dirty="0" smtClean="0">
                <a:solidFill>
                  <a:srgbClr val="074359"/>
                </a:solidFill>
                <a:latin typeface="Arial"/>
                <a:ea typeface="ＭＳ Ｐゴシック"/>
              </a:rPr>
              <a:t>eduGAIN Members</a:t>
            </a:r>
            <a:endParaRPr lang="en-US" sz="1200" kern="0" dirty="0">
              <a:solidFill>
                <a:srgbClr val="074359"/>
              </a:solidFill>
              <a:latin typeface="Arial"/>
              <a:ea typeface="ＭＳ Ｐゴシック"/>
            </a:endParaRPr>
          </a:p>
          <a:p>
            <a:pPr>
              <a:defRPr/>
            </a:pPr>
            <a:r>
              <a:rPr lang="en-US" sz="1200" kern="0" dirty="0" smtClean="0">
                <a:solidFill>
                  <a:srgbClr val="074359"/>
                </a:solidFill>
                <a:latin typeface="Arial"/>
                <a:ea typeface="ＭＳ Ｐゴシック"/>
              </a:rPr>
              <a:t>  </a:t>
            </a:r>
            <a:r>
              <a:rPr lang="en-US" sz="1200" kern="0" dirty="0" smtClean="0">
                <a:solidFill>
                  <a:srgbClr val="074359"/>
                </a:solidFill>
                <a:latin typeface="Arial"/>
                <a:ea typeface="ＭＳ Ｐゴシック"/>
              </a:rPr>
              <a:t>7 </a:t>
            </a:r>
            <a:r>
              <a:rPr lang="en-US" sz="1200" kern="0" dirty="0" smtClean="0">
                <a:solidFill>
                  <a:srgbClr val="074359"/>
                </a:solidFill>
                <a:latin typeface="Arial"/>
                <a:ea typeface="ＭＳ Ｐゴシック"/>
              </a:rPr>
              <a:t>Joining eduGAIN</a:t>
            </a:r>
            <a:endParaRPr lang="en-US" sz="1200" kern="0" dirty="0">
              <a:solidFill>
                <a:srgbClr val="074359"/>
              </a:solidFill>
              <a:latin typeface="Arial"/>
              <a:ea typeface="ＭＳ Ｐゴシック"/>
            </a:endParaRPr>
          </a:p>
        </p:txBody>
      </p:sp>
      <p:sp>
        <p:nvSpPr>
          <p:cNvPr id="14" name="Rectangle 13"/>
          <p:cNvSpPr/>
          <p:nvPr/>
        </p:nvSpPr>
        <p:spPr>
          <a:xfrm>
            <a:off x="5724128" y="4299942"/>
            <a:ext cx="2151062" cy="646331"/>
          </a:xfrm>
          <a:prstGeom prst="rect">
            <a:avLst/>
          </a:prstGeom>
        </p:spPr>
        <p:txBody>
          <a:bodyPr>
            <a:spAutoFit/>
          </a:bodyPr>
          <a:lstStyle/>
          <a:p>
            <a:pPr>
              <a:defRPr/>
            </a:pPr>
            <a:r>
              <a:rPr lang="en-US" sz="1200" kern="0" dirty="0" smtClean="0">
                <a:solidFill>
                  <a:srgbClr val="074359"/>
                </a:solidFill>
                <a:latin typeface="Arial"/>
                <a:ea typeface="ＭＳ Ｐゴシック"/>
              </a:rPr>
              <a:t>  1</a:t>
            </a:r>
            <a:r>
              <a:rPr lang="en-US" sz="1200" kern="0" dirty="0" smtClean="0">
                <a:solidFill>
                  <a:srgbClr val="074359"/>
                </a:solidFill>
                <a:latin typeface="Arial"/>
                <a:ea typeface="ＭＳ Ｐゴシック"/>
              </a:rPr>
              <a:t> </a:t>
            </a:r>
            <a:r>
              <a:rPr lang="en-US" sz="1200" kern="0" dirty="0" smtClean="0">
                <a:solidFill>
                  <a:srgbClr val="074359"/>
                </a:solidFill>
                <a:latin typeface="Arial"/>
                <a:ea typeface="ＭＳ Ｐゴシック"/>
              </a:rPr>
              <a:t>Candidate </a:t>
            </a:r>
            <a:r>
              <a:rPr lang="en-US" sz="1200" kern="0" dirty="0" smtClean="0">
                <a:solidFill>
                  <a:srgbClr val="074359"/>
                </a:solidFill>
                <a:latin typeface="Arial"/>
                <a:ea typeface="ＭＳ Ｐゴシック"/>
              </a:rPr>
              <a:t>Federation</a:t>
            </a:r>
            <a:endParaRPr lang="en-US" sz="1200" dirty="0" smtClean="0"/>
          </a:p>
          <a:p>
            <a:pPr>
              <a:defRPr/>
            </a:pPr>
            <a:r>
              <a:rPr lang="en-US" sz="1200" kern="0" dirty="0" smtClean="0">
                <a:solidFill>
                  <a:srgbClr val="074359"/>
                </a:solidFill>
                <a:latin typeface="Arial"/>
                <a:ea typeface="ＭＳ Ｐゴシック"/>
              </a:rPr>
              <a:t>12 Other Federations</a:t>
            </a:r>
          </a:p>
          <a:p>
            <a:pPr>
              <a:defRPr/>
            </a:pPr>
            <a:endParaRPr lang="en-US" sz="1200" kern="0" dirty="0">
              <a:solidFill>
                <a:srgbClr val="074359"/>
              </a:solidFill>
              <a:latin typeface="Arial"/>
              <a:ea typeface="ＭＳ Ｐゴシック"/>
            </a:endParaRPr>
          </a:p>
        </p:txBody>
      </p:sp>
      <p:sp>
        <p:nvSpPr>
          <p:cNvPr id="11" name="Rectangle 10"/>
          <p:cNvSpPr/>
          <p:nvPr/>
        </p:nvSpPr>
        <p:spPr>
          <a:xfrm>
            <a:off x="395536" y="4371950"/>
            <a:ext cx="5940152" cy="338554"/>
          </a:xfrm>
          <a:prstGeom prst="rect">
            <a:avLst/>
          </a:prstGeom>
        </p:spPr>
        <p:txBody>
          <a:bodyPr wrap="square">
            <a:spAutoFit/>
          </a:bodyPr>
          <a:lstStyle/>
          <a:p>
            <a:pPr>
              <a:defRPr/>
            </a:pPr>
            <a:r>
              <a:rPr lang="en-US" sz="1600" kern="0" dirty="0" smtClean="0">
                <a:solidFill>
                  <a:srgbClr val="074359"/>
                </a:solidFill>
                <a:latin typeface="Arial"/>
                <a:ea typeface="ＭＳ Ｐゴシック"/>
              </a:rPr>
              <a:t>January 2014</a:t>
            </a:r>
            <a:endParaRPr lang="en-US" sz="1600" kern="0" dirty="0">
              <a:solidFill>
                <a:srgbClr val="074359"/>
              </a:solidFill>
              <a:latin typeface="Arial"/>
              <a:ea typeface="ＭＳ Ｐゴシック"/>
            </a:endParaRPr>
          </a:p>
        </p:txBody>
      </p:sp>
    </p:spTree>
    <p:extLst>
      <p:ext uri="{BB962C8B-B14F-4D97-AF65-F5344CB8AC3E}">
        <p14:creationId xmlns:p14="http://schemas.microsoft.com/office/powerpoint/2010/main" val="365292046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685801" y="195263"/>
            <a:ext cx="6035675" cy="651272"/>
          </a:xfrm>
        </p:spPr>
        <p:txBody>
          <a:bodyPr/>
          <a:lstStyle/>
          <a:p>
            <a:r>
              <a:rPr lang="en-GB" dirty="0" smtClean="0"/>
              <a:t>Presentation Overview</a:t>
            </a:r>
          </a:p>
        </p:txBody>
      </p:sp>
      <p:sp>
        <p:nvSpPr>
          <p:cNvPr id="5123" name="Content Placeholder 2"/>
          <p:cNvSpPr>
            <a:spLocks noGrp="1"/>
          </p:cNvSpPr>
          <p:nvPr>
            <p:ph idx="1"/>
          </p:nvPr>
        </p:nvSpPr>
        <p:spPr/>
        <p:txBody>
          <a:bodyPr/>
          <a:lstStyle/>
          <a:p>
            <a:pPr>
              <a:lnSpc>
                <a:spcPct val="140000"/>
              </a:lnSpc>
            </a:pPr>
            <a:r>
              <a:rPr lang="en-GB" sz="2000" dirty="0" smtClean="0"/>
              <a:t>History of identity federation and eduGAIN</a:t>
            </a:r>
          </a:p>
          <a:p>
            <a:pPr>
              <a:lnSpc>
                <a:spcPct val="140000"/>
              </a:lnSpc>
            </a:pPr>
            <a:r>
              <a:rPr lang="en-GB" sz="2000" dirty="0" smtClean="0"/>
              <a:t>How Interfederation and eduGAIN works</a:t>
            </a:r>
          </a:p>
          <a:p>
            <a:pPr>
              <a:lnSpc>
                <a:spcPct val="140000"/>
              </a:lnSpc>
            </a:pPr>
            <a:r>
              <a:rPr lang="en-GB" sz="2000" dirty="0" smtClean="0"/>
              <a:t>Facts and Figures</a:t>
            </a:r>
          </a:p>
          <a:p>
            <a:pPr>
              <a:lnSpc>
                <a:spcPct val="140000"/>
              </a:lnSpc>
            </a:pPr>
            <a:r>
              <a:rPr lang="en-GB" sz="2000" dirty="0" smtClean="0"/>
              <a:t>How to join </a:t>
            </a:r>
            <a:r>
              <a:rPr lang="en-GB" sz="2000" dirty="0" err="1" smtClean="0"/>
              <a:t>eduGAIN</a:t>
            </a:r>
            <a:r>
              <a:rPr lang="en-GB" sz="2000" dirty="0" smtClean="0"/>
              <a:t> via your local identity </a:t>
            </a:r>
            <a:r>
              <a:rPr lang="en-GB" sz="2000" dirty="0" smtClean="0"/>
              <a:t>federation</a:t>
            </a:r>
          </a:p>
          <a:p>
            <a:pPr>
              <a:lnSpc>
                <a:spcPct val="140000"/>
              </a:lnSpc>
            </a:pPr>
            <a:r>
              <a:rPr lang="en-GB" sz="2000" dirty="0" smtClean="0"/>
              <a:t>Current Difficulties and Challenges</a:t>
            </a:r>
          </a:p>
          <a:p>
            <a:pPr>
              <a:lnSpc>
                <a:spcPct val="140000"/>
              </a:lnSpc>
            </a:pPr>
            <a:r>
              <a:rPr lang="en-GB" sz="2000" dirty="0" smtClean="0"/>
              <a:t>Recommendations</a:t>
            </a:r>
            <a:endParaRPr lang="en-GB" sz="2000" dirty="0" smtClean="0"/>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eduGAIN:</a:t>
            </a:r>
            <a:br>
              <a:rPr lang="en-US" dirty="0" smtClean="0"/>
            </a:br>
            <a:r>
              <a:rPr lang="en-US" dirty="0" smtClean="0"/>
              <a:t>Current Difficulties and </a:t>
            </a:r>
            <a:r>
              <a:rPr lang="en-US" dirty="0" smtClean="0"/>
              <a:t>Challenges</a:t>
            </a:r>
            <a:endParaRPr lang="en-US" dirty="0"/>
          </a:p>
        </p:txBody>
      </p:sp>
      <p:sp>
        <p:nvSpPr>
          <p:cNvPr id="3" name="Content Placeholder 2"/>
          <p:cNvSpPr>
            <a:spLocks noGrp="1"/>
          </p:cNvSpPr>
          <p:nvPr>
            <p:ph idx="1"/>
          </p:nvPr>
        </p:nvSpPr>
        <p:spPr>
          <a:xfrm>
            <a:off x="395536" y="1029891"/>
            <a:ext cx="8568952" cy="3864117"/>
          </a:xfrm>
        </p:spPr>
        <p:txBody>
          <a:bodyPr/>
          <a:lstStyle/>
          <a:p>
            <a:r>
              <a:rPr lang="en-US" sz="1600" b="1" dirty="0" smtClean="0"/>
              <a:t>Chicken and </a:t>
            </a:r>
            <a:r>
              <a:rPr lang="en-US" sz="1600" b="1" dirty="0" smtClean="0"/>
              <a:t>Egg </a:t>
            </a:r>
            <a:r>
              <a:rPr lang="en-US" sz="1600" b="1" dirty="0" smtClean="0"/>
              <a:t>Problem</a:t>
            </a:r>
          </a:p>
          <a:p>
            <a:pPr lvl="1"/>
            <a:r>
              <a:rPr lang="en-US" sz="1600" dirty="0" smtClean="0"/>
              <a:t>Many Federations joined eduGAIN but number of entities of these federations that opted-in for eduGAIN increases slowly</a:t>
            </a:r>
            <a:endParaRPr lang="en-US" sz="1600" dirty="0"/>
          </a:p>
          <a:p>
            <a:pPr lvl="1"/>
            <a:r>
              <a:rPr lang="en-US" sz="1600" dirty="0" smtClean="0"/>
              <a:t>More Identity Providers =&gt; more Services =&gt; more Identity Providers</a:t>
            </a:r>
          </a:p>
          <a:p>
            <a:pPr lvl="1"/>
            <a:r>
              <a:rPr lang="en-US" sz="1600" dirty="0" smtClean="0"/>
              <a:t>No global killer application. Critical mass has to be reached yet! </a:t>
            </a:r>
          </a:p>
          <a:p>
            <a:pPr lvl="1"/>
            <a:r>
              <a:rPr lang="en-US" sz="1600" dirty="0" smtClean="0"/>
              <a:t>Important that </a:t>
            </a:r>
            <a:r>
              <a:rPr lang="en-US" sz="1600" dirty="0"/>
              <a:t>U</a:t>
            </a:r>
            <a:r>
              <a:rPr lang="en-US" sz="1600" dirty="0" smtClean="0"/>
              <a:t>niversities </a:t>
            </a:r>
            <a:r>
              <a:rPr lang="en-US" sz="1600" dirty="0" smtClean="0"/>
              <a:t>and Research organisations opt-</a:t>
            </a:r>
            <a:r>
              <a:rPr lang="en-US" sz="1600" dirty="0" smtClean="0"/>
              <a:t>in</a:t>
            </a:r>
            <a:endParaRPr lang="en-US" sz="1600" dirty="0"/>
          </a:p>
          <a:p>
            <a:r>
              <a:rPr lang="en-US" sz="1600" b="1" dirty="0" smtClean="0"/>
              <a:t>Attribute Release</a:t>
            </a:r>
          </a:p>
          <a:p>
            <a:pPr lvl="1"/>
            <a:r>
              <a:rPr lang="en-US" sz="1600" dirty="0" smtClean="0"/>
              <a:t>Manually deciding which attributes are released for which service does not scale</a:t>
            </a:r>
          </a:p>
          <a:p>
            <a:pPr lvl="1"/>
            <a:r>
              <a:rPr lang="en-US" sz="1600" dirty="0" smtClean="0"/>
              <a:t>Automatic release based on standard release rules managed by the federation or based on service's (entity) category</a:t>
            </a:r>
          </a:p>
          <a:p>
            <a:pPr lvl="1"/>
            <a:r>
              <a:rPr lang="en-US" sz="1600" dirty="0" smtClean="0"/>
              <a:t>eduGAIN recommends to support: display name, affiliation, </a:t>
            </a:r>
            <a:r>
              <a:rPr lang="en-US" sz="1600" dirty="0" err="1" smtClean="0"/>
              <a:t>TargetedID</a:t>
            </a:r>
            <a:r>
              <a:rPr lang="en-US" sz="1600" dirty="0" smtClean="0"/>
              <a:t>, </a:t>
            </a:r>
            <a:r>
              <a:rPr lang="en-US" sz="1600" dirty="0" err="1" smtClean="0"/>
              <a:t>PrincipalName</a:t>
            </a:r>
            <a:r>
              <a:rPr lang="en-US" sz="1600" dirty="0" smtClean="0"/>
              <a:t>, home organisation and </a:t>
            </a:r>
            <a:r>
              <a:rPr lang="en-US" sz="1600" dirty="0" smtClean="0"/>
              <a:t>type</a:t>
            </a:r>
          </a:p>
          <a:p>
            <a:r>
              <a:rPr lang="en-US" sz="1600" b="1" dirty="0" err="1" smtClean="0"/>
              <a:t>LoA</a:t>
            </a:r>
            <a:endParaRPr lang="en-US" sz="1600" b="1" dirty="0"/>
          </a:p>
        </p:txBody>
      </p:sp>
    </p:spTree>
    <p:extLst>
      <p:ext uri="{BB962C8B-B14F-4D97-AF65-F5344CB8AC3E}">
        <p14:creationId xmlns:p14="http://schemas.microsoft.com/office/powerpoint/2010/main" val="55307013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Chicken and Egg Problem:</a:t>
            </a:r>
            <a:br>
              <a:rPr lang="en-US" dirty="0" smtClean="0"/>
            </a:br>
            <a:r>
              <a:rPr lang="en-US" dirty="0" smtClean="0"/>
              <a:t>Deployment and Advocacy</a:t>
            </a:r>
            <a:endParaRPr lang="en-US" dirty="0"/>
          </a:p>
        </p:txBody>
      </p:sp>
      <p:sp>
        <p:nvSpPr>
          <p:cNvPr id="3" name="Content Placeholder 2"/>
          <p:cNvSpPr>
            <a:spLocks noGrp="1"/>
          </p:cNvSpPr>
          <p:nvPr>
            <p:ph idx="1"/>
          </p:nvPr>
        </p:nvSpPr>
        <p:spPr>
          <a:xfrm>
            <a:off x="395536" y="1029891"/>
            <a:ext cx="8568952" cy="3864117"/>
          </a:xfrm>
        </p:spPr>
        <p:txBody>
          <a:bodyPr/>
          <a:lstStyle/>
          <a:p>
            <a:r>
              <a:rPr lang="en-GB" sz="1600" dirty="0" smtClean="0"/>
              <a:t>Federation advocacy and adoption is in hand.</a:t>
            </a:r>
          </a:p>
          <a:p>
            <a:pPr lvl="1"/>
            <a:r>
              <a:rPr lang="en-GB" sz="1600" dirty="0" smtClean="0"/>
              <a:t>10 years of knowledge allows deployment in one year.</a:t>
            </a:r>
          </a:p>
          <a:p>
            <a:pPr lvl="1"/>
            <a:r>
              <a:rPr lang="en-GB" sz="1600" dirty="0" err="1"/>
              <a:t>FaaS</a:t>
            </a:r>
            <a:r>
              <a:rPr lang="en-GB" sz="1600" dirty="0"/>
              <a:t> supporting quicker federation deployment. </a:t>
            </a:r>
          </a:p>
          <a:p>
            <a:pPr lvl="1"/>
            <a:r>
              <a:rPr lang="en-GB" sz="1600" dirty="0" smtClean="0"/>
              <a:t>Supporting projects all encouraging institutional identity.</a:t>
            </a:r>
          </a:p>
          <a:p>
            <a:pPr lvl="1"/>
            <a:r>
              <a:rPr lang="en-GB" sz="1600" dirty="0" smtClean="0"/>
              <a:t>…some work on being “more” attractive to federations (without being less).</a:t>
            </a:r>
          </a:p>
          <a:p>
            <a:endParaRPr lang="en-GB" sz="1600" dirty="0"/>
          </a:p>
          <a:p>
            <a:r>
              <a:rPr lang="en-GB" sz="1600" dirty="0" smtClean="0"/>
              <a:t>“Opt-In” is necessary (not a mistake) but we need pressure from multiple points</a:t>
            </a:r>
          </a:p>
          <a:p>
            <a:pPr lvl="1"/>
            <a:r>
              <a:rPr lang="en-GB" sz="1600" dirty="0" smtClean="0"/>
              <a:t>eduroam Deployment in Australia </a:t>
            </a:r>
            <a:r>
              <a:rPr lang="en-GB" sz="1600" dirty="0" smtClean="0">
                <a:sym typeface="Wingdings"/>
              </a:rPr>
              <a:t> Decision makers as “have </a:t>
            </a:r>
            <a:r>
              <a:rPr lang="en-GB" sz="1600" dirty="0" err="1" smtClean="0">
                <a:sym typeface="Wingdings"/>
              </a:rPr>
              <a:t>nots</a:t>
            </a:r>
            <a:r>
              <a:rPr lang="en-GB" sz="1600" dirty="0" smtClean="0">
                <a:sym typeface="Wingdings"/>
              </a:rPr>
              <a:t>”</a:t>
            </a:r>
          </a:p>
          <a:p>
            <a:pPr lvl="1"/>
            <a:r>
              <a:rPr lang="en-GB" sz="1600" dirty="0" smtClean="0">
                <a:sym typeface="Wingdings"/>
              </a:rPr>
              <a:t>New Academic “have” to a “have not” institution  No harm in asking!</a:t>
            </a:r>
            <a:endParaRPr lang="en-GB" sz="1600" dirty="0" smtClean="0"/>
          </a:p>
          <a:p>
            <a:pPr lvl="1"/>
            <a:endParaRPr lang="en-GB" sz="1600" dirty="0" smtClean="0"/>
          </a:p>
          <a:p>
            <a:r>
              <a:rPr lang="en-GB" sz="1600" dirty="0" smtClean="0"/>
              <a:t>Once an institution supports </a:t>
            </a:r>
            <a:r>
              <a:rPr lang="en-GB" sz="1600" dirty="0" err="1" smtClean="0"/>
              <a:t>interfederation</a:t>
            </a:r>
            <a:r>
              <a:rPr lang="en-GB" sz="1600" dirty="0" smtClean="0"/>
              <a:t> it can support multiple communities</a:t>
            </a:r>
          </a:p>
          <a:p>
            <a:pPr lvl="1"/>
            <a:r>
              <a:rPr lang="en-GB" sz="1600" dirty="0" smtClean="0"/>
              <a:t>You might not be able to influence an institution but maybe a peer can.</a:t>
            </a:r>
          </a:p>
          <a:p>
            <a:pPr marL="0" indent="0">
              <a:buNone/>
            </a:pPr>
            <a:endParaRPr lang="en-GB" sz="1600" dirty="0" smtClean="0"/>
          </a:p>
        </p:txBody>
      </p:sp>
    </p:spTree>
    <p:extLst>
      <p:ext uri="{BB962C8B-B14F-4D97-AF65-F5344CB8AC3E}">
        <p14:creationId xmlns:p14="http://schemas.microsoft.com/office/powerpoint/2010/main" val="243548834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Attribute Release:</a:t>
            </a:r>
            <a:br>
              <a:rPr lang="en-US" dirty="0" smtClean="0"/>
            </a:br>
            <a:r>
              <a:rPr lang="en-GB" dirty="0" smtClean="0"/>
              <a:t>GÉANT </a:t>
            </a:r>
            <a:r>
              <a:rPr lang="en-GB" dirty="0"/>
              <a:t>Data Protection Code of Conduct</a:t>
            </a:r>
            <a:endParaRPr lang="en-US" dirty="0"/>
          </a:p>
        </p:txBody>
      </p:sp>
      <p:sp>
        <p:nvSpPr>
          <p:cNvPr id="3" name="Content Placeholder 2"/>
          <p:cNvSpPr>
            <a:spLocks noGrp="1"/>
          </p:cNvSpPr>
          <p:nvPr>
            <p:ph idx="1"/>
          </p:nvPr>
        </p:nvSpPr>
        <p:spPr>
          <a:xfrm>
            <a:off x="395536" y="1029891"/>
            <a:ext cx="8568952" cy="3864117"/>
          </a:xfrm>
        </p:spPr>
        <p:txBody>
          <a:bodyPr/>
          <a:lstStyle/>
          <a:p>
            <a:r>
              <a:rPr lang="en-GB" sz="1600" dirty="0"/>
              <a:t>Significant piece of work with huge </a:t>
            </a:r>
            <a:r>
              <a:rPr lang="en-GB" sz="1600" dirty="0" smtClean="0"/>
              <a:t>impact</a:t>
            </a:r>
            <a:endParaRPr lang="en-GB" sz="1600" dirty="0"/>
          </a:p>
          <a:p>
            <a:pPr lvl="1"/>
            <a:r>
              <a:rPr lang="en-GB" sz="1600" i="1" dirty="0" smtClean="0"/>
              <a:t>Potentially</a:t>
            </a:r>
            <a:r>
              <a:rPr lang="en-GB" sz="1600" dirty="0" smtClean="0"/>
              <a:t> covers a large portion of the community</a:t>
            </a:r>
          </a:p>
          <a:p>
            <a:pPr lvl="2"/>
            <a:r>
              <a:rPr lang="en-GB" sz="1600" dirty="0" smtClean="0"/>
              <a:t>30 of the 43 Federations (31 of 44 countries)</a:t>
            </a:r>
          </a:p>
          <a:p>
            <a:r>
              <a:rPr lang="en-GB" sz="1600" dirty="0" smtClean="0"/>
              <a:t>Adoption + use still required.</a:t>
            </a:r>
          </a:p>
          <a:p>
            <a:pPr lvl="1"/>
            <a:r>
              <a:rPr lang="en-GB" sz="1600" dirty="0" smtClean="0"/>
              <a:t>Technology works with Shibboleth </a:t>
            </a:r>
            <a:r>
              <a:rPr lang="en-GB" sz="1600" dirty="0" err="1" smtClean="0"/>
              <a:t>IdP</a:t>
            </a:r>
            <a:r>
              <a:rPr lang="en-GB" sz="1600" dirty="0" smtClean="0"/>
              <a:t>.</a:t>
            </a:r>
          </a:p>
          <a:p>
            <a:pPr lvl="1"/>
            <a:r>
              <a:rPr lang="en-GB" sz="1600" dirty="0" smtClean="0"/>
              <a:t>In Development for </a:t>
            </a:r>
            <a:r>
              <a:rPr lang="en-GB" sz="1600" dirty="0" err="1" smtClean="0"/>
              <a:t>simpleSAMLphp</a:t>
            </a:r>
            <a:r>
              <a:rPr lang="en-GB" sz="1600" dirty="0"/>
              <a:t> </a:t>
            </a:r>
            <a:r>
              <a:rPr lang="en-GB" sz="1600" dirty="0" smtClean="0"/>
              <a:t>+</a:t>
            </a:r>
            <a:r>
              <a:rPr lang="en-GB" sz="1600" dirty="0"/>
              <a:t> </a:t>
            </a:r>
            <a:r>
              <a:rPr lang="en-GB" sz="1600" dirty="0" smtClean="0"/>
              <a:t>Federation Metadata Registry Tools.</a:t>
            </a:r>
          </a:p>
          <a:p>
            <a:r>
              <a:rPr lang="en-GB" sz="1600" dirty="0" smtClean="0"/>
              <a:t>Scalable solution for the other 14 Federations/Countries?</a:t>
            </a:r>
          </a:p>
          <a:p>
            <a:pPr lvl="1"/>
            <a:r>
              <a:rPr lang="en-GB" sz="1600" dirty="0" smtClean="0"/>
              <a:t>Export out of Europe is the problem to be solved!</a:t>
            </a:r>
            <a:endParaRPr lang="en-GB" sz="1600" dirty="0"/>
          </a:p>
          <a:p>
            <a:r>
              <a:rPr lang="en-GB" sz="1600" dirty="0" smtClean="0"/>
              <a:t>Express your attribute requirements (4871 SPs)</a:t>
            </a:r>
            <a:endParaRPr lang="en-GB" sz="1600" dirty="0"/>
          </a:p>
          <a:p>
            <a:pPr lvl="1"/>
            <a:r>
              <a:rPr lang="en-GB" sz="1600" dirty="0" smtClean="0"/>
              <a:t>3680 don’t express a single mandatory attribute</a:t>
            </a:r>
          </a:p>
          <a:p>
            <a:pPr lvl="1"/>
            <a:r>
              <a:rPr lang="en-GB" sz="1600" dirty="0" smtClean="0"/>
              <a:t>3790 don’t express a single requested attribute (2972 also have NO mandatory)</a:t>
            </a:r>
          </a:p>
          <a:p>
            <a:pPr lvl="1"/>
            <a:r>
              <a:rPr lang="en-GB" sz="1600" dirty="0"/>
              <a:t>Taken from </a:t>
            </a:r>
            <a:r>
              <a:rPr lang="en-GB" sz="1600" dirty="0">
                <a:hlinkClick r:id="rId2"/>
              </a:rPr>
              <a:t>http://www.terena.org/~schofield/servicecatalogue</a:t>
            </a:r>
            <a:r>
              <a:rPr lang="en-GB" sz="1600" dirty="0" smtClean="0">
                <a:hlinkClick r:id="rId2"/>
              </a:rPr>
              <a:t>/</a:t>
            </a:r>
            <a:r>
              <a:rPr lang="en-GB" sz="1600" dirty="0" smtClean="0"/>
              <a:t> </a:t>
            </a:r>
          </a:p>
          <a:p>
            <a:r>
              <a:rPr lang="en-GB" sz="1600" dirty="0" smtClean="0"/>
              <a:t>Entity Categories as a bundle of attributes or a tag for a service.</a:t>
            </a:r>
          </a:p>
        </p:txBody>
      </p:sp>
    </p:spTree>
    <p:extLst>
      <p:ext uri="{BB962C8B-B14F-4D97-AF65-F5344CB8AC3E}">
        <p14:creationId xmlns:p14="http://schemas.microsoft.com/office/powerpoint/2010/main" val="3822503524"/>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pic>
        <p:nvPicPr>
          <p:cNvPr id="9" name="Picture 8" descr="Screen Shot 2013-10-01 at 3.28.56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15566"/>
            <a:ext cx="9144000" cy="3600400"/>
          </a:xfrm>
          <a:prstGeom prst="rect">
            <a:avLst/>
          </a:prstGeom>
        </p:spPr>
      </p:pic>
      <p:sp>
        <p:nvSpPr>
          <p:cNvPr id="2" name="Title 1"/>
          <p:cNvSpPr>
            <a:spLocks noGrp="1"/>
          </p:cNvSpPr>
          <p:nvPr>
            <p:ph type="title"/>
          </p:nvPr>
        </p:nvSpPr>
        <p:spPr/>
        <p:txBody>
          <a:bodyPr/>
          <a:lstStyle/>
          <a:p>
            <a:r>
              <a:rPr lang="en-US" dirty="0"/>
              <a:t/>
            </a:r>
            <a:br>
              <a:rPr lang="en-US" dirty="0"/>
            </a:br>
            <a:r>
              <a:rPr lang="en-US" dirty="0" smtClean="0"/>
              <a:t>Federations &amp; GÉANT Code of Conduct</a:t>
            </a:r>
            <a:endParaRPr lang="en-US" dirty="0"/>
          </a:p>
        </p:txBody>
      </p:sp>
      <p:grpSp>
        <p:nvGrpSpPr>
          <p:cNvPr id="12" name="Group 11"/>
          <p:cNvGrpSpPr/>
          <p:nvPr/>
        </p:nvGrpSpPr>
        <p:grpSpPr>
          <a:xfrm>
            <a:off x="107504" y="3932351"/>
            <a:ext cx="3816424" cy="1015663"/>
            <a:chOff x="395536" y="5516563"/>
            <a:chExt cx="3816424" cy="1015663"/>
          </a:xfrm>
        </p:grpSpPr>
        <p:sp>
          <p:nvSpPr>
            <p:cNvPr id="13" name="Rectangle 3"/>
            <p:cNvSpPr>
              <a:spLocks noChangeArrowheads="1"/>
            </p:cNvSpPr>
            <p:nvPr/>
          </p:nvSpPr>
          <p:spPr bwMode="auto">
            <a:xfrm>
              <a:off x="395536" y="5576888"/>
              <a:ext cx="142875" cy="142875"/>
            </a:xfrm>
            <a:prstGeom prst="rect">
              <a:avLst/>
            </a:prstGeom>
            <a:solidFill>
              <a:srgbClr val="004359"/>
            </a:solidFill>
            <a:ln w="9525">
              <a:solidFill>
                <a:schemeClr val="tx1"/>
              </a:solidFill>
              <a:round/>
              <a:headEnd/>
              <a:tailEnd/>
            </a:ln>
          </p:spPr>
          <p:txBody>
            <a:bodyPr/>
            <a:lstStyle/>
            <a:p>
              <a:pPr defTabSz="915988"/>
              <a:endParaRPr lang="en-US"/>
            </a:p>
          </p:txBody>
        </p:sp>
        <p:sp>
          <p:nvSpPr>
            <p:cNvPr id="14" name="Rectangle 4"/>
            <p:cNvSpPr>
              <a:spLocks noChangeArrowheads="1"/>
            </p:cNvSpPr>
            <p:nvPr/>
          </p:nvSpPr>
          <p:spPr bwMode="auto">
            <a:xfrm>
              <a:off x="395536" y="5949950"/>
              <a:ext cx="142875" cy="142875"/>
            </a:xfrm>
            <a:prstGeom prst="rect">
              <a:avLst/>
            </a:prstGeom>
            <a:solidFill>
              <a:srgbClr val="00899F"/>
            </a:solidFill>
            <a:ln w="9525">
              <a:solidFill>
                <a:schemeClr val="tx1"/>
              </a:solidFill>
              <a:round/>
              <a:headEnd/>
              <a:tailEnd/>
            </a:ln>
          </p:spPr>
          <p:txBody>
            <a:bodyPr/>
            <a:lstStyle/>
            <a:p>
              <a:pPr defTabSz="915988"/>
              <a:endParaRPr lang="en-US"/>
            </a:p>
          </p:txBody>
        </p:sp>
        <p:sp>
          <p:nvSpPr>
            <p:cNvPr id="15" name="Rectangle 5"/>
            <p:cNvSpPr>
              <a:spLocks noChangeArrowheads="1"/>
            </p:cNvSpPr>
            <p:nvPr/>
          </p:nvSpPr>
          <p:spPr bwMode="auto">
            <a:xfrm>
              <a:off x="395536" y="6137275"/>
              <a:ext cx="142875" cy="142875"/>
            </a:xfrm>
            <a:prstGeom prst="rect">
              <a:avLst/>
            </a:prstGeom>
            <a:solidFill>
              <a:srgbClr val="E0C300"/>
            </a:solidFill>
            <a:ln w="9525">
              <a:solidFill>
                <a:schemeClr val="tx1"/>
              </a:solidFill>
              <a:round/>
              <a:headEnd/>
              <a:tailEnd/>
            </a:ln>
          </p:spPr>
          <p:txBody>
            <a:bodyPr/>
            <a:lstStyle/>
            <a:p>
              <a:pPr defTabSz="915988"/>
              <a:endParaRPr lang="en-US"/>
            </a:p>
          </p:txBody>
        </p:sp>
        <p:sp>
          <p:nvSpPr>
            <p:cNvPr id="16" name="Rectangle 6"/>
            <p:cNvSpPr>
              <a:spLocks noChangeArrowheads="1"/>
            </p:cNvSpPr>
            <p:nvPr/>
          </p:nvSpPr>
          <p:spPr bwMode="auto">
            <a:xfrm>
              <a:off x="395536" y="5761038"/>
              <a:ext cx="142875" cy="144462"/>
            </a:xfrm>
            <a:prstGeom prst="rect">
              <a:avLst/>
            </a:prstGeom>
            <a:solidFill>
              <a:srgbClr val="BFDC00"/>
            </a:solidFill>
            <a:ln w="9525">
              <a:solidFill>
                <a:schemeClr val="tx1"/>
              </a:solidFill>
              <a:round/>
              <a:headEnd/>
              <a:tailEnd/>
            </a:ln>
          </p:spPr>
          <p:txBody>
            <a:bodyPr/>
            <a:lstStyle/>
            <a:p>
              <a:pPr defTabSz="915988"/>
              <a:endParaRPr lang="en-US"/>
            </a:p>
          </p:txBody>
        </p:sp>
        <p:sp>
          <p:nvSpPr>
            <p:cNvPr id="17" name="Rectangle 16"/>
            <p:cNvSpPr/>
            <p:nvPr/>
          </p:nvSpPr>
          <p:spPr>
            <a:xfrm>
              <a:off x="538410" y="5516563"/>
              <a:ext cx="3673550" cy="1015663"/>
            </a:xfrm>
            <a:prstGeom prst="rect">
              <a:avLst/>
            </a:prstGeom>
          </p:spPr>
          <p:txBody>
            <a:bodyPr wrap="square">
              <a:spAutoFit/>
            </a:bodyPr>
            <a:lstStyle/>
            <a:p>
              <a:pPr>
                <a:defRPr/>
              </a:pPr>
              <a:r>
                <a:rPr lang="en-US" sz="1200" kern="0" dirty="0" smtClean="0">
                  <a:solidFill>
                    <a:srgbClr val="074359"/>
                  </a:solidFill>
                  <a:latin typeface="Arial"/>
                  <a:ea typeface="ＭＳ Ｐゴシック"/>
                </a:rPr>
                <a:t>25 EEA Data Protection</a:t>
              </a:r>
              <a:endParaRPr lang="en-US" sz="1200" kern="0" dirty="0">
                <a:solidFill>
                  <a:srgbClr val="074359"/>
                </a:solidFill>
                <a:latin typeface="Arial"/>
                <a:ea typeface="ＭＳ Ｐゴシック"/>
              </a:endParaRPr>
            </a:p>
            <a:p>
              <a:pPr>
                <a:defRPr/>
              </a:pPr>
              <a:r>
                <a:rPr lang="en-US" sz="1200" kern="0" dirty="0" smtClean="0">
                  <a:solidFill>
                    <a:srgbClr val="074359"/>
                  </a:solidFill>
                  <a:latin typeface="Arial"/>
                  <a:ea typeface="ＭＳ Ｐゴシック"/>
                </a:rPr>
                <a:t>  5 EEA Compatible DP</a:t>
              </a:r>
              <a:endParaRPr lang="en-US" sz="1200" kern="0" dirty="0">
                <a:solidFill>
                  <a:srgbClr val="074359"/>
                </a:solidFill>
                <a:latin typeface="Arial"/>
                <a:ea typeface="ＭＳ Ｐゴシック"/>
              </a:endParaRPr>
            </a:p>
            <a:p>
              <a:pPr>
                <a:defRPr/>
              </a:pPr>
              <a:r>
                <a:rPr lang="en-US" sz="1200" kern="0" dirty="0" smtClean="0">
                  <a:solidFill>
                    <a:srgbClr val="074359"/>
                  </a:solidFill>
                  <a:latin typeface="Arial"/>
                  <a:ea typeface="ＭＳ Ｐゴシック"/>
                </a:rPr>
                <a:t>  1 Safe Harbor (USA)</a:t>
              </a:r>
            </a:p>
            <a:p>
              <a:pPr>
                <a:defRPr/>
              </a:pPr>
              <a:r>
                <a:rPr lang="en-US" sz="1200" kern="0" dirty="0" smtClean="0">
                  <a:solidFill>
                    <a:srgbClr val="074359"/>
                  </a:solidFill>
                  <a:latin typeface="Arial"/>
                  <a:ea typeface="ＭＳ Ｐゴシック"/>
                </a:rPr>
                <a:t>13 Federation outside GÉANT </a:t>
              </a:r>
              <a:r>
                <a:rPr lang="en-US" sz="1200" kern="0" dirty="0" err="1" smtClean="0">
                  <a:solidFill>
                    <a:srgbClr val="074359"/>
                  </a:solidFill>
                  <a:latin typeface="Arial"/>
                  <a:ea typeface="ＭＳ Ｐゴシック"/>
                </a:rPr>
                <a:t>CoC</a:t>
              </a:r>
              <a:r>
                <a:rPr lang="en-US" sz="1200" kern="0" dirty="0" smtClean="0">
                  <a:solidFill>
                    <a:srgbClr val="074359"/>
                  </a:solidFill>
                  <a:latin typeface="Arial"/>
                  <a:ea typeface="ＭＳ Ｐゴシック"/>
                </a:rPr>
                <a:t> (5 in or joining)</a:t>
              </a:r>
              <a:endParaRPr lang="en-US" sz="1200" kern="0" dirty="0">
                <a:solidFill>
                  <a:srgbClr val="074359"/>
                </a:solidFill>
                <a:latin typeface="Arial"/>
                <a:ea typeface="ＭＳ Ｐゴシック"/>
              </a:endParaRPr>
            </a:p>
            <a:p>
              <a:pPr>
                <a:defRPr/>
              </a:pPr>
              <a:endParaRPr lang="en-US" sz="1200" kern="0" dirty="0">
                <a:solidFill>
                  <a:srgbClr val="074359"/>
                </a:solidFill>
                <a:latin typeface="Arial"/>
                <a:ea typeface="ＭＳ Ｐゴシック"/>
              </a:endParaRPr>
            </a:p>
          </p:txBody>
        </p:sp>
      </p:grpSp>
    </p:spTree>
    <p:extLst>
      <p:ext uri="{BB962C8B-B14F-4D97-AF65-F5344CB8AC3E}">
        <p14:creationId xmlns:p14="http://schemas.microsoft.com/office/powerpoint/2010/main" val="3639988595"/>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a:t>
            </a:r>
            <a:r>
              <a:rPr lang="en-US" dirty="0" err="1" smtClean="0"/>
              <a:t>LoA</a:t>
            </a:r>
            <a:r>
              <a:rPr lang="en-US" dirty="0" smtClean="0"/>
              <a:t>:</a:t>
            </a:r>
            <a:br>
              <a:rPr lang="en-US" dirty="0" smtClean="0"/>
            </a:br>
            <a:endParaRPr lang="en-US" dirty="0"/>
          </a:p>
        </p:txBody>
      </p:sp>
      <p:sp>
        <p:nvSpPr>
          <p:cNvPr id="3" name="Content Placeholder 2"/>
          <p:cNvSpPr>
            <a:spLocks noGrp="1"/>
          </p:cNvSpPr>
          <p:nvPr>
            <p:ph idx="1"/>
          </p:nvPr>
        </p:nvSpPr>
        <p:spPr>
          <a:xfrm>
            <a:off x="395536" y="1029891"/>
            <a:ext cx="8568952" cy="3864117"/>
          </a:xfrm>
        </p:spPr>
        <p:txBody>
          <a:bodyPr/>
          <a:lstStyle/>
          <a:p>
            <a:r>
              <a:rPr lang="en-GB" sz="1600" dirty="0" smtClean="0"/>
              <a:t>More issues than just lack of Levels of Assurance.</a:t>
            </a:r>
          </a:p>
          <a:p>
            <a:endParaRPr lang="en-GB" sz="1600" dirty="0" smtClean="0"/>
          </a:p>
          <a:p>
            <a:r>
              <a:rPr lang="en-GB" sz="1600" dirty="0" smtClean="0"/>
              <a:t>Which levels?</a:t>
            </a:r>
          </a:p>
          <a:p>
            <a:pPr lvl="1"/>
            <a:r>
              <a:rPr lang="en-GB" sz="1600" dirty="0" smtClean="0"/>
              <a:t>Identity Vetting </a:t>
            </a:r>
            <a:r>
              <a:rPr lang="en-GB" sz="1600" dirty="0" err="1" smtClean="0"/>
              <a:t>LoA</a:t>
            </a:r>
            <a:endParaRPr lang="en-GB" sz="1600" dirty="0" smtClean="0"/>
          </a:p>
          <a:p>
            <a:pPr lvl="1"/>
            <a:r>
              <a:rPr lang="en-GB" sz="1600" dirty="0" err="1" smtClean="0"/>
              <a:t>AuthN</a:t>
            </a:r>
            <a:r>
              <a:rPr lang="en-GB" sz="1600" dirty="0" smtClean="0"/>
              <a:t> </a:t>
            </a:r>
            <a:r>
              <a:rPr lang="en-GB" sz="1600" dirty="0" err="1" smtClean="0"/>
              <a:t>LoA</a:t>
            </a:r>
            <a:endParaRPr lang="en-GB" sz="1600" dirty="0" smtClean="0"/>
          </a:p>
          <a:p>
            <a:pPr lvl="1"/>
            <a:endParaRPr lang="en-GB" sz="1600" dirty="0" smtClean="0"/>
          </a:p>
          <a:p>
            <a:r>
              <a:rPr lang="en-GB" sz="1600" dirty="0" smtClean="0"/>
              <a:t>Different requirements for </a:t>
            </a:r>
            <a:r>
              <a:rPr lang="en-GB" sz="1600" dirty="0" err="1" smtClean="0"/>
              <a:t>AuthN</a:t>
            </a:r>
            <a:r>
              <a:rPr lang="en-GB" sz="1600" dirty="0" smtClean="0"/>
              <a:t> </a:t>
            </a:r>
            <a:r>
              <a:rPr lang="en-GB" sz="1600" dirty="0" err="1" smtClean="0"/>
              <a:t>vs</a:t>
            </a:r>
            <a:r>
              <a:rPr lang="en-GB" sz="1600" dirty="0" smtClean="0"/>
              <a:t> Identity Vetting</a:t>
            </a:r>
          </a:p>
          <a:p>
            <a:endParaRPr lang="en-GB" sz="1600" dirty="0"/>
          </a:p>
          <a:p>
            <a:r>
              <a:rPr lang="en-GB" sz="1600" dirty="0" smtClean="0"/>
              <a:t>Cost</a:t>
            </a:r>
          </a:p>
          <a:p>
            <a:pPr lvl="1"/>
            <a:r>
              <a:rPr lang="en-GB" sz="1600" dirty="0" smtClean="0"/>
              <a:t>SP paid for </a:t>
            </a:r>
            <a:r>
              <a:rPr lang="en-GB" sz="1600" dirty="0" err="1" smtClean="0"/>
              <a:t>LoA</a:t>
            </a:r>
            <a:r>
              <a:rPr lang="en-GB" sz="1600" dirty="0" smtClean="0"/>
              <a:t> with centralised </a:t>
            </a:r>
            <a:r>
              <a:rPr lang="en-GB" sz="1600" dirty="0" err="1" smtClean="0"/>
              <a:t>AuthN</a:t>
            </a:r>
            <a:endParaRPr lang="en-GB" sz="1600" dirty="0" smtClean="0"/>
          </a:p>
          <a:p>
            <a:pPr lvl="1"/>
            <a:r>
              <a:rPr lang="en-GB" sz="1600" dirty="0" smtClean="0"/>
              <a:t>With delegated </a:t>
            </a:r>
            <a:r>
              <a:rPr lang="en-GB" sz="1600" dirty="0" err="1" smtClean="0"/>
              <a:t>AuthN</a:t>
            </a:r>
            <a:r>
              <a:rPr lang="en-GB" sz="1600" dirty="0" smtClean="0"/>
              <a:t> does this mean distributed cost?</a:t>
            </a:r>
          </a:p>
          <a:p>
            <a:pPr lvl="1"/>
            <a:endParaRPr lang="en-GB" sz="1600" dirty="0"/>
          </a:p>
          <a:p>
            <a:r>
              <a:rPr lang="en-GB" sz="1600" dirty="0" smtClean="0"/>
              <a:t>Step-Up-as-a-Service (</a:t>
            </a:r>
            <a:r>
              <a:rPr lang="en-GB" sz="1600" dirty="0" err="1" smtClean="0"/>
              <a:t>SUaaS</a:t>
            </a:r>
            <a:r>
              <a:rPr lang="en-GB" sz="1600" dirty="0"/>
              <a:t> </a:t>
            </a:r>
            <a:r>
              <a:rPr lang="en-GB" sz="1600" dirty="0" smtClean="0"/>
              <a:t>aka </a:t>
            </a:r>
            <a:r>
              <a:rPr lang="en-GB" sz="1600" dirty="0" err="1" smtClean="0"/>
              <a:t>SURFsure</a:t>
            </a:r>
            <a:r>
              <a:rPr lang="en-GB" sz="1600" dirty="0" smtClean="0"/>
              <a:t>) likely to be a scalable module to follow.</a:t>
            </a:r>
            <a:endParaRPr lang="en-GB" sz="1600" dirty="0"/>
          </a:p>
          <a:p>
            <a:endParaRPr lang="en-GB" sz="1600" dirty="0" smtClean="0"/>
          </a:p>
        </p:txBody>
      </p:sp>
    </p:spTree>
    <p:extLst>
      <p:ext uri="{BB962C8B-B14F-4D97-AF65-F5344CB8AC3E}">
        <p14:creationId xmlns:p14="http://schemas.microsoft.com/office/powerpoint/2010/main" val="422572191"/>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dirty="0" smtClean="0"/>
              <a:t>Recommendations</a:t>
            </a:r>
            <a:endParaRPr lang="en-US" dirty="0"/>
          </a:p>
        </p:txBody>
      </p:sp>
      <p:sp>
        <p:nvSpPr>
          <p:cNvPr id="3" name="Content Placeholder 2"/>
          <p:cNvSpPr>
            <a:spLocks noGrp="1"/>
          </p:cNvSpPr>
          <p:nvPr>
            <p:ph idx="1"/>
          </p:nvPr>
        </p:nvSpPr>
        <p:spPr>
          <a:xfrm>
            <a:off x="395536" y="1029891"/>
            <a:ext cx="8352928" cy="4113609"/>
          </a:xfrm>
        </p:spPr>
        <p:txBody>
          <a:bodyPr/>
          <a:lstStyle/>
          <a:p>
            <a:pPr marL="0" indent="0">
              <a:buNone/>
            </a:pPr>
            <a:r>
              <a:rPr lang="en-US" sz="1600" b="1" dirty="0" smtClean="0"/>
              <a:t>Organisations participating in international projects:</a:t>
            </a:r>
          </a:p>
          <a:p>
            <a:r>
              <a:rPr lang="en-US" sz="1600" dirty="0" smtClean="0"/>
              <a:t>Enable </a:t>
            </a:r>
            <a:r>
              <a:rPr lang="en-US" sz="1600" dirty="0"/>
              <a:t>your Identity </a:t>
            </a:r>
            <a:r>
              <a:rPr lang="en-US" sz="1600" dirty="0" smtClean="0"/>
              <a:t>Provider(s) </a:t>
            </a:r>
            <a:r>
              <a:rPr lang="en-US" sz="1600" dirty="0" smtClean="0"/>
              <a:t>for Interfederation/eduGAIN!</a:t>
            </a:r>
          </a:p>
          <a:p>
            <a:pPr lvl="1"/>
            <a:r>
              <a:rPr lang="en-US" sz="1600" dirty="0" smtClean="0"/>
              <a:t>Large research projects often have only very few researchers from one individual organisation. But one individual organisation often has many researchers in different research projects that could benefit from federated international authentication via eduGAIN!</a:t>
            </a:r>
          </a:p>
          <a:p>
            <a:pPr lvl="1"/>
            <a:r>
              <a:rPr lang="en-US" sz="1600" dirty="0" smtClean="0"/>
              <a:t>Talk to your </a:t>
            </a:r>
            <a:r>
              <a:rPr lang="en-US" sz="1600" dirty="0" smtClean="0"/>
              <a:t>“local” federation and to the </a:t>
            </a:r>
            <a:r>
              <a:rPr lang="en-US" sz="1600" dirty="0" err="1" smtClean="0"/>
              <a:t>eduGAIN</a:t>
            </a:r>
            <a:r>
              <a:rPr lang="en-US" sz="1600" dirty="0" smtClean="0"/>
              <a:t> team to </a:t>
            </a:r>
            <a:r>
              <a:rPr lang="en-US" sz="1600" dirty="0" smtClean="0"/>
              <a:t>provides </a:t>
            </a:r>
            <a:r>
              <a:rPr lang="en-US" sz="1600" dirty="0" smtClean="0"/>
              <a:t>instructions </a:t>
            </a:r>
            <a:r>
              <a:rPr lang="en-US" sz="1600" dirty="0" smtClean="0"/>
              <a:t>with </a:t>
            </a:r>
            <a:r>
              <a:rPr lang="en-US" sz="1600" dirty="0" smtClean="0"/>
              <a:t>the necessary steps to opt-</a:t>
            </a:r>
            <a:r>
              <a:rPr lang="en-US" sz="1600" dirty="0" smtClean="0"/>
              <a:t>in</a:t>
            </a:r>
          </a:p>
          <a:p>
            <a:r>
              <a:rPr lang="en-US" sz="1600" dirty="0" smtClean="0"/>
              <a:t>Configure </a:t>
            </a:r>
            <a:r>
              <a:rPr lang="en-US" sz="1600" dirty="0" smtClean="0"/>
              <a:t>automatic (rule-based) attribute release </a:t>
            </a:r>
            <a:r>
              <a:rPr lang="en-US" sz="1600" dirty="0"/>
              <a:t>for </a:t>
            </a:r>
            <a:r>
              <a:rPr lang="en-US" sz="1600" dirty="0" smtClean="0"/>
              <a:t>services which support the GÉANT Data Protection Code of Conduct (</a:t>
            </a:r>
            <a:r>
              <a:rPr lang="en-US" sz="1600" dirty="0" err="1" smtClean="0"/>
              <a:t>CoC</a:t>
            </a:r>
            <a:r>
              <a:rPr lang="en-US" sz="1600" dirty="0" smtClean="0"/>
              <a:t>)</a:t>
            </a:r>
            <a:endParaRPr lang="en-US" sz="1600" dirty="0" smtClean="0"/>
          </a:p>
          <a:p>
            <a:r>
              <a:rPr lang="en-US" sz="1600" dirty="0" smtClean="0"/>
              <a:t>Solve the </a:t>
            </a:r>
            <a:r>
              <a:rPr lang="en-US" sz="1600" dirty="0" err="1" smtClean="0"/>
              <a:t>LoA</a:t>
            </a:r>
            <a:r>
              <a:rPr lang="en-US" sz="1600" dirty="0" smtClean="0"/>
              <a:t> issue in your own community?! …or wait.</a:t>
            </a:r>
            <a:endParaRPr lang="en-US" sz="1600" dirty="0"/>
          </a:p>
          <a:p>
            <a:r>
              <a:rPr lang="en-US" sz="1600" dirty="0" smtClean="0"/>
              <a:t>Promote your success via your community!</a:t>
            </a:r>
            <a:endParaRPr lang="en-US" sz="1600" dirty="0" smtClean="0"/>
          </a:p>
        </p:txBody>
      </p:sp>
    </p:spTree>
    <p:extLst>
      <p:ext uri="{BB962C8B-B14F-4D97-AF65-F5344CB8AC3E}">
        <p14:creationId xmlns:p14="http://schemas.microsoft.com/office/powerpoint/2010/main" val="863077550"/>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dirty="0" smtClean="0"/>
              <a:t>Where here to help…</a:t>
            </a:r>
            <a:endParaRPr lang="en-US" dirty="0"/>
          </a:p>
        </p:txBody>
      </p:sp>
      <p:sp>
        <p:nvSpPr>
          <p:cNvPr id="3" name="Content Placeholder 2"/>
          <p:cNvSpPr>
            <a:spLocks noGrp="1"/>
          </p:cNvSpPr>
          <p:nvPr>
            <p:ph idx="1"/>
          </p:nvPr>
        </p:nvSpPr>
        <p:spPr>
          <a:xfrm>
            <a:off x="395536" y="1029891"/>
            <a:ext cx="8640960" cy="3086100"/>
          </a:xfrm>
        </p:spPr>
        <p:txBody>
          <a:bodyPr/>
          <a:lstStyle/>
          <a:p>
            <a:pPr marL="0" indent="0">
              <a:buNone/>
            </a:pPr>
            <a:r>
              <a:rPr lang="en-US" dirty="0"/>
              <a:t> </a:t>
            </a:r>
            <a:r>
              <a:rPr lang="en-US" dirty="0" smtClean="0"/>
              <a:t>	</a:t>
            </a:r>
            <a:r>
              <a:rPr lang="en-US" dirty="0" smtClean="0">
                <a:hlinkClick r:id="rId2"/>
              </a:rPr>
              <a:t>edugain</a:t>
            </a:r>
            <a:r>
              <a:rPr lang="en-US" dirty="0">
                <a:hlinkClick r:id="rId2"/>
              </a:rPr>
              <a:t>@geant.net</a:t>
            </a:r>
            <a:r>
              <a:rPr lang="en-US" dirty="0"/>
              <a:t>                                </a:t>
            </a:r>
            <a:r>
              <a:rPr lang="en-US" dirty="0" smtClean="0"/>
              <a:t>  </a:t>
            </a:r>
            <a:r>
              <a:rPr lang="en-US" dirty="0" smtClean="0">
                <a:hlinkClick r:id="rId3"/>
              </a:rPr>
              <a:t>edugain</a:t>
            </a:r>
            <a:r>
              <a:rPr lang="en-US" dirty="0">
                <a:hlinkClick r:id="rId3"/>
              </a:rPr>
              <a:t>-integration@geant.net</a:t>
            </a:r>
            <a:endParaRPr lang="en-US" dirty="0"/>
          </a:p>
          <a:p>
            <a:pPr marL="0" indent="0">
              <a:buNone/>
            </a:pPr>
            <a:endParaRPr lang="en-US" dirty="0"/>
          </a:p>
        </p:txBody>
      </p:sp>
      <p:pic>
        <p:nvPicPr>
          <p:cNvPr id="4" name="Picture 3" descr="screen4_v2.png">
            <a:hlinkClick r:id="rId4"/>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08762" y="932837"/>
            <a:ext cx="4961560" cy="3871161"/>
          </a:xfrm>
          <a:prstGeom prst="rect">
            <a:avLst/>
          </a:prstGeom>
        </p:spPr>
      </p:pic>
    </p:spTree>
    <p:extLst>
      <p:ext uri="{BB962C8B-B14F-4D97-AF65-F5344CB8AC3E}">
        <p14:creationId xmlns:p14="http://schemas.microsoft.com/office/powerpoint/2010/main" val="21751508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5531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Situation on Campus:</a:t>
            </a:r>
            <a:br>
              <a:rPr lang="en-US" dirty="0" smtClean="0"/>
            </a:br>
            <a:r>
              <a:rPr lang="en-US" dirty="0" smtClean="0"/>
              <a:t>Lots of Applications</a:t>
            </a:r>
            <a:endParaRPr lang="en-US" dirty="0"/>
          </a:p>
        </p:txBody>
      </p:sp>
      <p:sp>
        <p:nvSpPr>
          <p:cNvPr id="3" name="Content Placeholder 2"/>
          <p:cNvSpPr>
            <a:spLocks noGrp="1"/>
          </p:cNvSpPr>
          <p:nvPr>
            <p:ph idx="1"/>
          </p:nvPr>
        </p:nvSpPr>
        <p:spPr>
          <a:xfrm>
            <a:off x="685800" y="4029912"/>
            <a:ext cx="8458200" cy="594066"/>
          </a:xfrm>
        </p:spPr>
        <p:txBody>
          <a:bodyPr/>
          <a:lstStyle/>
          <a:p>
            <a:r>
              <a:rPr lang="en-US" dirty="0" smtClean="0"/>
              <a:t>More and more applications for students and researchers</a:t>
            </a:r>
          </a:p>
          <a:p>
            <a:r>
              <a:rPr lang="en-US" dirty="0" smtClean="0"/>
              <a:t>Many applications require authentication and authorization</a:t>
            </a:r>
            <a:endParaRPr lang="en-US" dirty="0"/>
          </a:p>
        </p:txBody>
      </p:sp>
      <p:pic>
        <p:nvPicPr>
          <p:cNvPr id="4" name="Picture 3"/>
          <p:cNvPicPr>
            <a:picLocks noChangeAspect="1"/>
          </p:cNvPicPr>
          <p:nvPr/>
        </p:nvPicPr>
        <p:blipFill>
          <a:blip r:embed="rId2" cstate="print"/>
          <a:stretch>
            <a:fillRect/>
          </a:stretch>
        </p:blipFill>
        <p:spPr>
          <a:xfrm>
            <a:off x="1979712" y="1131590"/>
            <a:ext cx="4320479" cy="2538441"/>
          </a:xfrm>
          <a:prstGeom prst="rect">
            <a:avLst/>
          </a:prstGeom>
        </p:spPr>
      </p:pic>
    </p:spTree>
    <p:extLst>
      <p:ext uri="{BB962C8B-B14F-4D97-AF65-F5344CB8AC3E}">
        <p14:creationId xmlns:p14="http://schemas.microsoft.com/office/powerpoint/2010/main" val="342082017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Problem:</a:t>
            </a:r>
            <a:br>
              <a:rPr lang="en-US" dirty="0" smtClean="0"/>
            </a:br>
            <a:r>
              <a:rPr lang="en-US" dirty="0"/>
              <a:t>Lots of </a:t>
            </a:r>
            <a:r>
              <a:rPr lang="en-US" dirty="0" smtClean="0"/>
              <a:t>Applications </a:t>
            </a:r>
            <a:r>
              <a:rPr lang="en-US" dirty="0" smtClean="0">
                <a:sym typeface="Wingdings"/>
              </a:rPr>
              <a:t> </a:t>
            </a:r>
            <a:r>
              <a:rPr lang="en-US" dirty="0" smtClean="0"/>
              <a:t>Lots of Passwords</a:t>
            </a:r>
            <a:endParaRPr lang="en-US" dirty="0"/>
          </a:p>
        </p:txBody>
      </p:sp>
      <p:sp>
        <p:nvSpPr>
          <p:cNvPr id="3" name="Content Placeholder 2"/>
          <p:cNvSpPr>
            <a:spLocks noGrp="1"/>
          </p:cNvSpPr>
          <p:nvPr>
            <p:ph idx="1"/>
          </p:nvPr>
        </p:nvSpPr>
        <p:spPr>
          <a:xfrm>
            <a:off x="685800" y="3075806"/>
            <a:ext cx="7772400" cy="1656184"/>
          </a:xfrm>
        </p:spPr>
        <p:txBody>
          <a:bodyPr/>
          <a:lstStyle/>
          <a:p>
            <a:r>
              <a:rPr lang="en-US" dirty="0" smtClean="0"/>
              <a:t>One password for each application does not scale</a:t>
            </a:r>
          </a:p>
          <a:p>
            <a:r>
              <a:rPr lang="en-US" dirty="0" smtClean="0"/>
              <a:t>Tons of passwords to manage for users and service operators</a:t>
            </a:r>
          </a:p>
          <a:p>
            <a:r>
              <a:rPr lang="en-US" dirty="0" smtClean="0"/>
              <a:t>Varying degree of password security</a:t>
            </a:r>
          </a:p>
          <a:p>
            <a:r>
              <a:rPr lang="en-US" dirty="0" smtClean="0"/>
              <a:t>Increased </a:t>
            </a:r>
            <a:r>
              <a:rPr lang="en-US" dirty="0" smtClean="0"/>
              <a:t>helpdesk/user work due </a:t>
            </a:r>
            <a:r>
              <a:rPr lang="en-US" dirty="0" smtClean="0"/>
              <a:t>to </a:t>
            </a:r>
            <a:r>
              <a:rPr lang="en-US" dirty="0" smtClean="0"/>
              <a:t>password resets</a:t>
            </a:r>
            <a:endParaRPr lang="en-US" dirty="0" smtClean="0"/>
          </a:p>
          <a:p>
            <a:r>
              <a:rPr lang="en-US" dirty="0" smtClean="0"/>
              <a:t>Collaborative usage of </a:t>
            </a:r>
            <a:r>
              <a:rPr lang="en-US" dirty="0" smtClean="0"/>
              <a:t>applications </a:t>
            </a:r>
            <a:r>
              <a:rPr lang="en-US" dirty="0" smtClean="0"/>
              <a:t>is difficult</a:t>
            </a:r>
          </a:p>
        </p:txBody>
      </p:sp>
      <p:pic>
        <p:nvPicPr>
          <p:cNvPr id="4" name="Picture 3"/>
          <p:cNvPicPr>
            <a:picLocks noChangeAspect="1"/>
          </p:cNvPicPr>
          <p:nvPr/>
        </p:nvPicPr>
        <p:blipFill>
          <a:blip r:embed="rId2" cstate="print"/>
          <a:stretch>
            <a:fillRect/>
          </a:stretch>
        </p:blipFill>
        <p:spPr>
          <a:xfrm>
            <a:off x="683568" y="1131590"/>
            <a:ext cx="2952328" cy="1623710"/>
          </a:xfrm>
          <a:prstGeom prst="rect">
            <a:avLst/>
          </a:prstGeom>
        </p:spPr>
      </p:pic>
      <p:pic>
        <p:nvPicPr>
          <p:cNvPr id="5" name="Picture 4"/>
          <p:cNvPicPr>
            <a:picLocks noChangeAspect="1"/>
          </p:cNvPicPr>
          <p:nvPr/>
        </p:nvPicPr>
        <p:blipFill>
          <a:blip r:embed="rId3" cstate="print"/>
          <a:stretch>
            <a:fillRect/>
          </a:stretch>
        </p:blipFill>
        <p:spPr>
          <a:xfrm>
            <a:off x="5796136" y="1419622"/>
            <a:ext cx="2808312" cy="1455725"/>
          </a:xfrm>
          <a:prstGeom prst="rect">
            <a:avLst/>
          </a:prstGeom>
        </p:spPr>
      </p:pic>
    </p:spTree>
    <p:extLst>
      <p:ext uri="{BB962C8B-B14F-4D97-AF65-F5344CB8AC3E}">
        <p14:creationId xmlns:p14="http://schemas.microsoft.com/office/powerpoint/2010/main" val="320208763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Solution:</a:t>
            </a:r>
            <a:r>
              <a:rPr lang="en-US" dirty="0"/>
              <a:t/>
            </a:r>
            <a:br>
              <a:rPr lang="en-US" dirty="0"/>
            </a:br>
            <a:r>
              <a:rPr lang="en-US" dirty="0" smtClean="0"/>
              <a:t>Federated Identity Management</a:t>
            </a:r>
            <a:endParaRPr lang="en-US" dirty="0"/>
          </a:p>
        </p:txBody>
      </p:sp>
      <p:pic>
        <p:nvPicPr>
          <p:cNvPr id="6" name="Picture 5"/>
          <p:cNvPicPr>
            <a:picLocks noChangeAspect="1"/>
          </p:cNvPicPr>
          <p:nvPr/>
        </p:nvPicPr>
        <p:blipFill>
          <a:blip r:embed="rId2" cstate="print"/>
          <a:stretch>
            <a:fillRect/>
          </a:stretch>
        </p:blipFill>
        <p:spPr>
          <a:xfrm>
            <a:off x="7164288" y="1707654"/>
            <a:ext cx="1656184" cy="2754306"/>
          </a:xfrm>
          <a:prstGeom prst="rect">
            <a:avLst/>
          </a:prstGeom>
        </p:spPr>
      </p:pic>
      <p:sp>
        <p:nvSpPr>
          <p:cNvPr id="3" name="Content Placeholder 2"/>
          <p:cNvSpPr>
            <a:spLocks noGrp="1"/>
          </p:cNvSpPr>
          <p:nvPr>
            <p:ph idx="1"/>
          </p:nvPr>
        </p:nvSpPr>
        <p:spPr>
          <a:xfrm>
            <a:off x="467544" y="1131590"/>
            <a:ext cx="7990656" cy="3924436"/>
          </a:xfrm>
        </p:spPr>
        <p:txBody>
          <a:bodyPr/>
          <a:lstStyle/>
          <a:p>
            <a:r>
              <a:rPr lang="en-US" sz="1600" dirty="0" smtClean="0"/>
              <a:t>Create an (identity) federation:</a:t>
            </a:r>
          </a:p>
          <a:p>
            <a:pPr lvl="1"/>
            <a:r>
              <a:rPr lang="en-US" sz="1600" dirty="0" smtClean="0"/>
              <a:t>Multiple organisations/services agree on </a:t>
            </a:r>
            <a:br>
              <a:rPr lang="en-US" sz="1600" dirty="0" smtClean="0"/>
            </a:br>
            <a:r>
              <a:rPr lang="en-US" sz="1600" dirty="0" smtClean="0"/>
              <a:t>common technical and legal standards =&gt; </a:t>
            </a:r>
            <a:r>
              <a:rPr lang="en-US" sz="1600" b="1" dirty="0" smtClean="0"/>
              <a:t>trust</a:t>
            </a:r>
          </a:p>
          <a:p>
            <a:pPr lvl="1"/>
            <a:r>
              <a:rPr lang="en-US" sz="1600" dirty="0"/>
              <a:t>Deploy Identity </a:t>
            </a:r>
            <a:r>
              <a:rPr lang="en-US" sz="1600" dirty="0" smtClean="0"/>
              <a:t>and Service Providers</a:t>
            </a:r>
            <a:endParaRPr lang="en-US" sz="1600" dirty="0"/>
          </a:p>
          <a:p>
            <a:pPr lvl="1"/>
            <a:r>
              <a:rPr lang="en-US" sz="1600" dirty="0" smtClean="0"/>
              <a:t>Mutually trust each other's identity assertions</a:t>
            </a:r>
          </a:p>
          <a:p>
            <a:pPr lvl="1"/>
            <a:r>
              <a:rPr lang="en-US" sz="1600" dirty="0" smtClean="0"/>
              <a:t>Collaborate, e.g</a:t>
            </a:r>
            <a:r>
              <a:rPr lang="en-US" sz="1600" dirty="0"/>
              <a:t>. common e-learning </a:t>
            </a:r>
            <a:r>
              <a:rPr lang="en-US" sz="1600" dirty="0" smtClean="0"/>
              <a:t>platform</a:t>
            </a:r>
            <a:endParaRPr lang="en-US" sz="1050" dirty="0"/>
          </a:p>
          <a:p>
            <a:pPr lvl="1"/>
            <a:endParaRPr lang="en-US" sz="1050" dirty="0" smtClean="0"/>
          </a:p>
          <a:p>
            <a:r>
              <a:rPr lang="en-US" sz="1600" dirty="0" smtClean="0"/>
              <a:t>One login name and password for users</a:t>
            </a:r>
          </a:p>
          <a:p>
            <a:endParaRPr lang="en-US" sz="1000" dirty="0" smtClean="0"/>
          </a:p>
          <a:p>
            <a:r>
              <a:rPr lang="en-US" sz="1600" dirty="0" smtClean="0"/>
              <a:t>Password entered only on login page of home organisation </a:t>
            </a:r>
          </a:p>
          <a:p>
            <a:endParaRPr lang="en-US" sz="1050" dirty="0"/>
          </a:p>
          <a:p>
            <a:r>
              <a:rPr lang="en-US" sz="1600" dirty="0" smtClean="0"/>
              <a:t>First Academic Identity Federations started in </a:t>
            </a:r>
            <a:r>
              <a:rPr lang="en-US" sz="1600" dirty="0" smtClean="0"/>
              <a:t>mid-2000s</a:t>
            </a:r>
            <a:endParaRPr lang="en-US" sz="1600" dirty="0"/>
          </a:p>
          <a:p>
            <a:endParaRPr lang="en-US" sz="1000" dirty="0"/>
          </a:p>
          <a:p>
            <a:r>
              <a:rPr lang="en-US" sz="1600" dirty="0" smtClean="0"/>
              <a:t>Many countries have national academic identity federations today!</a:t>
            </a:r>
          </a:p>
        </p:txBody>
      </p:sp>
      <p:sp>
        <p:nvSpPr>
          <p:cNvPr id="7" name="Content Placeholder 2"/>
          <p:cNvSpPr txBox="1">
            <a:spLocks/>
          </p:cNvSpPr>
          <p:nvPr/>
        </p:nvSpPr>
        <p:spPr bwMode="auto">
          <a:xfrm>
            <a:off x="7020272" y="951570"/>
            <a:ext cx="1872208" cy="270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0" tIns="45716" rIns="91430" bIns="45716" numCol="1" anchor="t" anchorCtr="0" compatLnSpc="1">
            <a:prstTxWarp prst="textNoShape">
              <a:avLst/>
            </a:prstTxWarp>
          </a:bodyPr>
          <a:lstStyle>
            <a:lvl1pPr marL="342900" indent="-342900" algn="l" rtl="0" eaLnBrk="1" fontAlgn="base" hangingPunct="1">
              <a:spcBef>
                <a:spcPct val="20000"/>
              </a:spcBef>
              <a:spcAft>
                <a:spcPct val="0"/>
              </a:spcAft>
              <a:buClr>
                <a:srgbClr val="004359"/>
              </a:buClr>
              <a:buSzPct val="100000"/>
              <a:buFont typeface="Times" charset="0"/>
              <a:buBlip>
                <a:blip r:embed="rId3"/>
              </a:buBlip>
              <a:defRPr>
                <a:solidFill>
                  <a:schemeClr val="tx1"/>
                </a:solidFill>
                <a:latin typeface="+mn-lt"/>
                <a:ea typeface="+mn-ea"/>
                <a:cs typeface="+mn-cs"/>
              </a:defRPr>
            </a:lvl1pPr>
            <a:lvl2pPr marL="776288" indent="-342900" algn="l" rtl="0" eaLnBrk="1" fontAlgn="base" hangingPunct="1">
              <a:spcBef>
                <a:spcPct val="20000"/>
              </a:spcBef>
              <a:spcAft>
                <a:spcPct val="0"/>
              </a:spcAft>
              <a:buSzPct val="80000"/>
              <a:buFont typeface="Times" charset="0"/>
              <a:buBlip>
                <a:blip r:embed="rId3"/>
              </a:buBlip>
              <a:defRPr>
                <a:solidFill>
                  <a:schemeClr val="tx1"/>
                </a:solidFill>
                <a:latin typeface="+mn-lt"/>
              </a:defRPr>
            </a:lvl2pPr>
            <a:lvl3pPr marL="1200150" indent="-342900" algn="l" rtl="0" eaLnBrk="1" fontAlgn="base" hangingPunct="1">
              <a:spcBef>
                <a:spcPct val="20000"/>
              </a:spcBef>
              <a:spcAft>
                <a:spcPct val="0"/>
              </a:spcAft>
              <a:buClr>
                <a:srgbClr val="004359"/>
              </a:buClr>
              <a:buSzPct val="125000"/>
              <a:buChar char="–"/>
              <a:defRPr i="1">
                <a:solidFill>
                  <a:schemeClr val="tx1"/>
                </a:solidFill>
                <a:latin typeface="+mn-lt"/>
              </a:defRPr>
            </a:lvl3pPr>
            <a:lvl4pPr marL="1633538" indent="-342900" algn="l" rtl="0" eaLnBrk="1" fontAlgn="base" hangingPunct="1">
              <a:spcBef>
                <a:spcPct val="20000"/>
              </a:spcBef>
              <a:spcAft>
                <a:spcPct val="0"/>
              </a:spcAft>
              <a:buClr>
                <a:srgbClr val="004359"/>
              </a:buClr>
              <a:buSzPct val="125000"/>
              <a:buChar char="–"/>
              <a:defRPr i="1">
                <a:solidFill>
                  <a:schemeClr val="tx1"/>
                </a:solidFill>
                <a:latin typeface="+mn-lt"/>
              </a:defRPr>
            </a:lvl4pPr>
            <a:lvl5pPr marL="2054225" indent="-342900" algn="l" rtl="0" eaLnBrk="1" fontAlgn="base" hangingPunct="1">
              <a:spcBef>
                <a:spcPct val="20000"/>
              </a:spcBef>
              <a:spcAft>
                <a:spcPct val="0"/>
              </a:spcAft>
              <a:buClr>
                <a:srgbClr val="004359"/>
              </a:buClr>
              <a:buSzPct val="125000"/>
              <a:buChar char="–"/>
              <a:defRPr i="1">
                <a:solidFill>
                  <a:schemeClr val="tx1"/>
                </a:solidFill>
                <a:latin typeface="+mn-lt"/>
              </a:defRPr>
            </a:lvl5pPr>
            <a:lvl6pPr marL="2511425" indent="-342900" algn="l" rtl="0" eaLnBrk="1" fontAlgn="base" hangingPunct="1">
              <a:spcBef>
                <a:spcPct val="20000"/>
              </a:spcBef>
              <a:spcAft>
                <a:spcPct val="0"/>
              </a:spcAft>
              <a:buClr>
                <a:srgbClr val="004359"/>
              </a:buClr>
              <a:buSzPct val="125000"/>
              <a:buChar char="–"/>
              <a:defRPr i="1">
                <a:solidFill>
                  <a:schemeClr val="tx1"/>
                </a:solidFill>
                <a:latin typeface="+mn-lt"/>
              </a:defRPr>
            </a:lvl6pPr>
            <a:lvl7pPr marL="2968625" indent="-342900" algn="l" rtl="0" eaLnBrk="1" fontAlgn="base" hangingPunct="1">
              <a:spcBef>
                <a:spcPct val="20000"/>
              </a:spcBef>
              <a:spcAft>
                <a:spcPct val="0"/>
              </a:spcAft>
              <a:buClr>
                <a:srgbClr val="004359"/>
              </a:buClr>
              <a:buSzPct val="125000"/>
              <a:buChar char="–"/>
              <a:defRPr i="1">
                <a:solidFill>
                  <a:schemeClr val="tx1"/>
                </a:solidFill>
                <a:latin typeface="+mn-lt"/>
              </a:defRPr>
            </a:lvl7pPr>
            <a:lvl8pPr marL="3425825" indent="-342900" algn="l" rtl="0" eaLnBrk="1" fontAlgn="base" hangingPunct="1">
              <a:spcBef>
                <a:spcPct val="20000"/>
              </a:spcBef>
              <a:spcAft>
                <a:spcPct val="0"/>
              </a:spcAft>
              <a:buClr>
                <a:srgbClr val="004359"/>
              </a:buClr>
              <a:buSzPct val="125000"/>
              <a:buChar char="–"/>
              <a:defRPr i="1">
                <a:solidFill>
                  <a:schemeClr val="tx1"/>
                </a:solidFill>
                <a:latin typeface="+mn-lt"/>
              </a:defRPr>
            </a:lvl8pPr>
            <a:lvl9pPr marL="3883025" indent="-342900" algn="l" rtl="0" eaLnBrk="1" fontAlgn="base" hangingPunct="1">
              <a:spcBef>
                <a:spcPct val="20000"/>
              </a:spcBef>
              <a:spcAft>
                <a:spcPct val="0"/>
              </a:spcAft>
              <a:buClr>
                <a:srgbClr val="004359"/>
              </a:buClr>
              <a:buSzPct val="125000"/>
              <a:buChar char="–"/>
              <a:defRPr i="1">
                <a:solidFill>
                  <a:schemeClr val="tx1"/>
                </a:solidFill>
                <a:latin typeface="+mn-lt"/>
              </a:defRPr>
            </a:lvl9pPr>
          </a:lstStyle>
          <a:p>
            <a:pPr marL="0" indent="0">
              <a:buNone/>
            </a:pPr>
            <a:r>
              <a:rPr lang="en-US" sz="2000" dirty="0" smtClean="0"/>
              <a:t>Federation</a:t>
            </a:r>
          </a:p>
        </p:txBody>
      </p:sp>
      <p:cxnSp>
        <p:nvCxnSpPr>
          <p:cNvPr id="10" name="Straight Connector 9"/>
          <p:cNvCxnSpPr/>
          <p:nvPr/>
        </p:nvCxnSpPr>
        <p:spPr bwMode="auto">
          <a:xfrm>
            <a:off x="7740352" y="1347614"/>
            <a:ext cx="216024" cy="270030"/>
          </a:xfrm>
          <a:prstGeom prst="line">
            <a:avLst/>
          </a:prstGeom>
          <a:solidFill>
            <a:schemeClr val="accent1"/>
          </a:solidFill>
          <a:ln w="2857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208601451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SWITCHaai Federation</a:t>
            </a:r>
            <a:br>
              <a:rPr lang="en-US" dirty="0" smtClean="0"/>
            </a:br>
            <a:r>
              <a:rPr lang="en-US" dirty="0" smtClean="0"/>
              <a:t>(Switzerland)</a:t>
            </a:r>
            <a:endParaRPr lang="en-US" dirty="0"/>
          </a:p>
        </p:txBody>
      </p:sp>
      <p:pic>
        <p:nvPicPr>
          <p:cNvPr id="13" name="Picture 2" descr="AAI-Map 2013.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9592" y="1059582"/>
            <a:ext cx="2952328" cy="1724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4" name="Object 3"/>
          <p:cNvGraphicFramePr>
            <a:graphicFrameLocks noChangeAspect="1"/>
          </p:cNvGraphicFramePr>
          <p:nvPr>
            <p:extLst>
              <p:ext uri="{D42A27DB-BD31-4B8C-83A1-F6EECF244321}">
                <p14:modId xmlns:p14="http://schemas.microsoft.com/office/powerpoint/2010/main" val="3431635164"/>
              </p:ext>
            </p:extLst>
          </p:nvPr>
        </p:nvGraphicFramePr>
        <p:xfrm>
          <a:off x="4993185" y="1135651"/>
          <a:ext cx="3035199" cy="1868147"/>
        </p:xfrm>
        <a:graphic>
          <a:graphicData uri="http://schemas.openxmlformats.org/presentationml/2006/ole">
            <mc:AlternateContent xmlns:mc="http://schemas.openxmlformats.org/markup-compatibility/2006">
              <mc:Choice xmlns:v="urn:schemas-microsoft-com:vml" Requires="v">
                <p:oleObj spid="_x0000_s3554" name="Chart" r:id="rId4" imgW="4498200" imgH="3108240" progId="Excel.Sheet.8">
                  <p:embed/>
                </p:oleObj>
              </mc:Choice>
              <mc:Fallback>
                <p:oleObj name="Chart" r:id="rId4" imgW="4498200" imgH="3108240" progId="Excel.Sheet.8">
                  <p:embed/>
                  <p:pic>
                    <p:nvPicPr>
                      <p:cNvPr id="0" name="Picture 308"/>
                      <p:cNvPicPr>
                        <a:picLocks noChangeAspect="1" noChangeArrowheads="1"/>
                      </p:cNvPicPr>
                      <p:nvPr/>
                    </p:nvPicPr>
                    <p:blipFill>
                      <a:blip r:embed="rId5">
                        <a:extLst>
                          <a:ext uri="{28A0092B-C50C-407E-A947-70E740481C1C}">
                            <a14:useLocalDpi xmlns:a14="http://schemas.microsoft.com/office/drawing/2010/main" val="0"/>
                          </a:ext>
                        </a:extLst>
                      </a:blip>
                      <a:srcRect r="7985"/>
                      <a:stretch>
                        <a:fillRect/>
                      </a:stretch>
                    </p:blipFill>
                    <p:spPr bwMode="auto">
                      <a:xfrm>
                        <a:off x="4993185" y="1135651"/>
                        <a:ext cx="3035199" cy="1868147"/>
                      </a:xfrm>
                      <a:prstGeom prst="rect">
                        <a:avLst/>
                      </a:prstGeom>
                      <a:noFill/>
                    </p:spPr>
                  </p:pic>
                </p:oleObj>
              </mc:Fallback>
            </mc:AlternateContent>
          </a:graphicData>
        </a:graphic>
      </p:graphicFrame>
      <p:graphicFrame>
        <p:nvGraphicFramePr>
          <p:cNvPr id="15" name="Object 3"/>
          <p:cNvGraphicFramePr>
            <a:graphicFrameLocks noChangeAspect="1"/>
          </p:cNvGraphicFramePr>
          <p:nvPr>
            <p:extLst>
              <p:ext uri="{D42A27DB-BD31-4B8C-83A1-F6EECF244321}">
                <p14:modId xmlns:p14="http://schemas.microsoft.com/office/powerpoint/2010/main" val="621587838"/>
              </p:ext>
            </p:extLst>
          </p:nvPr>
        </p:nvGraphicFramePr>
        <p:xfrm>
          <a:off x="618036" y="3059862"/>
          <a:ext cx="3091404" cy="1689104"/>
        </p:xfrm>
        <a:graphic>
          <a:graphicData uri="http://schemas.openxmlformats.org/presentationml/2006/ole">
            <mc:AlternateContent xmlns:mc="http://schemas.openxmlformats.org/markup-compatibility/2006">
              <mc:Choice xmlns:v="urn:schemas-microsoft-com:vml" Requires="v">
                <p:oleObj spid="_x0000_s3555" name="Chart" r:id="rId6" imgW="5064840" imgH="3163320" progId="Excel.Sheet.8">
                  <p:embed/>
                </p:oleObj>
              </mc:Choice>
              <mc:Fallback>
                <p:oleObj name="Chart" r:id="rId6" imgW="5064840" imgH="3163320" progId="Excel.Sheet.8">
                  <p:embed/>
                  <p:pic>
                    <p:nvPicPr>
                      <p:cNvPr id="0" name="Picture 309"/>
                      <p:cNvPicPr>
                        <a:picLocks noChangeAspect="1" noChangeArrowheads="1"/>
                      </p:cNvPicPr>
                      <p:nvPr/>
                    </p:nvPicPr>
                    <p:blipFill>
                      <a:blip r:embed="rId7">
                        <a:extLst>
                          <a:ext uri="{28A0092B-C50C-407E-A947-70E740481C1C}">
                            <a14:useLocalDpi xmlns:a14="http://schemas.microsoft.com/office/drawing/2010/main" val="0"/>
                          </a:ext>
                        </a:extLst>
                      </a:blip>
                      <a:srcRect r="3970" b="6561"/>
                      <a:stretch>
                        <a:fillRect/>
                      </a:stretch>
                    </p:blipFill>
                    <p:spPr bwMode="auto">
                      <a:xfrm>
                        <a:off x="618036" y="3059862"/>
                        <a:ext cx="3091404" cy="1689104"/>
                      </a:xfrm>
                      <a:prstGeom prst="rect">
                        <a:avLst/>
                      </a:prstGeom>
                      <a:noFill/>
                    </p:spPr>
                  </p:pic>
                </p:oleObj>
              </mc:Fallback>
            </mc:AlternateContent>
          </a:graphicData>
        </a:graphic>
      </p:graphicFrame>
      <p:graphicFrame>
        <p:nvGraphicFramePr>
          <p:cNvPr id="16" name="Object 4"/>
          <p:cNvGraphicFramePr>
            <a:graphicFrameLocks noChangeAspect="1"/>
          </p:cNvGraphicFramePr>
          <p:nvPr>
            <p:extLst>
              <p:ext uri="{D42A27DB-BD31-4B8C-83A1-F6EECF244321}">
                <p14:modId xmlns:p14="http://schemas.microsoft.com/office/powerpoint/2010/main" val="1560965888"/>
              </p:ext>
            </p:extLst>
          </p:nvPr>
        </p:nvGraphicFramePr>
        <p:xfrm>
          <a:off x="5109072" y="3062345"/>
          <a:ext cx="2947190" cy="1700909"/>
        </p:xfrm>
        <a:graphic>
          <a:graphicData uri="http://schemas.openxmlformats.org/presentationml/2006/ole">
            <mc:AlternateContent xmlns:mc="http://schemas.openxmlformats.org/markup-compatibility/2006">
              <mc:Choice xmlns:v="urn:schemas-microsoft-com:vml" Requires="v">
                <p:oleObj spid="_x0000_s3556" name="Worksheet" r:id="rId8" imgW="4498200" imgH="3126600" progId="Excel.Sheet.8">
                  <p:embed/>
                </p:oleObj>
              </mc:Choice>
              <mc:Fallback>
                <p:oleObj name="Worksheet" r:id="rId8" imgW="4498200" imgH="3126600" progId="Excel.Sheet.8">
                  <p:embed/>
                  <p:pic>
                    <p:nvPicPr>
                      <p:cNvPr id="0" name="Picture 310"/>
                      <p:cNvPicPr>
                        <a:picLocks noChangeAspect="1" noChangeArrowheads="1"/>
                      </p:cNvPicPr>
                      <p:nvPr/>
                    </p:nvPicPr>
                    <p:blipFill>
                      <a:blip r:embed="rId9">
                        <a:extLst>
                          <a:ext uri="{28A0092B-C50C-407E-A947-70E740481C1C}">
                            <a14:useLocalDpi xmlns:a14="http://schemas.microsoft.com/office/drawing/2010/main" val="0"/>
                          </a:ext>
                        </a:extLst>
                      </a:blip>
                      <a:srcRect r="7985"/>
                      <a:stretch>
                        <a:fillRect/>
                      </a:stretch>
                    </p:blipFill>
                    <p:spPr bwMode="auto">
                      <a:xfrm>
                        <a:off x="5109072" y="3062345"/>
                        <a:ext cx="2947190" cy="1700909"/>
                      </a:xfrm>
                      <a:prstGeom prst="rect">
                        <a:avLst/>
                      </a:prstGeom>
                      <a:noFill/>
                    </p:spPr>
                  </p:pic>
                </p:oleObj>
              </mc:Fallback>
            </mc:AlternateContent>
          </a:graphicData>
        </a:graphic>
      </p:graphicFrame>
      <p:sp>
        <p:nvSpPr>
          <p:cNvPr id="17" name="Rectangle 7"/>
          <p:cNvSpPr>
            <a:spLocks noChangeArrowheads="1"/>
          </p:cNvSpPr>
          <p:nvPr/>
        </p:nvSpPr>
        <p:spPr bwMode="auto">
          <a:xfrm>
            <a:off x="1043608" y="2915361"/>
            <a:ext cx="3716090" cy="28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anchor="ctr">
            <a:spAutoFit/>
          </a:bodyPr>
          <a:lstStyle/>
          <a:p>
            <a:pPr defTabSz="762000">
              <a:lnSpc>
                <a:spcPct val="90000"/>
              </a:lnSpc>
            </a:pPr>
            <a:r>
              <a:rPr lang="en-US" sz="1400" b="1" dirty="0" smtClean="0">
                <a:solidFill>
                  <a:srgbClr val="006C00"/>
                </a:solidFill>
              </a:rPr>
              <a:t>Number of Federation-enabled </a:t>
            </a:r>
            <a:r>
              <a:rPr lang="en-US" sz="1400" b="1" dirty="0">
                <a:solidFill>
                  <a:srgbClr val="006C00"/>
                </a:solidFill>
              </a:rPr>
              <a:t>accounts</a:t>
            </a:r>
          </a:p>
        </p:txBody>
      </p:sp>
      <p:sp>
        <p:nvSpPr>
          <p:cNvPr id="18" name="Rectangle 8"/>
          <p:cNvSpPr>
            <a:spLocks noChangeArrowheads="1"/>
          </p:cNvSpPr>
          <p:nvPr/>
        </p:nvSpPr>
        <p:spPr bwMode="auto">
          <a:xfrm>
            <a:off x="5476232" y="2859782"/>
            <a:ext cx="2984201" cy="28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anchor="ctr">
            <a:spAutoFit/>
          </a:bodyPr>
          <a:lstStyle/>
          <a:p>
            <a:pPr defTabSz="762000">
              <a:lnSpc>
                <a:spcPct val="90000"/>
              </a:lnSpc>
            </a:pPr>
            <a:r>
              <a:rPr lang="en-US" sz="1400" b="1" dirty="0" smtClean="0">
                <a:solidFill>
                  <a:srgbClr val="FF5B00"/>
                </a:solidFill>
              </a:rPr>
              <a:t>Number of Resources/Services</a:t>
            </a:r>
            <a:endParaRPr lang="en-US" sz="1400" b="1" dirty="0">
              <a:solidFill>
                <a:srgbClr val="FF5B00"/>
              </a:solidFill>
            </a:endParaRPr>
          </a:p>
        </p:txBody>
      </p:sp>
      <p:sp>
        <p:nvSpPr>
          <p:cNvPr id="19" name="Rectangle 9"/>
          <p:cNvSpPr>
            <a:spLocks noChangeArrowheads="1"/>
          </p:cNvSpPr>
          <p:nvPr/>
        </p:nvSpPr>
        <p:spPr bwMode="auto">
          <a:xfrm>
            <a:off x="5476232" y="951571"/>
            <a:ext cx="2192113" cy="28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90000"/>
              </a:lnSpc>
            </a:pPr>
            <a:r>
              <a:rPr lang="en-US" sz="1400" b="1" dirty="0" smtClean="0">
                <a:solidFill>
                  <a:srgbClr val="00247D"/>
                </a:solidFill>
              </a:rPr>
              <a:t>Number of Organizations</a:t>
            </a:r>
            <a:endParaRPr lang="en-US" sz="1400" b="1" dirty="0">
              <a:solidFill>
                <a:srgbClr val="00247D"/>
              </a:solidFill>
            </a:endParaRPr>
          </a:p>
        </p:txBody>
      </p:sp>
      <p:sp>
        <p:nvSpPr>
          <p:cNvPr id="20" name="Rectangle 10"/>
          <p:cNvSpPr>
            <a:spLocks noChangeArrowheads="1"/>
          </p:cNvSpPr>
          <p:nvPr/>
        </p:nvSpPr>
        <p:spPr bwMode="auto">
          <a:xfrm>
            <a:off x="1835696" y="3867894"/>
            <a:ext cx="2273488" cy="652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anchor="ctr">
            <a:spAutoFit/>
          </a:bodyPr>
          <a:lstStyle/>
          <a:p>
            <a:pPr algn="ctr" defTabSz="762000">
              <a:lnSpc>
                <a:spcPct val="130000"/>
              </a:lnSpc>
              <a:spcAft>
                <a:spcPts val="1800"/>
              </a:spcAft>
            </a:pPr>
            <a:r>
              <a:rPr lang="en-US" sz="1400" b="1" dirty="0">
                <a:solidFill>
                  <a:srgbClr val="006C00"/>
                </a:solidFill>
              </a:rPr>
              <a:t>98% coverage in</a:t>
            </a:r>
            <a:br>
              <a:rPr lang="en-US" sz="1400" b="1" dirty="0">
                <a:solidFill>
                  <a:srgbClr val="006C00"/>
                </a:solidFill>
              </a:rPr>
            </a:br>
            <a:r>
              <a:rPr lang="en-US" sz="1400" b="1" dirty="0">
                <a:solidFill>
                  <a:srgbClr val="006C00"/>
                </a:solidFill>
              </a:rPr>
              <a:t>higher education</a:t>
            </a:r>
          </a:p>
        </p:txBody>
      </p:sp>
    </p:spTree>
    <p:extLst>
      <p:ext uri="{BB962C8B-B14F-4D97-AF65-F5344CB8AC3E}">
        <p14:creationId xmlns:p14="http://schemas.microsoft.com/office/powerpoint/2010/main" val="96719788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Screen Shot 2014-01-22 at 2.39.22 pm.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915566"/>
            <a:ext cx="9144000" cy="3960984"/>
          </a:xfrm>
          <a:prstGeom prst="rect">
            <a:avLst/>
          </a:prstGeom>
        </p:spPr>
      </p:pic>
      <p:sp>
        <p:nvSpPr>
          <p:cNvPr id="2" name="Title 1"/>
          <p:cNvSpPr>
            <a:spLocks noGrp="1"/>
          </p:cNvSpPr>
          <p:nvPr>
            <p:ph type="title"/>
          </p:nvPr>
        </p:nvSpPr>
        <p:spPr/>
        <p:txBody>
          <a:bodyPr/>
          <a:lstStyle/>
          <a:p>
            <a:r>
              <a:rPr lang="en-US" dirty="0" smtClean="0"/>
              <a:t>eduroam Federations</a:t>
            </a:r>
            <a:r>
              <a:rPr lang="en-US" dirty="0"/>
              <a:t/>
            </a:r>
            <a:br>
              <a:rPr lang="en-US" dirty="0"/>
            </a:br>
            <a:r>
              <a:rPr lang="en-US" dirty="0"/>
              <a:t>W</a:t>
            </a:r>
            <a:r>
              <a:rPr lang="en-US" dirty="0" smtClean="0"/>
              <a:t>orld </a:t>
            </a:r>
            <a:r>
              <a:rPr lang="en-US" dirty="0" smtClean="0"/>
              <a:t>Wide</a:t>
            </a:r>
            <a:endParaRPr lang="en-US" dirty="0"/>
          </a:p>
        </p:txBody>
      </p:sp>
      <p:sp>
        <p:nvSpPr>
          <p:cNvPr id="9" name="Rectangle 8"/>
          <p:cNvSpPr/>
          <p:nvPr/>
        </p:nvSpPr>
        <p:spPr>
          <a:xfrm>
            <a:off x="4860032" y="4609460"/>
            <a:ext cx="4464496" cy="338554"/>
          </a:xfrm>
          <a:prstGeom prst="rect">
            <a:avLst/>
          </a:prstGeom>
        </p:spPr>
        <p:txBody>
          <a:bodyPr wrap="square">
            <a:spAutoFit/>
          </a:bodyPr>
          <a:lstStyle/>
          <a:p>
            <a:pPr>
              <a:defRPr/>
            </a:pPr>
            <a:r>
              <a:rPr lang="en-US" sz="1600" kern="0" dirty="0" smtClean="0">
                <a:solidFill>
                  <a:srgbClr val="074359"/>
                </a:solidFill>
                <a:latin typeface="Arial"/>
                <a:ea typeface="ＭＳ Ｐゴシック"/>
              </a:rPr>
              <a:t>last update </a:t>
            </a:r>
            <a:r>
              <a:rPr lang="en-US" sz="1600" kern="0" dirty="0" smtClean="0">
                <a:solidFill>
                  <a:srgbClr val="074359"/>
                </a:solidFill>
                <a:latin typeface="Arial"/>
                <a:ea typeface="ＭＳ Ｐゴシック"/>
              </a:rPr>
              <a:t>January</a:t>
            </a:r>
            <a:r>
              <a:rPr lang="en-US" sz="1600" kern="0" dirty="0" smtClean="0">
                <a:solidFill>
                  <a:srgbClr val="074359"/>
                </a:solidFill>
                <a:latin typeface="Arial"/>
                <a:ea typeface="ＭＳ Ｐゴシック"/>
              </a:rPr>
              <a:t> 2014, </a:t>
            </a:r>
            <a:r>
              <a:rPr lang="en-US" sz="1600" kern="0" dirty="0" err="1" smtClean="0">
                <a:solidFill>
                  <a:srgbClr val="074359"/>
                </a:solidFill>
                <a:latin typeface="Arial"/>
                <a:ea typeface="ＭＳ Ｐゴシック"/>
              </a:rPr>
              <a:t>www.eduroam.org</a:t>
            </a:r>
            <a:endParaRPr lang="en-US" sz="1600" kern="0" dirty="0">
              <a:solidFill>
                <a:srgbClr val="074359"/>
              </a:solidFill>
              <a:latin typeface="Arial"/>
              <a:ea typeface="ＭＳ Ｐゴシック"/>
            </a:endParaRPr>
          </a:p>
        </p:txBody>
      </p:sp>
      <p:sp>
        <p:nvSpPr>
          <p:cNvPr id="3" name="Content Placeholder 2"/>
          <p:cNvSpPr>
            <a:spLocks noGrp="1"/>
          </p:cNvSpPr>
          <p:nvPr>
            <p:ph idx="1"/>
          </p:nvPr>
        </p:nvSpPr>
        <p:spPr/>
        <p:txBody>
          <a:bodyPr/>
          <a:lstStyle/>
          <a:p>
            <a:endParaRPr lang="en-US" dirty="0"/>
          </a:p>
        </p:txBody>
      </p:sp>
      <p:grpSp>
        <p:nvGrpSpPr>
          <p:cNvPr id="17" name="Group 4"/>
          <p:cNvGrpSpPr/>
          <p:nvPr/>
        </p:nvGrpSpPr>
        <p:grpSpPr>
          <a:xfrm>
            <a:off x="765895" y="3723878"/>
            <a:ext cx="2293937" cy="646331"/>
            <a:chOff x="684213" y="5516563"/>
            <a:chExt cx="2293937" cy="646331"/>
          </a:xfrm>
        </p:grpSpPr>
        <p:sp>
          <p:nvSpPr>
            <p:cNvPr id="18" name="Rectangle 3"/>
            <p:cNvSpPr>
              <a:spLocks noChangeArrowheads="1"/>
            </p:cNvSpPr>
            <p:nvPr/>
          </p:nvSpPr>
          <p:spPr bwMode="auto">
            <a:xfrm>
              <a:off x="684213" y="5576888"/>
              <a:ext cx="142875" cy="142875"/>
            </a:xfrm>
            <a:prstGeom prst="rect">
              <a:avLst/>
            </a:prstGeom>
            <a:solidFill>
              <a:srgbClr val="004359"/>
            </a:solidFill>
            <a:ln w="9525">
              <a:solidFill>
                <a:schemeClr val="tx1"/>
              </a:solidFill>
              <a:round/>
              <a:headEnd/>
              <a:tailEnd/>
            </a:ln>
          </p:spPr>
          <p:txBody>
            <a:bodyPr/>
            <a:lstStyle/>
            <a:p>
              <a:pPr defTabSz="915988" eaLnBrk="1" hangingPunct="1"/>
              <a:endParaRPr lang="en-US" sz="1800">
                <a:solidFill>
                  <a:prstClr val="black"/>
                </a:solidFill>
                <a:latin typeface="Arial" charset="0"/>
                <a:ea typeface="ＭＳ Ｐゴシック" charset="0"/>
                <a:cs typeface="ＭＳ Ｐゴシック" charset="0"/>
              </a:endParaRPr>
            </a:p>
          </p:txBody>
        </p:sp>
        <p:sp>
          <p:nvSpPr>
            <p:cNvPr id="19" name="Rectangle 4"/>
            <p:cNvSpPr>
              <a:spLocks noChangeArrowheads="1"/>
            </p:cNvSpPr>
            <p:nvPr/>
          </p:nvSpPr>
          <p:spPr bwMode="auto">
            <a:xfrm>
              <a:off x="684213" y="5949950"/>
              <a:ext cx="142875" cy="142875"/>
            </a:xfrm>
            <a:prstGeom prst="rect">
              <a:avLst/>
            </a:prstGeom>
            <a:solidFill>
              <a:schemeClr val="bg1">
                <a:lumMod val="85000"/>
              </a:schemeClr>
            </a:solidFill>
            <a:ln w="9525">
              <a:solidFill>
                <a:schemeClr val="tx1"/>
              </a:solidFill>
              <a:round/>
              <a:headEnd/>
              <a:tailEnd/>
            </a:ln>
          </p:spPr>
          <p:txBody>
            <a:bodyPr/>
            <a:lstStyle/>
            <a:p>
              <a:pPr defTabSz="915988" eaLnBrk="1" hangingPunct="1"/>
              <a:endParaRPr lang="en-US" sz="1800">
                <a:solidFill>
                  <a:prstClr val="black"/>
                </a:solidFill>
                <a:latin typeface="Arial" charset="0"/>
                <a:ea typeface="ＭＳ Ｐゴシック" charset="0"/>
                <a:cs typeface="ＭＳ Ｐゴシック" charset="0"/>
              </a:endParaRPr>
            </a:p>
          </p:txBody>
        </p:sp>
        <p:sp>
          <p:nvSpPr>
            <p:cNvPr id="20" name="Rectangle 19"/>
            <p:cNvSpPr>
              <a:spLocks noChangeArrowheads="1"/>
            </p:cNvSpPr>
            <p:nvPr/>
          </p:nvSpPr>
          <p:spPr bwMode="auto">
            <a:xfrm>
              <a:off x="684213" y="5761038"/>
              <a:ext cx="142875" cy="144462"/>
            </a:xfrm>
            <a:prstGeom prst="rect">
              <a:avLst/>
            </a:prstGeom>
            <a:solidFill>
              <a:srgbClr val="B2CCD3"/>
            </a:solidFill>
            <a:ln w="9525">
              <a:solidFill>
                <a:schemeClr val="tx1"/>
              </a:solidFill>
              <a:round/>
              <a:headEnd/>
              <a:tailEnd/>
            </a:ln>
          </p:spPr>
          <p:txBody>
            <a:bodyPr/>
            <a:lstStyle/>
            <a:p>
              <a:pPr defTabSz="915988" eaLnBrk="1" hangingPunct="1"/>
              <a:endParaRPr lang="en-US" sz="1800">
                <a:solidFill>
                  <a:prstClr val="black"/>
                </a:solidFill>
                <a:latin typeface="Arial" charset="0"/>
                <a:ea typeface="ＭＳ Ｐゴシック" charset="0"/>
                <a:cs typeface="ＭＳ Ｐゴシック" charset="0"/>
              </a:endParaRPr>
            </a:p>
          </p:txBody>
        </p:sp>
        <p:sp>
          <p:nvSpPr>
            <p:cNvPr id="21" name="Rectangle 20"/>
            <p:cNvSpPr/>
            <p:nvPr/>
          </p:nvSpPr>
          <p:spPr>
            <a:xfrm>
              <a:off x="827088" y="5516563"/>
              <a:ext cx="2151062" cy="646331"/>
            </a:xfrm>
            <a:prstGeom prst="rect">
              <a:avLst/>
            </a:prstGeom>
          </p:spPr>
          <p:txBody>
            <a:bodyPr>
              <a:spAutoFit/>
            </a:bodyPr>
            <a:lstStyle/>
            <a:p>
              <a:pPr eaLnBrk="1" hangingPunct="1">
                <a:defRPr/>
              </a:pPr>
              <a:r>
                <a:rPr lang="en-US" sz="1200" kern="0" dirty="0">
                  <a:solidFill>
                    <a:srgbClr val="074359"/>
                  </a:solidFill>
                  <a:latin typeface="Arial"/>
                  <a:ea typeface="ＭＳ Ｐゴシック"/>
                  <a:cs typeface="ＭＳ Ｐゴシック" charset="0"/>
                </a:rPr>
                <a:t>e</a:t>
              </a:r>
              <a:r>
                <a:rPr lang="en-US" sz="1200" kern="0" dirty="0" smtClean="0">
                  <a:solidFill>
                    <a:srgbClr val="074359"/>
                  </a:solidFill>
                  <a:latin typeface="Arial"/>
                  <a:ea typeface="ＭＳ Ｐゴシック"/>
                  <a:cs typeface="ＭＳ Ｐゴシック" charset="0"/>
                </a:rPr>
                <a:t>duroam</a:t>
              </a:r>
              <a:endParaRPr lang="en-US" sz="1200" kern="0" dirty="0">
                <a:solidFill>
                  <a:srgbClr val="074359"/>
                </a:solidFill>
                <a:latin typeface="Arial"/>
                <a:ea typeface="ＭＳ Ｐゴシック"/>
                <a:cs typeface="ＭＳ Ｐゴシック" charset="0"/>
              </a:endParaRPr>
            </a:p>
            <a:p>
              <a:pPr eaLnBrk="1" hangingPunct="1">
                <a:defRPr/>
              </a:pPr>
              <a:r>
                <a:rPr lang="en-US" sz="1200" kern="0" dirty="0" smtClean="0">
                  <a:solidFill>
                    <a:srgbClr val="074359"/>
                  </a:solidFill>
                  <a:latin typeface="Arial"/>
                  <a:ea typeface="ＭＳ Ｐゴシック"/>
                  <a:cs typeface="ＭＳ Ｐゴシック" charset="0"/>
                </a:rPr>
                <a:t>Pilot</a:t>
              </a:r>
              <a:endParaRPr lang="en-US" sz="1200" kern="0" dirty="0">
                <a:solidFill>
                  <a:srgbClr val="074359"/>
                </a:solidFill>
                <a:latin typeface="Arial"/>
                <a:ea typeface="ＭＳ Ｐゴシック"/>
                <a:cs typeface="ＭＳ Ｐゴシック" charset="0"/>
              </a:endParaRPr>
            </a:p>
            <a:p>
              <a:pPr eaLnBrk="1" hangingPunct="1">
                <a:defRPr/>
              </a:pPr>
              <a:r>
                <a:rPr lang="en-US" sz="1200" kern="0" dirty="0" smtClean="0">
                  <a:solidFill>
                    <a:srgbClr val="074359"/>
                  </a:solidFill>
                  <a:latin typeface="Arial"/>
                  <a:ea typeface="ＭＳ Ｐゴシック"/>
                  <a:cs typeface="ＭＳ Ｐゴシック" charset="0"/>
                </a:rPr>
                <a:t>:-(</a:t>
              </a:r>
              <a:endParaRPr lang="en-US" sz="1200" dirty="0">
                <a:solidFill>
                  <a:prstClr val="black"/>
                </a:solidFill>
                <a:latin typeface="Arial" charset="0"/>
                <a:ea typeface="ＭＳ Ｐゴシック" charset="0"/>
                <a:cs typeface="ＭＳ Ｐゴシック" charset="0"/>
              </a:endParaRPr>
            </a:p>
          </p:txBody>
        </p:sp>
      </p:grpSp>
    </p:spTree>
    <p:extLst>
      <p:ext uri="{BB962C8B-B14F-4D97-AF65-F5344CB8AC3E}">
        <p14:creationId xmlns:p14="http://schemas.microsoft.com/office/powerpoint/2010/main" val="157979448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Identity </a:t>
            </a:r>
            <a:r>
              <a:rPr lang="en-US" dirty="0"/>
              <a:t>Federations</a:t>
            </a:r>
            <a:br>
              <a:rPr lang="en-US" dirty="0"/>
            </a:br>
            <a:r>
              <a:rPr lang="en-US" dirty="0" smtClean="0"/>
              <a:t>World Wide</a:t>
            </a:r>
            <a:endParaRPr lang="en-US" dirty="0"/>
          </a:p>
        </p:txBody>
      </p:sp>
      <p:pic>
        <p:nvPicPr>
          <p:cNvPr id="4" name="Content Placeholder 3"/>
          <p:cNvPicPr>
            <a:picLocks noGrp="1" noChangeAspect="1"/>
          </p:cNvPicPr>
          <p:nvPr>
            <p:ph idx="1"/>
          </p:nvPr>
        </p:nvPicPr>
        <p:blipFill>
          <a:blip r:embed="rId2" cstate="print"/>
          <a:srcRect l="1316" r="1316"/>
          <a:stretch>
            <a:fillRect/>
          </a:stretch>
        </p:blipFill>
        <p:spPr>
          <a:xfrm>
            <a:off x="1041376" y="914640"/>
            <a:ext cx="6915000" cy="3201352"/>
          </a:xfrm>
        </p:spPr>
      </p:pic>
      <p:sp>
        <p:nvSpPr>
          <p:cNvPr id="5" name="Rectangle 3"/>
          <p:cNvSpPr>
            <a:spLocks noChangeArrowheads="1"/>
          </p:cNvSpPr>
          <p:nvPr/>
        </p:nvSpPr>
        <p:spPr bwMode="auto">
          <a:xfrm>
            <a:off x="395537" y="4219659"/>
            <a:ext cx="216025" cy="139631"/>
          </a:xfrm>
          <a:prstGeom prst="rect">
            <a:avLst/>
          </a:prstGeom>
          <a:solidFill>
            <a:srgbClr val="4D3187"/>
          </a:solidFill>
          <a:ln w="9525">
            <a:solidFill>
              <a:schemeClr val="tx1"/>
            </a:solidFill>
            <a:round/>
            <a:headEnd/>
            <a:tailEnd/>
          </a:ln>
        </p:spPr>
        <p:txBody>
          <a:bodyPr/>
          <a:lstStyle/>
          <a:p>
            <a:pPr defTabSz="915988"/>
            <a:endParaRPr lang="en-US"/>
          </a:p>
        </p:txBody>
      </p:sp>
      <p:sp>
        <p:nvSpPr>
          <p:cNvPr id="6" name="Rectangle 6"/>
          <p:cNvSpPr>
            <a:spLocks noChangeArrowheads="1"/>
          </p:cNvSpPr>
          <p:nvPr/>
        </p:nvSpPr>
        <p:spPr bwMode="auto">
          <a:xfrm>
            <a:off x="395537" y="4498953"/>
            <a:ext cx="216025" cy="141182"/>
          </a:xfrm>
          <a:prstGeom prst="rect">
            <a:avLst/>
          </a:prstGeom>
          <a:solidFill>
            <a:srgbClr val="E40D21"/>
          </a:solidFill>
          <a:ln w="9525">
            <a:solidFill>
              <a:schemeClr val="tx1"/>
            </a:solidFill>
            <a:round/>
            <a:headEnd/>
            <a:tailEnd/>
          </a:ln>
        </p:spPr>
        <p:txBody>
          <a:bodyPr/>
          <a:lstStyle/>
          <a:p>
            <a:pPr defTabSz="915988"/>
            <a:endParaRPr lang="en-US"/>
          </a:p>
        </p:txBody>
      </p:sp>
      <p:sp>
        <p:nvSpPr>
          <p:cNvPr id="7" name="Rectangle 6"/>
          <p:cNvSpPr/>
          <p:nvPr/>
        </p:nvSpPr>
        <p:spPr>
          <a:xfrm>
            <a:off x="601844" y="4137422"/>
            <a:ext cx="3538109" cy="338554"/>
          </a:xfrm>
          <a:prstGeom prst="rect">
            <a:avLst/>
          </a:prstGeom>
        </p:spPr>
        <p:txBody>
          <a:bodyPr wrap="square">
            <a:spAutoFit/>
          </a:bodyPr>
          <a:lstStyle/>
          <a:p>
            <a:pPr>
              <a:defRPr/>
            </a:pPr>
            <a:r>
              <a:rPr lang="en-US" sz="1600" kern="0" dirty="0" smtClean="0">
                <a:solidFill>
                  <a:srgbClr val="074359"/>
                </a:solidFill>
                <a:latin typeface="Arial"/>
                <a:ea typeface="ＭＳ Ｐゴシック"/>
              </a:rPr>
              <a:t>30 Identity Federations in production</a:t>
            </a:r>
            <a:endParaRPr lang="en-US" sz="1600" kern="0" dirty="0">
              <a:solidFill>
                <a:srgbClr val="074359"/>
              </a:solidFill>
              <a:latin typeface="Arial"/>
              <a:ea typeface="ＭＳ Ｐゴシック"/>
            </a:endParaRPr>
          </a:p>
        </p:txBody>
      </p:sp>
      <p:sp>
        <p:nvSpPr>
          <p:cNvPr id="8" name="Rectangle 7"/>
          <p:cNvSpPr/>
          <p:nvPr/>
        </p:nvSpPr>
        <p:spPr>
          <a:xfrm>
            <a:off x="601844" y="4407954"/>
            <a:ext cx="3106061" cy="338554"/>
          </a:xfrm>
          <a:prstGeom prst="rect">
            <a:avLst/>
          </a:prstGeom>
        </p:spPr>
        <p:txBody>
          <a:bodyPr>
            <a:spAutoFit/>
          </a:bodyPr>
          <a:lstStyle/>
          <a:p>
            <a:pPr>
              <a:defRPr/>
            </a:pPr>
            <a:r>
              <a:rPr lang="en-US" sz="1600" kern="0" dirty="0" smtClean="0">
                <a:solidFill>
                  <a:srgbClr val="074359"/>
                </a:solidFill>
                <a:latin typeface="Arial"/>
                <a:ea typeface="ＭＳ Ｐゴシック"/>
              </a:rPr>
              <a:t>12 Identity Federations in pilot</a:t>
            </a:r>
            <a:endParaRPr lang="en-US" sz="1600" kern="0" dirty="0">
              <a:solidFill>
                <a:srgbClr val="074359"/>
              </a:solidFill>
              <a:latin typeface="Arial"/>
              <a:ea typeface="ＭＳ Ｐゴシック"/>
            </a:endParaRPr>
          </a:p>
        </p:txBody>
      </p:sp>
      <p:sp>
        <p:nvSpPr>
          <p:cNvPr id="9" name="Rectangle 8"/>
          <p:cNvSpPr/>
          <p:nvPr/>
        </p:nvSpPr>
        <p:spPr>
          <a:xfrm>
            <a:off x="4860032" y="4609460"/>
            <a:ext cx="4464496" cy="338554"/>
          </a:xfrm>
          <a:prstGeom prst="rect">
            <a:avLst/>
          </a:prstGeom>
        </p:spPr>
        <p:txBody>
          <a:bodyPr wrap="square">
            <a:spAutoFit/>
          </a:bodyPr>
          <a:lstStyle/>
          <a:p>
            <a:pPr>
              <a:defRPr/>
            </a:pPr>
            <a:r>
              <a:rPr lang="en-US" sz="1600" kern="0" dirty="0" smtClean="0">
                <a:solidFill>
                  <a:srgbClr val="074359"/>
                </a:solidFill>
                <a:latin typeface="Arial"/>
                <a:ea typeface="ＭＳ Ｐゴシック"/>
              </a:rPr>
              <a:t>last update 14. October 2013, </a:t>
            </a:r>
            <a:r>
              <a:rPr lang="en-US" sz="1600" kern="0" dirty="0" err="1" smtClean="0">
                <a:solidFill>
                  <a:srgbClr val="074359"/>
                </a:solidFill>
                <a:latin typeface="Arial"/>
                <a:ea typeface="ＭＳ Ｐゴシック"/>
              </a:rPr>
              <a:t>www.refeds.org</a:t>
            </a:r>
            <a:endParaRPr lang="en-US" sz="1600" kern="0" dirty="0">
              <a:solidFill>
                <a:srgbClr val="074359"/>
              </a:solidFill>
              <a:latin typeface="Arial"/>
              <a:ea typeface="ＭＳ Ｐゴシック"/>
            </a:endParaRPr>
          </a:p>
        </p:txBody>
      </p:sp>
      <p:pic>
        <p:nvPicPr>
          <p:cNvPr id="10" name="Picture 9"/>
          <p:cNvPicPr>
            <a:picLocks noChangeAspect="1"/>
          </p:cNvPicPr>
          <p:nvPr/>
        </p:nvPicPr>
        <p:blipFill>
          <a:blip r:embed="rId3" cstate="print"/>
          <a:stretch>
            <a:fillRect/>
          </a:stretch>
        </p:blipFill>
        <p:spPr>
          <a:xfrm>
            <a:off x="7919864" y="4299942"/>
            <a:ext cx="1224136" cy="394834"/>
          </a:xfrm>
          <a:prstGeom prst="rect">
            <a:avLst/>
          </a:prstGeom>
        </p:spPr>
      </p:pic>
    </p:spTree>
    <p:extLst>
      <p:ext uri="{BB962C8B-B14F-4D97-AF65-F5344CB8AC3E}">
        <p14:creationId xmlns:p14="http://schemas.microsoft.com/office/powerpoint/2010/main" val="121778506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Content Placeholder 15"/>
          <p:cNvPicPr>
            <a:picLocks noGrp="1" noChangeAspect="1"/>
          </p:cNvPicPr>
          <p:nvPr>
            <p:ph idx="1"/>
          </p:nvPr>
        </p:nvPicPr>
        <p:blipFill>
          <a:blip r:embed="rId2" cstate="print"/>
          <a:srcRect l="365" r="365"/>
          <a:stretch>
            <a:fillRect/>
          </a:stretch>
        </p:blipFill>
        <p:spPr>
          <a:xfrm>
            <a:off x="2189949" y="915566"/>
            <a:ext cx="6954051" cy="3384376"/>
          </a:xfrm>
        </p:spPr>
      </p:pic>
      <p:sp>
        <p:nvSpPr>
          <p:cNvPr id="2" name="Title 1"/>
          <p:cNvSpPr>
            <a:spLocks noGrp="1"/>
          </p:cNvSpPr>
          <p:nvPr>
            <p:ph type="title"/>
          </p:nvPr>
        </p:nvSpPr>
        <p:spPr/>
        <p:txBody>
          <a:bodyPr/>
          <a:lstStyle/>
          <a:p>
            <a:r>
              <a:rPr lang="en-US" dirty="0" smtClean="0"/>
              <a:t>Identity </a:t>
            </a:r>
            <a:r>
              <a:rPr lang="en-US" dirty="0" smtClean="0"/>
              <a:t>Federations</a:t>
            </a:r>
            <a:br>
              <a:rPr lang="en-US" dirty="0" smtClean="0"/>
            </a:br>
            <a:r>
              <a:rPr lang="en-US" dirty="0" smtClean="0"/>
              <a:t>in Europe</a:t>
            </a:r>
            <a:endParaRPr lang="en-US" dirty="0"/>
          </a:p>
        </p:txBody>
      </p:sp>
      <p:sp>
        <p:nvSpPr>
          <p:cNvPr id="6" name="Rectangle 3"/>
          <p:cNvSpPr>
            <a:spLocks noChangeArrowheads="1"/>
          </p:cNvSpPr>
          <p:nvPr/>
        </p:nvSpPr>
        <p:spPr bwMode="auto">
          <a:xfrm>
            <a:off x="179512" y="3753954"/>
            <a:ext cx="216025" cy="139631"/>
          </a:xfrm>
          <a:prstGeom prst="rect">
            <a:avLst/>
          </a:prstGeom>
          <a:solidFill>
            <a:srgbClr val="4D3187"/>
          </a:solidFill>
          <a:ln w="9525">
            <a:solidFill>
              <a:schemeClr val="tx1"/>
            </a:solidFill>
            <a:round/>
            <a:headEnd/>
            <a:tailEnd/>
          </a:ln>
        </p:spPr>
        <p:txBody>
          <a:bodyPr/>
          <a:lstStyle/>
          <a:p>
            <a:pPr defTabSz="915988"/>
            <a:endParaRPr lang="en-US"/>
          </a:p>
        </p:txBody>
      </p:sp>
      <p:sp>
        <p:nvSpPr>
          <p:cNvPr id="8" name="Rectangle 6"/>
          <p:cNvSpPr>
            <a:spLocks noChangeArrowheads="1"/>
          </p:cNvSpPr>
          <p:nvPr/>
        </p:nvSpPr>
        <p:spPr bwMode="auto">
          <a:xfrm>
            <a:off x="179512" y="4321280"/>
            <a:ext cx="216025" cy="141182"/>
          </a:xfrm>
          <a:prstGeom prst="rect">
            <a:avLst/>
          </a:prstGeom>
          <a:solidFill>
            <a:srgbClr val="E40D21"/>
          </a:solidFill>
          <a:ln w="9525">
            <a:solidFill>
              <a:schemeClr val="tx1"/>
            </a:solidFill>
            <a:round/>
            <a:headEnd/>
            <a:tailEnd/>
          </a:ln>
        </p:spPr>
        <p:txBody>
          <a:bodyPr/>
          <a:lstStyle/>
          <a:p>
            <a:pPr defTabSz="915988"/>
            <a:endParaRPr lang="en-US"/>
          </a:p>
        </p:txBody>
      </p:sp>
      <p:sp>
        <p:nvSpPr>
          <p:cNvPr id="9" name="Rectangle 8"/>
          <p:cNvSpPr/>
          <p:nvPr/>
        </p:nvSpPr>
        <p:spPr>
          <a:xfrm>
            <a:off x="385819" y="3651870"/>
            <a:ext cx="3538109" cy="584776"/>
          </a:xfrm>
          <a:prstGeom prst="rect">
            <a:avLst/>
          </a:prstGeom>
        </p:spPr>
        <p:txBody>
          <a:bodyPr wrap="square">
            <a:spAutoFit/>
          </a:bodyPr>
          <a:lstStyle/>
          <a:p>
            <a:pPr>
              <a:defRPr/>
            </a:pPr>
            <a:r>
              <a:rPr lang="en-US" sz="1600" kern="0" dirty="0" smtClean="0">
                <a:solidFill>
                  <a:srgbClr val="074359"/>
                </a:solidFill>
                <a:latin typeface="Arial"/>
                <a:ea typeface="ＭＳ Ｐゴシック"/>
              </a:rPr>
              <a:t>Identity Federations </a:t>
            </a:r>
            <a:br>
              <a:rPr lang="en-US" sz="1600" kern="0" dirty="0" smtClean="0">
                <a:solidFill>
                  <a:srgbClr val="074359"/>
                </a:solidFill>
                <a:latin typeface="Arial"/>
                <a:ea typeface="ＭＳ Ｐゴシック"/>
              </a:rPr>
            </a:br>
            <a:r>
              <a:rPr lang="en-US" sz="1600" kern="0" dirty="0" smtClean="0">
                <a:solidFill>
                  <a:srgbClr val="074359"/>
                </a:solidFill>
                <a:latin typeface="Arial"/>
                <a:ea typeface="ＭＳ Ｐゴシック"/>
              </a:rPr>
              <a:t>in production</a:t>
            </a:r>
            <a:endParaRPr lang="en-US" sz="1600" kern="0" dirty="0">
              <a:solidFill>
                <a:srgbClr val="074359"/>
              </a:solidFill>
              <a:latin typeface="Arial"/>
              <a:ea typeface="ＭＳ Ｐゴシック"/>
            </a:endParaRPr>
          </a:p>
        </p:txBody>
      </p:sp>
      <p:sp>
        <p:nvSpPr>
          <p:cNvPr id="13" name="Rectangle 12"/>
          <p:cNvSpPr/>
          <p:nvPr/>
        </p:nvSpPr>
        <p:spPr>
          <a:xfrm>
            <a:off x="385819" y="4210434"/>
            <a:ext cx="3106061" cy="584776"/>
          </a:xfrm>
          <a:prstGeom prst="rect">
            <a:avLst/>
          </a:prstGeom>
        </p:spPr>
        <p:txBody>
          <a:bodyPr>
            <a:spAutoFit/>
          </a:bodyPr>
          <a:lstStyle/>
          <a:p>
            <a:pPr>
              <a:defRPr/>
            </a:pPr>
            <a:r>
              <a:rPr lang="en-US" sz="1600" kern="0" dirty="0" smtClean="0">
                <a:solidFill>
                  <a:srgbClr val="074359"/>
                </a:solidFill>
                <a:latin typeface="Arial"/>
                <a:ea typeface="ＭＳ Ｐゴシック"/>
              </a:rPr>
              <a:t>Identity Federations </a:t>
            </a:r>
            <a:br>
              <a:rPr lang="en-US" sz="1600" kern="0" dirty="0" smtClean="0">
                <a:solidFill>
                  <a:srgbClr val="074359"/>
                </a:solidFill>
                <a:latin typeface="Arial"/>
                <a:ea typeface="ＭＳ Ｐゴシック"/>
              </a:rPr>
            </a:br>
            <a:r>
              <a:rPr lang="en-US" sz="1600" kern="0" dirty="0" smtClean="0">
                <a:solidFill>
                  <a:srgbClr val="074359"/>
                </a:solidFill>
                <a:latin typeface="Arial"/>
                <a:ea typeface="ＭＳ Ｐゴシック"/>
              </a:rPr>
              <a:t>in pilot</a:t>
            </a:r>
            <a:endParaRPr lang="en-US" sz="1600" kern="0" dirty="0">
              <a:solidFill>
                <a:srgbClr val="074359"/>
              </a:solidFill>
              <a:latin typeface="Arial"/>
              <a:ea typeface="ＭＳ Ｐゴシック"/>
            </a:endParaRPr>
          </a:p>
        </p:txBody>
      </p:sp>
      <p:pic>
        <p:nvPicPr>
          <p:cNvPr id="5" name="Picture 4"/>
          <p:cNvPicPr>
            <a:picLocks noChangeAspect="1"/>
          </p:cNvPicPr>
          <p:nvPr/>
        </p:nvPicPr>
        <p:blipFill>
          <a:blip r:embed="rId3" cstate="print"/>
          <a:stretch>
            <a:fillRect/>
          </a:stretch>
        </p:blipFill>
        <p:spPr>
          <a:xfrm>
            <a:off x="7919864" y="4299942"/>
            <a:ext cx="1224136" cy="394834"/>
          </a:xfrm>
          <a:prstGeom prst="rect">
            <a:avLst/>
          </a:prstGeom>
        </p:spPr>
      </p:pic>
      <p:sp>
        <p:nvSpPr>
          <p:cNvPr id="10" name="Rectangle 9"/>
          <p:cNvSpPr/>
          <p:nvPr/>
        </p:nvSpPr>
        <p:spPr>
          <a:xfrm>
            <a:off x="4860032" y="4609460"/>
            <a:ext cx="4464496" cy="338554"/>
          </a:xfrm>
          <a:prstGeom prst="rect">
            <a:avLst/>
          </a:prstGeom>
        </p:spPr>
        <p:txBody>
          <a:bodyPr wrap="square">
            <a:spAutoFit/>
          </a:bodyPr>
          <a:lstStyle/>
          <a:p>
            <a:pPr>
              <a:defRPr/>
            </a:pPr>
            <a:r>
              <a:rPr lang="en-US" sz="1600" kern="0" dirty="0" smtClean="0">
                <a:solidFill>
                  <a:srgbClr val="074359"/>
                </a:solidFill>
                <a:latin typeface="Arial"/>
                <a:ea typeface="ＭＳ Ｐゴシック"/>
              </a:rPr>
              <a:t>last update 14. October 2013, </a:t>
            </a:r>
            <a:r>
              <a:rPr lang="en-US" sz="1600" kern="0" dirty="0" err="1" smtClean="0">
                <a:solidFill>
                  <a:srgbClr val="074359"/>
                </a:solidFill>
                <a:latin typeface="Arial"/>
                <a:ea typeface="ＭＳ Ｐゴシック"/>
              </a:rPr>
              <a:t>www.refeds.org</a:t>
            </a:r>
            <a:endParaRPr lang="en-US" sz="1600" kern="0" dirty="0">
              <a:solidFill>
                <a:srgbClr val="074359"/>
              </a:solidFill>
              <a:latin typeface="Arial"/>
              <a:ea typeface="ＭＳ Ｐゴシック"/>
            </a:endParaRPr>
          </a:p>
        </p:txBody>
      </p:sp>
    </p:spTree>
    <p:extLst>
      <p:ext uri="{BB962C8B-B14F-4D97-AF65-F5344CB8AC3E}">
        <p14:creationId xmlns:p14="http://schemas.microsoft.com/office/powerpoint/2010/main" val="268563513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GEANT GN3plus template">
  <a:themeElements>
    <a:clrScheme name="">
      <a:dk1>
        <a:srgbClr val="074359"/>
      </a:dk1>
      <a:lt1>
        <a:srgbClr val="FFFFFF"/>
      </a:lt1>
      <a:dk2>
        <a:srgbClr val="FFFFFF"/>
      </a:dk2>
      <a:lt2>
        <a:srgbClr val="0D8B9F"/>
      </a:lt2>
      <a:accent1>
        <a:srgbClr val="00899F"/>
      </a:accent1>
      <a:accent2>
        <a:srgbClr val="E0C300"/>
      </a:accent2>
      <a:accent3>
        <a:srgbClr val="FFFFFF"/>
      </a:accent3>
      <a:accent4>
        <a:srgbClr val="05384B"/>
      </a:accent4>
      <a:accent5>
        <a:srgbClr val="AAC4CD"/>
      </a:accent5>
      <a:accent6>
        <a:srgbClr val="CBB000"/>
      </a:accent6>
      <a:hlink>
        <a:srgbClr val="EE5019"/>
      </a:hlink>
      <a:folHlink>
        <a:srgbClr val="BFDD00"/>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5988"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5988"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GN Document" ma:contentTypeID="0x0101006D7E6B8B6D92464EB525E67A2DEF9E3A0040C81584FB3F3B4DAB3FE07C87DBFDC9" ma:contentTypeVersion="1" ma:contentTypeDescription="" ma:contentTypeScope="" ma:versionID="08faccdaf3d9373c33a0d20f3e38fcc8">
  <xsd:schema xmlns:xsd="http://www.w3.org/2001/XMLSchema" xmlns:xs="http://www.w3.org/2001/XMLSchema" xmlns:p="http://schemas.microsoft.com/office/2006/metadata/properties" xmlns:ns2="cce05e40-4bba-48f3-9290-882e2b438b17" targetNamespace="http://schemas.microsoft.com/office/2006/metadata/properties" ma:root="true" ma:fieldsID="c0f2359ba856e028325c3a803208ea0d" ns2:_="">
    <xsd:import namespace="cce05e40-4bba-48f3-9290-882e2b438b17"/>
    <xsd:element name="properties">
      <xsd:complexType>
        <xsd:sequence>
          <xsd:element name="documentManagement">
            <xsd:complexType>
              <xsd:all>
                <xsd:element ref="ns2:Activity" minOccurs="0"/>
                <xsd:element ref="ns2:Tasks" minOccurs="0"/>
                <xsd:element ref="ns2:Code" minOccurs="0"/>
                <xsd:element ref="ns2:Item_x0020_Status" minOccurs="0"/>
                <xsd:element ref="ns2:Item_x0020_Description" minOccurs="0"/>
                <xsd:element ref="ns2:Publish_x0020_to_x0020_EC_x0020_review_x003f_" minOccurs="0"/>
                <xsd:element ref="ns2:Share_x0020_with_x0020_GN_x0020_Community_x003f_" minOccurs="0"/>
                <xsd:element ref="ns2:_dlc_DocId" minOccurs="0"/>
                <xsd:element ref="ns2:_dlc_DocIdUrl" minOccurs="0"/>
                <xsd:element ref="ns2:_dlc_DocIdPersistId" minOccurs="0"/>
                <xsd:element ref="ns2:Partner" minOccurs="0"/>
                <xsd:element ref="ns2:Content1"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e05e40-4bba-48f3-9290-882e2b438b17" elementFormDefault="qualified">
    <xsd:import namespace="http://schemas.microsoft.com/office/2006/documentManagement/types"/>
    <xsd:import namespace="http://schemas.microsoft.com/office/infopath/2007/PartnerControls"/>
    <xsd:element name="Activity" ma:index="8" nillable="true" ma:displayName="Activity" ma:format="Dropdown" ma:internalName="Activity">
      <xsd:simpleType>
        <xsd:restriction base="dms:Choice">
          <xsd:enumeration value="None"/>
          <xsd:enumeration value="NA1"/>
          <xsd:enumeration value="NA2"/>
          <xsd:enumeration value="NA3"/>
          <xsd:enumeration value="NA4"/>
          <xsd:enumeration value="SA1"/>
          <xsd:enumeration value="SA2"/>
          <xsd:enumeration value="SA3"/>
          <xsd:enumeration value="SA4"/>
          <xsd:enumeration value="SA5"/>
          <xsd:enumeration value="SA6"/>
          <xsd:enumeration value="SA7"/>
          <xsd:enumeration value="JRA1"/>
          <xsd:enumeration value="JRA2"/>
          <xsd:enumeration value="JRA3"/>
        </xsd:restriction>
      </xsd:simpleType>
    </xsd:element>
    <xsd:element name="Tasks" ma:index="9" nillable="true" ma:displayName="Task" ma:format="Dropdown" ma:internalName="Tasks">
      <xsd:simpleType>
        <xsd:restriction base="dms:Choice">
          <xsd:enumeration value="None"/>
          <xsd:enumeration value="T1"/>
          <xsd:enumeration value="T2"/>
          <xsd:enumeration value="T3"/>
          <xsd:enumeration value="T4"/>
          <xsd:enumeration value="T5"/>
          <xsd:enumeration value="T6"/>
          <xsd:enumeration value="T7"/>
          <xsd:enumeration value="T8"/>
          <xsd:enumeration value="T9"/>
          <xsd:enumeration value="T10"/>
        </xsd:restriction>
      </xsd:simpleType>
    </xsd:element>
    <xsd:element name="Code" ma:index="10" nillable="true" ma:displayName="Project Code" ma:internalName="Code">
      <xsd:simpleType>
        <xsd:restriction base="dms:Text">
          <xsd:maxLength value="255"/>
        </xsd:restriction>
      </xsd:simpleType>
    </xsd:element>
    <xsd:element name="Item_x0020_Status" ma:index="11" nillable="true" ma:displayName="Item Status" ma:default="Not started" ma:format="Dropdown" ma:internalName="Item_x0020_Status">
      <xsd:simpleType>
        <xsd:restriction base="dms:Choice">
          <xsd:enumeration value="Not started"/>
          <xsd:enumeration value="In progress"/>
          <xsd:enumeration value="Completed"/>
        </xsd:restriction>
      </xsd:simpleType>
    </xsd:element>
    <xsd:element name="Item_x0020_Description" ma:index="12" nillable="true" ma:displayName="Item Description" ma:internalName="Item_x0020_Description">
      <xsd:simpleType>
        <xsd:restriction base="dms:Note">
          <xsd:maxLength value="255"/>
        </xsd:restriction>
      </xsd:simpleType>
    </xsd:element>
    <xsd:element name="Publish_x0020_to_x0020_EC_x0020_review_x003f_" ma:index="13" nillable="true" ma:displayName="Publish to EC review?" ma:default="No" ma:description="This column will be updated automatically when the Item Status is shown as Completed.  Do not update this column manually." ma:format="Dropdown" ma:internalName="Publish_x0020_to_x0020_EC_x0020_review_x003F_">
      <xsd:simpleType>
        <xsd:restriction base="dms:Choice">
          <xsd:enumeration value="No"/>
          <xsd:enumeration value="Description of Work"/>
          <xsd:enumeration value="Presentation"/>
          <xsd:enumeration value="Deliverable"/>
          <xsd:enumeration value="Periodic Report"/>
          <xsd:enumeration value="Demo"/>
          <xsd:enumeration value="Background Documentation"/>
        </xsd:restriction>
      </xsd:simpleType>
    </xsd:element>
    <xsd:element name="Share_x0020_with_x0020_GN_x0020_Community_x003f_" ma:index="14" nillable="true" ma:displayName="Share with GN Community?" ma:default="No" ma:description="This column will be updated automatically when the Item Status is shown as Completed.  Do not update this column manually." ma:format="Dropdown" ma:internalName="Share_x0020_with_x0020_GN_x0020_Community_x003F_">
      <xsd:simpleType>
        <xsd:restriction base="dms:Choice">
          <xsd:enumeration value="No"/>
          <xsd:enumeration value="Deliverables"/>
          <xsd:enumeration value="Reports"/>
          <xsd:enumeration value="Processes"/>
          <xsd:enumeration value="Policies"/>
          <xsd:enumeration value="Admin and User Guides"/>
          <xsd:enumeration value="Templates"/>
          <xsd:enumeration value="Guidelines"/>
          <xsd:enumeration value="Business Cases"/>
        </xsd:restriction>
      </xsd:simpleType>
    </xsd:element>
    <xsd:element name="_dlc_DocId" ma:index="15" nillable="true" ma:displayName="Document ID Value" ma:description="The value of the document ID assigned to this item." ma:internalName="_dlc_DocId" ma:readOnly="true">
      <xsd:simpleType>
        <xsd:restriction base="dms:Text"/>
      </xsd:simpleType>
    </xsd:element>
    <xsd:element name="_dlc_DocIdUrl" ma:index="16"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7" nillable="true" ma:displayName="Persist ID" ma:description="Keep ID on add." ma:hidden="true" ma:internalName="_dlc_DocIdPersistId" ma:readOnly="true">
      <xsd:simpleType>
        <xsd:restriction base="dms:Boolean"/>
      </xsd:simpleType>
    </xsd:element>
    <xsd:element name="Partner" ma:index="18" nillable="true" ma:displayName="Organisation" ma:format="Dropdown" ma:internalName="Partner">
      <xsd:simpleType>
        <xsd:restriction base="dms:Choice">
          <xsd:enumeration value="None"/>
          <xsd:enumeration value="ACOnet"/>
          <xsd:enumeration value="AMRES"/>
          <xsd:enumeration value="CARNet"/>
          <xsd:enumeration value="CESNET"/>
          <xsd:enumeration value="CSC/NORDUnet"/>
          <xsd:enumeration value="DANTE"/>
          <xsd:enumeration value="DFN"/>
          <xsd:enumeration value="DFN/FAU"/>
          <xsd:enumeration value="DFN/LRZ"/>
          <xsd:enumeration value="FCCN"/>
          <xsd:enumeration value="GARR"/>
          <xsd:enumeration value="GRNET"/>
          <xsd:enumeration value="GRNET/ICCS"/>
          <xsd:enumeration value="HEAnet"/>
          <xsd:enumeration value="IUCC"/>
          <xsd:enumeration value="Janet"/>
          <xsd:enumeration value="LITNET"/>
          <xsd:enumeration value="MARnet"/>
          <xsd:enumeration value="NIIFI"/>
          <xsd:enumeration value="NORDUnet"/>
          <xsd:enumeration value="NORDUnet/DEiC"/>
          <xsd:enumeration value="NORDUnet/DeIC/UNI-C"/>
          <xsd:enumeration value="PSNC"/>
          <xsd:enumeration value="RedIRIS"/>
          <xsd:enumeration value="RedIRIS/EHU"/>
          <xsd:enumeration value="RedIRIS/i2cat"/>
          <xsd:enumeration value="RedIRIS/UM"/>
          <xsd:enumeration value="RedIRIS/University of Murcia"/>
          <xsd:enumeration value="RENATER"/>
          <xsd:enumeration value="RESTENA"/>
          <xsd:enumeration value="SigmaNet"/>
          <xsd:enumeration value="SRCE/CARNET"/>
          <xsd:enumeration value="SUNET/NORDUnet"/>
          <xsd:enumeration value="SURFnet"/>
          <xsd:enumeration value="Surfnet/SARA"/>
          <xsd:enumeration value="Surfnet/UvA"/>
          <xsd:enumeration value="SWITCH"/>
          <xsd:enumeration value="TERENA"/>
          <xsd:enumeration value="ULAKBİM"/>
          <xsd:enumeration value="umu.se/NORDUnet"/>
          <xsd:enumeration value="UoM"/>
          <xsd:enumeration value="WAYF/NORDUnet"/>
        </xsd:restriction>
      </xsd:simpleType>
    </xsd:element>
    <xsd:element name="Content1" ma:index="19" nillable="true" ma:displayName="Content" ma:internalName="Content1">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Activity xmlns="cce05e40-4bba-48f3-9290-882e2b438b17">NA2</Activity>
    <Item_x0020_Description xmlns="cce05e40-4bba-48f3-9290-882e2b438b17" xsi:nil="true"/>
    <Item_x0020_Status xmlns="cce05e40-4bba-48f3-9290-882e2b438b17">Completed</Item_x0020_Status>
    <Code xmlns="cce05e40-4bba-48f3-9290-882e2b438b17" xsi:nil="true"/>
    <Share_x0020_with_x0020_GN_x0020_Community_x003f_ xmlns="cce05e40-4bba-48f3-9290-882e2b438b17">Templates</Share_x0020_with_x0020_GN_x0020_Community_x003f_>
    <Partner xmlns="cce05e40-4bba-48f3-9290-882e2b438b17">DANTE</Partner>
    <Content1 xmlns="cce05e40-4bba-48f3-9290-882e2b438b17" xsi:nil="true"/>
    <Tasks xmlns="cce05e40-4bba-48f3-9290-882e2b438b17">T1</Tasks>
    <Publish_x0020_to_x0020_EC_x0020_review_x003f_ xmlns="cce05e40-4bba-48f3-9290-882e2b438b17">No</Publish_x0020_to_x0020_EC_x0020_review_x003f_>
    <_dlc_DocId xmlns="cce05e40-4bba-48f3-9290-882e2b438b17">GN3PLUS13-664-20</_dlc_DocId>
    <_dlc_DocIdUrl xmlns="cce05e40-4bba-48f3-9290-882e2b438b17">
      <Url>https://intranet.geant.net/NA2/_layouts/15/DocIdRedir.aspx?ID=GN3PLUS13-664-20</Url>
      <Description>GN3PLUS13-664-20</Description>
    </_dlc_DocIdUrl>
  </documentManagement>
</p:properties>
</file>

<file path=customXml/itemProps1.xml><?xml version="1.0" encoding="utf-8"?>
<ds:datastoreItem xmlns:ds="http://schemas.openxmlformats.org/officeDocument/2006/customXml" ds:itemID="{3F153003-4452-4C51-9C6A-B6CFC13B126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ce05e40-4bba-48f3-9290-882e2b438b1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4EF3B00-653C-4A83-A5A8-6D60565410CB}">
  <ds:schemaRefs>
    <ds:schemaRef ds:uri="http://schemas.microsoft.com/sharepoint/events"/>
  </ds:schemaRefs>
</ds:datastoreItem>
</file>

<file path=customXml/itemProps3.xml><?xml version="1.0" encoding="utf-8"?>
<ds:datastoreItem xmlns:ds="http://schemas.openxmlformats.org/officeDocument/2006/customXml" ds:itemID="{D538FF73-B1D0-48AC-A495-49B2F0C00382}">
  <ds:schemaRefs>
    <ds:schemaRef ds:uri="http://schemas.microsoft.com/sharepoint/v3/contenttype/forms"/>
  </ds:schemaRefs>
</ds:datastoreItem>
</file>

<file path=customXml/itemProps4.xml><?xml version="1.0" encoding="utf-8"?>
<ds:datastoreItem xmlns:ds="http://schemas.openxmlformats.org/officeDocument/2006/customXml" ds:itemID="{AABF621C-FAF5-43C2-A31B-0A501F56EF68}">
  <ds:schemaRefs>
    <ds:schemaRef ds:uri="http://schemas.microsoft.com/office/2006/metadata/properties"/>
    <ds:schemaRef ds:uri="http://schemas.microsoft.com/office/infopath/2007/PartnerControls"/>
    <ds:schemaRef ds:uri="cce05e40-4bba-48f3-9290-882e2b438b17"/>
  </ds:schemaRefs>
</ds:datastoreItem>
</file>

<file path=docProps/app.xml><?xml version="1.0" encoding="utf-8"?>
<Properties xmlns="http://schemas.openxmlformats.org/officeDocument/2006/extended-properties" xmlns:vt="http://schemas.openxmlformats.org/officeDocument/2006/docPropsVTypes">
  <Template>GEANT GN3plus template.potx</Template>
  <TotalTime>20163</TotalTime>
  <Words>1185</Words>
  <Application>Microsoft Macintosh PowerPoint</Application>
  <PresentationFormat>On-screen Show (16:9)</PresentationFormat>
  <Paragraphs>229</Paragraphs>
  <Slides>27</Slides>
  <Notes>5</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27</vt:i4>
      </vt:variant>
    </vt:vector>
  </HeadingPairs>
  <TitlesOfParts>
    <vt:vector size="30" baseType="lpstr">
      <vt:lpstr>GEANT GN3plus template</vt:lpstr>
      <vt:lpstr>Chart</vt:lpstr>
      <vt:lpstr>Worksheet</vt:lpstr>
      <vt:lpstr>eduGAIN:  progress &amp; plans</vt:lpstr>
      <vt:lpstr>Presentation Overview</vt:lpstr>
      <vt:lpstr>The Situation on Campus: Lots of Applications</vt:lpstr>
      <vt:lpstr>The Problem: Lots of Applications  Lots of Passwords</vt:lpstr>
      <vt:lpstr>The Solution: Federated Identity Management</vt:lpstr>
      <vt:lpstr>Example SWITCHaai Federation (Switzerland)</vt:lpstr>
      <vt:lpstr>eduroam Federations World Wide</vt:lpstr>
      <vt:lpstr>Identity Federations World Wide</vt:lpstr>
      <vt:lpstr>Identity Federations in Europe</vt:lpstr>
      <vt:lpstr>Identity Federations Are Traditionally Limited by Country Borders</vt:lpstr>
      <vt:lpstr>Options to Offer a Service  to Users in Multiple Countries</vt:lpstr>
      <vt:lpstr>Option C, the Next Step: Interconnect Identity Federations</vt:lpstr>
      <vt:lpstr> Interfederation Use Cases</vt:lpstr>
      <vt:lpstr>Interfederation with eduGAIN</vt:lpstr>
      <vt:lpstr>eduGAIN: What Is it and How Does it Work?</vt:lpstr>
      <vt:lpstr>eduGAIN: Legal Trust and Profiles</vt:lpstr>
      <vt:lpstr>eduGAIN: Who is Behind it and How Is it Governed?</vt:lpstr>
      <vt:lpstr>eduGAIN: Some Statistics</vt:lpstr>
      <vt:lpstr> eduGAIN &amp; Federation Status</vt:lpstr>
      <vt:lpstr>eduGAIN: Current Difficulties and Challenges</vt:lpstr>
      <vt:lpstr>#1 Chicken and Egg Problem: Deployment and Advocacy</vt:lpstr>
      <vt:lpstr>#2 Attribute Release: GÉANT Data Protection Code of Conduct</vt:lpstr>
      <vt:lpstr> Federations &amp; GÉANT Code of Conduct</vt:lpstr>
      <vt:lpstr>#3 LoA: </vt:lpstr>
      <vt:lpstr> Recommendations</vt:lpstr>
      <vt:lpstr> Where here to help…</vt:lpstr>
      <vt:lpstr>PowerPoint Presentation</vt:lpstr>
    </vt:vector>
  </TitlesOfParts>
  <Company>DANTE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Heading About GÉANT</dc:title>
  <dc:creator>Paul Maurice</dc:creator>
  <cp:lastModifiedBy>Brook Schofield</cp:lastModifiedBy>
  <cp:revision>192</cp:revision>
  <dcterms:created xsi:type="dcterms:W3CDTF">2013-04-29T07:52:17Z</dcterms:created>
  <dcterms:modified xsi:type="dcterms:W3CDTF">2014-01-22T14:21:29Z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ctivity">
    <vt:lpwstr>NA2</vt:lpwstr>
  </property>
  <property fmtid="{D5CDD505-2E9C-101B-9397-08002B2CF9AE}" pid="3" name="Sub-Task">
    <vt:lpwstr/>
  </property>
  <property fmtid="{D5CDD505-2E9C-101B-9397-08002B2CF9AE}" pid="4" name="DocumentComment">
    <vt:lpwstr>A generic set of slides offered as a toolkit to project participants, from which to create individual presentations</vt:lpwstr>
  </property>
  <property fmtid="{D5CDD505-2E9C-101B-9397-08002B2CF9AE}" pid="5" name="ContentType">
    <vt:lpwstr>Geant Activity Documents</vt:lpwstr>
  </property>
  <property fmtid="{D5CDD505-2E9C-101B-9397-08002B2CF9AE}" pid="6" name="Task">
    <vt:lpwstr>Task4</vt:lpwstr>
  </property>
  <property fmtid="{D5CDD505-2E9C-101B-9397-08002B2CF9AE}" pid="7" name="ActivityDocumentType">
    <vt:lpwstr>Presentation</vt:lpwstr>
  </property>
  <property fmtid="{D5CDD505-2E9C-101B-9397-08002B2CF9AE}" pid="8" name="ContentTypeId">
    <vt:lpwstr>0x0101006D7E6B8B6D92464EB525E67A2DEF9E3A0040C81584FB3F3B4DAB3FE07C87DBFDC9</vt:lpwstr>
  </property>
  <property fmtid="{D5CDD505-2E9C-101B-9397-08002B2CF9AE}" pid="9" name="_dlc_DocIdItemGuid">
    <vt:lpwstr>d9e9b34f-99d2-47ef-a7b8-def329c30002</vt:lpwstr>
  </property>
</Properties>
</file>