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256" r:id="rId2"/>
    <p:sldId id="277" r:id="rId3"/>
    <p:sldId id="367" r:id="rId4"/>
    <p:sldId id="368" r:id="rId5"/>
    <p:sldId id="370" r:id="rId6"/>
    <p:sldId id="366" r:id="rId7"/>
  </p:sldIdLst>
  <p:sldSz cx="9144000" cy="6858000" type="screen4x3"/>
  <p:notesSz cx="9875838" cy="6670675"/>
  <p:defaultTextStyle>
    <a:defPPr>
      <a:defRPr lang="en-US"/>
    </a:defPPr>
    <a:lvl1pPr algn="ctr" rtl="0" fontAlgn="base">
      <a:lnSpc>
        <a:spcPct val="80000"/>
      </a:lnSpc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i="1" kern="1200">
        <a:solidFill>
          <a:srgbClr val="7979FF"/>
        </a:solidFill>
        <a:latin typeface="Calibri" pitchFamily="34" charset="0"/>
        <a:ea typeface="+mn-ea"/>
        <a:cs typeface="+mn-cs"/>
      </a:defRPr>
    </a:lvl1pPr>
    <a:lvl2pPr marL="457200" algn="ctr" rtl="0" fontAlgn="base">
      <a:lnSpc>
        <a:spcPct val="80000"/>
      </a:lnSpc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i="1" kern="1200">
        <a:solidFill>
          <a:srgbClr val="7979FF"/>
        </a:solidFill>
        <a:latin typeface="Calibri" pitchFamily="34" charset="0"/>
        <a:ea typeface="+mn-ea"/>
        <a:cs typeface="+mn-cs"/>
      </a:defRPr>
    </a:lvl2pPr>
    <a:lvl3pPr marL="914400" algn="ctr" rtl="0" fontAlgn="base">
      <a:lnSpc>
        <a:spcPct val="80000"/>
      </a:lnSpc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i="1" kern="1200">
        <a:solidFill>
          <a:srgbClr val="7979FF"/>
        </a:solidFill>
        <a:latin typeface="Calibri" pitchFamily="34" charset="0"/>
        <a:ea typeface="+mn-ea"/>
        <a:cs typeface="+mn-cs"/>
      </a:defRPr>
    </a:lvl3pPr>
    <a:lvl4pPr marL="1371600" algn="ctr" rtl="0" fontAlgn="base">
      <a:lnSpc>
        <a:spcPct val="80000"/>
      </a:lnSpc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i="1" kern="1200">
        <a:solidFill>
          <a:srgbClr val="7979FF"/>
        </a:solidFill>
        <a:latin typeface="Calibri" pitchFamily="34" charset="0"/>
        <a:ea typeface="+mn-ea"/>
        <a:cs typeface="+mn-cs"/>
      </a:defRPr>
    </a:lvl4pPr>
    <a:lvl5pPr marL="1828800" algn="ctr" rtl="0" fontAlgn="base">
      <a:lnSpc>
        <a:spcPct val="80000"/>
      </a:lnSpc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i="1" kern="1200">
        <a:solidFill>
          <a:srgbClr val="7979FF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2000" i="1" kern="1200">
        <a:solidFill>
          <a:srgbClr val="7979FF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2000" i="1" kern="1200">
        <a:solidFill>
          <a:srgbClr val="7979FF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2000" i="1" kern="1200">
        <a:solidFill>
          <a:srgbClr val="7979FF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2000" i="1" kern="1200">
        <a:solidFill>
          <a:srgbClr val="7979FF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1BEB"/>
    <a:srgbClr val="00FF00"/>
    <a:srgbClr val="DBD9E7"/>
    <a:srgbClr val="AFAFFF"/>
    <a:srgbClr val="7979FF"/>
    <a:srgbClr val="66FFCC"/>
    <a:srgbClr val="F34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8" autoAdjust="0"/>
    <p:restoredTop sz="86364" autoAdjust="0"/>
  </p:normalViewPr>
  <p:slideViewPr>
    <p:cSldViewPr>
      <p:cViewPr varScale="1">
        <p:scale>
          <a:sx n="59" d="100"/>
          <a:sy n="59" d="100"/>
        </p:scale>
        <p:origin x="-13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7" d="100"/>
        <a:sy n="97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3006" y="-102"/>
      </p:cViewPr>
      <p:guideLst>
        <p:guide orient="horz" pos="2102"/>
        <p:guide pos="31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280862" cy="333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0" tIns="47270" rIns="94540" bIns="47270" numCol="1" anchor="t" anchorCtr="0" compatLnSpc="1">
            <a:prstTxWarp prst="textNoShape">
              <a:avLst/>
            </a:prstTxWarp>
          </a:bodyPr>
          <a:lstStyle>
            <a:lvl1pPr algn="l" defTabSz="94553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975" y="1"/>
            <a:ext cx="4278511" cy="333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0" tIns="47270" rIns="94540" bIns="47270" numCol="1" anchor="t" anchorCtr="0" compatLnSpc="1">
            <a:prstTxWarp prst="textNoShape">
              <a:avLst/>
            </a:prstTxWarp>
          </a:bodyPr>
          <a:lstStyle>
            <a:lvl1pPr algn="r" defTabSz="94553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35950"/>
            <a:ext cx="4280862" cy="333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0" tIns="47270" rIns="94540" bIns="47270" numCol="1" anchor="b" anchorCtr="0" compatLnSpc="1">
            <a:prstTxWarp prst="textNoShape">
              <a:avLst/>
            </a:prstTxWarp>
          </a:bodyPr>
          <a:lstStyle>
            <a:lvl1pPr algn="l" defTabSz="94553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975" y="6335950"/>
            <a:ext cx="4278511" cy="333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0" tIns="47270" rIns="94540" bIns="47270" numCol="1" anchor="b" anchorCtr="0" compatLnSpc="1">
            <a:prstTxWarp prst="textNoShape">
              <a:avLst/>
            </a:prstTxWarp>
          </a:bodyPr>
          <a:lstStyle>
            <a:lvl1pPr algn="r" defTabSz="94553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B2BC351F-6E91-460D-BE32-C19826B4870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300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280862" cy="333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0" tIns="47270" rIns="94540" bIns="47270" numCol="1" anchor="t" anchorCtr="0" compatLnSpc="1">
            <a:prstTxWarp prst="textNoShape">
              <a:avLst/>
            </a:prstTxWarp>
          </a:bodyPr>
          <a:lstStyle>
            <a:lvl1pPr algn="l" defTabSz="94553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4975" y="1"/>
            <a:ext cx="4278511" cy="333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0" tIns="47270" rIns="94540" bIns="47270" numCol="1" anchor="t" anchorCtr="0" compatLnSpc="1">
            <a:prstTxWarp prst="textNoShape">
              <a:avLst/>
            </a:prstTxWarp>
          </a:bodyPr>
          <a:lstStyle>
            <a:lvl1pPr algn="r" defTabSz="94553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0250" y="500063"/>
            <a:ext cx="3335338" cy="2500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35950"/>
            <a:ext cx="4280862" cy="333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0" tIns="47270" rIns="94540" bIns="47270" numCol="1" anchor="b" anchorCtr="0" compatLnSpc="1">
            <a:prstTxWarp prst="textNoShape">
              <a:avLst/>
            </a:prstTxWarp>
          </a:bodyPr>
          <a:lstStyle>
            <a:lvl1pPr algn="l" defTabSz="94553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4975" y="6335950"/>
            <a:ext cx="4278511" cy="333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0" tIns="47270" rIns="94540" bIns="47270" numCol="1" anchor="b" anchorCtr="0" compatLnSpc="1">
            <a:prstTxWarp prst="textNoShape">
              <a:avLst/>
            </a:prstTxWarp>
          </a:bodyPr>
          <a:lstStyle>
            <a:lvl1pPr algn="r" defTabSz="94553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D803D7F9-FAF6-443E-B929-0F0EFB9553A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8676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F89624-3956-4CD4-B125-7C25D80E57E5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7349" y="3168517"/>
            <a:ext cx="7901141" cy="3001695"/>
          </a:xfrm>
          <a:prstGeom prst="rect">
            <a:avLst/>
          </a:prstGeom>
          <a:noFill/>
          <a:ln/>
        </p:spPr>
        <p:txBody>
          <a:bodyPr lIns="91998" tIns="45999" rIns="91998" bIns="45999"/>
          <a:lstStyle/>
          <a:p>
            <a:pPr eaLnBrk="1" hangingPunct="1"/>
            <a:endParaRPr lang="es-ES_tradnl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87425" y="3168650"/>
            <a:ext cx="7900988" cy="3001963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03D7F9-FAF6-443E-B929-0F0EFB9553A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rgbClr val="DBD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85800"/>
            <a:ext cx="7623175" cy="1752600"/>
          </a:xfrm>
        </p:spPr>
        <p:txBody>
          <a:bodyPr/>
          <a:lstStyle>
            <a:lvl1pPr>
              <a:defRPr sz="3800" baseline="0">
                <a:solidFill>
                  <a:srgbClr val="2A1BEB"/>
                </a:solidFill>
                <a:latin typeface="Calibri" pitchFamily="34" charset="0"/>
              </a:defRPr>
            </a:lvl1pPr>
          </a:lstStyle>
          <a:p>
            <a:r>
              <a:rPr lang="es-ES_tradnl" altLang="en-US" dirty="0"/>
              <a:t>Haga clic para cambiar el estilo de título	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5146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 baseline="0">
                <a:solidFill>
                  <a:srgbClr val="B1EBA5"/>
                </a:solidFill>
                <a:latin typeface="Calibri" pitchFamily="34" charset="0"/>
              </a:defRPr>
            </a:lvl1pPr>
          </a:lstStyle>
          <a:p>
            <a:r>
              <a:rPr lang="es-ES_tradnl" altLang="en-US" dirty="0"/>
              <a:t>Haga clic para modificar el estilo de subtítulo del patrón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60A9A-8E4E-4AFB-9D1A-F003B1F357B4}" type="slidenum">
              <a:rPr lang="es-ES_tradnl" altLang="en-US"/>
              <a:pPr>
                <a:defRPr/>
              </a:pPr>
              <a:t>‹Nº›</a:t>
            </a:fld>
            <a:endParaRPr lang="es-ES_tradnl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ivan.vila@csic.es, 5th PXD-SVD Joint Workshop, January 22-24,2013, DESY.</a:t>
            </a:r>
            <a:endParaRPr lang="es-ES_tradnl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7150"/>
            <a:ext cx="2057400" cy="60737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7150"/>
            <a:ext cx="6019800" cy="60737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449CD-1180-4CB2-9AF6-626245424195}" type="slidenum">
              <a:rPr lang="es-ES_tradnl" altLang="en-US"/>
              <a:pPr>
                <a:defRPr/>
              </a:pPr>
              <a:t>‹Nº›</a:t>
            </a:fld>
            <a:endParaRPr lang="es-ES_tradnl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ivan.vila@csic.es, 5th PXD-SVD Joint Workshop, January 22-24,2013, DESY.</a:t>
            </a:r>
            <a:endParaRPr lang="es-ES_tradnl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7150"/>
            <a:ext cx="7391400" cy="11398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F90BD-82AF-4BA6-8AF4-E2685C1A08B2}" type="slidenum">
              <a:rPr lang="es-ES_tradnl" altLang="en-US"/>
              <a:pPr>
                <a:defRPr/>
              </a:pPr>
              <a:t>‹Nº›</a:t>
            </a:fld>
            <a:endParaRPr lang="es-ES_tradnl" alt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ivan.vila@csic.es, 5th PXD-SVD Joint Workshop, January 22-24,2013, DESY.</a:t>
            </a:r>
            <a:endParaRPr lang="es-ES_tradnl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y objeto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86800" y="6400800"/>
            <a:ext cx="533400" cy="457200"/>
          </a:xfrm>
        </p:spPr>
        <p:txBody>
          <a:bodyPr/>
          <a:lstStyle>
            <a:lvl1pPr>
              <a:defRPr baseline="0">
                <a:solidFill>
                  <a:srgbClr val="7030A0"/>
                </a:solidFill>
              </a:defRPr>
            </a:lvl1pPr>
          </a:lstStyle>
          <a:p>
            <a:pPr>
              <a:defRPr/>
            </a:pPr>
            <a:fld id="{6FE4F4B8-546B-4655-8B7D-7E5F0E211980}" type="slidenum">
              <a:rPr lang="es-ES_tradnl" altLang="en-US"/>
              <a:pPr>
                <a:defRPr/>
              </a:pPr>
              <a:t>‹Nº›</a:t>
            </a:fld>
            <a:endParaRPr lang="es-ES_tradnl" altLang="en-US" dirty="0"/>
          </a:p>
        </p:txBody>
      </p:sp>
      <p:sp>
        <p:nvSpPr>
          <p:cNvPr id="3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2400" y="6400800"/>
            <a:ext cx="4800600" cy="457200"/>
          </a:xfrm>
        </p:spPr>
        <p:txBody>
          <a:bodyPr/>
          <a:lstStyle>
            <a:lvl1pPr>
              <a:defRPr baseline="0">
                <a:solidFill>
                  <a:srgbClr val="7030A0"/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ivan.vila@csic.es, 5th PXD-SVD Joint Workshop, January 22-24,2013, DESY.</a:t>
            </a:r>
            <a:endParaRPr lang="es-ES_tradnl" altLang="en-US" dirty="0"/>
          </a:p>
        </p:txBody>
      </p:sp>
    </p:spTree>
    <p:extLst>
      <p:ext uri="{BB962C8B-B14F-4D97-AF65-F5344CB8AC3E}">
        <p14:creationId xmlns:p14="http://schemas.microsoft.com/office/powerpoint/2010/main" val="3929789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r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400" y="139700"/>
            <a:ext cx="7086600" cy="1155700"/>
          </a:xfrm>
        </p:spPr>
        <p:txBody>
          <a:bodyPr/>
          <a:lstStyle>
            <a:lvl1pPr>
              <a:defRPr sz="3600" cap="none" baseline="0">
                <a:solidFill>
                  <a:srgbClr val="AFAFFF"/>
                </a:solidFill>
              </a:defRPr>
            </a:lvl1pPr>
          </a:lstStyle>
          <a:p>
            <a:r>
              <a:rPr lang="en-US" noProof="0" dirty="0" err="1" smtClean="0"/>
              <a:t>Haga</a:t>
            </a:r>
            <a:r>
              <a:rPr lang="en-US" noProof="0" dirty="0" smtClean="0"/>
              <a:t> </a:t>
            </a:r>
            <a:r>
              <a:rPr lang="en-US" noProof="0" dirty="0" err="1" smtClean="0"/>
              <a:t>clic</a:t>
            </a:r>
            <a:r>
              <a:rPr lang="en-US" noProof="0" dirty="0" smtClean="0"/>
              <a:t> </a:t>
            </a:r>
            <a:r>
              <a:rPr lang="en-US" noProof="0" dirty="0" err="1" smtClean="0"/>
              <a:t>para</a:t>
            </a:r>
            <a:r>
              <a:rPr lang="en-US" noProof="0" dirty="0" smtClean="0"/>
              <a:t> </a:t>
            </a:r>
            <a:r>
              <a:rPr lang="en-US" noProof="0" dirty="0" err="1" smtClean="0"/>
              <a:t>modificar</a:t>
            </a:r>
            <a:r>
              <a:rPr lang="en-US" noProof="0" dirty="0" smtClean="0"/>
              <a:t> el </a:t>
            </a:r>
            <a:r>
              <a:rPr lang="en-US" noProof="0" dirty="0" err="1" smtClean="0"/>
              <a:t>estilo</a:t>
            </a:r>
            <a:r>
              <a:rPr lang="en-US" noProof="0" dirty="0" smtClean="0"/>
              <a:t> de </a:t>
            </a:r>
            <a:r>
              <a:rPr lang="en-US" noProof="0" dirty="0" err="1" smtClean="0"/>
              <a:t>título</a:t>
            </a:r>
            <a:r>
              <a:rPr lang="en-US" noProof="0" dirty="0" smtClean="0"/>
              <a:t> del </a:t>
            </a:r>
            <a:r>
              <a:rPr lang="en-US" noProof="0" dirty="0" err="1" smtClean="0"/>
              <a:t>patrón</a:t>
            </a:r>
            <a:endParaRPr lang="en-U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800600"/>
          </a:xfrm>
        </p:spPr>
        <p:txBody>
          <a:bodyPr/>
          <a:lstStyle>
            <a:lvl1pPr>
              <a:buFont typeface="Calibri" pitchFamily="34" charset="0"/>
              <a:buChar char="—"/>
              <a:defRPr/>
            </a:lvl1pPr>
            <a:lvl2pPr>
              <a:buFont typeface="Calibri" pitchFamily="34" charset="0"/>
              <a:buChar char="_"/>
              <a:defRPr baseline="0">
                <a:solidFill>
                  <a:srgbClr val="AFAFFF"/>
                </a:solidFill>
              </a:defRPr>
            </a:lvl2pPr>
            <a:lvl3pPr marL="671512" indent="0">
              <a:buNone/>
              <a:defRPr/>
            </a:lvl3pPr>
            <a:lvl4pPr marL="1366837" indent="-342900">
              <a:buClr>
                <a:schemeClr val="tx1"/>
              </a:buClr>
              <a:buFont typeface="Wingdings" pitchFamily="2" charset="2"/>
              <a:buChar char="Ø"/>
              <a:defRPr baseline="0">
                <a:solidFill>
                  <a:srgbClr val="2A1BEB"/>
                </a:solidFill>
              </a:defRPr>
            </a:lvl4pPr>
          </a:lstStyle>
          <a:p>
            <a:pPr lvl="0"/>
            <a:r>
              <a:rPr lang="en-US" noProof="0" dirty="0" err="1" smtClean="0"/>
              <a:t>Haga</a:t>
            </a:r>
            <a:r>
              <a:rPr lang="en-US" noProof="0" dirty="0" smtClean="0"/>
              <a:t> </a:t>
            </a:r>
            <a:r>
              <a:rPr lang="en-US" noProof="0" dirty="0" err="1" smtClean="0"/>
              <a:t>clic</a:t>
            </a:r>
            <a:r>
              <a:rPr lang="en-US" noProof="0" dirty="0" smtClean="0"/>
              <a:t> </a:t>
            </a:r>
            <a:r>
              <a:rPr lang="en-US" noProof="0" dirty="0" err="1" smtClean="0"/>
              <a:t>para</a:t>
            </a:r>
            <a:r>
              <a:rPr lang="en-US" noProof="0" dirty="0" smtClean="0"/>
              <a:t> </a:t>
            </a:r>
            <a:r>
              <a:rPr lang="en-US" noProof="0" dirty="0" err="1" smtClean="0"/>
              <a:t>modificar</a:t>
            </a:r>
            <a:r>
              <a:rPr lang="en-US" noProof="0" dirty="0" smtClean="0"/>
              <a:t> el </a:t>
            </a:r>
            <a:r>
              <a:rPr lang="en-US" noProof="0" dirty="0" err="1" smtClean="0"/>
              <a:t>estilo</a:t>
            </a:r>
            <a:r>
              <a:rPr lang="en-US" noProof="0" dirty="0" smtClean="0"/>
              <a:t> de </a:t>
            </a:r>
            <a:r>
              <a:rPr lang="en-US" noProof="0" dirty="0" err="1" smtClean="0"/>
              <a:t>texto</a:t>
            </a:r>
            <a:r>
              <a:rPr lang="en-US" noProof="0" dirty="0" smtClean="0"/>
              <a:t> del </a:t>
            </a:r>
            <a:r>
              <a:rPr lang="en-US" noProof="0" dirty="0" err="1" smtClean="0"/>
              <a:t>patrón</a:t>
            </a:r>
            <a:endParaRPr lang="en-US" noProof="0" dirty="0" smtClean="0"/>
          </a:p>
          <a:p>
            <a:pPr lvl="1"/>
            <a:r>
              <a:rPr lang="en-US" noProof="0" dirty="0" smtClean="0"/>
              <a:t>Segundo </a:t>
            </a:r>
            <a:r>
              <a:rPr lang="en-US" noProof="0" dirty="0" err="1" smtClean="0"/>
              <a:t>nivel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Tercer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nivel</a:t>
            </a:r>
            <a:endParaRPr lang="en-US" noProof="0" dirty="0" smtClean="0"/>
          </a:p>
          <a:p>
            <a:pPr lvl="2"/>
            <a:endParaRPr lang="en-US" noProof="0" dirty="0" smtClean="0"/>
          </a:p>
          <a:p>
            <a:pPr lvl="2"/>
            <a:endParaRPr lang="en-US" noProof="0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21558" y="6340512"/>
            <a:ext cx="533400" cy="457200"/>
          </a:xfrm>
          <a:ln/>
        </p:spPr>
        <p:txBody>
          <a:bodyPr/>
          <a:lstStyle>
            <a:lvl1pPr>
              <a:defRPr baseline="0">
                <a:solidFill>
                  <a:srgbClr val="7030A0"/>
                </a:solidFill>
                <a:latin typeface="Candara" pitchFamily="34" charset="0"/>
              </a:defRPr>
            </a:lvl1pPr>
          </a:lstStyle>
          <a:p>
            <a:pPr>
              <a:defRPr/>
            </a:pPr>
            <a:fld id="{9A5CEF15-0670-42F8-B063-5D05E1C9277E}" type="slidenum">
              <a:rPr lang="es-ES_tradnl" altLang="en-US" smtClean="0"/>
              <a:pPr>
                <a:defRPr/>
              </a:pPr>
              <a:t>‹Nº›</a:t>
            </a:fld>
            <a:endParaRPr lang="es-ES_tradnl" alt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676400" y="6350560"/>
            <a:ext cx="6629400" cy="457200"/>
          </a:xfrm>
        </p:spPr>
        <p:txBody>
          <a:bodyPr/>
          <a:lstStyle>
            <a:lvl1pPr>
              <a:defRPr baseline="0">
                <a:solidFill>
                  <a:srgbClr val="7030A0"/>
                </a:solidFill>
                <a:latin typeface="Candara" pitchFamily="34" charset="0"/>
              </a:defRPr>
            </a:lvl1pPr>
          </a:lstStyle>
          <a:p>
            <a:pPr>
              <a:defRPr/>
            </a:pPr>
            <a:r>
              <a:rPr lang="en-US" altLang="en-US" smtClean="0"/>
              <a:t>ivan.vila@csic.es, 5th PXD-SVD Joint Workshop, January 22-24,2013, DESY.</a:t>
            </a:r>
            <a:endParaRPr lang="es-ES_tradnl" altLang="en-US" dirty="0"/>
          </a:p>
        </p:txBody>
      </p:sp>
      <p:pic>
        <p:nvPicPr>
          <p:cNvPr id="7" name="Picture 9" descr="ifca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8000" y="144627"/>
            <a:ext cx="863600" cy="1150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01BB1-A4E5-4CEC-B091-8ACFFDAEC89A}" type="slidenum">
              <a:rPr lang="es-ES_tradnl" altLang="en-US"/>
              <a:pPr>
                <a:defRPr/>
              </a:pPr>
              <a:t>‹Nº›</a:t>
            </a:fld>
            <a:endParaRPr lang="es-ES_tradnl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ivan.vila@csic.es, 5th PXD-SVD Joint Workshop, January 22-24,2013, DESY.</a:t>
            </a:r>
            <a:endParaRPr lang="es-ES_tradnl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0DE43-9046-40B6-9ECD-6CF60B9EE82C}" type="slidenum">
              <a:rPr lang="es-ES_tradnl" altLang="en-US"/>
              <a:pPr>
                <a:defRPr/>
              </a:pPr>
              <a:t>‹Nº›</a:t>
            </a:fld>
            <a:endParaRPr lang="es-ES_tradnl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ivan.vila@csic.es, 5th PXD-SVD Joint Workshop, January 22-24,2013, DESY.</a:t>
            </a:r>
            <a:endParaRPr lang="es-ES_tradnl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F61DB-E64A-4CB6-B58B-2F2F71CA86DB}" type="slidenum">
              <a:rPr lang="es-ES_tradnl" altLang="en-US"/>
              <a:pPr>
                <a:defRPr/>
              </a:pPr>
              <a:t>‹Nº›</a:t>
            </a:fld>
            <a:endParaRPr lang="es-ES_tradnl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ivan.vila@csic.es, 5th PXD-SVD Joint Workshop, January 22-24,2013, DESY.</a:t>
            </a:r>
            <a:endParaRPr lang="es-ES_tradnl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881D0-A6CF-4285-99E9-6602BDE09BB5}" type="slidenum">
              <a:rPr lang="es-ES_tradnl" altLang="en-US"/>
              <a:pPr>
                <a:defRPr/>
              </a:pPr>
              <a:t>‹Nº›</a:t>
            </a:fld>
            <a:endParaRPr lang="es-ES_tradnl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ivan.vila@csic.es, 5th PXD-SVD Joint Workshop, January 22-24,2013, DESY.</a:t>
            </a:r>
            <a:endParaRPr lang="es-ES_tradnl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69B5E-57AA-4CCE-B6AB-07EDB346C168}" type="slidenum">
              <a:rPr lang="es-ES_tradnl" altLang="en-US"/>
              <a:pPr>
                <a:defRPr/>
              </a:pPr>
              <a:t>‹Nº›</a:t>
            </a:fld>
            <a:endParaRPr lang="es-ES_tradnl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ivan.vila@csic.es, 5th PXD-SVD Joint Workshop, January 22-24,2013, DESY.</a:t>
            </a:r>
            <a:endParaRPr lang="es-ES_tradnl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35902-2274-4511-8B80-8B310CDDAAD8}" type="slidenum">
              <a:rPr lang="es-ES_tradnl" altLang="en-US"/>
              <a:pPr>
                <a:defRPr/>
              </a:pPr>
              <a:t>‹Nº›</a:t>
            </a:fld>
            <a:endParaRPr lang="es-ES_tradnl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ivan.vila@csic.es, 5th PXD-SVD Joint Workshop, January 22-24,2013, DESY.</a:t>
            </a:r>
            <a:endParaRPr lang="es-ES_tradnl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103AD-C0A3-401B-8E6F-D73B23F9D791}" type="slidenum">
              <a:rPr lang="es-ES_tradnl" altLang="en-US"/>
              <a:pPr>
                <a:defRPr/>
              </a:pPr>
              <a:t>‹Nº›</a:t>
            </a:fld>
            <a:endParaRPr lang="es-ES_tradnl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ivan.vila@csic.es, 5th PXD-SVD Joint Workshop, January 22-24,2013, DESY.</a:t>
            </a:r>
            <a:endParaRPr lang="es-ES_tradnl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D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 userDrawn="1"/>
        </p:nvSpPr>
        <p:spPr bwMode="auto">
          <a:xfrm>
            <a:off x="72000" y="72000"/>
            <a:ext cx="9000000" cy="6336000"/>
          </a:xfrm>
          <a:prstGeom prst="rect">
            <a:avLst/>
          </a:prstGeom>
          <a:solidFill>
            <a:schemeClr val="bg1"/>
          </a:solidFill>
          <a:ln w="3175" cap="flat" cmpd="sng" algn="ctr">
            <a:solidFill>
              <a:srgbClr val="AFA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7150"/>
            <a:ext cx="70104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n-US" dirty="0" smtClean="0"/>
              <a:t>Haga clic para cambiar el estilo de título	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n-US" dirty="0" smtClean="0"/>
              <a:t>Haga clic para modificar el estilo de texto del patrón</a:t>
            </a:r>
          </a:p>
          <a:p>
            <a:pPr lvl="1"/>
            <a:r>
              <a:rPr lang="es-ES_tradnl" altLang="en-US" dirty="0" smtClean="0"/>
              <a:t>Segundo nivel</a:t>
            </a:r>
          </a:p>
          <a:p>
            <a:pPr lvl="2"/>
            <a:r>
              <a:rPr lang="es-ES_tradnl" altLang="en-US" dirty="0" smtClean="0"/>
              <a:t>Tercer nivel</a:t>
            </a:r>
          </a:p>
          <a:p>
            <a:pPr lvl="3"/>
            <a:r>
              <a:rPr lang="es-ES_tradnl" altLang="en-US" dirty="0" smtClean="0"/>
              <a:t>Cuarto nivel</a:t>
            </a:r>
          </a:p>
          <a:p>
            <a:pPr lvl="4"/>
            <a:r>
              <a:rPr lang="es-ES_tradnl" altLang="en-US" dirty="0" smtClean="0"/>
              <a:t>Quinto nivel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71952" y="6314552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i="0" baseline="0">
                <a:solidFill>
                  <a:srgbClr val="7030A0"/>
                </a:solidFill>
                <a:latin typeface="+mn-lt"/>
              </a:defRPr>
            </a:lvl1pPr>
          </a:lstStyle>
          <a:p>
            <a:pPr>
              <a:defRPr/>
            </a:pPr>
            <a:fld id="{729B781D-1B07-4E9C-8182-19D4D52035FB}" type="slidenum">
              <a:rPr lang="es-ES_tradnl" altLang="en-US" smtClean="0"/>
              <a:pPr>
                <a:defRPr/>
              </a:pPr>
              <a:t>‹Nº›</a:t>
            </a:fld>
            <a:endParaRPr lang="es-ES_tradnl" alt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47800" y="63246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i="0" cap="none" baseline="0" smtClean="0">
                <a:solidFill>
                  <a:srgbClr val="7030A0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altLang="en-US" smtClean="0"/>
              <a:t>ivan.vila@csic.es, 5th PXD-SVD Joint Workshop, January 22-24,2013, DESY.</a:t>
            </a:r>
            <a:endParaRPr lang="es-ES_tradnl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8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aseline="0">
          <a:solidFill>
            <a:srgbClr val="AFAFFF"/>
          </a:solidFill>
          <a:latin typeface="Calibri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E3E58"/>
        </a:buClr>
        <a:buSzPct val="65000"/>
        <a:buFont typeface="Wingdings" pitchFamily="2" charset="2"/>
        <a:buChar char="n"/>
        <a:defRPr sz="3000">
          <a:solidFill>
            <a:srgbClr val="0E3E58"/>
          </a:solidFill>
          <a:latin typeface="Calibri" pitchFamily="34" charset="0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rgbClr val="47A4E3"/>
        </a:buClr>
        <a:buSzPct val="60000"/>
        <a:buFont typeface="Wingdings" pitchFamily="2" charset="2"/>
        <a:buChar char="q"/>
        <a:defRPr sz="2600">
          <a:solidFill>
            <a:srgbClr val="2A1BEB"/>
          </a:solidFill>
          <a:latin typeface="Calibri" pitchFamily="34" charset="0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rgbClr val="2A1BEB"/>
        </a:buClr>
        <a:buSzPct val="65000"/>
        <a:buFont typeface="Wingdings" pitchFamily="2" charset="2"/>
        <a:buChar char="n"/>
        <a:defRPr sz="2200">
          <a:solidFill>
            <a:srgbClr val="2A1BEB"/>
          </a:solidFill>
          <a:latin typeface="Calibri" pitchFamily="34" charset="0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Calibri" pitchFamily="34" charset="0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0163" y="0"/>
            <a:ext cx="8785237" cy="990600"/>
          </a:xfrm>
        </p:spPr>
        <p:txBody>
          <a:bodyPr/>
          <a:lstStyle/>
          <a:p>
            <a:r>
              <a:rPr lang="en-US" sz="5400" dirty="0" smtClean="0">
                <a:solidFill>
                  <a:srgbClr val="00B0F0"/>
                </a:solidFill>
              </a:rPr>
              <a:t>Environmental monitor of VXD</a:t>
            </a:r>
            <a:r>
              <a:rPr lang="en-US" sz="6000" dirty="0" smtClean="0">
                <a:solidFill>
                  <a:srgbClr val="00B0F0"/>
                </a:solidFill>
              </a:rPr>
              <a:t/>
            </a:r>
            <a:br>
              <a:rPr lang="en-US" sz="6000" dirty="0" smtClean="0">
                <a:solidFill>
                  <a:srgbClr val="00B0F0"/>
                </a:solidFill>
              </a:rPr>
            </a:br>
            <a:r>
              <a:rPr lang="en-US" sz="3600" noProof="0" dirty="0" err="1" smtClean="0">
                <a:solidFill>
                  <a:srgbClr val="DBD9E7"/>
                </a:solidFill>
              </a:rPr>
              <a:t>DESY</a:t>
            </a:r>
            <a:r>
              <a:rPr lang="en-US" sz="3600" noProof="0" dirty="0" smtClean="0">
                <a:solidFill>
                  <a:srgbClr val="DBD9E7"/>
                </a:solidFill>
              </a:rPr>
              <a:t>, Hamburg, 5th </a:t>
            </a:r>
            <a:r>
              <a:rPr lang="en-US" sz="3600" noProof="0" dirty="0" err="1" smtClean="0">
                <a:solidFill>
                  <a:srgbClr val="DBD9E7"/>
                </a:solidFill>
              </a:rPr>
              <a:t>DEPFET</a:t>
            </a:r>
            <a:r>
              <a:rPr lang="en-US" sz="3600" noProof="0" dirty="0" smtClean="0">
                <a:solidFill>
                  <a:srgbClr val="DBD9E7"/>
                </a:solidFill>
              </a:rPr>
              <a:t> Workshop</a:t>
            </a:r>
            <a:r>
              <a:rPr lang="en-US" sz="4000" noProof="0" dirty="0"/>
              <a:t/>
            </a:r>
            <a:br>
              <a:rPr lang="en-US" sz="4000" noProof="0" dirty="0"/>
            </a:br>
            <a:r>
              <a:rPr lang="en-US" sz="4000" noProof="0" dirty="0" smtClean="0"/>
              <a:t/>
            </a:r>
            <a:br>
              <a:rPr lang="en-US" sz="4000" noProof="0" dirty="0" smtClean="0"/>
            </a:br>
            <a:r>
              <a:rPr lang="en-US" sz="4000" noProof="0" dirty="0" smtClean="0"/>
              <a:t> 		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52400" y="5250359"/>
            <a:ext cx="54102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en-US" sz="2800" i="0" dirty="0" smtClean="0"/>
              <a:t>I. Vila,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en-US" sz="2400" i="0" dirty="0" err="1" smtClean="0">
                <a:solidFill>
                  <a:srgbClr val="AFAFFF"/>
                </a:solidFill>
              </a:rPr>
              <a:t>Instituto</a:t>
            </a:r>
            <a:r>
              <a:rPr lang="en-US" sz="2400" i="0" dirty="0" smtClean="0">
                <a:solidFill>
                  <a:srgbClr val="AFAFFF"/>
                </a:solidFill>
              </a:rPr>
              <a:t> de </a:t>
            </a:r>
            <a:r>
              <a:rPr lang="en-US" sz="2400" i="0" dirty="0" err="1" smtClean="0">
                <a:solidFill>
                  <a:srgbClr val="AFAFFF"/>
                </a:solidFill>
              </a:rPr>
              <a:t>Física</a:t>
            </a:r>
            <a:r>
              <a:rPr lang="en-US" sz="2400" i="0" dirty="0" smtClean="0">
                <a:solidFill>
                  <a:srgbClr val="AFAFFF"/>
                </a:solidFill>
              </a:rPr>
              <a:t> de Cantabria (</a:t>
            </a:r>
            <a:r>
              <a:rPr lang="en-US" sz="2400" i="0" dirty="0" err="1" smtClean="0">
                <a:solidFill>
                  <a:srgbClr val="AFAFFF"/>
                </a:solidFill>
              </a:rPr>
              <a:t>CSIC-UC</a:t>
            </a:r>
            <a:r>
              <a:rPr lang="en-US" i="0" dirty="0" smtClean="0">
                <a:solidFill>
                  <a:srgbClr val="AFAFFF"/>
                </a:solidFill>
              </a:rPr>
              <a:t>)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9254" y="2057400"/>
            <a:ext cx="2878392" cy="1105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4632" y="3271910"/>
            <a:ext cx="3131569" cy="1861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Outline</a:t>
            </a:r>
            <a:endParaRPr lang="en-US" sz="5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1000" y="1143000"/>
            <a:ext cx="8763000" cy="5105400"/>
          </a:xfrm>
        </p:spPr>
        <p:txBody>
          <a:bodyPr/>
          <a:lstStyle/>
          <a:p>
            <a:r>
              <a:rPr lang="en-US" sz="5400" dirty="0" smtClean="0"/>
              <a:t>Monitoring volumes</a:t>
            </a:r>
            <a:endParaRPr lang="en-US" sz="5400" dirty="0"/>
          </a:p>
          <a:p>
            <a:r>
              <a:rPr lang="en-US" sz="5400" dirty="0" smtClean="0"/>
              <a:t>Current proposal reminder</a:t>
            </a:r>
          </a:p>
          <a:p>
            <a:r>
              <a:rPr lang="en-US" sz="5400" dirty="0" smtClean="0"/>
              <a:t>Discussion</a:t>
            </a:r>
            <a:endParaRPr lang="en-US" sz="6000" dirty="0"/>
          </a:p>
          <a:p>
            <a:pPr lvl="1"/>
            <a:endParaRPr lang="en-US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ivan.vila@csic.es, 5th PXD-SVD Joint Workshop, January 22-24,2013, DESY.</a:t>
            </a:r>
            <a:endParaRPr lang="es-ES_tradnl" alt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5CEF15-0670-42F8-B063-5D05E1C9277E}" type="slidenum">
              <a:rPr lang="es-ES_tradnl" altLang="en-US" smtClean="0"/>
              <a:pPr>
                <a:defRPr/>
              </a:pPr>
              <a:t>2</a:t>
            </a:fld>
            <a:endParaRPr lang="es-ES_tradnl" altLang="en-US" dirty="0"/>
          </a:p>
        </p:txBody>
      </p:sp>
    </p:spTree>
    <p:extLst>
      <p:ext uri="{BB962C8B-B14F-4D97-AF65-F5344CB8AC3E}">
        <p14:creationId xmlns:p14="http://schemas.microsoft.com/office/powerpoint/2010/main" val="278776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The “Dry” Volumes </a:t>
            </a:r>
            <a:endParaRPr lang="en-U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5CEF15-0670-42F8-B063-5D05E1C9277E}" type="slidenum">
              <a:rPr lang="es-ES_tradnl" altLang="en-US" smtClean="0"/>
              <a:pPr>
                <a:defRPr/>
              </a:pPr>
              <a:t>3</a:t>
            </a:fld>
            <a:endParaRPr lang="es-ES_tradnl" alt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ivan.vila@csic.es, 5th PXD-SVD Joint Workshop, January 22-24,2013, DESY.</a:t>
            </a:r>
            <a:endParaRPr lang="es-ES_tradnl" altLang="en-US" dirty="0"/>
          </a:p>
        </p:txBody>
      </p:sp>
      <p:pic>
        <p:nvPicPr>
          <p:cNvPr id="6" name="Picture 2" descr="C:\Users\cmk\CMKF\Belle\BelleII\BPAC\BelleII-cu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71" y="1128623"/>
            <a:ext cx="8826339" cy="3687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eck 1"/>
          <p:cNvSpPr/>
          <p:nvPr/>
        </p:nvSpPr>
        <p:spPr>
          <a:xfrm>
            <a:off x="2734271" y="4082609"/>
            <a:ext cx="2088232" cy="36004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uppieren 8"/>
          <p:cNvGrpSpPr/>
          <p:nvPr/>
        </p:nvGrpSpPr>
        <p:grpSpPr>
          <a:xfrm>
            <a:off x="1385129" y="3668481"/>
            <a:ext cx="1349142" cy="808085"/>
            <a:chOff x="1440422" y="2836945"/>
            <a:chExt cx="1349142" cy="808085"/>
          </a:xfrm>
        </p:grpSpPr>
        <p:grpSp>
          <p:nvGrpSpPr>
            <p:cNvPr id="9" name="Gruppieren 7"/>
            <p:cNvGrpSpPr/>
            <p:nvPr/>
          </p:nvGrpSpPr>
          <p:grpSpPr>
            <a:xfrm>
              <a:off x="1440422" y="2836945"/>
              <a:ext cx="1331037" cy="808085"/>
              <a:chOff x="1440422" y="2836945"/>
              <a:chExt cx="1331037" cy="808085"/>
            </a:xfrm>
          </p:grpSpPr>
          <p:sp>
            <p:nvSpPr>
              <p:cNvPr id="11" name="Rechteck 4"/>
              <p:cNvSpPr/>
              <p:nvPr/>
            </p:nvSpPr>
            <p:spPr>
              <a:xfrm>
                <a:off x="1440422" y="2836945"/>
                <a:ext cx="162451" cy="370121"/>
              </a:xfrm>
              <a:prstGeom prst="rect">
                <a:avLst/>
              </a:prstGeom>
              <a:noFill/>
              <a:ln w="57150"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" name="Gerade Verbindung 6"/>
              <p:cNvCxnSpPr>
                <a:stCxn id="11" idx="3"/>
              </p:cNvCxnSpPr>
              <p:nvPr/>
            </p:nvCxnSpPr>
            <p:spPr>
              <a:xfrm>
                <a:off x="1602873" y="3022006"/>
                <a:ext cx="386658" cy="1697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Gerade Verbindung 13"/>
              <p:cNvCxnSpPr/>
              <p:nvPr/>
            </p:nvCxnSpPr>
            <p:spPr>
              <a:xfrm>
                <a:off x="1970481" y="3013919"/>
                <a:ext cx="288032" cy="108012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Gerade Verbindung 15"/>
              <p:cNvCxnSpPr/>
              <p:nvPr/>
            </p:nvCxnSpPr>
            <p:spPr>
              <a:xfrm>
                <a:off x="2483427" y="3126238"/>
                <a:ext cx="288032" cy="18002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 Verbindung 17"/>
              <p:cNvCxnSpPr/>
              <p:nvPr/>
            </p:nvCxnSpPr>
            <p:spPr>
              <a:xfrm>
                <a:off x="2233113" y="3128334"/>
                <a:ext cx="288032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Gerade Verbindung 33"/>
              <p:cNvCxnSpPr/>
              <p:nvPr/>
            </p:nvCxnSpPr>
            <p:spPr>
              <a:xfrm>
                <a:off x="1669130" y="3238354"/>
                <a:ext cx="461028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Gerade Verbindung 35"/>
              <p:cNvCxnSpPr/>
              <p:nvPr/>
            </p:nvCxnSpPr>
            <p:spPr>
              <a:xfrm>
                <a:off x="2097035" y="3230903"/>
                <a:ext cx="312692" cy="154398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Gerade Verbindung 38"/>
              <p:cNvCxnSpPr/>
              <p:nvPr/>
            </p:nvCxnSpPr>
            <p:spPr>
              <a:xfrm>
                <a:off x="2398135" y="3382816"/>
                <a:ext cx="192796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 Verbindung 40"/>
              <p:cNvCxnSpPr/>
              <p:nvPr/>
            </p:nvCxnSpPr>
            <p:spPr>
              <a:xfrm>
                <a:off x="2550535" y="3382816"/>
                <a:ext cx="0" cy="262214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Textfeld 52"/>
            <p:cNvSpPr txBox="1"/>
            <p:nvPr/>
          </p:nvSpPr>
          <p:spPr>
            <a:xfrm>
              <a:off x="1744940" y="2924930"/>
              <a:ext cx="1044624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„warm“</a:t>
              </a:r>
              <a:endParaRPr lang="en-US" dirty="0"/>
            </a:p>
          </p:txBody>
        </p:sp>
      </p:grpSp>
      <p:grpSp>
        <p:nvGrpSpPr>
          <p:cNvPr id="20" name="Gruppieren 11"/>
          <p:cNvGrpSpPr/>
          <p:nvPr/>
        </p:nvGrpSpPr>
        <p:grpSpPr>
          <a:xfrm>
            <a:off x="4863519" y="3736190"/>
            <a:ext cx="2444861" cy="694289"/>
            <a:chOff x="4863519" y="2924930"/>
            <a:chExt cx="2444861" cy="694289"/>
          </a:xfrm>
        </p:grpSpPr>
        <p:grpSp>
          <p:nvGrpSpPr>
            <p:cNvPr id="21" name="Gruppieren 9"/>
            <p:cNvGrpSpPr/>
            <p:nvPr/>
          </p:nvGrpSpPr>
          <p:grpSpPr>
            <a:xfrm>
              <a:off x="4863519" y="2924930"/>
              <a:ext cx="2243660" cy="694289"/>
              <a:chOff x="4863519" y="2924930"/>
              <a:chExt cx="2243660" cy="694289"/>
            </a:xfrm>
          </p:grpSpPr>
          <p:cxnSp>
            <p:nvCxnSpPr>
              <p:cNvPr id="23" name="Gerade Verbindung 20"/>
              <p:cNvCxnSpPr/>
              <p:nvPr/>
            </p:nvCxnSpPr>
            <p:spPr>
              <a:xfrm flipV="1">
                <a:off x="4863519" y="2924930"/>
                <a:ext cx="1148681" cy="367072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Rechteck 10"/>
              <p:cNvSpPr/>
              <p:nvPr/>
            </p:nvSpPr>
            <p:spPr>
              <a:xfrm>
                <a:off x="6963163" y="2975757"/>
                <a:ext cx="144016" cy="108012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5" name="Gerade Verbindung 43"/>
              <p:cNvCxnSpPr/>
              <p:nvPr/>
            </p:nvCxnSpPr>
            <p:spPr>
              <a:xfrm>
                <a:off x="5002015" y="3357005"/>
                <a:ext cx="0" cy="262214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Gerade Verbindung 44"/>
              <p:cNvCxnSpPr/>
              <p:nvPr/>
            </p:nvCxnSpPr>
            <p:spPr>
              <a:xfrm flipV="1">
                <a:off x="5002015" y="3174617"/>
                <a:ext cx="576064" cy="195045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Gerade Verbindung 46"/>
              <p:cNvCxnSpPr/>
              <p:nvPr/>
            </p:nvCxnSpPr>
            <p:spPr>
              <a:xfrm flipV="1">
                <a:off x="5810527" y="3057352"/>
                <a:ext cx="288032" cy="97524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Gerade Verbindung 48"/>
              <p:cNvCxnSpPr/>
              <p:nvPr/>
            </p:nvCxnSpPr>
            <p:spPr>
              <a:xfrm flipV="1">
                <a:off x="6081543" y="3070465"/>
                <a:ext cx="881620" cy="1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Gerade Verbindung 51"/>
              <p:cNvCxnSpPr/>
              <p:nvPr/>
            </p:nvCxnSpPr>
            <p:spPr>
              <a:xfrm flipV="1">
                <a:off x="5570195" y="3148395"/>
                <a:ext cx="288032" cy="31479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Textfeld 60"/>
            <p:cNvSpPr txBox="1"/>
            <p:nvPr/>
          </p:nvSpPr>
          <p:spPr>
            <a:xfrm>
              <a:off x="6226147" y="2956880"/>
              <a:ext cx="108223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„warm“</a:t>
              </a:r>
              <a:endParaRPr lang="en-US" dirty="0"/>
            </a:p>
          </p:txBody>
        </p:sp>
      </p:grpSp>
      <p:cxnSp>
        <p:nvCxnSpPr>
          <p:cNvPr id="30" name="Gerade Verbindung mit Pfeil 3"/>
          <p:cNvCxnSpPr/>
          <p:nvPr/>
        </p:nvCxnSpPr>
        <p:spPr>
          <a:xfrm flipH="1" flipV="1">
            <a:off x="5578079" y="3959655"/>
            <a:ext cx="376464" cy="71266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feld 30"/>
          <p:cNvSpPr txBox="1"/>
          <p:nvPr/>
        </p:nvSpPr>
        <p:spPr>
          <a:xfrm>
            <a:off x="3489847" y="4096257"/>
            <a:ext cx="866123" cy="40011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de-DE" dirty="0" smtClean="0"/>
              <a:t>„</a:t>
            </a:r>
            <a:r>
              <a:rPr lang="de-DE" dirty="0" err="1" smtClean="0"/>
              <a:t>cold</a:t>
            </a:r>
            <a:r>
              <a:rPr lang="de-DE" dirty="0" smtClean="0"/>
              <a:t>“</a:t>
            </a:r>
            <a:endParaRPr lang="en-US" dirty="0"/>
          </a:p>
        </p:txBody>
      </p:sp>
      <p:sp>
        <p:nvSpPr>
          <p:cNvPr id="32" name="Textfeld 2"/>
          <p:cNvSpPr txBox="1"/>
          <p:nvPr/>
        </p:nvSpPr>
        <p:spPr>
          <a:xfrm>
            <a:off x="7308380" y="3808200"/>
            <a:ext cx="129618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dirty="0" smtClean="0"/>
              <a:t>„Docks“</a:t>
            </a:r>
            <a:endParaRPr lang="en-US" dirty="0"/>
          </a:p>
        </p:txBody>
      </p:sp>
      <p:cxnSp>
        <p:nvCxnSpPr>
          <p:cNvPr id="33" name="Gerade Verbindung mit Pfeil 14"/>
          <p:cNvCxnSpPr/>
          <p:nvPr/>
        </p:nvCxnSpPr>
        <p:spPr>
          <a:xfrm flipH="1" flipV="1">
            <a:off x="7308380" y="3648205"/>
            <a:ext cx="288040" cy="17697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6"/>
          <p:cNvCxnSpPr/>
          <p:nvPr/>
        </p:nvCxnSpPr>
        <p:spPr>
          <a:xfrm>
            <a:off x="6019060" y="3736190"/>
            <a:ext cx="108853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24"/>
          <p:cNvCxnSpPr/>
          <p:nvPr/>
        </p:nvCxnSpPr>
        <p:spPr>
          <a:xfrm flipH="1">
            <a:off x="4211950" y="3088100"/>
            <a:ext cx="359033" cy="8872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feld 25"/>
          <p:cNvSpPr txBox="1"/>
          <p:nvPr/>
        </p:nvSpPr>
        <p:spPr>
          <a:xfrm>
            <a:off x="4067930" y="2512020"/>
            <a:ext cx="2895233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dirty="0" smtClean="0"/>
              <a:t>„</a:t>
            </a:r>
            <a:r>
              <a:rPr lang="de-DE" dirty="0" err="1" smtClean="0"/>
              <a:t>cold</a:t>
            </a:r>
            <a:r>
              <a:rPr lang="de-DE" dirty="0" smtClean="0"/>
              <a:t>“ dry VXD </a:t>
            </a:r>
            <a:r>
              <a:rPr lang="de-DE" dirty="0" err="1" smtClean="0"/>
              <a:t>volume</a:t>
            </a:r>
            <a:endParaRPr lang="de-DE" dirty="0" smtClean="0"/>
          </a:p>
          <a:p>
            <a:r>
              <a:rPr lang="de-DE" dirty="0" smtClean="0"/>
              <a:t>(dry </a:t>
            </a:r>
            <a:r>
              <a:rPr lang="de-DE" dirty="0" err="1" smtClean="0"/>
              <a:t>air</a:t>
            </a:r>
            <a:r>
              <a:rPr lang="de-DE" dirty="0" smtClean="0"/>
              <a:t> @ ~ 0°C)</a:t>
            </a:r>
            <a:endParaRPr lang="en-US" dirty="0"/>
          </a:p>
        </p:txBody>
      </p:sp>
      <p:sp>
        <p:nvSpPr>
          <p:cNvPr id="37" name="Textfeld 45"/>
          <p:cNvSpPr txBox="1"/>
          <p:nvPr/>
        </p:nvSpPr>
        <p:spPr>
          <a:xfrm>
            <a:off x="381022" y="3949128"/>
            <a:ext cx="1230101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dirty="0" smtClean="0"/>
              <a:t>„Docks“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dirty="0"/>
          </a:p>
        </p:txBody>
      </p:sp>
      <p:cxnSp>
        <p:nvCxnSpPr>
          <p:cNvPr id="38" name="Gerade Verbindung mit Pfeil 47"/>
          <p:cNvCxnSpPr/>
          <p:nvPr/>
        </p:nvCxnSpPr>
        <p:spPr>
          <a:xfrm flipV="1">
            <a:off x="611450" y="3808200"/>
            <a:ext cx="504070" cy="17697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23"/>
          <p:cNvCxnSpPr/>
          <p:nvPr/>
        </p:nvCxnSpPr>
        <p:spPr>
          <a:xfrm flipH="1" flipV="1">
            <a:off x="1353094" y="3959655"/>
            <a:ext cx="265570" cy="89959"/>
          </a:xfrm>
          <a:prstGeom prst="line">
            <a:avLst/>
          </a:prstGeom>
          <a:ln w="571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hteck 49"/>
          <p:cNvSpPr/>
          <p:nvPr/>
        </p:nvSpPr>
        <p:spPr>
          <a:xfrm>
            <a:off x="7035171" y="3448150"/>
            <a:ext cx="201199" cy="370121"/>
          </a:xfrm>
          <a:prstGeom prst="rect">
            <a:avLst/>
          </a:prstGeom>
          <a:noFill/>
          <a:ln w="571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hteck 18"/>
          <p:cNvSpPr/>
          <p:nvPr/>
        </p:nvSpPr>
        <p:spPr>
          <a:xfrm>
            <a:off x="7334138" y="3782442"/>
            <a:ext cx="1080150" cy="454429"/>
          </a:xfrm>
          <a:prstGeom prst="rect">
            <a:avLst/>
          </a:prstGeom>
          <a:noFill/>
          <a:ln w="3810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hteck 50"/>
          <p:cNvSpPr/>
          <p:nvPr/>
        </p:nvSpPr>
        <p:spPr>
          <a:xfrm>
            <a:off x="362047" y="3921963"/>
            <a:ext cx="1080150" cy="454429"/>
          </a:xfrm>
          <a:prstGeom prst="rect">
            <a:avLst/>
          </a:prstGeom>
          <a:noFill/>
          <a:ln w="3810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hteck 19"/>
          <p:cNvSpPr/>
          <p:nvPr/>
        </p:nvSpPr>
        <p:spPr>
          <a:xfrm>
            <a:off x="899490" y="3668481"/>
            <a:ext cx="446349" cy="14979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feld 53"/>
          <p:cNvSpPr txBox="1"/>
          <p:nvPr/>
        </p:nvSpPr>
        <p:spPr>
          <a:xfrm>
            <a:off x="315994" y="5077707"/>
            <a:ext cx="5192136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dirty="0" smtClean="0"/>
              <a:t>„warm“ </a:t>
            </a:r>
            <a:r>
              <a:rPr lang="de-DE" dirty="0" err="1" smtClean="0"/>
              <a:t>volumes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QCS </a:t>
            </a:r>
            <a:r>
              <a:rPr lang="de-DE" dirty="0" err="1" smtClean="0"/>
              <a:t>and</a:t>
            </a:r>
            <a:r>
              <a:rPr lang="de-DE" dirty="0" smtClean="0"/>
              <a:t> CDC </a:t>
            </a:r>
            <a:r>
              <a:rPr lang="de-DE" dirty="0" err="1" smtClean="0"/>
              <a:t>inner</a:t>
            </a:r>
            <a:r>
              <a:rPr lang="de-DE" dirty="0" smtClean="0"/>
              <a:t> wall, </a:t>
            </a:r>
            <a:r>
              <a:rPr lang="de-DE" dirty="0" err="1" smtClean="0"/>
              <a:t>up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CDC end </a:t>
            </a:r>
            <a:r>
              <a:rPr lang="de-DE" dirty="0" err="1" smtClean="0"/>
              <a:t>wall,FWD</a:t>
            </a:r>
            <a:r>
              <a:rPr lang="de-DE" dirty="0" smtClean="0"/>
              <a:t> / BWD</a:t>
            </a:r>
          </a:p>
          <a:p>
            <a:r>
              <a:rPr lang="de-DE" dirty="0" smtClean="0"/>
              <a:t>(</a:t>
            </a:r>
            <a:r>
              <a:rPr lang="de-DE" dirty="0" err="1" smtClean="0"/>
              <a:t>flushed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dry </a:t>
            </a:r>
            <a:r>
              <a:rPr lang="de-DE" dirty="0" err="1" smtClean="0"/>
              <a:t>air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ambient</a:t>
            </a:r>
            <a:r>
              <a:rPr lang="de-DE" dirty="0" smtClean="0"/>
              <a:t> </a:t>
            </a:r>
            <a:r>
              <a:rPr lang="de-DE" dirty="0" err="1" smtClean="0"/>
              <a:t>temperature</a:t>
            </a:r>
            <a:r>
              <a:rPr lang="de-DE" dirty="0" smtClean="0"/>
              <a:t>)</a:t>
            </a:r>
            <a:endParaRPr lang="en-US" dirty="0"/>
          </a:p>
        </p:txBody>
      </p:sp>
      <p:sp>
        <p:nvSpPr>
          <p:cNvPr id="45" name="Text Box 6"/>
          <p:cNvSpPr txBox="1">
            <a:spLocks noChangeArrowheads="1"/>
          </p:cNvSpPr>
          <p:nvPr/>
        </p:nvSpPr>
        <p:spPr bwMode="auto">
          <a:xfrm>
            <a:off x="5813167" y="4797190"/>
            <a:ext cx="3151443" cy="1323439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dirty="0"/>
              <a:t>Narrowest space between </a:t>
            </a:r>
            <a:endParaRPr lang="de-DE" altLang="ja-JP" dirty="0" smtClean="0"/>
          </a:p>
          <a:p>
            <a:r>
              <a:rPr lang="ja-JP" altLang="en-US" dirty="0" smtClean="0"/>
              <a:t>QCS </a:t>
            </a:r>
            <a:r>
              <a:rPr lang="ja-JP" altLang="en-US" dirty="0"/>
              <a:t>and </a:t>
            </a:r>
            <a:r>
              <a:rPr lang="ja-JP" altLang="en-US" dirty="0" smtClean="0"/>
              <a:t>CDC</a:t>
            </a:r>
            <a:r>
              <a:rPr lang="de-DE" altLang="ja-JP" dirty="0" smtClean="0"/>
              <a:t>: 24 mm.</a:t>
            </a:r>
          </a:p>
          <a:p>
            <a:endParaRPr lang="de-DE" altLang="ja-JP" dirty="0"/>
          </a:p>
          <a:p>
            <a:r>
              <a:rPr lang="de-DE" altLang="ja-JP" dirty="0" smtClean="0"/>
              <a:t>VXD </a:t>
            </a:r>
            <a:r>
              <a:rPr lang="de-DE" altLang="ja-JP" dirty="0" err="1" smtClean="0"/>
              <a:t>services</a:t>
            </a:r>
            <a:r>
              <a:rPr lang="de-DE" altLang="ja-JP" dirty="0" smtClean="0"/>
              <a:t>: 21 mm</a:t>
            </a:r>
          </a:p>
        </p:txBody>
      </p:sp>
    </p:spTree>
    <p:extLst>
      <p:ext uri="{BB962C8B-B14F-4D97-AF65-F5344CB8AC3E}">
        <p14:creationId xmlns:p14="http://schemas.microsoft.com/office/powerpoint/2010/main" val="174124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vila\AppData\Local\Temp\Rar$DI36.136\106-012600 Ringberg 2013-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36171"/>
            <a:ext cx="4343400" cy="3102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400" y="139700"/>
            <a:ext cx="8153400" cy="1155700"/>
          </a:xfrm>
        </p:spPr>
        <p:txBody>
          <a:bodyPr/>
          <a:lstStyle/>
          <a:p>
            <a:r>
              <a:rPr lang="en-US" sz="4000" dirty="0" smtClean="0"/>
              <a:t>Reminder: FOS Monitor proposal</a:t>
            </a:r>
            <a:endParaRPr lang="en-US" sz="40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5CEF15-0670-42F8-B063-5D05E1C9277E}" type="slidenum">
              <a:rPr lang="es-ES_tradnl" altLang="en-US" smtClean="0"/>
              <a:pPr>
                <a:defRPr/>
              </a:pPr>
              <a:t>4</a:t>
            </a:fld>
            <a:endParaRPr lang="es-ES_tradnl" alt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ivan.vila@csic.es, 5th PXD-SVD Joint Workshop, January 22-24,2013, DESY.</a:t>
            </a:r>
            <a:endParaRPr lang="es-ES_tradnl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634891"/>
            <a:ext cx="8458200" cy="2689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 descr="C:\Users\vila\AppData\Local\Temp\Imag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866" y="1693519"/>
            <a:ext cx="1790533" cy="1475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vila\AppData\Local\Temp\Imag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210409"/>
            <a:ext cx="1851025" cy="875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5674632" y="1295400"/>
            <a:ext cx="22501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FC vs. LC connectors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0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CDC/VXD Interface: Instrumentation of the CFRP cover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5CEF15-0670-42F8-B063-5D05E1C9277E}" type="slidenum">
              <a:rPr lang="es-ES_tradnl" altLang="en-US" smtClean="0"/>
              <a:pPr>
                <a:defRPr/>
              </a:pPr>
              <a:t>5</a:t>
            </a:fld>
            <a:endParaRPr lang="es-ES_tradnl" alt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ivan.vila@csic.es, 5th PXD-SVD Joint Workshop, January 22-24,2013, DESY.</a:t>
            </a:r>
            <a:endParaRPr lang="es-ES_tradnl" altLang="en-US" dirty="0"/>
          </a:p>
        </p:txBody>
      </p:sp>
      <p:pic>
        <p:nvPicPr>
          <p:cNvPr id="4098" name="Picture 2" descr="C:\Users\vila\Dropbox\Documents\1-CONFERENCIAS CHARLAS PROPIAS\20120207 PXD-SVD COMMON WORKSHOP\CILINDR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95400"/>
            <a:ext cx="5715000" cy="2810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8675" y="3810000"/>
            <a:ext cx="1520825" cy="2249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925" y="3523054"/>
            <a:ext cx="3760140" cy="1411686"/>
          </a:xfrm>
          <a:prstGeom prst="rect">
            <a:avLst/>
          </a:prstGeom>
        </p:spPr>
      </p:pic>
      <p:sp>
        <p:nvSpPr>
          <p:cNvPr id="8" name="7 Elipse"/>
          <p:cNvSpPr/>
          <p:nvPr/>
        </p:nvSpPr>
        <p:spPr bwMode="auto">
          <a:xfrm>
            <a:off x="873125" y="3167657"/>
            <a:ext cx="1066800" cy="990600"/>
          </a:xfrm>
          <a:prstGeom prst="ellipse">
            <a:avLst/>
          </a:prstGeom>
          <a:noFill/>
          <a:ln w="25400" cap="flat" cmpd="sng" algn="ctr">
            <a:solidFill>
              <a:srgbClr val="2A1BE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12" name="11 Elipse"/>
          <p:cNvSpPr/>
          <p:nvPr/>
        </p:nvSpPr>
        <p:spPr bwMode="auto">
          <a:xfrm>
            <a:off x="4835525" y="2590800"/>
            <a:ext cx="1066800" cy="990600"/>
          </a:xfrm>
          <a:prstGeom prst="ellipse">
            <a:avLst/>
          </a:prstGeom>
          <a:noFill/>
          <a:ln w="25400" cap="flat" cmpd="sng" algn="ctr">
            <a:solidFill>
              <a:srgbClr val="2A1BE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lang="en-US" dirty="0" smtClean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 bwMode="auto">
          <a:xfrm>
            <a:off x="5864225" y="3273921"/>
            <a:ext cx="1537170" cy="1069479"/>
          </a:xfrm>
          <a:prstGeom prst="straightConnector1">
            <a:avLst/>
          </a:prstGeom>
          <a:noFill/>
          <a:ln w="25400" cap="flat" cmpd="sng" algn="ctr">
            <a:solidFill>
              <a:srgbClr val="2A1BEB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15 Conector recto de flecha"/>
          <p:cNvCxnSpPr/>
          <p:nvPr/>
        </p:nvCxnSpPr>
        <p:spPr bwMode="auto">
          <a:xfrm>
            <a:off x="1736725" y="4038600"/>
            <a:ext cx="914400" cy="534739"/>
          </a:xfrm>
          <a:prstGeom prst="straightConnector1">
            <a:avLst/>
          </a:prstGeom>
          <a:noFill/>
          <a:ln w="25400" cap="flat" cmpd="sng" algn="ctr">
            <a:solidFill>
              <a:srgbClr val="2A1BEB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92608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Gentle Discussion </a:t>
            </a:r>
            <a:endParaRPr lang="en-US" sz="4800" dirty="0"/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Temperature, humidity and relative movement covered by the current proposal, to review and to </a:t>
            </a:r>
            <a:r>
              <a:rPr lang="en-US" dirty="0" smtClean="0"/>
              <a:t>update. ¿Monitoring of cooling pipes for interlocking?</a:t>
            </a:r>
            <a:endParaRPr lang="en-US" dirty="0" smtClean="0"/>
          </a:p>
          <a:p>
            <a:r>
              <a:rPr lang="en-US" dirty="0" smtClean="0"/>
              <a:t>Integration of temperature and %RH is well in progress, ¿Displacement sensors? </a:t>
            </a:r>
          </a:p>
          <a:p>
            <a:r>
              <a:rPr lang="en-US" dirty="0" smtClean="0"/>
              <a:t>¿</a:t>
            </a:r>
            <a:r>
              <a:rPr lang="en-US" dirty="0" err="1" smtClean="0"/>
              <a:t>SVD</a:t>
            </a:r>
            <a:r>
              <a:rPr lang="en-US" dirty="0" smtClean="0"/>
              <a:t> integration of FOS?</a:t>
            </a:r>
            <a:r>
              <a:rPr lang="en-US" dirty="0"/>
              <a:t> </a:t>
            </a:r>
            <a:r>
              <a:rPr lang="en-US" dirty="0" smtClean="0"/>
              <a:t>¿Dry volume? </a:t>
            </a:r>
            <a:r>
              <a:rPr lang="en-US" dirty="0"/>
              <a:t> </a:t>
            </a:r>
            <a:r>
              <a:rPr lang="en-US" dirty="0" smtClean="0"/>
              <a:t>¿</a:t>
            </a:r>
            <a:r>
              <a:rPr lang="en-US" dirty="0" err="1" smtClean="0"/>
              <a:t>CFRP</a:t>
            </a:r>
            <a:r>
              <a:rPr lang="en-US" dirty="0" smtClean="0"/>
              <a:t> cover?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CEF15-0670-42F8-B063-5D05E1C9277E}" type="slidenum">
              <a:rPr lang="es-ES_tradnl" altLang="en-US" smtClean="0"/>
              <a:pPr/>
              <a:t>6</a:t>
            </a:fld>
            <a:endParaRPr lang="es-ES_tradnl" alt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ivan.vila@csic.es, 5th PXD-SVD Joint Workshop, January 22-24,2013, DESY.</a:t>
            </a:r>
            <a:endParaRPr lang="es-ES_tradnl" altLang="en-US" dirty="0"/>
          </a:p>
        </p:txBody>
      </p:sp>
    </p:spTree>
    <p:extLst>
      <p:ext uri="{BB962C8B-B14F-4D97-AF65-F5344CB8AC3E}">
        <p14:creationId xmlns:p14="http://schemas.microsoft.com/office/powerpoint/2010/main" val="373928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rde">
  <a:themeElements>
    <a:clrScheme name="Bord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Bord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1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rtlCol="0" anchor="t" anchorCtr="0" compatLnSpc="1">
        <a:prstTxWarp prst="textNoShape">
          <a:avLst/>
        </a:prstTxWarp>
        <a:spAutoFit/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bg1"/>
          </a:buClr>
          <a:buSzPct val="100000"/>
          <a:buFont typeface="Wingdings" pitchFamily="2" charset="2"/>
          <a:buNone/>
          <a:tabLst/>
          <a:defRPr dirty="0" smtClean="0">
            <a:solidFill>
              <a:schemeClr val="bg1"/>
            </a:solidFill>
          </a:defRPr>
        </a:defPPr>
      </a:lstStyle>
    </a:spDef>
    <a:lnDef>
      <a:spPr bwMode="auto">
        <a:noFill/>
        <a:ln w="25400" cap="flat" cmpd="sng" algn="ctr">
          <a:solidFill>
            <a:srgbClr val="2A1BEB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</a:objectDefaults>
  <a:extraClrSchemeLst>
    <a:extraClrScheme>
      <a:clrScheme name="Bord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240</Words>
  <Application>Microsoft Office PowerPoint</Application>
  <PresentationFormat>Presentación en pantalla (4:3)</PresentationFormat>
  <Paragraphs>40</Paragraphs>
  <Slides>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Borde</vt:lpstr>
      <vt:lpstr>Environmental monitor of VXD DESY, Hamburg, 5th DEPFET Workshop     </vt:lpstr>
      <vt:lpstr>Outline</vt:lpstr>
      <vt:lpstr>The “Dry” Volumes </vt:lpstr>
      <vt:lpstr>Reminder: FOS Monitor proposal</vt:lpstr>
      <vt:lpstr>CDC/VXD Interface: Instrumentation of the CFRP cover</vt:lpstr>
      <vt:lpstr>Gentle Discussion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2011-06-18T11:47:30Z</dcterms:created>
  <dcterms:modified xsi:type="dcterms:W3CDTF">2014-01-23T09:27:10Z</dcterms:modified>
</cp:coreProperties>
</file>