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367" r:id="rId4"/>
    <p:sldId id="368" r:id="rId5"/>
    <p:sldId id="370" r:id="rId6"/>
    <p:sldId id="366" r:id="rId7"/>
  </p:sldIdLst>
  <p:sldSz cx="9144000" cy="6858000" type="screen4x3"/>
  <p:notesSz cx="9875838" cy="6670675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BEB"/>
    <a:srgbClr val="00FF00"/>
    <a:srgbClr val="DBD9E7"/>
    <a:srgbClr val="AFAFFF"/>
    <a:srgbClr val="7979FF"/>
    <a:srgbClr val="66FFCC"/>
    <a:srgbClr val="F34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64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3006" y="-102"/>
      </p:cViewPr>
      <p:guideLst>
        <p:guide orient="horz" pos="2102"/>
        <p:guide pos="31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975" y="1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950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975" y="6335950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BC351F-6E91-460D-BE32-C19826B4870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975" y="1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0063"/>
            <a:ext cx="3335338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950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975" y="6335950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803D7F9-FAF6-443E-B929-0F0EFB9553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89624-3956-4CD4-B125-7C25D80E57E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349" y="3168517"/>
            <a:ext cx="7901141" cy="3001695"/>
          </a:xfrm>
          <a:prstGeom prst="rect">
            <a:avLst/>
          </a:prstGeom>
          <a:noFill/>
          <a:ln/>
        </p:spPr>
        <p:txBody>
          <a:bodyPr lIns="91998" tIns="45999" rIns="91998" bIns="45999"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87425" y="3168650"/>
            <a:ext cx="7900988" cy="3001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03D7F9-FAF6-443E-B929-0F0EFB9553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rgbClr val="DBD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623175" cy="1752600"/>
          </a:xfrm>
        </p:spPr>
        <p:txBody>
          <a:bodyPr/>
          <a:lstStyle>
            <a:lvl1pPr>
              <a:defRPr sz="3800" baseline="0">
                <a:solidFill>
                  <a:srgbClr val="2A1BEB"/>
                </a:solidFill>
                <a:latin typeface="Calibri" pitchFamily="34" charset="0"/>
              </a:defRPr>
            </a:lvl1pPr>
          </a:lstStyle>
          <a:p>
            <a:r>
              <a:rPr lang="es-ES_tradnl" altLang="en-US" dirty="0"/>
              <a:t>Haga clic para cambiar el estilo de título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aseline="0">
                <a:solidFill>
                  <a:srgbClr val="B1EBA5"/>
                </a:solidFill>
                <a:latin typeface="Calibri" pitchFamily="34" charset="0"/>
              </a:defRPr>
            </a:lvl1pPr>
          </a:lstStyle>
          <a:p>
            <a:r>
              <a:rPr lang="es-ES_tradnl" altLang="en-US" dirty="0"/>
              <a:t>Haga clic para modificar el estilo de subtítulo del patrón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0A9A-8E4E-4AFB-9D1A-F003B1F357B4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7150"/>
            <a:ext cx="2057400" cy="6073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7150"/>
            <a:ext cx="6019800" cy="6073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49CD-1180-4CB2-9AF6-626245424195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50"/>
            <a:ext cx="73914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F90BD-82AF-4BA6-8AF4-E2685C1A08B2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00800"/>
            <a:ext cx="5334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fld id="{6FE4F4B8-546B-4655-8B7D-7E5F0E211980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3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2400" y="6400800"/>
            <a:ext cx="48006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9297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r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39700"/>
            <a:ext cx="7086600" cy="1155700"/>
          </a:xfrm>
        </p:spPr>
        <p:txBody>
          <a:bodyPr/>
          <a:lstStyle>
            <a:lvl1pPr>
              <a:defRPr sz="3600" cap="none" baseline="0">
                <a:solidFill>
                  <a:srgbClr val="AFAFFF"/>
                </a:solidFill>
              </a:defRPr>
            </a:lvl1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/>
          <a:lstStyle>
            <a:lvl1pPr>
              <a:buFont typeface="Calibri" pitchFamily="34" charset="0"/>
              <a:buChar char="—"/>
              <a:defRPr/>
            </a:lvl1pPr>
            <a:lvl2pPr>
              <a:buFont typeface="Calibri" pitchFamily="34" charset="0"/>
              <a:buChar char="_"/>
              <a:defRPr baseline="0">
                <a:solidFill>
                  <a:srgbClr val="AFAFFF"/>
                </a:solidFill>
              </a:defRPr>
            </a:lvl2pPr>
            <a:lvl3pPr marL="671512" indent="0">
              <a:buNone/>
              <a:defRPr/>
            </a:lvl3pPr>
            <a:lvl4pPr marL="1366837" indent="-342900">
              <a:buClr>
                <a:schemeClr val="tx1"/>
              </a:buClr>
              <a:buFont typeface="Wingdings" pitchFamily="2" charset="2"/>
              <a:buChar char="Ø"/>
              <a:defRPr baseline="0">
                <a:solidFill>
                  <a:srgbClr val="2A1BEB"/>
                </a:solidFill>
              </a:defRPr>
            </a:lvl4pPr>
          </a:lstStyle>
          <a:p>
            <a:pPr lvl="0"/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Tercer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21558" y="6340512"/>
            <a:ext cx="533400" cy="457200"/>
          </a:xfrm>
          <a:ln/>
        </p:spPr>
        <p:txBody>
          <a:bodyPr/>
          <a:lstStyle>
            <a:lvl1pPr>
              <a:defRPr baseline="0">
                <a:solidFill>
                  <a:srgbClr val="7030A0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76400" y="6350560"/>
            <a:ext cx="66294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  <p:pic>
        <p:nvPicPr>
          <p:cNvPr id="7" name="Picture 9" descr="ifca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0" y="144627"/>
            <a:ext cx="863600" cy="115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1BB1-A4E5-4CEC-B091-8ACFFDAEC89A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DE43-9046-40B6-9ECD-6CF60B9EE82C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1DB-E64A-4CB6-B58B-2F2F71CA86DB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81D0-A6CF-4285-99E9-6602BDE09BB5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9B5E-57AA-4CCE-B6AB-07EDB346C168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5902-2274-4511-8B80-8B310CDDAAD8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03AD-C0A3-401B-8E6F-D73B23F9D791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 bwMode="auto">
          <a:xfrm>
            <a:off x="72000" y="72000"/>
            <a:ext cx="9000000" cy="6336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AFA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150"/>
            <a:ext cx="7010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cambiar el estilo de título	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modificar el estilo de texto del patrón</a:t>
            </a:r>
          </a:p>
          <a:p>
            <a:pPr lvl="1"/>
            <a:r>
              <a:rPr lang="es-ES_tradnl" altLang="en-US" dirty="0" smtClean="0"/>
              <a:t>Segundo nivel</a:t>
            </a:r>
          </a:p>
          <a:p>
            <a:pPr lvl="2"/>
            <a:r>
              <a:rPr lang="es-ES_tradnl" altLang="en-US" dirty="0" smtClean="0"/>
              <a:t>Tercer nivel</a:t>
            </a:r>
          </a:p>
          <a:p>
            <a:pPr lvl="3"/>
            <a:r>
              <a:rPr lang="es-ES_tradnl" altLang="en-US" dirty="0" smtClean="0"/>
              <a:t>Cuarto nivel</a:t>
            </a:r>
          </a:p>
          <a:p>
            <a:pPr lvl="4"/>
            <a:r>
              <a:rPr lang="es-ES_tradnl" altLang="en-US" dirty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1952" y="631455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baseline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729B781D-1B07-4E9C-8182-19D4D52035FB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324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cap="none" baseline="0" smtClean="0">
                <a:solidFill>
                  <a:srgbClr val="7030A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aseline="0">
          <a:solidFill>
            <a:srgbClr val="AFAFFF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3E58"/>
        </a:buClr>
        <a:buSzPct val="65000"/>
        <a:buFont typeface="Wingdings" pitchFamily="2" charset="2"/>
        <a:buChar char="n"/>
        <a:defRPr sz="3000">
          <a:solidFill>
            <a:srgbClr val="0E3E58"/>
          </a:solidFill>
          <a:latin typeface="Calibri" pitchFamily="34" charset="0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47A4E3"/>
        </a:buClr>
        <a:buSzPct val="60000"/>
        <a:buFont typeface="Wingdings" pitchFamily="2" charset="2"/>
        <a:buChar char="q"/>
        <a:defRPr sz="2600">
          <a:solidFill>
            <a:srgbClr val="2A1BEB"/>
          </a:solidFill>
          <a:latin typeface="Calibri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2A1BEB"/>
        </a:buClr>
        <a:buSzPct val="65000"/>
        <a:buFont typeface="Wingdings" pitchFamily="2" charset="2"/>
        <a:buChar char="n"/>
        <a:defRPr sz="2200">
          <a:solidFill>
            <a:srgbClr val="2A1BEB"/>
          </a:solidFill>
          <a:latin typeface="Calibri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0163" y="0"/>
            <a:ext cx="8785237" cy="990600"/>
          </a:xfrm>
        </p:spPr>
        <p:txBody>
          <a:bodyPr/>
          <a:lstStyle/>
          <a:p>
            <a:r>
              <a:rPr lang="en-US" sz="5400" dirty="0" smtClean="0">
                <a:solidFill>
                  <a:srgbClr val="00B0F0"/>
                </a:solidFill>
              </a:rPr>
              <a:t>Environmental monitor of VXD</a:t>
            </a:r>
            <a:r>
              <a:rPr lang="en-US" sz="6000" dirty="0" smtClean="0">
                <a:solidFill>
                  <a:srgbClr val="00B0F0"/>
                </a:solidFill>
              </a:rPr>
              <a:t/>
            </a:r>
            <a:br>
              <a:rPr lang="en-US" sz="6000" dirty="0" smtClean="0">
                <a:solidFill>
                  <a:srgbClr val="00B0F0"/>
                </a:solidFill>
              </a:rPr>
            </a:br>
            <a:r>
              <a:rPr lang="en-US" sz="3600" noProof="0" dirty="0" err="1" smtClean="0">
                <a:solidFill>
                  <a:srgbClr val="DBD9E7"/>
                </a:solidFill>
              </a:rPr>
              <a:t>DESY</a:t>
            </a:r>
            <a:r>
              <a:rPr lang="en-US" sz="3600" noProof="0" dirty="0" smtClean="0">
                <a:solidFill>
                  <a:srgbClr val="DBD9E7"/>
                </a:solidFill>
              </a:rPr>
              <a:t>, Hamburg, 5th </a:t>
            </a:r>
            <a:r>
              <a:rPr lang="en-US" sz="3600" noProof="0" dirty="0" err="1" smtClean="0">
                <a:solidFill>
                  <a:srgbClr val="DBD9E7"/>
                </a:solidFill>
              </a:rPr>
              <a:t>DEPFET</a:t>
            </a:r>
            <a:r>
              <a:rPr lang="en-US" sz="3600" noProof="0" dirty="0" smtClean="0">
                <a:solidFill>
                  <a:srgbClr val="DBD9E7"/>
                </a:solidFill>
              </a:rPr>
              <a:t> Workshop</a:t>
            </a:r>
            <a:r>
              <a:rPr lang="en-US" sz="4000" noProof="0" dirty="0"/>
              <a:t/>
            </a:r>
            <a:br>
              <a:rPr lang="en-US" sz="4000" noProof="0" dirty="0"/>
            </a:br>
            <a:r>
              <a:rPr lang="en-US" sz="4000" noProof="0" dirty="0" smtClean="0"/>
              <a:t/>
            </a:r>
            <a:br>
              <a:rPr lang="en-US" sz="4000" noProof="0" dirty="0" smtClean="0"/>
            </a:br>
            <a:r>
              <a:rPr lang="en-US" sz="4000" noProof="0" dirty="0" smtClean="0"/>
              <a:t> 		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" y="5250359"/>
            <a:ext cx="5410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800" i="0" dirty="0" smtClean="0"/>
              <a:t>I. Vila,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400" i="0" dirty="0" err="1" smtClean="0">
                <a:solidFill>
                  <a:srgbClr val="AFAFFF"/>
                </a:solidFill>
              </a:rPr>
              <a:t>Instituto</a:t>
            </a:r>
            <a:r>
              <a:rPr lang="en-US" sz="2400" i="0" dirty="0" smtClean="0">
                <a:solidFill>
                  <a:srgbClr val="AFAFFF"/>
                </a:solidFill>
              </a:rPr>
              <a:t> de </a:t>
            </a:r>
            <a:r>
              <a:rPr lang="en-US" sz="2400" i="0" dirty="0" err="1" smtClean="0">
                <a:solidFill>
                  <a:srgbClr val="AFAFFF"/>
                </a:solidFill>
              </a:rPr>
              <a:t>Física</a:t>
            </a:r>
            <a:r>
              <a:rPr lang="en-US" sz="2400" i="0" dirty="0" smtClean="0">
                <a:solidFill>
                  <a:srgbClr val="AFAFFF"/>
                </a:solidFill>
              </a:rPr>
              <a:t> de Cantabria (</a:t>
            </a:r>
            <a:r>
              <a:rPr lang="en-US" sz="2400" i="0" dirty="0" err="1" smtClean="0">
                <a:solidFill>
                  <a:srgbClr val="AFAFFF"/>
                </a:solidFill>
              </a:rPr>
              <a:t>CSIC-UC</a:t>
            </a:r>
            <a:r>
              <a:rPr lang="en-US" i="0" dirty="0" smtClean="0">
                <a:solidFill>
                  <a:srgbClr val="AFAFFF"/>
                </a:solidFill>
              </a:rPr>
              <a:t>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54" y="2057400"/>
            <a:ext cx="2878392" cy="110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632" y="3271910"/>
            <a:ext cx="3131569" cy="186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105400"/>
          </a:xfrm>
        </p:spPr>
        <p:txBody>
          <a:bodyPr/>
          <a:lstStyle/>
          <a:p>
            <a:r>
              <a:rPr lang="en-US" sz="5400" dirty="0" smtClean="0"/>
              <a:t>Monitoring volumes</a:t>
            </a:r>
            <a:endParaRPr lang="en-US" sz="5400" dirty="0"/>
          </a:p>
          <a:p>
            <a:r>
              <a:rPr lang="en-US" sz="5400" dirty="0" smtClean="0"/>
              <a:t>Current proposal reminder</a:t>
            </a:r>
          </a:p>
          <a:p>
            <a:r>
              <a:rPr lang="en-US" sz="5400" dirty="0" smtClean="0"/>
              <a:t>Discussion</a:t>
            </a:r>
            <a:endParaRPr lang="en-US" sz="6000" dirty="0"/>
          </a:p>
          <a:p>
            <a:pPr lvl="1"/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2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27877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“Dry” Volumes 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3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  <p:pic>
        <p:nvPicPr>
          <p:cNvPr id="6" name="Picture 2" descr="C:\Users\cmk\CMKF\Belle\BelleII\BPAC\BelleII-c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" y="1128623"/>
            <a:ext cx="8826339" cy="368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1"/>
          <p:cNvSpPr/>
          <p:nvPr/>
        </p:nvSpPr>
        <p:spPr>
          <a:xfrm>
            <a:off x="2734271" y="4082609"/>
            <a:ext cx="2088232" cy="360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uppieren 8"/>
          <p:cNvGrpSpPr/>
          <p:nvPr/>
        </p:nvGrpSpPr>
        <p:grpSpPr>
          <a:xfrm>
            <a:off x="1385129" y="3668481"/>
            <a:ext cx="1349142" cy="808085"/>
            <a:chOff x="1440422" y="2836945"/>
            <a:chExt cx="1349142" cy="808085"/>
          </a:xfrm>
        </p:grpSpPr>
        <p:grpSp>
          <p:nvGrpSpPr>
            <p:cNvPr id="9" name="Gruppieren 7"/>
            <p:cNvGrpSpPr/>
            <p:nvPr/>
          </p:nvGrpSpPr>
          <p:grpSpPr>
            <a:xfrm>
              <a:off x="1440422" y="2836945"/>
              <a:ext cx="1331037" cy="808085"/>
              <a:chOff x="1440422" y="2836945"/>
              <a:chExt cx="1331037" cy="808085"/>
            </a:xfrm>
          </p:grpSpPr>
          <p:sp>
            <p:nvSpPr>
              <p:cNvPr id="11" name="Rechteck 4"/>
              <p:cNvSpPr/>
              <p:nvPr/>
            </p:nvSpPr>
            <p:spPr>
              <a:xfrm>
                <a:off x="1440422" y="2836945"/>
                <a:ext cx="162451" cy="370121"/>
              </a:xfrm>
              <a:prstGeom prst="rect">
                <a:avLst/>
              </a:prstGeom>
              <a:noFill/>
              <a:ln w="5715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Gerade Verbindung 6"/>
              <p:cNvCxnSpPr>
                <a:stCxn id="11" idx="3"/>
              </p:cNvCxnSpPr>
              <p:nvPr/>
            </p:nvCxnSpPr>
            <p:spPr>
              <a:xfrm>
                <a:off x="1602873" y="3022006"/>
                <a:ext cx="386658" cy="169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3"/>
              <p:cNvCxnSpPr/>
              <p:nvPr/>
            </p:nvCxnSpPr>
            <p:spPr>
              <a:xfrm>
                <a:off x="1970481" y="3013919"/>
                <a:ext cx="288032" cy="10801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5"/>
              <p:cNvCxnSpPr/>
              <p:nvPr/>
            </p:nvCxnSpPr>
            <p:spPr>
              <a:xfrm>
                <a:off x="2483427" y="3126238"/>
                <a:ext cx="288032" cy="18002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7"/>
              <p:cNvCxnSpPr/>
              <p:nvPr/>
            </p:nvCxnSpPr>
            <p:spPr>
              <a:xfrm>
                <a:off x="2233113" y="3128334"/>
                <a:ext cx="28803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33"/>
              <p:cNvCxnSpPr/>
              <p:nvPr/>
            </p:nvCxnSpPr>
            <p:spPr>
              <a:xfrm>
                <a:off x="1669130" y="3238354"/>
                <a:ext cx="46102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35"/>
              <p:cNvCxnSpPr/>
              <p:nvPr/>
            </p:nvCxnSpPr>
            <p:spPr>
              <a:xfrm>
                <a:off x="2097035" y="3230903"/>
                <a:ext cx="312692" cy="15439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38"/>
              <p:cNvCxnSpPr/>
              <p:nvPr/>
            </p:nvCxnSpPr>
            <p:spPr>
              <a:xfrm>
                <a:off x="2398135" y="3382816"/>
                <a:ext cx="19279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40"/>
              <p:cNvCxnSpPr/>
              <p:nvPr/>
            </p:nvCxnSpPr>
            <p:spPr>
              <a:xfrm>
                <a:off x="2550535" y="3382816"/>
                <a:ext cx="0" cy="26221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feld 52"/>
            <p:cNvSpPr txBox="1"/>
            <p:nvPr/>
          </p:nvSpPr>
          <p:spPr>
            <a:xfrm>
              <a:off x="1744940" y="2924930"/>
              <a:ext cx="10446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„warm“</a:t>
              </a:r>
              <a:endParaRPr lang="en-US" dirty="0"/>
            </a:p>
          </p:txBody>
        </p:sp>
      </p:grpSp>
      <p:grpSp>
        <p:nvGrpSpPr>
          <p:cNvPr id="20" name="Gruppieren 11"/>
          <p:cNvGrpSpPr/>
          <p:nvPr/>
        </p:nvGrpSpPr>
        <p:grpSpPr>
          <a:xfrm>
            <a:off x="4863519" y="3736190"/>
            <a:ext cx="2444861" cy="694289"/>
            <a:chOff x="4863519" y="2924930"/>
            <a:chExt cx="2444861" cy="694289"/>
          </a:xfrm>
        </p:grpSpPr>
        <p:grpSp>
          <p:nvGrpSpPr>
            <p:cNvPr id="21" name="Gruppieren 9"/>
            <p:cNvGrpSpPr/>
            <p:nvPr/>
          </p:nvGrpSpPr>
          <p:grpSpPr>
            <a:xfrm>
              <a:off x="4863519" y="2924930"/>
              <a:ext cx="2243660" cy="694289"/>
              <a:chOff x="4863519" y="2924930"/>
              <a:chExt cx="2243660" cy="694289"/>
            </a:xfrm>
          </p:grpSpPr>
          <p:cxnSp>
            <p:nvCxnSpPr>
              <p:cNvPr id="23" name="Gerade Verbindung 20"/>
              <p:cNvCxnSpPr/>
              <p:nvPr/>
            </p:nvCxnSpPr>
            <p:spPr>
              <a:xfrm flipV="1">
                <a:off x="4863519" y="2924930"/>
                <a:ext cx="1148681" cy="36707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hteck 10"/>
              <p:cNvSpPr/>
              <p:nvPr/>
            </p:nvSpPr>
            <p:spPr>
              <a:xfrm>
                <a:off x="6963163" y="2975757"/>
                <a:ext cx="144016" cy="1080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Gerade Verbindung 43"/>
              <p:cNvCxnSpPr/>
              <p:nvPr/>
            </p:nvCxnSpPr>
            <p:spPr>
              <a:xfrm>
                <a:off x="5002015" y="3357005"/>
                <a:ext cx="0" cy="26221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44"/>
              <p:cNvCxnSpPr/>
              <p:nvPr/>
            </p:nvCxnSpPr>
            <p:spPr>
              <a:xfrm flipV="1">
                <a:off x="5002015" y="3174617"/>
                <a:ext cx="576064" cy="19504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46"/>
              <p:cNvCxnSpPr/>
              <p:nvPr/>
            </p:nvCxnSpPr>
            <p:spPr>
              <a:xfrm flipV="1">
                <a:off x="5810527" y="3057352"/>
                <a:ext cx="288032" cy="9752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48"/>
              <p:cNvCxnSpPr/>
              <p:nvPr/>
            </p:nvCxnSpPr>
            <p:spPr>
              <a:xfrm flipV="1">
                <a:off x="6081543" y="3070465"/>
                <a:ext cx="881620" cy="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51"/>
              <p:cNvCxnSpPr/>
              <p:nvPr/>
            </p:nvCxnSpPr>
            <p:spPr>
              <a:xfrm flipV="1">
                <a:off x="5570195" y="3148395"/>
                <a:ext cx="288032" cy="3147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feld 60"/>
            <p:cNvSpPr txBox="1"/>
            <p:nvPr/>
          </p:nvSpPr>
          <p:spPr>
            <a:xfrm>
              <a:off x="6226147" y="2956880"/>
              <a:ext cx="10822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„warm“</a:t>
              </a:r>
              <a:endParaRPr lang="en-US" dirty="0"/>
            </a:p>
          </p:txBody>
        </p:sp>
      </p:grpSp>
      <p:cxnSp>
        <p:nvCxnSpPr>
          <p:cNvPr id="30" name="Gerade Verbindung mit Pfeil 3"/>
          <p:cNvCxnSpPr/>
          <p:nvPr/>
        </p:nvCxnSpPr>
        <p:spPr>
          <a:xfrm flipH="1" flipV="1">
            <a:off x="5578079" y="3959655"/>
            <a:ext cx="376464" cy="7126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3489847" y="4096257"/>
            <a:ext cx="866123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cold</a:t>
            </a:r>
            <a:r>
              <a:rPr lang="de-DE" dirty="0" smtClean="0"/>
              <a:t>“</a:t>
            </a:r>
            <a:endParaRPr lang="en-US" dirty="0"/>
          </a:p>
        </p:txBody>
      </p:sp>
      <p:sp>
        <p:nvSpPr>
          <p:cNvPr id="32" name="Textfeld 2"/>
          <p:cNvSpPr txBox="1"/>
          <p:nvPr/>
        </p:nvSpPr>
        <p:spPr>
          <a:xfrm>
            <a:off x="7308380" y="3808200"/>
            <a:ext cx="12961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„Docks“</a:t>
            </a:r>
            <a:endParaRPr lang="en-US" dirty="0"/>
          </a:p>
        </p:txBody>
      </p:sp>
      <p:cxnSp>
        <p:nvCxnSpPr>
          <p:cNvPr id="33" name="Gerade Verbindung mit Pfeil 14"/>
          <p:cNvCxnSpPr/>
          <p:nvPr/>
        </p:nvCxnSpPr>
        <p:spPr>
          <a:xfrm flipH="1" flipV="1">
            <a:off x="7308380" y="3648205"/>
            <a:ext cx="288040" cy="1769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6"/>
          <p:cNvCxnSpPr/>
          <p:nvPr/>
        </p:nvCxnSpPr>
        <p:spPr>
          <a:xfrm>
            <a:off x="6019060" y="3736190"/>
            <a:ext cx="108853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24"/>
          <p:cNvCxnSpPr/>
          <p:nvPr/>
        </p:nvCxnSpPr>
        <p:spPr>
          <a:xfrm flipH="1">
            <a:off x="4211950" y="3088100"/>
            <a:ext cx="359033" cy="8872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25"/>
          <p:cNvSpPr txBox="1"/>
          <p:nvPr/>
        </p:nvSpPr>
        <p:spPr>
          <a:xfrm>
            <a:off x="4067930" y="2512020"/>
            <a:ext cx="289523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cold</a:t>
            </a:r>
            <a:r>
              <a:rPr lang="de-DE" dirty="0" smtClean="0"/>
              <a:t>“ dry VXD </a:t>
            </a:r>
            <a:r>
              <a:rPr lang="de-DE" dirty="0" err="1" smtClean="0"/>
              <a:t>volume</a:t>
            </a:r>
            <a:endParaRPr lang="de-DE" dirty="0" smtClean="0"/>
          </a:p>
          <a:p>
            <a:r>
              <a:rPr lang="de-DE" dirty="0" smtClean="0"/>
              <a:t>(dry </a:t>
            </a:r>
            <a:r>
              <a:rPr lang="de-DE" dirty="0" err="1" smtClean="0"/>
              <a:t>air</a:t>
            </a:r>
            <a:r>
              <a:rPr lang="de-DE" dirty="0" smtClean="0"/>
              <a:t> @ ~ 0°C)</a:t>
            </a:r>
            <a:endParaRPr lang="en-US" dirty="0"/>
          </a:p>
        </p:txBody>
      </p:sp>
      <p:sp>
        <p:nvSpPr>
          <p:cNvPr id="37" name="Textfeld 45"/>
          <p:cNvSpPr txBox="1"/>
          <p:nvPr/>
        </p:nvSpPr>
        <p:spPr>
          <a:xfrm>
            <a:off x="381022" y="3949128"/>
            <a:ext cx="123010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„Docks“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cxnSp>
        <p:nvCxnSpPr>
          <p:cNvPr id="38" name="Gerade Verbindung mit Pfeil 47"/>
          <p:cNvCxnSpPr/>
          <p:nvPr/>
        </p:nvCxnSpPr>
        <p:spPr>
          <a:xfrm flipV="1">
            <a:off x="611450" y="3808200"/>
            <a:ext cx="504070" cy="1769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23"/>
          <p:cNvCxnSpPr/>
          <p:nvPr/>
        </p:nvCxnSpPr>
        <p:spPr>
          <a:xfrm flipH="1" flipV="1">
            <a:off x="1353094" y="3959655"/>
            <a:ext cx="265570" cy="89959"/>
          </a:xfrm>
          <a:prstGeom prst="line">
            <a:avLst/>
          </a:prstGeom>
          <a:ln w="571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49"/>
          <p:cNvSpPr/>
          <p:nvPr/>
        </p:nvSpPr>
        <p:spPr>
          <a:xfrm>
            <a:off x="7035171" y="3448150"/>
            <a:ext cx="201199" cy="370121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18"/>
          <p:cNvSpPr/>
          <p:nvPr/>
        </p:nvSpPr>
        <p:spPr>
          <a:xfrm>
            <a:off x="7334138" y="3782442"/>
            <a:ext cx="1080150" cy="454429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hteck 50"/>
          <p:cNvSpPr/>
          <p:nvPr/>
        </p:nvSpPr>
        <p:spPr>
          <a:xfrm>
            <a:off x="362047" y="3921963"/>
            <a:ext cx="1080150" cy="454429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hteck 19"/>
          <p:cNvSpPr/>
          <p:nvPr/>
        </p:nvSpPr>
        <p:spPr>
          <a:xfrm>
            <a:off x="899490" y="3668481"/>
            <a:ext cx="446349" cy="1497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feld 53"/>
          <p:cNvSpPr txBox="1"/>
          <p:nvPr/>
        </p:nvSpPr>
        <p:spPr>
          <a:xfrm>
            <a:off x="315994" y="5077707"/>
            <a:ext cx="519213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„warm“ </a:t>
            </a:r>
            <a:r>
              <a:rPr lang="de-DE" dirty="0" err="1" smtClean="0"/>
              <a:t>volumes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QCS </a:t>
            </a:r>
            <a:r>
              <a:rPr lang="de-DE" dirty="0" err="1" smtClean="0"/>
              <a:t>and</a:t>
            </a:r>
            <a:r>
              <a:rPr lang="de-DE" dirty="0" smtClean="0"/>
              <a:t> CDC </a:t>
            </a:r>
            <a:r>
              <a:rPr lang="de-DE" dirty="0" err="1" smtClean="0"/>
              <a:t>inner</a:t>
            </a:r>
            <a:r>
              <a:rPr lang="de-DE" dirty="0" smtClean="0"/>
              <a:t> wall,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CDC end </a:t>
            </a:r>
            <a:r>
              <a:rPr lang="de-DE" dirty="0" err="1" smtClean="0"/>
              <a:t>wall,FWD</a:t>
            </a:r>
            <a:r>
              <a:rPr lang="de-DE" dirty="0" smtClean="0"/>
              <a:t> / BWD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flushed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dry </a:t>
            </a:r>
            <a:r>
              <a:rPr lang="de-DE" dirty="0" err="1" smtClean="0"/>
              <a:t>air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ambient</a:t>
            </a:r>
            <a:r>
              <a:rPr lang="de-DE" dirty="0" smtClean="0"/>
              <a:t> </a:t>
            </a:r>
            <a:r>
              <a:rPr lang="de-DE" dirty="0" err="1" smtClean="0"/>
              <a:t>temperature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813167" y="4797190"/>
            <a:ext cx="3151443" cy="132343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/>
              <a:t>Narrowest space between </a:t>
            </a:r>
            <a:endParaRPr lang="de-DE" altLang="ja-JP" dirty="0" smtClean="0"/>
          </a:p>
          <a:p>
            <a:r>
              <a:rPr lang="ja-JP" altLang="en-US" dirty="0" smtClean="0"/>
              <a:t>QCS </a:t>
            </a:r>
            <a:r>
              <a:rPr lang="ja-JP" altLang="en-US" dirty="0"/>
              <a:t>and </a:t>
            </a:r>
            <a:r>
              <a:rPr lang="ja-JP" altLang="en-US" dirty="0" smtClean="0"/>
              <a:t>CDC</a:t>
            </a:r>
            <a:r>
              <a:rPr lang="de-DE" altLang="ja-JP" dirty="0" smtClean="0"/>
              <a:t>: 24 mm.</a:t>
            </a:r>
          </a:p>
          <a:p>
            <a:endParaRPr lang="de-DE" altLang="ja-JP" dirty="0"/>
          </a:p>
          <a:p>
            <a:r>
              <a:rPr lang="de-DE" altLang="ja-JP" dirty="0" smtClean="0"/>
              <a:t>VXD </a:t>
            </a:r>
            <a:r>
              <a:rPr lang="de-DE" altLang="ja-JP" dirty="0" err="1" smtClean="0"/>
              <a:t>services</a:t>
            </a:r>
            <a:r>
              <a:rPr lang="de-DE" altLang="ja-JP" dirty="0" smtClean="0"/>
              <a:t>: 21 mm</a:t>
            </a:r>
          </a:p>
        </p:txBody>
      </p:sp>
    </p:spTree>
    <p:extLst>
      <p:ext uri="{BB962C8B-B14F-4D97-AF65-F5344CB8AC3E}">
        <p14:creationId xmlns:p14="http://schemas.microsoft.com/office/powerpoint/2010/main" val="17412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la\AppData\Local\Temp\Rar$DI36.136\106-012600 Ringberg 2013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6171"/>
            <a:ext cx="4343400" cy="310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39700"/>
            <a:ext cx="8153400" cy="1155700"/>
          </a:xfrm>
        </p:spPr>
        <p:txBody>
          <a:bodyPr/>
          <a:lstStyle/>
          <a:p>
            <a:r>
              <a:rPr lang="en-US" sz="4000" dirty="0" smtClean="0"/>
              <a:t>Reminder: FOS Monitor proposal</a:t>
            </a:r>
            <a:endParaRPr lang="en-U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4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34891"/>
            <a:ext cx="8458200" cy="26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vila\AppData\Local\Temp\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866" y="1693519"/>
            <a:ext cx="1790533" cy="147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ila\AppData\Local\Temp\Ima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10409"/>
            <a:ext cx="1851025" cy="8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674632" y="1295400"/>
            <a:ext cx="2250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 vs. LC connectors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CDC/VXD Interface: Instrumentation of the CFRP cover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5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  <p:pic>
        <p:nvPicPr>
          <p:cNvPr id="4098" name="Picture 2" descr="C:\Users\vila\Dropbox\Documents\1-CONFERENCIAS CHARLAS PROPIAS\20120207 PXD-SVD COMMON WORKSHOP\CILINDR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5715000" cy="281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3810000"/>
            <a:ext cx="1520825" cy="224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925" y="3523054"/>
            <a:ext cx="3760140" cy="1411686"/>
          </a:xfrm>
          <a:prstGeom prst="rect">
            <a:avLst/>
          </a:prstGeom>
        </p:spPr>
      </p:pic>
      <p:sp>
        <p:nvSpPr>
          <p:cNvPr id="8" name="7 Elipse"/>
          <p:cNvSpPr/>
          <p:nvPr/>
        </p:nvSpPr>
        <p:spPr bwMode="auto">
          <a:xfrm>
            <a:off x="873125" y="3167657"/>
            <a:ext cx="1066800" cy="990600"/>
          </a:xfrm>
          <a:prstGeom prst="ellipse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4835525" y="2590800"/>
            <a:ext cx="1066800" cy="990600"/>
          </a:xfrm>
          <a:prstGeom prst="ellipse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 bwMode="auto">
          <a:xfrm>
            <a:off x="5864225" y="3273921"/>
            <a:ext cx="1537170" cy="1069479"/>
          </a:xfrm>
          <a:prstGeom prst="straightConnector1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/>
          <p:nvPr/>
        </p:nvCxnSpPr>
        <p:spPr bwMode="auto">
          <a:xfrm>
            <a:off x="1736725" y="4038600"/>
            <a:ext cx="914400" cy="534739"/>
          </a:xfrm>
          <a:prstGeom prst="straightConnector1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260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Gentle Discussion </a:t>
            </a:r>
            <a:endParaRPr lang="en-US" sz="4800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Temperature, humidity and relative movement covered by the current proposal, to review and to </a:t>
            </a:r>
            <a:r>
              <a:rPr lang="en-US" dirty="0" smtClean="0"/>
              <a:t>update. ¿Monitoring of cooling pipes for interlocking?</a:t>
            </a:r>
            <a:endParaRPr lang="en-US" dirty="0" smtClean="0"/>
          </a:p>
          <a:p>
            <a:r>
              <a:rPr lang="en-US" dirty="0" smtClean="0"/>
              <a:t>Integration of temperature and %RH is well in progress, ¿Displacement sensors?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SVD</a:t>
            </a:r>
            <a:r>
              <a:rPr lang="en-US" dirty="0" smtClean="0"/>
              <a:t> integration of FOS?</a:t>
            </a:r>
            <a:r>
              <a:rPr lang="en-US" dirty="0"/>
              <a:t> </a:t>
            </a:r>
            <a:r>
              <a:rPr lang="en-US" dirty="0" smtClean="0"/>
              <a:t>¿Dry volume? </a:t>
            </a:r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CFRP</a:t>
            </a:r>
            <a:r>
              <a:rPr lang="en-US" dirty="0" smtClean="0"/>
              <a:t> cover?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CEF15-0670-42F8-B063-5D05E1C9277E}" type="slidenum">
              <a:rPr lang="es-ES_tradnl" altLang="en-US" smtClean="0"/>
              <a:pPr/>
              <a:t>6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ivan.vila@csic.es, 5th PXD-SVD Joint Workshop, January 22-24,2013, DESY.</a:t>
            </a:r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7392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dirty="0" smtClean="0">
            <a:solidFill>
              <a:schemeClr val="bg1"/>
            </a:solidFill>
          </a:defRPr>
        </a:defPPr>
      </a:lstStyle>
    </a:spDef>
    <a:lnDef>
      <a:spPr bwMode="auto">
        <a:noFill/>
        <a:ln w="25400" cap="flat" cmpd="sng" algn="ctr">
          <a:solidFill>
            <a:srgbClr val="2A1BEB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Presentación en pantalla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Borde</vt:lpstr>
      <vt:lpstr>Environmental monitor of VXD DESY, Hamburg, 5th DEPFET Workshop     </vt:lpstr>
      <vt:lpstr>Outline</vt:lpstr>
      <vt:lpstr>The “Dry” Volumes </vt:lpstr>
      <vt:lpstr>Reminder: FOS Monitor proposal</vt:lpstr>
      <vt:lpstr>CDC/VXD Interface: Instrumentation of the CFRP cover</vt:lpstr>
      <vt:lpstr>Gentle Discussion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2011-06-18T11:47:30Z</dcterms:created>
  <dcterms:modified xsi:type="dcterms:W3CDTF">2014-01-23T09:27:10Z</dcterms:modified>
</cp:coreProperties>
</file>