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84" r:id="rId5"/>
    <p:sldId id="258" r:id="rId6"/>
    <p:sldId id="279" r:id="rId7"/>
    <p:sldId id="269" r:id="rId8"/>
    <p:sldId id="274" r:id="rId9"/>
    <p:sldId id="273" r:id="rId10"/>
    <p:sldId id="277" r:id="rId11"/>
    <p:sldId id="259" r:id="rId12"/>
    <p:sldId id="260" r:id="rId13"/>
    <p:sldId id="283" r:id="rId14"/>
    <p:sldId id="285" r:id="rId15"/>
    <p:sldId id="263" r:id="rId16"/>
    <p:sldId id="266" r:id="rId17"/>
    <p:sldId id="261" r:id="rId18"/>
    <p:sldId id="262" r:id="rId19"/>
    <p:sldId id="264" r:id="rId20"/>
    <p:sldId id="265" r:id="rId21"/>
    <p:sldId id="275" r:id="rId22"/>
    <p:sldId id="276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oko\Desktop\SVD\bondsamp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oko\Desktop\SVD\bonds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Ni=1μm</a:t>
            </a:r>
            <a:endParaRPr lang="ja-JP" alt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Base!$A$24</c:f>
              <c:strCache>
                <c:ptCount val="1"/>
                <c:pt idx="0">
                  <c:v>P=60,F=10</c:v>
                </c:pt>
              </c:strCache>
            </c:strRef>
          </c:tx>
          <c:spPr>
            <a:ln w="28575">
              <a:noFill/>
            </a:ln>
          </c:spPr>
          <c:marker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Base!$A$2:$A$21</c:f>
              <c:numCache>
                <c:formatCode>General</c:formatCode>
                <c:ptCount val="2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</c:numCache>
            </c:numRef>
          </c:xVal>
          <c:yVal>
            <c:numRef>
              <c:f>'Cu=5,Ni=1'!$A$2:$A$21</c:f>
              <c:numCache>
                <c:formatCode>0.00_);[Red]\(0.00\)</c:formatCode>
                <c:ptCount val="20"/>
                <c:pt idx="0">
                  <c:v>7.8711000000000002</c:v>
                </c:pt>
                <c:pt idx="1">
                  <c:v>9.2280999999999995</c:v>
                </c:pt>
                <c:pt idx="2">
                  <c:v>11.382999999999999</c:v>
                </c:pt>
                <c:pt idx="3">
                  <c:v>9.2157999999999998</c:v>
                </c:pt>
                <c:pt idx="4">
                  <c:v>7.8962000000000003</c:v>
                </c:pt>
                <c:pt idx="5">
                  <c:v>10.243</c:v>
                </c:pt>
                <c:pt idx="6">
                  <c:v>11.933</c:v>
                </c:pt>
                <c:pt idx="7">
                  <c:v>10.186999999999999</c:v>
                </c:pt>
                <c:pt idx="8">
                  <c:v>10.206</c:v>
                </c:pt>
                <c:pt idx="9">
                  <c:v>11.787000000000001</c:v>
                </c:pt>
                <c:pt idx="10">
                  <c:v>10.164</c:v>
                </c:pt>
                <c:pt idx="11">
                  <c:v>10.786</c:v>
                </c:pt>
                <c:pt idx="12">
                  <c:v>12.036</c:v>
                </c:pt>
                <c:pt idx="13">
                  <c:v>10.952</c:v>
                </c:pt>
                <c:pt idx="14">
                  <c:v>9.8224</c:v>
                </c:pt>
                <c:pt idx="15">
                  <c:v>9.6511999999999993</c:v>
                </c:pt>
                <c:pt idx="16">
                  <c:v>11.782</c:v>
                </c:pt>
                <c:pt idx="17">
                  <c:v>6.0834999999999999</c:v>
                </c:pt>
                <c:pt idx="18">
                  <c:v>12.109</c:v>
                </c:pt>
                <c:pt idx="19">
                  <c:v>12.097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Base!$B$24</c:f>
              <c:strCache>
                <c:ptCount val="1"/>
                <c:pt idx="0">
                  <c:v>P=60,F=20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chemeClr val="accent1"/>
                </a:solidFill>
              </a:ln>
            </c:spPr>
          </c:marker>
          <c:xVal>
            <c:numRef>
              <c:f>Base!$B$2:$B$21</c:f>
              <c:numCache>
                <c:formatCode>General</c:formatCode>
                <c:ptCount val="2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</c:numCache>
            </c:numRef>
          </c:xVal>
          <c:yVal>
            <c:numRef>
              <c:f>'Cu=5,Ni=1'!$B$2:$B$21</c:f>
              <c:numCache>
                <c:formatCode>0.00_);[Red]\(0.00\)</c:formatCode>
                <c:ptCount val="20"/>
                <c:pt idx="0">
                  <c:v>11.827</c:v>
                </c:pt>
                <c:pt idx="1">
                  <c:v>12.840999999999999</c:v>
                </c:pt>
                <c:pt idx="2">
                  <c:v>10.471</c:v>
                </c:pt>
                <c:pt idx="3">
                  <c:v>12.090999999999999</c:v>
                </c:pt>
                <c:pt idx="4">
                  <c:v>12.462999999999999</c:v>
                </c:pt>
                <c:pt idx="5">
                  <c:v>11.952</c:v>
                </c:pt>
                <c:pt idx="6">
                  <c:v>11.425000000000001</c:v>
                </c:pt>
                <c:pt idx="7">
                  <c:v>12.188000000000001</c:v>
                </c:pt>
                <c:pt idx="8">
                  <c:v>12.496</c:v>
                </c:pt>
                <c:pt idx="9">
                  <c:v>9.9537999999999993</c:v>
                </c:pt>
                <c:pt idx="10">
                  <c:v>10.919</c:v>
                </c:pt>
                <c:pt idx="11">
                  <c:v>12.997</c:v>
                </c:pt>
                <c:pt idx="12">
                  <c:v>11.625</c:v>
                </c:pt>
                <c:pt idx="13">
                  <c:v>12.734</c:v>
                </c:pt>
                <c:pt idx="14">
                  <c:v>12.39</c:v>
                </c:pt>
                <c:pt idx="15">
                  <c:v>12.106</c:v>
                </c:pt>
                <c:pt idx="16">
                  <c:v>11.36</c:v>
                </c:pt>
                <c:pt idx="17">
                  <c:v>13.423</c:v>
                </c:pt>
                <c:pt idx="18">
                  <c:v>11.944000000000001</c:v>
                </c:pt>
                <c:pt idx="19">
                  <c:v>13.36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Base!$C$24</c:f>
              <c:strCache>
                <c:ptCount val="1"/>
                <c:pt idx="0">
                  <c:v>P=60,F=25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>
                <a:solidFill>
                  <a:srgbClr val="00B050"/>
                </a:solidFill>
              </a:ln>
            </c:spPr>
          </c:marker>
          <c:xVal>
            <c:numRef>
              <c:f>Base!$C$2:$C$21</c:f>
              <c:numCache>
                <c:formatCode>General</c:formatCode>
                <c:ptCount val="20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</c:numCache>
            </c:numRef>
          </c:xVal>
          <c:yVal>
            <c:numRef>
              <c:f>'Cu=5,Ni=1'!$C$2:$C$21</c:f>
              <c:numCache>
                <c:formatCode>0.00_);[Red]\(0.00\)</c:formatCode>
                <c:ptCount val="20"/>
                <c:pt idx="0">
                  <c:v>12.052</c:v>
                </c:pt>
                <c:pt idx="1">
                  <c:v>12.111000000000001</c:v>
                </c:pt>
                <c:pt idx="2">
                  <c:v>11.506</c:v>
                </c:pt>
                <c:pt idx="3">
                  <c:v>12.375</c:v>
                </c:pt>
                <c:pt idx="4">
                  <c:v>11.303000000000001</c:v>
                </c:pt>
                <c:pt idx="5">
                  <c:v>12.96</c:v>
                </c:pt>
                <c:pt idx="6">
                  <c:v>11.946999999999999</c:v>
                </c:pt>
                <c:pt idx="7">
                  <c:v>13.327999999999999</c:v>
                </c:pt>
                <c:pt idx="8">
                  <c:v>12.037000000000001</c:v>
                </c:pt>
                <c:pt idx="9">
                  <c:v>11.526</c:v>
                </c:pt>
                <c:pt idx="10">
                  <c:v>12.311999999999999</c:v>
                </c:pt>
                <c:pt idx="11">
                  <c:v>12.093</c:v>
                </c:pt>
                <c:pt idx="12">
                  <c:v>11.933</c:v>
                </c:pt>
                <c:pt idx="13">
                  <c:v>12.808999999999999</c:v>
                </c:pt>
                <c:pt idx="14">
                  <c:v>12.673999999999999</c:v>
                </c:pt>
                <c:pt idx="15">
                  <c:v>11.776999999999999</c:v>
                </c:pt>
                <c:pt idx="16">
                  <c:v>12.542</c:v>
                </c:pt>
                <c:pt idx="17">
                  <c:v>12.419</c:v>
                </c:pt>
                <c:pt idx="18">
                  <c:v>10.478</c:v>
                </c:pt>
                <c:pt idx="19">
                  <c:v>12.021000000000001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Base!$D$24</c:f>
              <c:strCache>
                <c:ptCount val="1"/>
                <c:pt idx="0">
                  <c:v>P=60,F=30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Base!$D$2:$D$21</c:f>
              <c:numCache>
                <c:formatCode>General</c:formatCode>
                <c:ptCount val="20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</c:numCache>
            </c:numRef>
          </c:xVal>
          <c:yVal>
            <c:numRef>
              <c:f>'Cu=5,Ni=1'!$D$2:$D$21</c:f>
              <c:numCache>
                <c:formatCode>0.00_);[Red]\(0.00\)</c:formatCode>
                <c:ptCount val="20"/>
                <c:pt idx="0">
                  <c:v>10.339</c:v>
                </c:pt>
                <c:pt idx="1">
                  <c:v>12.335000000000001</c:v>
                </c:pt>
                <c:pt idx="2">
                  <c:v>13.05</c:v>
                </c:pt>
                <c:pt idx="3">
                  <c:v>11.984999999999999</c:v>
                </c:pt>
                <c:pt idx="4">
                  <c:v>12.356</c:v>
                </c:pt>
                <c:pt idx="5">
                  <c:v>10.318</c:v>
                </c:pt>
                <c:pt idx="6">
                  <c:v>10.897</c:v>
                </c:pt>
                <c:pt idx="7">
                  <c:v>10.794</c:v>
                </c:pt>
                <c:pt idx="8">
                  <c:v>12.337</c:v>
                </c:pt>
                <c:pt idx="9">
                  <c:v>11.542</c:v>
                </c:pt>
                <c:pt idx="10">
                  <c:v>12.712</c:v>
                </c:pt>
                <c:pt idx="11">
                  <c:v>11.851000000000001</c:v>
                </c:pt>
                <c:pt idx="12">
                  <c:v>10.988</c:v>
                </c:pt>
                <c:pt idx="13">
                  <c:v>12.651</c:v>
                </c:pt>
                <c:pt idx="14">
                  <c:v>12.087</c:v>
                </c:pt>
                <c:pt idx="15">
                  <c:v>11.071999999999999</c:v>
                </c:pt>
                <c:pt idx="16">
                  <c:v>9.3798999999999992</c:v>
                </c:pt>
                <c:pt idx="17">
                  <c:v>12.86</c:v>
                </c:pt>
                <c:pt idx="18">
                  <c:v>12.404999999999999</c:v>
                </c:pt>
                <c:pt idx="19">
                  <c:v>11.49</c:v>
                </c:pt>
              </c:numCache>
            </c:numRef>
          </c:yVal>
          <c:smooth val="0"/>
        </c:ser>
        <c:ser>
          <c:idx val="8"/>
          <c:order val="4"/>
          <c:tx>
            <c:strRef>
              <c:f>Base!$E$24</c:f>
              <c:strCache>
                <c:ptCount val="1"/>
                <c:pt idx="0">
                  <c:v>P=60,F=35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7"/>
            <c:spPr>
              <a:noFill/>
              <a:ln>
                <a:solidFill>
                  <a:srgbClr val="7030A0"/>
                </a:solidFill>
              </a:ln>
            </c:spPr>
          </c:marker>
          <c:xVal>
            <c:numRef>
              <c:f>Base!$E$2:$E$21</c:f>
              <c:numCache>
                <c:formatCode>General</c:formatCode>
                <c:ptCount val="2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</c:numCache>
            </c:numRef>
          </c:xVal>
          <c:yVal>
            <c:numRef>
              <c:f>'Cu=5,Ni=1'!$E$2:$E$21</c:f>
              <c:numCache>
                <c:formatCode>0.00_);[Red]\(0.00\)</c:formatCode>
                <c:ptCount val="20"/>
                <c:pt idx="0">
                  <c:v>9.0315999999999992</c:v>
                </c:pt>
                <c:pt idx="1">
                  <c:v>10.999000000000001</c:v>
                </c:pt>
                <c:pt idx="2">
                  <c:v>13.438000000000001</c:v>
                </c:pt>
                <c:pt idx="3">
                  <c:v>12.038</c:v>
                </c:pt>
                <c:pt idx="4">
                  <c:v>11.128</c:v>
                </c:pt>
                <c:pt idx="5">
                  <c:v>11.351000000000001</c:v>
                </c:pt>
                <c:pt idx="6">
                  <c:v>11.592000000000001</c:v>
                </c:pt>
                <c:pt idx="7">
                  <c:v>11.532</c:v>
                </c:pt>
                <c:pt idx="8">
                  <c:v>12.244</c:v>
                </c:pt>
                <c:pt idx="9">
                  <c:v>11.263999999999999</c:v>
                </c:pt>
                <c:pt idx="10">
                  <c:v>11.813000000000001</c:v>
                </c:pt>
                <c:pt idx="11">
                  <c:v>10.494999999999999</c:v>
                </c:pt>
                <c:pt idx="12">
                  <c:v>11.616</c:v>
                </c:pt>
                <c:pt idx="13">
                  <c:v>11.632999999999999</c:v>
                </c:pt>
                <c:pt idx="14">
                  <c:v>11.411</c:v>
                </c:pt>
                <c:pt idx="15">
                  <c:v>12.151</c:v>
                </c:pt>
                <c:pt idx="16">
                  <c:v>9.8470999999999993</c:v>
                </c:pt>
                <c:pt idx="17">
                  <c:v>11.467000000000001</c:v>
                </c:pt>
                <c:pt idx="18">
                  <c:v>9.6485000000000003</c:v>
                </c:pt>
                <c:pt idx="19">
                  <c:v>12.114000000000001</c:v>
                </c:pt>
              </c:numCache>
            </c:numRef>
          </c:yVal>
          <c:smooth val="0"/>
        </c:ser>
        <c:ser>
          <c:idx val="1"/>
          <c:order val="5"/>
          <c:tx>
            <c:strRef>
              <c:f>Base!$F$24</c:f>
              <c:strCache>
                <c:ptCount val="1"/>
                <c:pt idx="0">
                  <c:v>P=60,F=40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Base!$F$2:$F$21</c:f>
              <c:numCache>
                <c:formatCode>General</c:formatCode>
                <c:ptCount val="2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</c:numCache>
            </c:numRef>
          </c:xVal>
          <c:yVal>
            <c:numRef>
              <c:f>'Cu=5,Ni=1'!$F$2:$F$21</c:f>
              <c:numCache>
                <c:formatCode>0.00_);[Red]\(0.00\)</c:formatCode>
                <c:ptCount val="20"/>
                <c:pt idx="0">
                  <c:v>6.8733000000000004</c:v>
                </c:pt>
                <c:pt idx="1">
                  <c:v>8.6401000000000003</c:v>
                </c:pt>
                <c:pt idx="2">
                  <c:v>9.6462000000000003</c:v>
                </c:pt>
                <c:pt idx="3">
                  <c:v>8.0497999999999994</c:v>
                </c:pt>
                <c:pt idx="4">
                  <c:v>8.2055000000000007</c:v>
                </c:pt>
                <c:pt idx="5">
                  <c:v>10.409000000000001</c:v>
                </c:pt>
                <c:pt idx="6">
                  <c:v>9.2247000000000003</c:v>
                </c:pt>
                <c:pt idx="7">
                  <c:v>10.369</c:v>
                </c:pt>
                <c:pt idx="8">
                  <c:v>10.369</c:v>
                </c:pt>
                <c:pt idx="9">
                  <c:v>10.663</c:v>
                </c:pt>
                <c:pt idx="10">
                  <c:v>8.5540000000000003</c:v>
                </c:pt>
                <c:pt idx="11">
                  <c:v>8.4465000000000003</c:v>
                </c:pt>
                <c:pt idx="12">
                  <c:v>9.0365000000000002</c:v>
                </c:pt>
                <c:pt idx="13">
                  <c:v>10.617000000000001</c:v>
                </c:pt>
                <c:pt idx="14">
                  <c:v>8.9618000000000002</c:v>
                </c:pt>
                <c:pt idx="15">
                  <c:v>11.753</c:v>
                </c:pt>
                <c:pt idx="16">
                  <c:v>11.071999999999999</c:v>
                </c:pt>
                <c:pt idx="17">
                  <c:v>11.327</c:v>
                </c:pt>
                <c:pt idx="18">
                  <c:v>13.025</c:v>
                </c:pt>
                <c:pt idx="19">
                  <c:v>10.542999999999999</c:v>
                </c:pt>
              </c:numCache>
            </c:numRef>
          </c:yVal>
          <c:smooth val="0"/>
        </c:ser>
        <c:ser>
          <c:idx val="12"/>
          <c:order val="6"/>
          <c:tx>
            <c:strRef>
              <c:f>Base!$G$24</c:f>
              <c:strCache>
                <c:ptCount val="1"/>
                <c:pt idx="0">
                  <c:v>P=60,F=50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7"/>
            <c:spPr>
              <a:ln>
                <a:solidFill>
                  <a:srgbClr val="002060"/>
                </a:solidFill>
              </a:ln>
            </c:spPr>
          </c:marker>
          <c:xVal>
            <c:numRef>
              <c:f>Base!$G$2:$G$21</c:f>
              <c:numCache>
                <c:formatCode>General</c:formatCode>
                <c:ptCount val="20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</c:numCache>
            </c:numRef>
          </c:xVal>
          <c:yVal>
            <c:numRef>
              <c:f>'Cu=5,Ni=1'!$G$2:$G$21</c:f>
              <c:numCache>
                <c:formatCode>0.00_);[Red]\(0.00\)</c:formatCode>
                <c:ptCount val="20"/>
                <c:pt idx="0">
                  <c:v>5.4269999999999996</c:v>
                </c:pt>
                <c:pt idx="1">
                  <c:v>9.0823999999999998</c:v>
                </c:pt>
                <c:pt idx="2">
                  <c:v>6.9688999999999997</c:v>
                </c:pt>
                <c:pt idx="3">
                  <c:v>8.6257999999999999</c:v>
                </c:pt>
                <c:pt idx="4">
                  <c:v>7.4930000000000003</c:v>
                </c:pt>
                <c:pt idx="5">
                  <c:v>9.1948000000000008</c:v>
                </c:pt>
                <c:pt idx="6">
                  <c:v>10.44</c:v>
                </c:pt>
                <c:pt idx="7">
                  <c:v>8.1021999999999998</c:v>
                </c:pt>
                <c:pt idx="8">
                  <c:v>7.7328999999999999</c:v>
                </c:pt>
                <c:pt idx="9">
                  <c:v>7.6604000000000001</c:v>
                </c:pt>
                <c:pt idx="10">
                  <c:v>7.0217000000000001</c:v>
                </c:pt>
                <c:pt idx="11">
                  <c:v>6.7366000000000001</c:v>
                </c:pt>
                <c:pt idx="12">
                  <c:v>6.6835000000000004</c:v>
                </c:pt>
                <c:pt idx="13">
                  <c:v>8.6205999999999996</c:v>
                </c:pt>
                <c:pt idx="14">
                  <c:v>9.2261000000000006</c:v>
                </c:pt>
                <c:pt idx="15">
                  <c:v>8.0833999999999993</c:v>
                </c:pt>
                <c:pt idx="16">
                  <c:v>9.5244</c:v>
                </c:pt>
                <c:pt idx="17">
                  <c:v>6.2869000000000002</c:v>
                </c:pt>
                <c:pt idx="18">
                  <c:v>6.9017999999999997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365568"/>
        <c:axId val="197796992"/>
      </c:scatterChart>
      <c:valAx>
        <c:axId val="202365568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Force parameter</a:t>
                </a:r>
                <a:endParaRPr lang="ja-JP" alt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97796992"/>
        <c:crosses val="autoZero"/>
        <c:crossBetween val="midCat"/>
      </c:valAx>
      <c:valAx>
        <c:axId val="1977969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/>
                  <a:t>Pull</a:t>
                </a:r>
                <a:r>
                  <a:rPr lang="ja-JP" altLang="en-US" dirty="0"/>
                  <a:t>強度</a:t>
                </a:r>
                <a:r>
                  <a:rPr lang="en-US" altLang="ja-JP" dirty="0"/>
                  <a:t>(g)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202365568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Ni=3-5μm</a:t>
            </a:r>
            <a:endParaRPr lang="ja-JP" alt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'Cu=5,Ni=3-5'!$B$1</c:f>
              <c:strCache>
                <c:ptCount val="1"/>
                <c:pt idx="0">
                  <c:v>P=60,F=10</c:v>
                </c:pt>
              </c:strCache>
            </c:strRef>
          </c:tx>
          <c:spPr>
            <a:ln w="28575">
              <a:noFill/>
            </a:ln>
          </c:spPr>
          <c:marker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'Cu=5,Ni=3-5'!$A$2:$A$21</c:f>
              <c:numCache>
                <c:formatCode>0_);[Red]\(0\)</c:formatCode>
                <c:ptCount val="2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</c:numCache>
            </c:numRef>
          </c:xVal>
          <c:yVal>
            <c:numRef>
              <c:f>'Cu=5,Ni=3-5'!$B$2:$B$21</c:f>
              <c:numCache>
                <c:formatCode>0.00</c:formatCode>
                <c:ptCount val="20"/>
                <c:pt idx="0">
                  <c:v>10.708</c:v>
                </c:pt>
                <c:pt idx="1">
                  <c:v>9.4811999999999994</c:v>
                </c:pt>
                <c:pt idx="2">
                  <c:v>8.4033999999999995</c:v>
                </c:pt>
                <c:pt idx="3">
                  <c:v>7.5696000000000003</c:v>
                </c:pt>
                <c:pt idx="4">
                  <c:v>8.2838999999999992</c:v>
                </c:pt>
                <c:pt idx="5">
                  <c:v>13.048</c:v>
                </c:pt>
                <c:pt idx="6">
                  <c:v>11.71</c:v>
                </c:pt>
                <c:pt idx="7">
                  <c:v>10.836</c:v>
                </c:pt>
                <c:pt idx="8">
                  <c:v>9.8112999999999992</c:v>
                </c:pt>
                <c:pt idx="9">
                  <c:v>10.785</c:v>
                </c:pt>
                <c:pt idx="10">
                  <c:v>13.443</c:v>
                </c:pt>
                <c:pt idx="11">
                  <c:v>9.5343999999999998</c:v>
                </c:pt>
                <c:pt idx="12">
                  <c:v>11.961</c:v>
                </c:pt>
                <c:pt idx="13">
                  <c:v>11.367000000000001</c:v>
                </c:pt>
                <c:pt idx="14">
                  <c:v>10.927</c:v>
                </c:pt>
                <c:pt idx="15">
                  <c:v>11.000999999999999</c:v>
                </c:pt>
                <c:pt idx="16">
                  <c:v>10.170999999999999</c:v>
                </c:pt>
                <c:pt idx="17">
                  <c:v>12.032999999999999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'Cu=5,Ni=3-5'!$D$1</c:f>
              <c:strCache>
                <c:ptCount val="1"/>
                <c:pt idx="0">
                  <c:v>P=60,F=20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noFill/>
              <a:ln>
                <a:solidFill>
                  <a:schemeClr val="accent1"/>
                </a:solidFill>
              </a:ln>
            </c:spPr>
          </c:marker>
          <c:xVal>
            <c:numRef>
              <c:f>'Cu=5,Ni=3-5'!$C$2:$C$21</c:f>
              <c:numCache>
                <c:formatCode>General</c:formatCode>
                <c:ptCount val="2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</c:numCache>
            </c:numRef>
          </c:xVal>
          <c:yVal>
            <c:numRef>
              <c:f>'Cu=5,Ni=3-5'!$D$2:$D$21</c:f>
              <c:numCache>
                <c:formatCode>General</c:formatCode>
                <c:ptCount val="20"/>
                <c:pt idx="0">
                  <c:v>10.897</c:v>
                </c:pt>
                <c:pt idx="1">
                  <c:v>11.282999999999999</c:v>
                </c:pt>
                <c:pt idx="2">
                  <c:v>9.7395999999999994</c:v>
                </c:pt>
                <c:pt idx="3">
                  <c:v>11.923</c:v>
                </c:pt>
                <c:pt idx="4">
                  <c:v>12.052</c:v>
                </c:pt>
                <c:pt idx="5">
                  <c:v>11.255000000000001</c:v>
                </c:pt>
                <c:pt idx="6">
                  <c:v>12.39</c:v>
                </c:pt>
                <c:pt idx="7">
                  <c:v>11.539</c:v>
                </c:pt>
                <c:pt idx="8">
                  <c:v>12.754</c:v>
                </c:pt>
                <c:pt idx="9">
                  <c:v>12.316000000000001</c:v>
                </c:pt>
                <c:pt idx="10">
                  <c:v>11.887</c:v>
                </c:pt>
                <c:pt idx="11">
                  <c:v>11.782999999999999</c:v>
                </c:pt>
                <c:pt idx="12">
                  <c:v>12.228</c:v>
                </c:pt>
                <c:pt idx="13">
                  <c:v>11.885</c:v>
                </c:pt>
                <c:pt idx="14">
                  <c:v>12.162000000000001</c:v>
                </c:pt>
                <c:pt idx="15">
                  <c:v>12.079000000000001</c:v>
                </c:pt>
                <c:pt idx="16">
                  <c:v>11.493</c:v>
                </c:pt>
                <c:pt idx="17">
                  <c:v>12.516999999999999</c:v>
                </c:pt>
                <c:pt idx="18">
                  <c:v>11.688000000000001</c:v>
                </c:pt>
                <c:pt idx="19">
                  <c:v>13.221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'Cu=5,Ni=3-5'!$F$1</c:f>
              <c:strCache>
                <c:ptCount val="1"/>
                <c:pt idx="0">
                  <c:v>P=60,F=25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>
                <a:solidFill>
                  <a:srgbClr val="00B050"/>
                </a:solidFill>
              </a:ln>
            </c:spPr>
          </c:marker>
          <c:xVal>
            <c:numRef>
              <c:f>'Cu=5,Ni=3-5'!$E$2:$E$21</c:f>
              <c:numCache>
                <c:formatCode>General</c:formatCode>
                <c:ptCount val="20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</c:numCache>
            </c:numRef>
          </c:xVal>
          <c:yVal>
            <c:numRef>
              <c:f>'Cu=5,Ni=3-5'!$F$2:$F$21</c:f>
              <c:numCache>
                <c:formatCode>General</c:formatCode>
                <c:ptCount val="20"/>
                <c:pt idx="0">
                  <c:v>12.446</c:v>
                </c:pt>
                <c:pt idx="1">
                  <c:v>12.097</c:v>
                </c:pt>
                <c:pt idx="2">
                  <c:v>12.763</c:v>
                </c:pt>
                <c:pt idx="3">
                  <c:v>11.353999999999999</c:v>
                </c:pt>
                <c:pt idx="4">
                  <c:v>11.042999999999999</c:v>
                </c:pt>
                <c:pt idx="5">
                  <c:v>10.962999999999999</c:v>
                </c:pt>
                <c:pt idx="6">
                  <c:v>12.191000000000001</c:v>
                </c:pt>
                <c:pt idx="7">
                  <c:v>11.981</c:v>
                </c:pt>
                <c:pt idx="8">
                  <c:v>11.914999999999999</c:v>
                </c:pt>
                <c:pt idx="9">
                  <c:v>12.566000000000001</c:v>
                </c:pt>
                <c:pt idx="10">
                  <c:v>10.884</c:v>
                </c:pt>
                <c:pt idx="11">
                  <c:v>11.816000000000001</c:v>
                </c:pt>
                <c:pt idx="12">
                  <c:v>12.281000000000001</c:v>
                </c:pt>
                <c:pt idx="13">
                  <c:v>11.484</c:v>
                </c:pt>
                <c:pt idx="14">
                  <c:v>11.544</c:v>
                </c:pt>
                <c:pt idx="15">
                  <c:v>11.315</c:v>
                </c:pt>
                <c:pt idx="16">
                  <c:v>11.247</c:v>
                </c:pt>
                <c:pt idx="17">
                  <c:v>12.105</c:v>
                </c:pt>
                <c:pt idx="18">
                  <c:v>10.978</c:v>
                </c:pt>
                <c:pt idx="19">
                  <c:v>12.103</c:v>
                </c:pt>
              </c:numCache>
            </c:numRef>
          </c:yVal>
          <c:smooth val="0"/>
        </c:ser>
        <c:ser>
          <c:idx val="6"/>
          <c:order val="3"/>
          <c:tx>
            <c:strRef>
              <c:f>'Cu=5,Ni=3-5'!$H$1</c:f>
              <c:strCache>
                <c:ptCount val="1"/>
                <c:pt idx="0">
                  <c:v>P=60,F=30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'Cu=5,Ni=3-5'!$G$2:$G$21</c:f>
              <c:numCache>
                <c:formatCode>General</c:formatCode>
                <c:ptCount val="20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</c:numCache>
            </c:numRef>
          </c:xVal>
          <c:yVal>
            <c:numRef>
              <c:f>'Cu=5,Ni=3-5'!$H$2:$H$21</c:f>
              <c:numCache>
                <c:formatCode>General</c:formatCode>
                <c:ptCount val="20"/>
                <c:pt idx="0">
                  <c:v>10.898</c:v>
                </c:pt>
                <c:pt idx="1">
                  <c:v>10.215</c:v>
                </c:pt>
                <c:pt idx="2">
                  <c:v>12.537000000000001</c:v>
                </c:pt>
                <c:pt idx="3">
                  <c:v>11.914999999999999</c:v>
                </c:pt>
                <c:pt idx="4">
                  <c:v>12.396000000000001</c:v>
                </c:pt>
                <c:pt idx="5">
                  <c:v>11.89</c:v>
                </c:pt>
                <c:pt idx="6">
                  <c:v>12.699</c:v>
                </c:pt>
                <c:pt idx="7">
                  <c:v>11.208</c:v>
                </c:pt>
                <c:pt idx="8">
                  <c:v>11.925000000000001</c:v>
                </c:pt>
                <c:pt idx="9">
                  <c:v>10.771000000000001</c:v>
                </c:pt>
                <c:pt idx="10">
                  <c:v>11.824</c:v>
                </c:pt>
                <c:pt idx="11">
                  <c:v>12.233000000000001</c:v>
                </c:pt>
                <c:pt idx="12">
                  <c:v>11.98</c:v>
                </c:pt>
                <c:pt idx="13">
                  <c:v>12.526</c:v>
                </c:pt>
                <c:pt idx="14">
                  <c:v>11.49</c:v>
                </c:pt>
                <c:pt idx="15">
                  <c:v>12.398</c:v>
                </c:pt>
                <c:pt idx="16">
                  <c:v>11.945</c:v>
                </c:pt>
                <c:pt idx="17">
                  <c:v>12.038</c:v>
                </c:pt>
                <c:pt idx="18">
                  <c:v>11.821999999999999</c:v>
                </c:pt>
                <c:pt idx="19">
                  <c:v>12.147</c:v>
                </c:pt>
              </c:numCache>
            </c:numRef>
          </c:yVal>
          <c:smooth val="0"/>
        </c:ser>
        <c:ser>
          <c:idx val="1"/>
          <c:order val="4"/>
          <c:tx>
            <c:strRef>
              <c:f>'Cu=5,Ni=3-5'!$L$1</c:f>
              <c:strCache>
                <c:ptCount val="1"/>
                <c:pt idx="0">
                  <c:v>P=60,F=40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'Cu=5,Ni=3-5'!$K$2:$K$21</c:f>
              <c:numCache>
                <c:formatCode>General</c:formatCode>
                <c:ptCount val="2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</c:numCache>
            </c:numRef>
          </c:xVal>
          <c:yVal>
            <c:numRef>
              <c:f>'Cu=5,Ni=3-5'!$L$2:$L$21</c:f>
              <c:numCache>
                <c:formatCode>General</c:formatCode>
                <c:ptCount val="20"/>
                <c:pt idx="0">
                  <c:v>7.5240999999999998</c:v>
                </c:pt>
                <c:pt idx="1">
                  <c:v>8.6803000000000008</c:v>
                </c:pt>
                <c:pt idx="2">
                  <c:v>10.183</c:v>
                </c:pt>
                <c:pt idx="3">
                  <c:v>9.9870999999999999</c:v>
                </c:pt>
                <c:pt idx="4">
                  <c:v>10.231</c:v>
                </c:pt>
                <c:pt idx="5">
                  <c:v>7.7641999999999998</c:v>
                </c:pt>
                <c:pt idx="6">
                  <c:v>8.2154000000000007</c:v>
                </c:pt>
                <c:pt idx="7">
                  <c:v>7.5984999999999996</c:v>
                </c:pt>
                <c:pt idx="8">
                  <c:v>11.000999999999999</c:v>
                </c:pt>
                <c:pt idx="9">
                  <c:v>8.9552999999999994</c:v>
                </c:pt>
                <c:pt idx="10">
                  <c:v>10.87</c:v>
                </c:pt>
                <c:pt idx="11">
                  <c:v>9.57</c:v>
                </c:pt>
                <c:pt idx="12">
                  <c:v>7.9309000000000003</c:v>
                </c:pt>
                <c:pt idx="13">
                  <c:v>7.4528999999999996</c:v>
                </c:pt>
                <c:pt idx="14">
                  <c:v>8.7095000000000002</c:v>
                </c:pt>
                <c:pt idx="15">
                  <c:v>8.4573999999999998</c:v>
                </c:pt>
                <c:pt idx="16">
                  <c:v>9.2149000000000001</c:v>
                </c:pt>
                <c:pt idx="17">
                  <c:v>9.6747999999999994</c:v>
                </c:pt>
                <c:pt idx="18">
                  <c:v>10.63</c:v>
                </c:pt>
                <c:pt idx="19">
                  <c:v>10.503</c:v>
                </c:pt>
              </c:numCache>
            </c:numRef>
          </c:yVal>
          <c:smooth val="0"/>
        </c:ser>
        <c:ser>
          <c:idx val="12"/>
          <c:order val="5"/>
          <c:tx>
            <c:strRef>
              <c:f>'Cu=5,Ni=3-5'!$N$1</c:f>
              <c:strCache>
                <c:ptCount val="1"/>
                <c:pt idx="0">
                  <c:v>P=60,F=50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7"/>
            <c:spPr>
              <a:ln>
                <a:solidFill>
                  <a:srgbClr val="002060"/>
                </a:solidFill>
              </a:ln>
            </c:spPr>
          </c:marker>
          <c:xVal>
            <c:numRef>
              <c:f>'Cu=5,Ni=3-5'!$M$2:$M$21</c:f>
              <c:numCache>
                <c:formatCode>General</c:formatCode>
                <c:ptCount val="20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</c:numCache>
            </c:numRef>
          </c:xVal>
          <c:yVal>
            <c:numRef>
              <c:f>'Cu=5,Ni=3-5'!$N$2:$N$21</c:f>
              <c:numCache>
                <c:formatCode>General</c:formatCode>
                <c:ptCount val="20"/>
                <c:pt idx="0">
                  <c:v>4.2851999999999997</c:v>
                </c:pt>
                <c:pt idx="1">
                  <c:v>6.4629000000000003</c:v>
                </c:pt>
                <c:pt idx="2">
                  <c:v>6.9813000000000001</c:v>
                </c:pt>
                <c:pt idx="3">
                  <c:v>7.4627999999999997</c:v>
                </c:pt>
                <c:pt idx="4">
                  <c:v>6.3573000000000004</c:v>
                </c:pt>
                <c:pt idx="5">
                  <c:v>6.9</c:v>
                </c:pt>
                <c:pt idx="6">
                  <c:v>7.6234999999999999</c:v>
                </c:pt>
                <c:pt idx="7">
                  <c:v>6.1845999999999997</c:v>
                </c:pt>
                <c:pt idx="8">
                  <c:v>6.4170999999999996</c:v>
                </c:pt>
                <c:pt idx="9">
                  <c:v>6.3186</c:v>
                </c:pt>
                <c:pt idx="10">
                  <c:v>6.7694000000000001</c:v>
                </c:pt>
                <c:pt idx="11">
                  <c:v>6.2946999999999997</c:v>
                </c:pt>
                <c:pt idx="12">
                  <c:v>7.5670000000000002</c:v>
                </c:pt>
                <c:pt idx="13">
                  <c:v>7.2942</c:v>
                </c:pt>
                <c:pt idx="14">
                  <c:v>9.0888000000000009</c:v>
                </c:pt>
                <c:pt idx="15">
                  <c:v>7.1872999999999996</c:v>
                </c:pt>
                <c:pt idx="16">
                  <c:v>9.4146999999999998</c:v>
                </c:pt>
                <c:pt idx="17">
                  <c:v>6.4824999999999999</c:v>
                </c:pt>
                <c:pt idx="18">
                  <c:v>5.6870000000000003</c:v>
                </c:pt>
                <c:pt idx="19">
                  <c:v>6.7371999999999996</c:v>
                </c:pt>
              </c:numCache>
            </c:numRef>
          </c:yVal>
          <c:smooth val="0"/>
        </c:ser>
        <c:ser>
          <c:idx val="3"/>
          <c:order val="6"/>
          <c:spPr>
            <a:ln w="28575">
              <a:noFill/>
            </a:ln>
          </c:spPr>
          <c:marker>
            <c:symbol val="none"/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'Cu=5,Ni=1'!$I$2:$I$3</c:f>
              <c:numCache>
                <c:formatCode>General</c:formatCode>
                <c:ptCount val="2"/>
              </c:numCache>
            </c:numRef>
          </c:xVal>
          <c:yVal>
            <c:numRef>
              <c:f>'Cu=5,Ni=1'!$J$2:$J$3</c:f>
              <c:numCache>
                <c:formatCode>General</c:formatCode>
                <c:ptCount val="2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851776"/>
        <c:axId val="200803072"/>
      </c:scatterChart>
      <c:valAx>
        <c:axId val="197851776"/>
        <c:scaling>
          <c:orientation val="minMax"/>
          <c:max val="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Force parameter</a:t>
                </a:r>
                <a:endParaRPr lang="ja-JP" altLang="en-US"/>
              </a:p>
            </c:rich>
          </c:tx>
          <c:layout/>
          <c:overlay val="0"/>
        </c:title>
        <c:numFmt formatCode="0_);[Red]\(0\)" sourceLinked="1"/>
        <c:majorTickMark val="none"/>
        <c:minorTickMark val="none"/>
        <c:tickLblPos val="nextTo"/>
        <c:crossAx val="200803072"/>
        <c:crosses val="autoZero"/>
        <c:crossBetween val="midCat"/>
      </c:valAx>
      <c:valAx>
        <c:axId val="2008030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Pull</a:t>
                </a:r>
                <a:r>
                  <a:rPr lang="ja-JP" altLang="en-US"/>
                  <a:t>強度</a:t>
                </a:r>
                <a:r>
                  <a:rPr lang="en-US" altLang="ja-JP"/>
                  <a:t>(g)</a:t>
                </a:r>
                <a:endParaRPr lang="ja-JP" altLang="en-US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19785177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F7894-94C7-42D5-A7C0-CCA6CE2785C3}" type="datetimeFigureOut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21340-3173-47CB-98BE-1C5E78BCA9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84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116A-1F24-4221-9560-48EE5C946ADA}" type="datetime1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43B-6B4F-478B-94B5-AA28A41BAB30}" type="datetime1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9CC3-FF24-49D9-A729-9F42399973F5}" type="datetime1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2CD-E1B5-4904-8BAD-DE215BBFDB7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7FA5-C670-423B-B2A0-40416A05E2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7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2CD-E1B5-4904-8BAD-DE215BBFDB7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7FA5-C670-423B-B2A0-40416A05E2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5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2CD-E1B5-4904-8BAD-DE215BBFDB7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7FA5-C670-423B-B2A0-40416A05E2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62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2CD-E1B5-4904-8BAD-DE215BBFDB7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7FA5-C670-423B-B2A0-40416A05E2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6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2CD-E1B5-4904-8BAD-DE215BBFDB7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7FA5-C670-423B-B2A0-40416A05E2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2CD-E1B5-4904-8BAD-DE215BBFDB7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7FA5-C670-423B-B2A0-40416A05E2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7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2CD-E1B5-4904-8BAD-DE215BBFDB7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7FA5-C670-423B-B2A0-40416A05E2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50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2CD-E1B5-4904-8BAD-DE215BBFDB7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7FA5-C670-423B-B2A0-40416A05E2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9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3C10-7C6A-41DC-B499-ADB69A829C8D}" type="datetime1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2CD-E1B5-4904-8BAD-DE215BBFDB7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7FA5-C670-423B-B2A0-40416A05E2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8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2CD-E1B5-4904-8BAD-DE215BBFDB7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7FA5-C670-423B-B2A0-40416A05E2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11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2CD-E1B5-4904-8BAD-DE215BBFDB7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7FA5-C670-423B-B2A0-40416A05E2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6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B557-0186-4AC3-A38D-4963705F70ED}" type="datetime1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37AC-760A-4A2B-9C5F-AF13BBF815BC}" type="datetime1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3EFD-3BE9-421C-B837-B4871AFF871A}" type="datetime1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54CE-C1B1-4019-AB9B-61D355985B5C}" type="datetime1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2CDB-DB39-4FD5-963C-C8629A2EE9D2}" type="datetime1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A16C-3591-477D-86C2-401334665FEE}" type="datetime1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06A9-30A4-491E-A80E-C02D1896F4E2}" type="datetime1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69A4-E50E-49E5-AF4D-7661932BA155}" type="datetime1">
              <a:rPr kumimoji="1" lang="ja-JP" altLang="en-US" smtClean="0"/>
              <a:t>2014/1/23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32CD-E1B5-4904-8BAD-DE215BBFDB7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C7FA5-C670-423B-B2A0-40416A05E2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6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Ladder Parts Production Status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Koji Hara (KEK)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51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086" y="-22610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Origami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073427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Supplier : KEK</a:t>
            </a:r>
          </a:p>
          <a:p>
            <a:r>
              <a:rPr kumimoji="1" lang="en-US" altLang="ja-JP" dirty="0" smtClean="0"/>
              <a:t>Ordered assembly (Taiyo + REPIC)</a:t>
            </a:r>
          </a:p>
          <a:p>
            <a:pPr lvl="1"/>
            <a:r>
              <a:rPr kumimoji="1" lang="en-US" altLang="ja-JP" dirty="0" smtClean="0"/>
              <a:t>Origami +Z : 27</a:t>
            </a:r>
          </a:p>
          <a:p>
            <a:pPr lvl="1"/>
            <a:r>
              <a:rPr lang="en-US" altLang="ja-JP" dirty="0" smtClean="0"/>
              <a:t>Origami CE : 66</a:t>
            </a:r>
          </a:p>
          <a:p>
            <a:pPr lvl="1"/>
            <a:r>
              <a:rPr kumimoji="1" lang="en-US" altLang="ja-JP" dirty="0" smtClean="0"/>
              <a:t>Origami –Z : 48</a:t>
            </a:r>
          </a:p>
          <a:p>
            <a:pPr lvl="1"/>
            <a:r>
              <a:rPr lang="en-US" altLang="ja-JP" dirty="0" smtClean="0"/>
              <a:t>Carrying case</a:t>
            </a:r>
            <a:endParaRPr kumimoji="1" lang="en-US" altLang="ja-JP" dirty="0" smtClean="0"/>
          </a:p>
          <a:p>
            <a:r>
              <a:rPr lang="en-US" altLang="ja-JP" dirty="0" smtClean="0"/>
              <a:t>Status</a:t>
            </a:r>
          </a:p>
          <a:p>
            <a:pPr lvl="1"/>
            <a:r>
              <a:rPr kumimoji="1" lang="en-US" altLang="ja-JP" dirty="0" smtClean="0"/>
              <a:t>Origami FPC production : completed</a:t>
            </a:r>
          </a:p>
          <a:p>
            <a:pPr lvl="1"/>
            <a:r>
              <a:rPr kumimoji="1" lang="en-US" altLang="ja-JP" dirty="0" smtClean="0">
                <a:sym typeface="Wingdings" panose="05000000000000000000" pitchFamily="2" charset="2"/>
              </a:rPr>
              <a:t>Mounting surface mount parts</a:t>
            </a:r>
          </a:p>
          <a:p>
            <a:pPr lvl="1"/>
            <a:r>
              <a:rPr lang="en-US" altLang="ja-JP" dirty="0" smtClean="0">
                <a:sym typeface="Wingdings" panose="05000000000000000000" pitchFamily="2" charset="2"/>
              </a:rPr>
              <a:t>APV mounting (+ APV wire bonding for L4,6)</a:t>
            </a:r>
            <a:endParaRPr kumimoji="1"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74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Origami Issues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Disconnected lines found in (at least) 2 CE</a:t>
            </a:r>
          </a:p>
          <a:p>
            <a:pPr lvl="1"/>
            <a:r>
              <a:rPr lang="en-US" altLang="ja-JP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Cracks</a:t>
            </a:r>
            <a:r>
              <a:rPr lang="en-US" altLang="ja-JP" sz="2600" dirty="0" smtClean="0">
                <a:sym typeface="Wingdings" panose="05000000000000000000" pitchFamily="2" charset="2"/>
              </a:rPr>
              <a:t> found at the bottom side connector pads</a:t>
            </a:r>
          </a:p>
          <a:p>
            <a:pPr lvl="2"/>
            <a:r>
              <a:rPr lang="en-US" altLang="ja-JP" sz="2200" dirty="0" smtClean="0">
                <a:sym typeface="Wingdings" panose="05000000000000000000" pitchFamily="2" charset="2"/>
              </a:rPr>
              <a:t>Hand-soldered </a:t>
            </a:r>
          </a:p>
          <a:p>
            <a:pPr lvl="2"/>
            <a:r>
              <a:rPr lang="en-US" altLang="ja-JP" sz="2200" dirty="0" smtClean="0">
                <a:sym typeface="Wingdings" panose="05000000000000000000" pitchFamily="2" charset="2"/>
              </a:rPr>
              <a:t>Connectors attached without H-shape for electrical test</a:t>
            </a:r>
          </a:p>
          <a:p>
            <a:pPr lvl="2">
              <a:buFont typeface="Wingdings" pitchFamily="2" charset="2"/>
              <a:buChar char="à"/>
            </a:pPr>
            <a:r>
              <a:rPr lang="en-US" altLang="ja-JP" sz="2200" dirty="0" smtClean="0">
                <a:sym typeface="Wingdings" panose="05000000000000000000" pitchFamily="2" charset="2"/>
              </a:rPr>
              <a:t>Reflow soldering for both sides, </a:t>
            </a:r>
          </a:p>
          <a:p>
            <a:pPr marL="914400" lvl="2" indent="0">
              <a:buNone/>
            </a:pPr>
            <a:r>
              <a:rPr lang="en-US" altLang="ja-JP" sz="2200" dirty="0" smtClean="0">
                <a:sym typeface="Wingdings" panose="05000000000000000000" pitchFamily="2" charset="2"/>
              </a:rPr>
              <a:t>    Equip H-shape when connectors are attached</a:t>
            </a:r>
          </a:p>
          <a:p>
            <a:pPr lvl="1"/>
            <a:r>
              <a:rPr lang="en-US" altLang="ja-JP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16 CE in total are suspicious</a:t>
            </a:r>
          </a:p>
          <a:p>
            <a:pPr lvl="2"/>
            <a:r>
              <a:rPr lang="en-US" altLang="ja-JP" sz="2200" dirty="0" smtClean="0">
                <a:sym typeface="Wingdings" panose="05000000000000000000" pitchFamily="2" charset="2"/>
              </a:rPr>
              <a:t>APV not equipped. connectors, R, C are mounted.</a:t>
            </a:r>
          </a:p>
          <a:p>
            <a:pPr lvl="1"/>
            <a:r>
              <a:rPr lang="en-US" altLang="ja-JP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 APV output lines broken in the 1</a:t>
            </a:r>
            <a:r>
              <a:rPr lang="en-US" altLang="ja-JP" sz="26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st</a:t>
            </a:r>
            <a:r>
              <a:rPr lang="en-US" altLang="ja-JP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Origami +Z</a:t>
            </a:r>
          </a:p>
          <a:p>
            <a:pPr lvl="2"/>
            <a:r>
              <a:rPr lang="en-US" altLang="ja-JP" sz="2200" dirty="0" smtClean="0">
                <a:sym typeface="Wingdings" panose="05000000000000000000" pitchFamily="2" charset="2"/>
              </a:rPr>
              <a:t>APV equipped, wire-bonded, pre-bended</a:t>
            </a:r>
          </a:p>
          <a:p>
            <a:pPr lvl="1"/>
            <a:r>
              <a:rPr lang="en-US" altLang="ja-JP" sz="2600" dirty="0" smtClean="0">
                <a:sym typeface="Wingdings" panose="05000000000000000000" pitchFamily="2" charset="2"/>
              </a:rPr>
              <a:t>Reflow soldering are done for 16 CE, 5 –Z after the change</a:t>
            </a:r>
          </a:p>
          <a:p>
            <a:pPr lvl="2"/>
            <a:r>
              <a:rPr lang="en-US" altLang="ja-JP" sz="2200" dirty="0" smtClean="0">
                <a:sym typeface="Wingdings" panose="05000000000000000000" pitchFamily="2" charset="2"/>
              </a:rPr>
              <a:t>Further process suspended until confirmation of the connection</a:t>
            </a:r>
          </a:p>
          <a:p>
            <a:pPr>
              <a:buFont typeface="Wingdings" pitchFamily="2" charset="2"/>
              <a:buChar char="à"/>
            </a:pPr>
            <a:r>
              <a:rPr lang="en-US" altLang="ja-JP" sz="3000" dirty="0" smtClean="0">
                <a:sym typeface="Wingdings" panose="05000000000000000000" pitchFamily="2" charset="2"/>
              </a:rPr>
              <a:t>Detailed check of the Origami +Z and CE/-Z after changing the assembly method in the next week.</a:t>
            </a:r>
          </a:p>
          <a:p>
            <a:r>
              <a:rPr kumimoji="1" lang="en-US" altLang="ja-JP" dirty="0" smtClean="0"/>
              <a:t>May need additional production in Apr.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42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830" y="-23948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End Mount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567070"/>
            <a:ext cx="9073008" cy="6290929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KEK is responsible for the </a:t>
            </a:r>
            <a:r>
              <a:rPr lang="en-US" altLang="ja-JP" dirty="0" smtClean="0"/>
              <a:t>production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L4-6 FW end mount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improved design being prepared by Florian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lang="en-US" altLang="ja-JP" dirty="0" smtClean="0"/>
              <a:t>Production ordered except for L4-6 FW end mount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L3 FW/BW bridges : 12</a:t>
            </a:r>
          </a:p>
          <a:p>
            <a:pPr lvl="1"/>
            <a:r>
              <a:rPr lang="en-US" altLang="ja-JP" dirty="0" smtClean="0"/>
              <a:t>L3 spacers : 48</a:t>
            </a:r>
          </a:p>
          <a:p>
            <a:pPr lvl="1"/>
            <a:r>
              <a:rPr lang="en-US" altLang="ja-JP" dirty="0" smtClean="0"/>
              <a:t>L4-6 BW end mount/APV cover/</a:t>
            </a:r>
            <a:r>
              <a:rPr lang="en-US" altLang="ja-JP" dirty="0" err="1" smtClean="0"/>
              <a:t>Kokeshi</a:t>
            </a:r>
            <a:r>
              <a:rPr lang="en-US" altLang="ja-JP" dirty="0" smtClean="0"/>
              <a:t>-pin : 75</a:t>
            </a:r>
          </a:p>
          <a:p>
            <a:pPr marL="457200" lvl="1" indent="0">
              <a:buNone/>
            </a:pPr>
            <a:r>
              <a:rPr lang="en-US" altLang="ja-JP" dirty="0" smtClean="0"/>
              <a:t>Material : </a:t>
            </a:r>
            <a:r>
              <a:rPr lang="en-US" altLang="ja-JP" dirty="0" err="1" smtClean="0"/>
              <a:t>Kokeshi</a:t>
            </a:r>
            <a:r>
              <a:rPr lang="en-US" altLang="ja-JP" dirty="0" smtClean="0"/>
              <a:t>-pin  SUS304, others  A6061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7030A0"/>
                </a:solidFill>
              </a:rPr>
              <a:t>L4-6 dummy FW end mount </a:t>
            </a:r>
          </a:p>
          <a:p>
            <a:pPr marL="457200" lvl="1" indent="0">
              <a:buNone/>
            </a:pPr>
            <a:r>
              <a:rPr lang="en-US" altLang="ja-JP" dirty="0" smtClean="0"/>
              <a:t>	Rev. 1.0 design (simplified : no sliding mechanism)</a:t>
            </a:r>
          </a:p>
          <a:p>
            <a:pPr lvl="2"/>
            <a:r>
              <a:rPr lang="en-US" altLang="ja-JP" dirty="0" smtClean="0"/>
              <a:t>FW L6 APV-guard : 10 </a:t>
            </a:r>
          </a:p>
          <a:p>
            <a:pPr lvl="2"/>
            <a:r>
              <a:rPr lang="en-US" altLang="ja-JP" dirty="0" smtClean="0"/>
              <a:t>FW end mount and </a:t>
            </a:r>
            <a:r>
              <a:rPr lang="en-US" altLang="ja-JP" dirty="0" err="1" smtClean="0"/>
              <a:t>Kokeshi</a:t>
            </a:r>
            <a:r>
              <a:rPr lang="en-US" altLang="ja-JP" dirty="0" smtClean="0"/>
              <a:t>-pin : 30</a:t>
            </a:r>
          </a:p>
          <a:p>
            <a:pPr marL="914400" lvl="2" indent="0">
              <a:buNone/>
            </a:pPr>
            <a:r>
              <a:rPr lang="en-US" altLang="ja-JP" dirty="0" smtClean="0"/>
              <a:t>For the practice of the ladder assembly</a:t>
            </a:r>
          </a:p>
          <a:p>
            <a:pPr lvl="2"/>
            <a:r>
              <a:rPr lang="en-US" altLang="ja-JP" dirty="0" smtClean="0"/>
              <a:t>Ordered using remaining money for end mount</a:t>
            </a:r>
          </a:p>
          <a:p>
            <a:pPr lvl="3"/>
            <a:r>
              <a:rPr lang="en-US" altLang="ja-JP" dirty="0" smtClean="0"/>
              <a:t>BW end mount cheaper than rev. 0.11. restricted usage.  limit to use was Jan. 17</a:t>
            </a:r>
          </a:p>
          <a:p>
            <a:pPr marL="971550" lvl="1" indent="-457200"/>
            <a:endParaRPr lang="en-US" altLang="ja-JP" dirty="0" smtClean="0"/>
          </a:p>
          <a:p>
            <a:pPr marL="971550" lvl="1" indent="-457200"/>
            <a:r>
              <a:rPr lang="en-US" altLang="ja-JP" dirty="0" smtClean="0"/>
              <a:t>Finish </a:t>
            </a:r>
            <a:r>
              <a:rPr lang="en-US" altLang="ja-JP" dirty="0"/>
              <a:t>by end of Mar. (production takes 2 months)</a:t>
            </a:r>
          </a:p>
          <a:p>
            <a:pPr marL="914400" lvl="2" indent="0">
              <a:buNone/>
            </a:pPr>
            <a:endParaRPr lang="en-US" altLang="ja-JP" dirty="0" smtClean="0"/>
          </a:p>
          <a:p>
            <a:pPr marL="914400" lvl="2" indent="0">
              <a:buNone/>
            </a:pP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61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9314" r="15862" b="7251"/>
          <a:stretch/>
        </p:blipFill>
        <p:spPr bwMode="auto">
          <a:xfrm>
            <a:off x="136848" y="64705"/>
            <a:ext cx="8784975" cy="643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57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Ribs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r>
              <a:rPr lang="en-US" altLang="ja-JP" dirty="0"/>
              <a:t>Supplier : </a:t>
            </a:r>
            <a:r>
              <a:rPr lang="en-US" altLang="ja-JP" dirty="0" smtClean="0"/>
              <a:t>HEPHY</a:t>
            </a:r>
            <a:endParaRPr lang="en-US" altLang="ja-JP" dirty="0"/>
          </a:p>
          <a:p>
            <a:pPr lvl="1"/>
            <a:r>
              <a:rPr lang="en-US" altLang="ja-JP" dirty="0" smtClean="0"/>
              <a:t>Production completed</a:t>
            </a:r>
          </a:p>
          <a:p>
            <a:pPr lvl="2"/>
            <a:r>
              <a:rPr kumimoji="1" lang="en-US" altLang="ja-JP" dirty="0" smtClean="0"/>
              <a:t>Some damaged due to trouble in the water jet cutting </a:t>
            </a:r>
          </a:p>
          <a:p>
            <a:pPr marL="914400" lvl="2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    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usable for mockup </a:t>
            </a:r>
          </a:p>
          <a:p>
            <a:pPr marL="914400" lvl="2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           Checking possibility to recover them</a:t>
            </a:r>
            <a:endParaRPr kumimoji="1" lang="en-US" altLang="ja-JP" dirty="0" smtClean="0"/>
          </a:p>
          <a:p>
            <a:pPr lvl="2"/>
            <a:r>
              <a:rPr lang="en-US" altLang="ja-JP" dirty="0"/>
              <a:t>Enough number </a:t>
            </a:r>
            <a:r>
              <a:rPr lang="en-US" altLang="ja-JP" dirty="0" smtClean="0"/>
              <a:t>of good quality ribs for ladder production </a:t>
            </a:r>
            <a:r>
              <a:rPr lang="en-US" altLang="ja-JP" dirty="0"/>
              <a:t>including </a:t>
            </a:r>
            <a:r>
              <a:rPr lang="en-US" altLang="ja-JP" dirty="0" smtClean="0"/>
              <a:t>spares</a:t>
            </a:r>
          </a:p>
          <a:p>
            <a:pPr lvl="1"/>
            <a:r>
              <a:rPr lang="en-US" altLang="ja-JP" dirty="0" smtClean="0"/>
              <a:t>Expected delivery date</a:t>
            </a:r>
          </a:p>
          <a:p>
            <a:pPr lvl="2"/>
            <a:r>
              <a:rPr lang="en-US" altLang="ja-JP" dirty="0" smtClean="0"/>
              <a:t>Already delivered to HEPHY</a:t>
            </a:r>
          </a:p>
          <a:p>
            <a:pPr lvl="2"/>
            <a:endParaRPr lang="en-US" altLang="ja-JP" dirty="0" smtClean="0"/>
          </a:p>
          <a:p>
            <a:pPr lvl="1"/>
            <a:endParaRPr kumimoji="1"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08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Hybrid board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Supplier : HEPHY</a:t>
            </a:r>
          </a:p>
          <a:p>
            <a:r>
              <a:rPr lang="en-US" altLang="ja-JP" dirty="0" smtClean="0"/>
              <a:t>Status </a:t>
            </a:r>
          </a:p>
          <a:p>
            <a:pPr lvl="1"/>
            <a:r>
              <a:rPr lang="en-US" altLang="ja-JP" dirty="0" smtClean="0"/>
              <a:t>PCB produced</a:t>
            </a:r>
          </a:p>
          <a:p>
            <a:pPr lvl="1"/>
            <a:r>
              <a:rPr lang="en-US" altLang="ja-JP" dirty="0" smtClean="0"/>
              <a:t>Being assembled</a:t>
            </a:r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olidFill>
                  <a:srgbClr val="FF0000"/>
                </a:solidFill>
              </a:rPr>
              <a:t>Need APV chips to be transported from KEK</a:t>
            </a:r>
          </a:p>
          <a:p>
            <a:pPr lvl="1"/>
            <a:endParaRPr lang="en-US" altLang="ja-JP" dirty="0" smtClean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20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5428" y="-11724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Misc. parts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70857"/>
            <a:ext cx="8229600" cy="55104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Supplier : HEPHY</a:t>
            </a:r>
          </a:p>
          <a:p>
            <a:r>
              <a:rPr kumimoji="1" lang="en-US" altLang="ja-JP" dirty="0" smtClean="0"/>
              <a:t>H-shape/C-shape</a:t>
            </a:r>
          </a:p>
          <a:p>
            <a:pPr marL="742950" lvl="2" indent="-342900"/>
            <a:r>
              <a:rPr lang="en-US" altLang="ja-JP" dirty="0"/>
              <a:t>Status : </a:t>
            </a:r>
            <a:r>
              <a:rPr lang="en-US" altLang="ja-JP" dirty="0" smtClean="0"/>
              <a:t>produced</a:t>
            </a:r>
          </a:p>
          <a:p>
            <a:pPr marL="742950" lvl="2" indent="-342900"/>
            <a:r>
              <a:rPr lang="en-US" altLang="ja-JP" dirty="0" smtClean="0"/>
              <a:t>Already delivered to IPMU</a:t>
            </a:r>
          </a:p>
          <a:p>
            <a:pPr marL="742950" lvl="2" indent="-342900"/>
            <a:endParaRPr lang="en-US" altLang="ja-JP" dirty="0"/>
          </a:p>
          <a:p>
            <a:r>
              <a:rPr lang="en-US" altLang="ja-JP" dirty="0" err="1" smtClean="0"/>
              <a:t>Airex</a:t>
            </a:r>
            <a:endParaRPr lang="en-US" altLang="ja-JP" dirty="0" smtClean="0"/>
          </a:p>
          <a:p>
            <a:pPr marL="742950" lvl="2" indent="-342900"/>
            <a:r>
              <a:rPr lang="en-US" altLang="ja-JP" dirty="0" smtClean="0"/>
              <a:t>Status : produced a part of  full number for mass production</a:t>
            </a:r>
          </a:p>
          <a:p>
            <a:pPr marL="1200150" lvl="3" indent="-342900"/>
            <a:r>
              <a:rPr lang="en-US" altLang="ja-JP" dirty="0" smtClean="0"/>
              <a:t>3mm </a:t>
            </a:r>
            <a:r>
              <a:rPr lang="en-US" altLang="ja-JP" dirty="0" err="1" smtClean="0"/>
              <a:t>Airex</a:t>
            </a:r>
            <a:r>
              <a:rPr lang="en-US" altLang="ja-JP" dirty="0" smtClean="0"/>
              <a:t> available at HEPHY.  Need to press</a:t>
            </a:r>
          </a:p>
          <a:p>
            <a:pPr marL="742950" lvl="2" indent="-342900"/>
            <a:r>
              <a:rPr lang="en-US" altLang="ja-JP" dirty="0" smtClean="0"/>
              <a:t>Delivery </a:t>
            </a:r>
            <a:r>
              <a:rPr lang="en-US" altLang="ja-JP" dirty="0"/>
              <a:t>: some already delivered to IPMU enough for prototype</a:t>
            </a:r>
          </a:p>
          <a:p>
            <a:pPr marL="400050" lvl="2" indent="0">
              <a:buNone/>
            </a:pPr>
            <a:endParaRPr lang="en-US" altLang="ja-JP" dirty="0"/>
          </a:p>
          <a:p>
            <a:r>
              <a:rPr lang="en-US" altLang="ja-JP" dirty="0" smtClean="0"/>
              <a:t>CO2 clip</a:t>
            </a:r>
            <a:endParaRPr lang="en-US" altLang="ja-JP" dirty="0"/>
          </a:p>
          <a:p>
            <a:pPr marL="742950" lvl="2" indent="-342900"/>
            <a:r>
              <a:rPr lang="en-US" altLang="ja-JP" dirty="0"/>
              <a:t>Status : produced a part of  full number for mass production</a:t>
            </a:r>
          </a:p>
          <a:p>
            <a:pPr marL="742950" lvl="2" indent="-342900"/>
            <a:r>
              <a:rPr lang="en-US" altLang="ja-JP" dirty="0"/>
              <a:t>Delivery : 90 clips are already delivered to IPMU </a:t>
            </a:r>
          </a:p>
          <a:p>
            <a:pPr marL="742950" lvl="2" indent="-342900"/>
            <a:endParaRPr lang="en-US" altLang="ja-JP" dirty="0"/>
          </a:p>
          <a:p>
            <a:r>
              <a:rPr lang="en-US" altLang="ja-JP" dirty="0" smtClean="0"/>
              <a:t>Gap-pad</a:t>
            </a:r>
            <a:endParaRPr lang="en-US" altLang="ja-JP" dirty="0"/>
          </a:p>
          <a:p>
            <a:pPr marL="742950" lvl="2" indent="-342900"/>
            <a:r>
              <a:rPr lang="en-US" altLang="ja-JP" dirty="0" smtClean="0"/>
              <a:t>Status </a:t>
            </a:r>
            <a:r>
              <a:rPr lang="en-US" altLang="ja-JP" dirty="0"/>
              <a:t>: produced a part of  full number for mass production</a:t>
            </a:r>
          </a:p>
          <a:p>
            <a:pPr marL="742950" lvl="2" indent="-342900"/>
            <a:r>
              <a:rPr lang="en-US" altLang="ja-JP" dirty="0"/>
              <a:t>Delivery : </a:t>
            </a:r>
            <a:r>
              <a:rPr lang="en-US" altLang="ja-JP" dirty="0" smtClean="0"/>
              <a:t>enough amount  for prototype already </a:t>
            </a:r>
            <a:r>
              <a:rPr lang="en-US" altLang="ja-JP" dirty="0"/>
              <a:t>delivered to IPMU </a:t>
            </a:r>
          </a:p>
          <a:p>
            <a:pPr marL="742950" lvl="2" indent="-342900"/>
            <a:endParaRPr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934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Pins</a:t>
            </a:r>
            <a:endParaRPr lang="en-US" altLang="ja-JP" dirty="0"/>
          </a:p>
          <a:p>
            <a:pPr lvl="1"/>
            <a:r>
              <a:rPr lang="en-US" altLang="ja-JP" dirty="0" smtClean="0"/>
              <a:t>Supplier : HEPHY </a:t>
            </a:r>
          </a:p>
          <a:p>
            <a:pPr lvl="1"/>
            <a:r>
              <a:rPr lang="en-US" altLang="ja-JP" dirty="0" smtClean="0"/>
              <a:t>Already delivered to IPMU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Screws</a:t>
            </a:r>
            <a:endParaRPr lang="en-US" altLang="ja-JP" dirty="0"/>
          </a:p>
          <a:p>
            <a:pPr lvl="1"/>
            <a:r>
              <a:rPr lang="en-US" altLang="ja-JP" dirty="0"/>
              <a:t>Supplier : </a:t>
            </a:r>
            <a:r>
              <a:rPr lang="en-US" altLang="ja-JP" dirty="0" smtClean="0"/>
              <a:t>HEPHY</a:t>
            </a:r>
          </a:p>
          <a:p>
            <a:pPr lvl="1"/>
            <a:r>
              <a:rPr lang="en-US" altLang="ja-JP" dirty="0" smtClean="0"/>
              <a:t>Updated list of screws for rev. 1.0 in hand at HEPHY </a:t>
            </a:r>
          </a:p>
          <a:p>
            <a:pPr marL="457200" lvl="1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 order and deliver soon </a:t>
            </a:r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0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532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Parts Status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752E-CC6F-4124-AE2E-5DD91DD2A8C1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C. Irmler (HEPHY Vienna)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11 Sept. 2013</a:t>
            </a:r>
            <a:endParaRPr lang="de-AT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56808" y="5663306"/>
            <a:ext cx="1281336" cy="7900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 smtClean="0"/>
              <a:t>delivered</a:t>
            </a:r>
          </a:p>
          <a:p>
            <a:pPr marL="0" indent="0">
              <a:buNone/>
            </a:pPr>
            <a:r>
              <a:rPr lang="en-US" sz="1400" dirty="0" smtClean="0"/>
              <a:t>in production</a:t>
            </a:r>
          </a:p>
          <a:p>
            <a:pPr marL="0" indent="0">
              <a:buNone/>
            </a:pPr>
            <a:r>
              <a:rPr lang="en-US" sz="1400" dirty="0" smtClean="0"/>
              <a:t>open issues</a:t>
            </a:r>
            <a:endParaRPr lang="en-US" sz="1400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839339"/>
              </p:ext>
            </p:extLst>
          </p:nvPr>
        </p:nvGraphicFramePr>
        <p:xfrm>
          <a:off x="140146" y="1412776"/>
          <a:ext cx="8896350" cy="405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ワークシート" r:id="rId3" imgW="12515850" imgH="5705565" progId="Excel.Sheet.12">
                  <p:embed/>
                </p:oleObj>
              </mc:Choice>
              <mc:Fallback>
                <p:oleObj name="ワークシート" r:id="rId3" imgW="12515850" imgH="5705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146" y="1412776"/>
                        <a:ext cx="8896350" cy="405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/>
        </p:nvSpPr>
        <p:spPr>
          <a:xfrm>
            <a:off x="197984" y="6274256"/>
            <a:ext cx="14401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197984" y="5750024"/>
            <a:ext cx="144016" cy="144016"/>
          </a:xfrm>
          <a:prstGeom prst="rect">
            <a:avLst/>
          </a:prstGeom>
          <a:solidFill>
            <a:srgbClr val="C4D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197984" y="6002816"/>
            <a:ext cx="144016" cy="144016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E6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Ladder Parts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Sensor</a:t>
            </a:r>
          </a:p>
          <a:p>
            <a:r>
              <a:rPr lang="en-US" altLang="ja-JP" dirty="0" smtClean="0"/>
              <a:t>Pitch adapters</a:t>
            </a:r>
          </a:p>
          <a:p>
            <a:r>
              <a:rPr kumimoji="1" lang="en-US" altLang="ja-JP" dirty="0" smtClean="0"/>
              <a:t>Origami</a:t>
            </a:r>
          </a:p>
          <a:p>
            <a:r>
              <a:rPr lang="en-US" altLang="ja-JP" dirty="0"/>
              <a:t>H-shape/C-shape</a:t>
            </a:r>
          </a:p>
          <a:p>
            <a:r>
              <a:rPr lang="en-US" altLang="ja-JP" dirty="0" smtClean="0"/>
              <a:t>End mount, </a:t>
            </a:r>
            <a:r>
              <a:rPr kumimoji="1" lang="en-US" altLang="ja-JP" dirty="0" smtClean="0"/>
              <a:t>APV guard, </a:t>
            </a:r>
            <a:r>
              <a:rPr lang="en-US" altLang="ja-JP" dirty="0" err="1" smtClean="0"/>
              <a:t>Kokeshi</a:t>
            </a:r>
            <a:r>
              <a:rPr lang="en-US" altLang="ja-JP" dirty="0" smtClean="0"/>
              <a:t> pin</a:t>
            </a:r>
            <a:endParaRPr kumimoji="1" lang="en-US" altLang="ja-JP" dirty="0" smtClean="0"/>
          </a:p>
          <a:p>
            <a:r>
              <a:rPr lang="en-US" altLang="ja-JP" dirty="0"/>
              <a:t>Rib</a:t>
            </a:r>
          </a:p>
          <a:p>
            <a:r>
              <a:rPr lang="en-US" altLang="ja-JP" dirty="0" err="1"/>
              <a:t>Airex</a:t>
            </a:r>
            <a:endParaRPr lang="en-US" altLang="ja-JP" dirty="0"/>
          </a:p>
          <a:p>
            <a:r>
              <a:rPr lang="en-US" altLang="ja-JP" dirty="0" smtClean="0"/>
              <a:t>Hybrid board</a:t>
            </a:r>
            <a:endParaRPr lang="en-US" altLang="ja-JP" dirty="0"/>
          </a:p>
          <a:p>
            <a:r>
              <a:rPr lang="en-US" altLang="ja-JP" dirty="0" err="1"/>
              <a:t>Sil</a:t>
            </a:r>
            <a:r>
              <a:rPr lang="en-US" altLang="ja-JP" dirty="0"/>
              <a:t>-pad</a:t>
            </a:r>
          </a:p>
          <a:p>
            <a:r>
              <a:rPr kumimoji="1" lang="en-US" altLang="ja-JP" dirty="0" smtClean="0"/>
              <a:t>Pins/screws</a:t>
            </a:r>
          </a:p>
          <a:p>
            <a:r>
              <a:rPr lang="en-US" altLang="ja-JP" dirty="0" smtClean="0"/>
              <a:t>Gap pad</a:t>
            </a:r>
          </a:p>
          <a:p>
            <a:r>
              <a:rPr lang="en-US" altLang="ja-JP" dirty="0" smtClean="0"/>
              <a:t>CO2 </a:t>
            </a:r>
            <a:r>
              <a:rPr lang="en-US" altLang="ja-JP" dirty="0"/>
              <a:t>tube clip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486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010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5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115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166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Main purpose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Check if the </a:t>
            </a:r>
            <a:r>
              <a:rPr lang="en-US" altLang="ja-JP" dirty="0" err="1" smtClean="0"/>
              <a:t>bondpad</a:t>
            </a:r>
            <a:r>
              <a:rPr lang="en-US" altLang="ja-JP" dirty="0" smtClean="0"/>
              <a:t> thickness of </a:t>
            </a:r>
            <a:r>
              <a:rPr lang="en-US" altLang="ja-JP" i="1" dirty="0" smtClean="0"/>
              <a:t>Ni</a:t>
            </a:r>
            <a:r>
              <a:rPr lang="en-US" altLang="ja-JP" dirty="0" smtClean="0"/>
              <a:t> affects the quality of bonding</a:t>
            </a:r>
          </a:p>
          <a:p>
            <a:r>
              <a:rPr kumimoji="1" lang="en-US" altLang="ja-JP" dirty="0" smtClean="0"/>
              <a:t>In IPMU, we</a:t>
            </a:r>
            <a:r>
              <a:rPr lang="ja-JP" altLang="en-US" dirty="0"/>
              <a:t> </a:t>
            </a:r>
            <a:r>
              <a:rPr lang="en-US" altLang="ja-JP" dirty="0" smtClean="0"/>
              <a:t>got two samples of metal sheet from </a:t>
            </a:r>
            <a:r>
              <a:rPr lang="en-US" altLang="ja-JP" dirty="0" err="1" smtClean="0"/>
              <a:t>Tokaidenshi</a:t>
            </a:r>
            <a:r>
              <a:rPr lang="en-US" altLang="ja-JP" dirty="0" smtClean="0"/>
              <a:t>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Cu </a:t>
            </a:r>
            <a:r>
              <a:rPr lang="en-US" altLang="ja-JP" dirty="0" smtClean="0"/>
              <a:t>3/5μm</a:t>
            </a:r>
            <a:r>
              <a:rPr lang="en-US" altLang="ja-JP" dirty="0" smtClean="0"/>
              <a:t>, Ni 1μm, Au 0.05-0.1μm </a:t>
            </a:r>
          </a:p>
          <a:p>
            <a:pPr lvl="1"/>
            <a:r>
              <a:rPr lang="en-US" altLang="ja-JP" dirty="0" smtClean="0"/>
              <a:t>Cu </a:t>
            </a:r>
            <a:r>
              <a:rPr lang="en-US" altLang="ja-JP" dirty="0" smtClean="0"/>
              <a:t>3/5μm</a:t>
            </a:r>
            <a:r>
              <a:rPr lang="en-US" altLang="ja-JP" dirty="0" smtClean="0"/>
              <a:t>, Ni 3-5μm, Au 0.05-0.1μm</a:t>
            </a:r>
          </a:p>
          <a:p>
            <a:pPr lvl="1"/>
            <a:endParaRPr kumimoji="1" lang="ja-JP" altLang="en-US" dirty="0"/>
          </a:p>
        </p:txBody>
      </p:sp>
      <p:pic>
        <p:nvPicPr>
          <p:cNvPr id="4" name="コンテンツ プレースホルダ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0" b="171"/>
          <a:stretch/>
        </p:blipFill>
        <p:spPr>
          <a:xfrm>
            <a:off x="1259632" y="4824000"/>
            <a:ext cx="3017308" cy="1620000"/>
          </a:xfrm>
          <a:prstGeom prst="rect">
            <a:avLst/>
          </a:prstGeom>
        </p:spPr>
      </p:pic>
      <p:pic>
        <p:nvPicPr>
          <p:cNvPr id="5" name="コンテンツ プレースホルダ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2" b="1792"/>
          <a:stretch/>
        </p:blipFill>
        <p:spPr>
          <a:xfrm>
            <a:off x="4939068" y="4824000"/>
            <a:ext cx="301730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27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Sample and parameters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</a:t>
            </a:r>
            <a:r>
              <a:rPr kumimoji="1" lang="en-US" altLang="ja-JP" dirty="0" smtClean="0"/>
              <a:t>lued samples to glass plates using Araldite</a:t>
            </a: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Bonding p</a:t>
            </a:r>
            <a:r>
              <a:rPr kumimoji="1" lang="en-US" altLang="ja-JP" dirty="0" smtClean="0"/>
              <a:t>arameters (other than Power and Force) are fixed</a:t>
            </a:r>
          </a:p>
          <a:p>
            <a:r>
              <a:rPr lang="en-US" altLang="ja-JP" dirty="0" smtClean="0"/>
              <a:t>Bonding distance is 1mm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47664" y="3365664"/>
            <a:ext cx="6264696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763688" y="3293656"/>
            <a:ext cx="59046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1907704" y="3005624"/>
            <a:ext cx="56166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3356372"/>
            <a:ext cx="135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Glass plate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5421" y="2996332"/>
            <a:ext cx="69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Glue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7664" y="2636912"/>
            <a:ext cx="10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Sample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636880" y="4653136"/>
            <a:ext cx="180020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128" y="51885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1mm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77136" y="4576482"/>
            <a:ext cx="15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Bonding point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40152" y="6228020"/>
            <a:ext cx="15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Bonding point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652120" y="6262268"/>
            <a:ext cx="180020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5724128" y="4761148"/>
            <a:ext cx="0" cy="16561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07504" y="5805264"/>
            <a:ext cx="543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Here, power and force is </a:t>
            </a:r>
            <a:r>
              <a:rPr lang="en-US" altLang="ja-JP" dirty="0">
                <a:solidFill>
                  <a:prstClr val="black"/>
                </a:solidFill>
              </a:rPr>
              <a:t>machine specific </a:t>
            </a:r>
            <a:r>
              <a:rPr lang="en-US" altLang="ja-JP" dirty="0" smtClean="0">
                <a:solidFill>
                  <a:prstClr val="black"/>
                </a:solidFill>
              </a:rPr>
              <a:t>parameters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        Power: power of super sonic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en-US" altLang="ja-JP" dirty="0" smtClean="0">
                <a:solidFill>
                  <a:prstClr val="black"/>
                </a:solidFill>
              </a:rPr>
              <a:t>        Force: pushing force on needle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46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Pull test and check</a:t>
            </a:r>
            <a:endParaRPr kumimoji="1" lang="ja-JP" altLang="en-US" dirty="0"/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At first, pull</a:t>
            </a:r>
            <a:endParaRPr kumimoji="1" lang="ja-JP" alt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/>
              <a:t>Check the bond foot</a:t>
            </a:r>
          </a:p>
          <a:p>
            <a:pPr lvl="1"/>
            <a:r>
              <a:rPr lang="en-US" altLang="ja-JP" dirty="0"/>
              <a:t>Cut or </a:t>
            </a:r>
            <a:r>
              <a:rPr lang="en-US" altLang="ja-JP" dirty="0" smtClean="0"/>
              <a:t>Peel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And pull strength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8" name="フリーフォーム 7"/>
          <p:cNvSpPr/>
          <p:nvPr/>
        </p:nvSpPr>
        <p:spPr>
          <a:xfrm>
            <a:off x="1283500" y="3522696"/>
            <a:ext cx="1378634" cy="956620"/>
          </a:xfrm>
          <a:custGeom>
            <a:avLst/>
            <a:gdLst>
              <a:gd name="connsiteX0" fmla="*/ 0 w 1378634"/>
              <a:gd name="connsiteY0" fmla="*/ 956620 h 956620"/>
              <a:gd name="connsiteX1" fmla="*/ 422031 w 1378634"/>
              <a:gd name="connsiteY1" fmla="*/ 17 h 956620"/>
              <a:gd name="connsiteX2" fmla="*/ 1378634 w 1378634"/>
              <a:gd name="connsiteY2" fmla="*/ 928485 h 956620"/>
              <a:gd name="connsiteX3" fmla="*/ 1378634 w 1378634"/>
              <a:gd name="connsiteY3" fmla="*/ 928485 h 95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8634" h="956620">
                <a:moveTo>
                  <a:pt x="0" y="956620"/>
                </a:moveTo>
                <a:cubicBezTo>
                  <a:pt x="96129" y="480663"/>
                  <a:pt x="192259" y="4706"/>
                  <a:pt x="422031" y="17"/>
                </a:cubicBezTo>
                <a:cubicBezTo>
                  <a:pt x="651803" y="-4672"/>
                  <a:pt x="1378634" y="928485"/>
                  <a:pt x="1378634" y="928485"/>
                </a:cubicBezTo>
                <a:lnTo>
                  <a:pt x="1378634" y="9284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525972" y="4411181"/>
            <a:ext cx="28803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101548" y="4411181"/>
            <a:ext cx="28803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1972817" y="2679116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237940" y="296714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Pull center of bonding point and point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976884" y="4415489"/>
            <a:ext cx="28803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552460" y="4415489"/>
            <a:ext cx="28803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8388424" y="3865714"/>
            <a:ext cx="28803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7073203" y="4415489"/>
            <a:ext cx="28803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4686212" y="3543918"/>
            <a:ext cx="1322363" cy="877222"/>
          </a:xfrm>
          <a:custGeom>
            <a:avLst/>
            <a:gdLst>
              <a:gd name="connsiteX0" fmla="*/ 0 w 1322363"/>
              <a:gd name="connsiteY0" fmla="*/ 877222 h 877222"/>
              <a:gd name="connsiteX1" fmla="*/ 351692 w 1322363"/>
              <a:gd name="connsiteY1" fmla="*/ 5025 h 877222"/>
              <a:gd name="connsiteX2" fmla="*/ 1322363 w 1322363"/>
              <a:gd name="connsiteY2" fmla="*/ 497394 h 877222"/>
              <a:gd name="connsiteX3" fmla="*/ 1322363 w 1322363"/>
              <a:gd name="connsiteY3" fmla="*/ 497394 h 87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363" h="877222">
                <a:moveTo>
                  <a:pt x="0" y="877222"/>
                </a:moveTo>
                <a:cubicBezTo>
                  <a:pt x="65649" y="472776"/>
                  <a:pt x="131298" y="68330"/>
                  <a:pt x="351692" y="5025"/>
                </a:cubicBezTo>
                <a:cubicBezTo>
                  <a:pt x="572086" y="-58280"/>
                  <a:pt x="1322363" y="497394"/>
                  <a:pt x="1322363" y="497394"/>
                </a:cubicBezTo>
                <a:lnTo>
                  <a:pt x="1322363" y="49739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7218396" y="3501008"/>
            <a:ext cx="1237957" cy="920132"/>
          </a:xfrm>
          <a:custGeom>
            <a:avLst/>
            <a:gdLst>
              <a:gd name="connsiteX0" fmla="*/ 0 w 1237957"/>
              <a:gd name="connsiteY0" fmla="*/ 920132 h 920132"/>
              <a:gd name="connsiteX1" fmla="*/ 323557 w 1237957"/>
              <a:gd name="connsiteY1" fmla="*/ 19800 h 920132"/>
              <a:gd name="connsiteX2" fmla="*/ 1237957 w 1237957"/>
              <a:gd name="connsiteY2" fmla="*/ 385560 h 92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957" h="920132">
                <a:moveTo>
                  <a:pt x="0" y="920132"/>
                </a:moveTo>
                <a:cubicBezTo>
                  <a:pt x="58615" y="514513"/>
                  <a:pt x="117231" y="108895"/>
                  <a:pt x="323557" y="19800"/>
                </a:cubicBezTo>
                <a:cubicBezTo>
                  <a:pt x="529883" y="-69295"/>
                  <a:pt x="883920" y="158132"/>
                  <a:pt x="1237957" y="385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27291" y="4581128"/>
            <a:ext cx="64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Cut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76212" y="4581128"/>
            <a:ext cx="64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Peel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827584" y="4465248"/>
            <a:ext cx="2304256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283968" y="4466916"/>
            <a:ext cx="4752528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7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0871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Need to clarify </a:t>
            </a:r>
          </a:p>
          <a:p>
            <a:pPr lvl="1"/>
            <a:r>
              <a:rPr lang="en-US" altLang="ja-JP" dirty="0" smtClean="0"/>
              <a:t>Supplier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Current status</a:t>
            </a:r>
          </a:p>
          <a:p>
            <a:pPr lvl="2"/>
            <a:r>
              <a:rPr lang="en-US" altLang="ja-JP" dirty="0" smtClean="0"/>
              <a:t>Production, check, design, …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Delivery date</a:t>
            </a:r>
          </a:p>
          <a:p>
            <a:pPr lvl="2"/>
            <a:r>
              <a:rPr lang="en-US" altLang="ja-JP" dirty="0" smtClean="0"/>
              <a:t>Must be available by prototype</a:t>
            </a:r>
            <a:r>
              <a:rPr lang="en-US" altLang="ja-JP" dirty="0"/>
              <a:t> </a:t>
            </a:r>
            <a:r>
              <a:rPr lang="en-US" altLang="ja-JP" dirty="0" smtClean="0"/>
              <a:t>assembly in Apr. in the current schedule.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Need to make inventory of delivered parts at </a:t>
            </a:r>
            <a:r>
              <a:rPr lang="en-US" altLang="ja-JP" dirty="0"/>
              <a:t>each </a:t>
            </a:r>
            <a:r>
              <a:rPr lang="en-US" altLang="ja-JP" dirty="0" smtClean="0"/>
              <a:t>site</a:t>
            </a:r>
          </a:p>
          <a:p>
            <a:pPr lvl="2"/>
            <a:r>
              <a:rPr kumimoji="1" lang="en-US" altLang="ja-JP" dirty="0" smtClean="0"/>
              <a:t>Control the parts delivery and consumption</a:t>
            </a:r>
          </a:p>
          <a:p>
            <a:pPr lvl="2"/>
            <a:r>
              <a:rPr lang="en-US" altLang="ja-JP" dirty="0" smtClean="0"/>
              <a:t>Keep trace in the </a:t>
            </a:r>
            <a:r>
              <a:rPr kumimoji="1" lang="en-US" altLang="ja-JP" dirty="0" smtClean="0"/>
              <a:t>database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0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Pitch adapters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Supplier : KEK</a:t>
            </a:r>
          </a:p>
          <a:p>
            <a:r>
              <a:rPr kumimoji="1" lang="en-US" altLang="ja-JP" dirty="0" smtClean="0"/>
              <a:t>Status 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bonding pad problem</a:t>
            </a:r>
          </a:p>
          <a:p>
            <a:pPr lvl="1"/>
            <a:r>
              <a:rPr lang="en-US" altLang="ja-JP" dirty="0" smtClean="0"/>
              <a:t>Pad width too narrow</a:t>
            </a:r>
          </a:p>
          <a:p>
            <a:pPr lvl="1"/>
            <a:r>
              <a:rPr lang="en-US" altLang="ja-JP" dirty="0" smtClean="0"/>
              <a:t>Pull strength is not satisfactory (&lt; 10g)</a:t>
            </a:r>
          </a:p>
          <a:p>
            <a:pPr lvl="1">
              <a:buFont typeface="Wingdings" pitchFamily="2" charset="2"/>
              <a:buChar char="à"/>
            </a:pPr>
            <a:r>
              <a:rPr lang="en-US" altLang="ja-JP" dirty="0" smtClean="0">
                <a:sym typeface="Wingdings" panose="05000000000000000000" pitchFamily="2" charset="2"/>
              </a:rPr>
              <a:t>Modify the design of patterns</a:t>
            </a:r>
          </a:p>
          <a:p>
            <a:pPr marL="457200" lvl="1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     Check Ni thickness dependence (1um or 3-5um)</a:t>
            </a:r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48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 @ 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7666-0739-4768-8AA9-81B3D3020801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09563"/>
            <a:ext cx="862965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79512" y="1052736"/>
            <a:ext cx="539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Etching test with modified design of PF2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35081" y="407707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Pad width : 40 um</a:t>
            </a:r>
          </a:p>
          <a:p>
            <a:r>
              <a:rPr lang="en-US" altLang="ja-JP" sz="2000" dirty="0" smtClean="0"/>
              <a:t>Pad length : 200um</a:t>
            </a:r>
          </a:p>
          <a:p>
            <a:r>
              <a:rPr lang="en-US" altLang="ja-JP" sz="2000" dirty="0" smtClean="0"/>
              <a:t>Clearance btw pad/line : 15um</a:t>
            </a:r>
          </a:p>
          <a:p>
            <a:r>
              <a:rPr kumimoji="1" lang="en-US" altLang="ja-JP" sz="2000" dirty="0" smtClean="0"/>
              <a:t>Line width : 15 um</a:t>
            </a:r>
          </a:p>
        </p:txBody>
      </p:sp>
      <p:sp>
        <p:nvSpPr>
          <p:cNvPr id="8" name="右矢印 7"/>
          <p:cNvSpPr/>
          <p:nvPr/>
        </p:nvSpPr>
        <p:spPr>
          <a:xfrm>
            <a:off x="5704859" y="5487077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98163" y="5410064"/>
            <a:ext cx="268052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The width seems enough.</a:t>
            </a:r>
          </a:p>
          <a:p>
            <a:r>
              <a:rPr lang="en-US" altLang="ja-JP" dirty="0" smtClean="0"/>
              <a:t>PF2 test sample products</a:t>
            </a:r>
          </a:p>
          <a:p>
            <a:r>
              <a:rPr lang="en-US" altLang="ja-JP" dirty="0" smtClean="0"/>
              <a:t>will be ready by Jan. 30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1464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5th PXD/SVD workshop@DESY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76295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143872" y="2468623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Narrowest line width 10um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altLang="ja-JP" dirty="0" smtClean="0">
                <a:sym typeface="Wingdings" panose="05000000000000000000" pitchFamily="2" charset="2"/>
              </a:rPr>
              <a:t>Increase the width in the design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>
                <a:sym typeface="Wingdings" panose="05000000000000000000" pitchFamily="2" charset="2"/>
              </a:rPr>
              <a:t>    in the 2</a:t>
            </a:r>
            <a:r>
              <a:rPr kumimoji="1" lang="en-US" altLang="ja-JP" baseline="30000" dirty="0" smtClean="0">
                <a:sym typeface="Wingdings" panose="05000000000000000000" pitchFamily="2" charset="2"/>
              </a:rPr>
              <a:t>nd</a:t>
            </a:r>
            <a:r>
              <a:rPr kumimoji="1" lang="en-US" altLang="ja-JP" dirty="0" smtClean="0">
                <a:sym typeface="Wingdings" panose="05000000000000000000" pitchFamily="2" charset="2"/>
              </a:rPr>
              <a:t> test design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138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Comparison of Pull Strength by </a:t>
            </a:r>
            <a:r>
              <a:rPr lang="en-US" altLang="ja-JP" i="1" dirty="0" smtClean="0"/>
              <a:t>Ni</a:t>
            </a:r>
            <a:r>
              <a:rPr lang="en-US" altLang="ja-JP" dirty="0" smtClean="0"/>
              <a:t> Thickness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r>
              <a:rPr kumimoji="1" lang="en-US" altLang="ja-JP" dirty="0" smtClean="0"/>
              <a:t>Tomoko Iwashita 2014.01.21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700808"/>
            <a:ext cx="30243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Full report available on </a:t>
            </a:r>
            <a:r>
              <a:rPr kumimoji="1" lang="en-US" altLang="ja-JP" dirty="0" err="1" smtClean="0"/>
              <a:t>indico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351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Pull </a:t>
            </a:r>
            <a:r>
              <a:rPr lang="en-US" altLang="ja-JP" sz="4000" dirty="0" smtClean="0"/>
              <a:t>strength</a:t>
            </a:r>
            <a:r>
              <a:rPr lang="ja-JP" altLang="en-US" sz="4000" dirty="0"/>
              <a:t> </a:t>
            </a:r>
            <a:r>
              <a:rPr lang="en-US" altLang="ja-JP" sz="4000" dirty="0" smtClean="0"/>
              <a:t>at </a:t>
            </a:r>
            <a:r>
              <a:rPr lang="en-US" altLang="ja-JP" sz="4000" i="1" dirty="0" smtClean="0"/>
              <a:t>Ni</a:t>
            </a:r>
            <a:r>
              <a:rPr lang="en-US" altLang="ja-JP" sz="4000" dirty="0" smtClean="0"/>
              <a:t>=1μm and 3-5μm</a:t>
            </a:r>
            <a:endParaRPr kumimoji="1" lang="ja-JP" altLang="en-US" sz="4000" dirty="0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159317"/>
              </p:ext>
            </p:extLst>
          </p:nvPr>
        </p:nvGraphicFramePr>
        <p:xfrm>
          <a:off x="0" y="17659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358898"/>
              </p:ext>
            </p:extLst>
          </p:nvPr>
        </p:nvGraphicFramePr>
        <p:xfrm>
          <a:off x="4572000" y="17659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51520" y="83671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Power (machine parameter) fixed to 60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Changing force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58629"/>
            <a:ext cx="2085974" cy="139064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0" y="4558630"/>
            <a:ext cx="2085974" cy="1390649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07504" y="45718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Bond foot at Force 25</a:t>
            </a:r>
          </a:p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95936" y="602700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It looks not so different.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We think we can use both.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03648" y="4161833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Force parameter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88360" y="4181316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Force parameter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-682833" y="3016473"/>
            <a:ext cx="1704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Pull strength (g)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3832400" y="3016473"/>
            <a:ext cx="1704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Pull strength (g)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644008" y="45811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Bond foot at Force 25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00192" y="13407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20 points / one parameter 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9696" y="335866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Bond foot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     </a:t>
            </a:r>
            <a:r>
              <a:rPr lang="en-US" altLang="ja-JP" dirty="0" smtClean="0">
                <a:solidFill>
                  <a:srgbClr val="FF0000"/>
                </a:solidFill>
              </a:rPr>
              <a:t>Peel</a:t>
            </a:r>
            <a:r>
              <a:rPr lang="en-US" altLang="ja-JP" dirty="0" smtClean="0">
                <a:solidFill>
                  <a:prstClr val="black"/>
                </a:solidFill>
              </a:rPr>
              <a:t>                          </a:t>
            </a:r>
            <a:r>
              <a:rPr lang="en-US" altLang="ja-JP" dirty="0" smtClean="0">
                <a:solidFill>
                  <a:srgbClr val="FF0000"/>
                </a:solidFill>
              </a:rPr>
              <a:t>Peel</a:t>
            </a:r>
            <a:r>
              <a:rPr lang="en-US" altLang="ja-JP" dirty="0" smtClean="0">
                <a:solidFill>
                  <a:prstClr val="black"/>
                </a:solidFill>
              </a:rPr>
              <a:t>/</a:t>
            </a:r>
            <a:r>
              <a:rPr lang="en-US" altLang="ja-JP" dirty="0" smtClean="0">
                <a:solidFill>
                  <a:srgbClr val="0070C0"/>
                </a:solidFill>
              </a:rPr>
              <a:t>Cut</a:t>
            </a:r>
            <a:r>
              <a:rPr lang="en-US" altLang="ja-JP" dirty="0" smtClean="0">
                <a:solidFill>
                  <a:prstClr val="black"/>
                </a:solidFill>
              </a:rPr>
              <a:t>  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6" name="右中かっこ 5"/>
          <p:cNvSpPr/>
          <p:nvPr/>
        </p:nvSpPr>
        <p:spPr>
          <a:xfrm rot="5400000">
            <a:off x="3001892" y="2858738"/>
            <a:ext cx="360040" cy="14120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48064" y="335699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Bond foot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      </a:t>
            </a:r>
            <a:r>
              <a:rPr lang="en-US" altLang="ja-JP" dirty="0" smtClean="0">
                <a:solidFill>
                  <a:srgbClr val="FF0000"/>
                </a:solidFill>
              </a:rPr>
              <a:t>Peel</a:t>
            </a:r>
            <a:r>
              <a:rPr lang="en-US" altLang="ja-JP" dirty="0" smtClean="0">
                <a:solidFill>
                  <a:prstClr val="black"/>
                </a:solidFill>
              </a:rPr>
              <a:t>                                    </a:t>
            </a:r>
            <a:r>
              <a:rPr lang="en-US" altLang="ja-JP" dirty="0" err="1" smtClean="0">
                <a:solidFill>
                  <a:srgbClr val="FF0000"/>
                </a:solidFill>
              </a:rPr>
              <a:t>Peel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4" name="右中かっこ 23"/>
          <p:cNvSpPr/>
          <p:nvPr/>
        </p:nvSpPr>
        <p:spPr>
          <a:xfrm rot="5400000">
            <a:off x="6759554" y="2746109"/>
            <a:ext cx="295537" cy="4941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69030" y="3304530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Cut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31640" y="3059668"/>
            <a:ext cx="99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Peel</a:t>
            </a:r>
            <a:r>
              <a:rPr lang="en-US" altLang="ja-JP" dirty="0" smtClean="0">
                <a:solidFill>
                  <a:prstClr val="black"/>
                </a:solidFill>
              </a:rPr>
              <a:t>/</a:t>
            </a:r>
            <a:r>
              <a:rPr lang="en-US" altLang="ja-JP" dirty="0" smtClean="0">
                <a:solidFill>
                  <a:srgbClr val="0070C0"/>
                </a:solidFill>
              </a:rPr>
              <a:t>Cut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547664" y="2708920"/>
            <a:ext cx="294789" cy="3507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 flipV="1">
            <a:off x="2222465" y="2861320"/>
            <a:ext cx="130801" cy="5217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5989893" y="3126147"/>
            <a:ext cx="99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Peel</a:t>
            </a:r>
            <a:r>
              <a:rPr lang="en-US" altLang="ja-JP" dirty="0" smtClean="0">
                <a:solidFill>
                  <a:prstClr val="black"/>
                </a:solidFill>
              </a:rPr>
              <a:t>/</a:t>
            </a:r>
            <a:r>
              <a:rPr lang="en-US" altLang="ja-JP" dirty="0" smtClean="0">
                <a:solidFill>
                  <a:srgbClr val="0070C0"/>
                </a:solidFill>
              </a:rPr>
              <a:t>Cut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6236052" y="2771443"/>
            <a:ext cx="147097" cy="3547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6876256" y="2996952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Cut</a:t>
            </a:r>
            <a:endParaRPr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5649039" y="2996952"/>
            <a:ext cx="73548" cy="745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1043608" y="2938238"/>
            <a:ext cx="73548" cy="745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右中かっこ 36"/>
          <p:cNvSpPr/>
          <p:nvPr/>
        </p:nvSpPr>
        <p:spPr>
          <a:xfrm rot="5400000">
            <a:off x="7905897" y="3016708"/>
            <a:ext cx="295539" cy="9575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" y="5977745"/>
            <a:ext cx="2559706" cy="83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43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8459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Pitch Adapter Schedule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96752"/>
            <a:ext cx="9145016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Jan. 30 </a:t>
            </a:r>
          </a:p>
          <a:p>
            <a:pPr marL="0" indent="0">
              <a:buNone/>
            </a:pPr>
            <a:r>
              <a:rPr lang="en-US" altLang="ja-JP" dirty="0" smtClean="0"/>
              <a:t>    </a:t>
            </a:r>
            <a:r>
              <a:rPr kumimoji="1" lang="en-US" altLang="ja-JP" dirty="0" smtClean="0"/>
              <a:t>modified PF2 sample delivered to IPMU</a:t>
            </a:r>
          </a:p>
          <a:p>
            <a:pPr lvl="1"/>
            <a:r>
              <a:rPr kumimoji="1" lang="en-US" altLang="ja-JP" dirty="0" smtClean="0"/>
              <a:t>24 PF2 for each of Ni 1um and</a:t>
            </a:r>
            <a:r>
              <a:rPr lang="de-DE" altLang="ja-JP" dirty="0" smtClean="0"/>
              <a:t> 3-5 um</a:t>
            </a:r>
          </a:p>
          <a:p>
            <a:pPr marL="457200" lvl="1" indent="0">
              <a:buNone/>
            </a:pPr>
            <a:r>
              <a:rPr lang="de-DE" altLang="ja-JP" dirty="0" smtClean="0"/>
              <a:t>Bonding test @ IPMU by Feb. 3</a:t>
            </a:r>
          </a:p>
          <a:p>
            <a:pPr marL="57150" indent="0">
              <a:buNone/>
            </a:pPr>
            <a:endParaRPr lang="de-DE" altLang="ja-JP" dirty="0" smtClean="0"/>
          </a:p>
          <a:p>
            <a:pPr marL="57150" indent="0">
              <a:buNone/>
            </a:pPr>
            <a:r>
              <a:rPr lang="de-DE" altLang="ja-JP" dirty="0" smtClean="0"/>
              <a:t>Feb. 13</a:t>
            </a:r>
          </a:p>
          <a:p>
            <a:pPr marL="57150" indent="0">
              <a:buNone/>
            </a:pPr>
            <a:r>
              <a:rPr lang="de-DE" altLang="ja-JP" dirty="0"/>
              <a:t> </a:t>
            </a:r>
            <a:r>
              <a:rPr lang="de-DE" altLang="ja-JP" dirty="0" smtClean="0"/>
              <a:t>    2nd PF2 test sample (line width optimized)</a:t>
            </a:r>
          </a:p>
          <a:p>
            <a:pPr marL="57150" indent="0">
              <a:buNone/>
            </a:pPr>
            <a:endParaRPr lang="de-DE" altLang="ja-JP" dirty="0" smtClean="0"/>
          </a:p>
          <a:p>
            <a:pPr marL="57150" indent="0">
              <a:buNone/>
            </a:pPr>
            <a:r>
              <a:rPr lang="de-DE" altLang="ja-JP" dirty="0" smtClean="0"/>
              <a:t>(Design of other PAs are being done in parallel.)</a:t>
            </a:r>
          </a:p>
          <a:p>
            <a:pPr marL="57150" indent="0">
              <a:buNone/>
            </a:pPr>
            <a:endParaRPr lang="de-DE" altLang="ja-JP" dirty="0" smtClean="0"/>
          </a:p>
          <a:p>
            <a:pPr marL="57150" indent="0">
              <a:buNone/>
            </a:pPr>
            <a:r>
              <a:rPr lang="de-DE" altLang="ja-JP" dirty="0" smtClean="0"/>
              <a:t>End of Mar. </a:t>
            </a:r>
          </a:p>
          <a:p>
            <a:pPr marL="457200" lvl="1" indent="0">
              <a:buNone/>
            </a:pPr>
            <a:r>
              <a:rPr lang="de-DE" altLang="ja-JP" dirty="0" smtClean="0"/>
              <a:t>Complete of production expected</a:t>
            </a:r>
          </a:p>
          <a:p>
            <a:pPr marL="457200" lvl="1" indent="0">
              <a:buNone/>
            </a:pPr>
            <a:endParaRPr lang="de-DE" altLang="ja-JP" dirty="0" smtClean="0"/>
          </a:p>
          <a:p>
            <a:pPr lvl="1">
              <a:buFont typeface="Arial" pitchFamily="34" charset="0"/>
              <a:buChar char="•"/>
            </a:pPr>
            <a:r>
              <a:rPr lang="de-DE" altLang="ja-JP" sz="2600" dirty="0" smtClean="0"/>
              <a:t>If short circuit occured by 3-5um plating, additional design modification will be necessary to adjust the clearance between patterns</a:t>
            </a:r>
          </a:p>
          <a:p>
            <a:pPr marL="457200" lvl="1" indent="0">
              <a:buNone/>
            </a:pPr>
            <a:r>
              <a:rPr lang="de-DE" altLang="ja-JP" sz="2600" dirty="0" smtClean="0">
                <a:sym typeface="Wingdings" panose="05000000000000000000" pitchFamily="2" charset="2"/>
              </a:rPr>
              <a:t> Complete of the production will delay by ~ 1 month</a:t>
            </a:r>
            <a:endParaRPr lang="de-DE" altLang="ja-JP" sz="2600" dirty="0" smtClean="0"/>
          </a:p>
        </p:txBody>
      </p:sp>
    </p:spTree>
    <p:extLst>
      <p:ext uri="{BB962C8B-B14F-4D97-AF65-F5344CB8AC3E}">
        <p14:creationId xmlns:p14="http://schemas.microsoft.com/office/powerpoint/2010/main" val="3679058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1003</Words>
  <Application>Microsoft Office PowerPoint</Application>
  <PresentationFormat>画面に合わせる (4:3)</PresentationFormat>
  <Paragraphs>258</Paragraphs>
  <Slides>24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7" baseType="lpstr">
      <vt:lpstr>Office テーマ</vt:lpstr>
      <vt:lpstr>Office ​​テーマ</vt:lpstr>
      <vt:lpstr>Microsoft Excel Worksheet</vt:lpstr>
      <vt:lpstr>Ladder Parts Production Status</vt:lpstr>
      <vt:lpstr>Ladder Parts</vt:lpstr>
      <vt:lpstr>PowerPoint プレゼンテーション</vt:lpstr>
      <vt:lpstr>Pitch adapters</vt:lpstr>
      <vt:lpstr>PowerPoint プレゼンテーション</vt:lpstr>
      <vt:lpstr>PowerPoint プレゼンテーション</vt:lpstr>
      <vt:lpstr>Comparison of Pull Strength by Ni Thickness</vt:lpstr>
      <vt:lpstr>Pull strength at Ni=1μm and 3-5μm</vt:lpstr>
      <vt:lpstr>Pitch Adapter Schedule </vt:lpstr>
      <vt:lpstr>Origami</vt:lpstr>
      <vt:lpstr>Origami Issues</vt:lpstr>
      <vt:lpstr>End Mount </vt:lpstr>
      <vt:lpstr>PowerPoint プレゼンテーション</vt:lpstr>
      <vt:lpstr>Ribs</vt:lpstr>
      <vt:lpstr>Hybrid board</vt:lpstr>
      <vt:lpstr>Misc. parts</vt:lpstr>
      <vt:lpstr>PowerPoint プレゼンテーション</vt:lpstr>
      <vt:lpstr>PowerPoint プレゼンテーション</vt:lpstr>
      <vt:lpstr>Ladder Parts Status</vt:lpstr>
      <vt:lpstr>PowerPoint プレゼンテーション</vt:lpstr>
      <vt:lpstr>PowerPoint プレゼンテーション</vt:lpstr>
      <vt:lpstr>Main purpose</vt:lpstr>
      <vt:lpstr>Sample and parameters</vt:lpstr>
      <vt:lpstr>Pull test and check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Ladder Parts Production Status</dc:title>
  <dc:creator>cozy</dc:creator>
  <cp:lastModifiedBy>cozy</cp:lastModifiedBy>
  <cp:revision>28</cp:revision>
  <dcterms:created xsi:type="dcterms:W3CDTF">2014-01-23T10:31:17Z</dcterms:created>
  <dcterms:modified xsi:type="dcterms:W3CDTF">2014-01-23T17:46:27Z</dcterms:modified>
</cp:coreProperties>
</file>