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72" r:id="rId3"/>
    <p:sldId id="263" r:id="rId4"/>
    <p:sldId id="265" r:id="rId5"/>
    <p:sldId id="273" r:id="rId6"/>
    <p:sldId id="266" r:id="rId7"/>
    <p:sldId id="261" r:id="rId8"/>
    <p:sldId id="264" r:id="rId9"/>
    <p:sldId id="271" r:id="rId10"/>
    <p:sldId id="262" r:id="rId11"/>
    <p:sldId id="270" r:id="rId12"/>
    <p:sldId id="278" r:id="rId13"/>
    <p:sldId id="279" r:id="rId14"/>
    <p:sldId id="280" r:id="rId15"/>
  </p:sldIdLst>
  <p:sldSz cx="9144000" cy="6858000" type="screen4x3"/>
  <p:notesSz cx="6662738" cy="9926638"/>
  <p:defaultTextStyle>
    <a:defPPr>
      <a:defRPr lang="de-DE"/>
    </a:defPPr>
    <a:lvl1pPr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5pPr>
    <a:lvl6pPr marL="22860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6pPr>
    <a:lvl7pPr marL="27432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7pPr>
    <a:lvl8pPr marL="32004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8pPr>
    <a:lvl9pPr marL="36576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930A"/>
    <a:srgbClr val="261748"/>
    <a:srgbClr val="E0E0E0"/>
    <a:srgbClr val="251555"/>
    <a:srgbClr val="626262"/>
    <a:srgbClr val="100F2E"/>
    <a:srgbClr val="2314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59" autoAdjust="0"/>
    <p:restoredTop sz="99879" autoAdjust="0"/>
  </p:normalViewPr>
  <p:slideViewPr>
    <p:cSldViewPr snapToGrid="0">
      <p:cViewPr>
        <p:scale>
          <a:sx n="95" d="100"/>
          <a:sy n="95" d="100"/>
        </p:scale>
        <p:origin x="-342" y="-438"/>
      </p:cViewPr>
      <p:guideLst>
        <p:guide orient="horz" pos="3956"/>
        <p:guide orient="horz" pos="881"/>
        <p:guide orient="horz" pos="2446"/>
        <p:guide orient="horz" pos="4038"/>
        <p:guide pos="5277"/>
        <p:guide pos="1750"/>
        <p:guide pos="4023"/>
        <p:guide pos="5685"/>
        <p:guide pos="255"/>
        <p:guide pos="5318"/>
        <p:guide pos="7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1494" y="468"/>
      </p:cViewPr>
      <p:guideLst>
        <p:guide orient="horz" pos="3127"/>
        <p:guide pos="2093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17476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186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5552" y="0"/>
            <a:ext cx="2887186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306"/>
            <a:ext cx="2887186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5552" y="9430306"/>
            <a:ext cx="2887186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fld id="{CEFDDC25-8BC0-4ED9-B237-ADADBD1865D9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46155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599FA2-F720-48CB-A5A3-FFFCC35AE882}" type="slidenum">
              <a:rPr lang="de-DE"/>
              <a:pPr/>
              <a:t>1</a:t>
            </a:fld>
            <a:endParaRPr lang="de-DE" dirty="0"/>
          </a:p>
        </p:txBody>
      </p:sp>
      <p:sp>
        <p:nvSpPr>
          <p:cNvPr id="1064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850900" y="744538"/>
            <a:ext cx="496252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8365" y="4715153"/>
            <a:ext cx="4886008" cy="4466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indent="0">
              <a:spcBef>
                <a:spcPct val="0"/>
              </a:spcBef>
              <a:spcAft>
                <a:spcPct val="20000"/>
              </a:spcAft>
              <a:buFontTx/>
              <a:buNone/>
            </a:pPr>
            <a:endParaRPr lang="en-GB" sz="11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66274" y="4715153"/>
            <a:ext cx="5330190" cy="4466987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DDC25-8BC0-4ED9-B237-ADADBD1865D9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8377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66274" y="4715153"/>
            <a:ext cx="5330190" cy="4466987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DDC25-8BC0-4ED9-B237-ADADBD1865D9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89793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66274" y="4715153"/>
            <a:ext cx="5330190" cy="4466987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DDC25-8BC0-4ED9-B237-ADADBD1865D9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72774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66274" y="4715153"/>
            <a:ext cx="5330190" cy="4466987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DDC25-8BC0-4ED9-B237-ADADBD1865D9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76583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66274" y="4715153"/>
            <a:ext cx="5330190" cy="4466987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DDC25-8BC0-4ED9-B237-ADADBD1865D9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78403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66274" y="4715153"/>
            <a:ext cx="5330190" cy="4466987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DDC25-8BC0-4ED9-B237-ADADBD1865D9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6561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3" name="Line 73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2" name="Rectangle 82"/>
          <p:cNvSpPr>
            <a:spLocks noChangeArrowheads="1"/>
          </p:cNvSpPr>
          <p:nvPr userDrawn="1"/>
        </p:nvSpPr>
        <p:spPr bwMode="auto">
          <a:xfrm>
            <a:off x="8448675" y="119063"/>
            <a:ext cx="569913" cy="903287"/>
          </a:xfrm>
          <a:prstGeom prst="rect">
            <a:avLst/>
          </a:prstGeom>
          <a:solidFill>
            <a:schemeClr val="hlink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0323" name="Picture 83" descr="logo-XFEL_rgb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4" name="Rectangle 8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42975" y="3411538"/>
            <a:ext cx="7258050" cy="2868612"/>
          </a:xfrm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40" tIns="45720" bIns="0"/>
          <a:lstStyle>
            <a:lvl1pPr marL="0" indent="0" algn="ctr">
              <a:buFont typeface="Wingdings" pitchFamily="2" charset="2"/>
              <a:buNone/>
              <a:defRPr sz="3200">
                <a:solidFill>
                  <a:schemeClr val="hlink"/>
                </a:solidFill>
              </a:defRPr>
            </a:lvl1pPr>
          </a:lstStyle>
          <a:p>
            <a:pPr lvl="0"/>
            <a:r>
              <a:rPr lang="en-GB" noProof="0" smtClean="0"/>
              <a:t>Subtitle format (max. 4 lines)</a:t>
            </a:r>
          </a:p>
          <a:p>
            <a:pPr lvl="0"/>
            <a:r>
              <a:rPr lang="en-GB" noProof="0" smtClean="0"/>
              <a:t>(conference, location, name of the speaker, date)</a:t>
            </a:r>
          </a:p>
          <a:p>
            <a:pPr lvl="0"/>
            <a:r>
              <a:rPr lang="en-GB" noProof="0" smtClean="0"/>
              <a:t>You are in the slide master view: Don’t edit here!</a:t>
            </a:r>
          </a:p>
        </p:txBody>
      </p:sp>
      <p:sp>
        <p:nvSpPr>
          <p:cNvPr id="10325" name="Line 85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/>
          </p:nvPr>
        </p:nvSpPr>
        <p:spPr>
          <a:xfrm>
            <a:off x="939800" y="1314450"/>
            <a:ext cx="7251700" cy="18446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bIns="45720" anchor="ctr"/>
          <a:lstStyle>
            <a:lvl1pPr algn="ctr">
              <a:defRPr sz="5500" b="0">
                <a:solidFill>
                  <a:schemeClr val="hlink"/>
                </a:solidFill>
              </a:defRPr>
            </a:lvl1pPr>
          </a:lstStyle>
          <a:p>
            <a:pPr lvl="0"/>
            <a:r>
              <a:rPr lang="en-GB" noProof="0" smtClean="0"/>
              <a:t>Title format (max. 2 lines), don’t edit here</a:t>
            </a:r>
          </a:p>
        </p:txBody>
      </p:sp>
      <p:pic>
        <p:nvPicPr>
          <p:cNvPr id="10327" name="Picture 87" descr="Undulator_final_nurh#50DE97_links4-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4300"/>
            <a:ext cx="728186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F2176B0-1DEB-4668-9976-1DBDCA4B9B78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Delete this text and put in here: Date of the Talk, location, … (max: 1 line)</a:t>
            </a:r>
          </a:p>
          <a:p>
            <a:r>
              <a:rPr lang="en-GB"/>
              <a:t>Put in here: Name of the speaker, function, affiliation, … (max. 1 line)</a:t>
            </a:r>
          </a:p>
        </p:txBody>
      </p:sp>
    </p:spTree>
    <p:extLst>
      <p:ext uri="{BB962C8B-B14F-4D97-AF65-F5344CB8AC3E}">
        <p14:creationId xmlns:p14="http://schemas.microsoft.com/office/powerpoint/2010/main" val="1481781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13488" y="541338"/>
            <a:ext cx="2063750" cy="52657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475" y="541338"/>
            <a:ext cx="6043613" cy="52657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1F8124E-9F82-4D19-A6DE-FFAC18DD46CC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Delete this text and put in here: Date of the Talk, location, … (max: 1 line)</a:t>
            </a:r>
          </a:p>
          <a:p>
            <a:r>
              <a:rPr lang="en-GB"/>
              <a:t>Put in here: Name of the speaker, function, affiliation, … (max. 1 line)</a:t>
            </a:r>
          </a:p>
        </p:txBody>
      </p:sp>
    </p:spTree>
    <p:extLst>
      <p:ext uri="{BB962C8B-B14F-4D97-AF65-F5344CB8AC3E}">
        <p14:creationId xmlns:p14="http://schemas.microsoft.com/office/powerpoint/2010/main" val="815201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4E62500-1DB8-423D-81AE-6A0C84B7CCFF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Delete this text and put in here: Date of the Talk, location, … (max: 1 line)</a:t>
            </a:r>
          </a:p>
          <a:p>
            <a:r>
              <a:rPr lang="en-GB"/>
              <a:t>Put in here: Name of the speaker, function, affiliation, … (max. 1 line)</a:t>
            </a:r>
          </a:p>
        </p:txBody>
      </p:sp>
    </p:spTree>
    <p:extLst>
      <p:ext uri="{BB962C8B-B14F-4D97-AF65-F5344CB8AC3E}">
        <p14:creationId xmlns:p14="http://schemas.microsoft.com/office/powerpoint/2010/main" val="1186307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816AA09-D044-486D-8AD1-6D6BF2421D20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Delete this text and put in here: Date of the Talk, location, … (max: 1 line)</a:t>
            </a:r>
          </a:p>
          <a:p>
            <a:r>
              <a:rPr lang="en-GB"/>
              <a:t>Put in here: Name of the speaker, function, affiliation, … (max. 1 line)</a:t>
            </a:r>
          </a:p>
        </p:txBody>
      </p:sp>
    </p:spTree>
    <p:extLst>
      <p:ext uri="{BB962C8B-B14F-4D97-AF65-F5344CB8AC3E}">
        <p14:creationId xmlns:p14="http://schemas.microsoft.com/office/powerpoint/2010/main" val="3896370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47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482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1012AFD-0540-4B57-A4C8-A8E4461B8BB1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Delete this text and put in here: Date of the Talk, location, … (max: 1 line)</a:t>
            </a:r>
          </a:p>
          <a:p>
            <a:r>
              <a:rPr lang="en-GB"/>
              <a:t>Put in here: Name of the speaker, function, affiliation, … (max. 1 line)</a:t>
            </a:r>
          </a:p>
        </p:txBody>
      </p:sp>
    </p:spTree>
    <p:extLst>
      <p:ext uri="{BB962C8B-B14F-4D97-AF65-F5344CB8AC3E}">
        <p14:creationId xmlns:p14="http://schemas.microsoft.com/office/powerpoint/2010/main" val="3161125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50FE7FF-E2AE-4030-9253-59B6C8C18657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Delete this text and put in here: Date of the Talk, location, … (max: 1 line)</a:t>
            </a:r>
          </a:p>
          <a:p>
            <a:r>
              <a:rPr lang="en-GB"/>
              <a:t>Put in here: Name of the speaker, function, affiliation, … (max. 1 line)</a:t>
            </a:r>
          </a:p>
        </p:txBody>
      </p:sp>
    </p:spTree>
    <p:extLst>
      <p:ext uri="{BB962C8B-B14F-4D97-AF65-F5344CB8AC3E}">
        <p14:creationId xmlns:p14="http://schemas.microsoft.com/office/powerpoint/2010/main" val="1391153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DF79E73-AB2C-42A5-B207-4D4336AE1D2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Delete this text and put in here: Date of the Talk, location, … (max: 1 line)</a:t>
            </a:r>
          </a:p>
          <a:p>
            <a:r>
              <a:rPr lang="en-GB"/>
              <a:t>Put in here: Name of the speaker, function, affiliation, … (max. 1 line)</a:t>
            </a:r>
          </a:p>
        </p:txBody>
      </p:sp>
    </p:spTree>
    <p:extLst>
      <p:ext uri="{BB962C8B-B14F-4D97-AF65-F5344CB8AC3E}">
        <p14:creationId xmlns:p14="http://schemas.microsoft.com/office/powerpoint/2010/main" val="125788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B67CE73-EDC7-43E2-8513-E1E4DE841FFB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Delete this text and put in here: Date of the Talk, location, … (max: 1 line)</a:t>
            </a:r>
          </a:p>
          <a:p>
            <a:r>
              <a:rPr lang="en-GB"/>
              <a:t>Put in here: Name of the speaker, function, affiliation, … (max. 1 line)</a:t>
            </a:r>
          </a:p>
        </p:txBody>
      </p:sp>
    </p:spTree>
    <p:extLst>
      <p:ext uri="{BB962C8B-B14F-4D97-AF65-F5344CB8AC3E}">
        <p14:creationId xmlns:p14="http://schemas.microsoft.com/office/powerpoint/2010/main" val="298864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C1AF71D-B254-4229-9078-83AA540BB00C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Delete this text and put in here: Date of the Talk, location, … (max: 1 line)</a:t>
            </a:r>
          </a:p>
          <a:p>
            <a:r>
              <a:rPr lang="en-GB"/>
              <a:t>Put in here: Name of the speaker, function, affiliation, … (max. 1 line)</a:t>
            </a:r>
          </a:p>
        </p:txBody>
      </p:sp>
    </p:spTree>
    <p:extLst>
      <p:ext uri="{BB962C8B-B14F-4D97-AF65-F5344CB8AC3E}">
        <p14:creationId xmlns:p14="http://schemas.microsoft.com/office/powerpoint/2010/main" val="2885584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372E6AA-DA38-4943-B8FF-6C8AE798CE26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Delete this text and put in here: Date of the Talk, location, … (max: 1 line)</a:t>
            </a:r>
          </a:p>
          <a:p>
            <a:r>
              <a:rPr lang="en-GB"/>
              <a:t>Put in here: Name of the speaker, function, affiliation, … (max. 1 line)</a:t>
            </a:r>
          </a:p>
        </p:txBody>
      </p:sp>
    </p:spTree>
    <p:extLst>
      <p:ext uri="{BB962C8B-B14F-4D97-AF65-F5344CB8AC3E}">
        <p14:creationId xmlns:p14="http://schemas.microsoft.com/office/powerpoint/2010/main" val="852445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8" name="Picture 134" descr="Undulator_final_nurh#50DE97_rechts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117475"/>
            <a:ext cx="57785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0" name="Rectangle 1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42325" y="114300"/>
            <a:ext cx="57626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buClrTx/>
              <a:buFontTx/>
              <a:buNone/>
              <a:defRPr sz="1000" b="1">
                <a:solidFill>
                  <a:schemeClr val="bg1"/>
                </a:solidFill>
                <a:ea typeface="Geneva" pitchFamily="1" charset="-128"/>
              </a:defRPr>
            </a:lvl1pPr>
          </a:lstStyle>
          <a:p>
            <a:fld id="{3D06F444-504B-4A20-A45D-149F6F48ED9F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1061" name="Picture 37" descr="Helmholtz_Logo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600" y="6516688"/>
            <a:ext cx="584200" cy="23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0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7475" y="6505575"/>
            <a:ext cx="57023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800">
                <a:solidFill>
                  <a:srgbClr val="000000"/>
                </a:solidFill>
              </a:defRPr>
            </a:lvl1pPr>
          </a:lstStyle>
          <a:p>
            <a:r>
              <a:rPr lang="en-GB" dirty="0" smtClean="0"/>
              <a:t>22.11.2013, DESY WP02 PPR</a:t>
            </a:r>
          </a:p>
          <a:p>
            <a:r>
              <a:rPr lang="en-GB" dirty="0" smtClean="0"/>
              <a:t>Christian Schmidt (MSK)</a:t>
            </a:r>
            <a:endParaRPr lang="en-GB" dirty="0"/>
          </a:p>
        </p:txBody>
      </p:sp>
      <p:sp>
        <p:nvSpPr>
          <p:cNvPr id="1144" name="Line 120"/>
          <p:cNvSpPr>
            <a:spLocks noChangeShapeType="1"/>
          </p:cNvSpPr>
          <p:nvPr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45" name="Picture 121" descr="DESY-Logo-cyan-RGB_Hintergrund weiss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888" y="6511925"/>
            <a:ext cx="252412" cy="25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6" name="Rectangle 122"/>
          <p:cNvSpPr>
            <a:spLocks noChangeArrowheads="1"/>
          </p:cNvSpPr>
          <p:nvPr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endParaRPr lang="en-GB" sz="2400"/>
          </a:p>
        </p:txBody>
      </p:sp>
      <p:sp>
        <p:nvSpPr>
          <p:cNvPr id="1147" name="Text Box 123"/>
          <p:cNvSpPr txBox="1">
            <a:spLocks noChangeArrowheads="1"/>
          </p:cNvSpPr>
          <p:nvPr/>
        </p:nvSpPr>
        <p:spPr bwMode="auto">
          <a:xfrm>
            <a:off x="1093788" y="114300"/>
            <a:ext cx="66294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5155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r>
              <a:rPr lang="en-GB" sz="1000" dirty="0" smtClean="0">
                <a:solidFill>
                  <a:schemeClr val="bg1"/>
                </a:solidFill>
              </a:rPr>
              <a:t>LLRF Software </a:t>
            </a:r>
            <a:endParaRPr lang="en-GB" sz="1000" dirty="0">
              <a:solidFill>
                <a:schemeClr val="bg1"/>
              </a:solidFill>
            </a:endParaRPr>
          </a:p>
        </p:txBody>
      </p:sp>
      <p:pic>
        <p:nvPicPr>
          <p:cNvPr id="1151" name="Picture 127" descr="logo-XFEL_rgb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4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541338"/>
            <a:ext cx="728345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Slide title: Don’t edit here!</a:t>
            </a:r>
          </a:p>
        </p:txBody>
      </p:sp>
      <p:sp>
        <p:nvSpPr>
          <p:cNvPr id="1156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117475" y="1347788"/>
            <a:ext cx="5702300" cy="445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text format – don’t edit!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9pPr>
    </p:titleStyle>
    <p:bodyStyle>
      <a:lvl1pPr marL="298450" indent="-2984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558800" indent="-258763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2"/>
          </a:solidFill>
          <a:latin typeface="+mn-lt"/>
          <a:ea typeface="+mn-ea"/>
        </a:defRPr>
      </a:lvl2pPr>
      <a:lvl3pPr marL="817563" indent="-257175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"/>
        <a:defRPr sz="2400">
          <a:solidFill>
            <a:schemeClr val="tx2"/>
          </a:solidFill>
          <a:latin typeface="+mn-lt"/>
          <a:ea typeface="+mn-ea"/>
        </a:defRPr>
      </a:lvl3pPr>
      <a:lvl4pPr marL="1077913" indent="-258763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rgbClr val="100F2E"/>
          </a:solidFill>
          <a:latin typeface="+mn-lt"/>
          <a:ea typeface="+mn-ea"/>
        </a:defRPr>
      </a:lvl4pPr>
      <a:lvl5pPr marL="13128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5pPr>
      <a:lvl6pPr marL="17700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6pPr>
      <a:lvl7pPr marL="22272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7pPr>
      <a:lvl8pPr marL="26844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8pPr>
      <a:lvl9pPr marL="31416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40.pn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30275" y="3298825"/>
            <a:ext cx="7283450" cy="1814513"/>
          </a:xfrm>
        </p:spPr>
        <p:txBody>
          <a:bodyPr/>
          <a:lstStyle/>
          <a:p>
            <a:r>
              <a:rPr lang="en-GB" dirty="0" smtClean="0"/>
              <a:t>Software</a:t>
            </a:r>
            <a:endParaRPr lang="en-GB" dirty="0"/>
          </a:p>
        </p:txBody>
      </p:sp>
      <p:sp>
        <p:nvSpPr>
          <p:cNvPr id="83986" name="Rectangle 18"/>
          <p:cNvSpPr>
            <a:spLocks noGrp="1" noChangeArrowheads="1"/>
          </p:cNvSpPr>
          <p:nvPr>
            <p:ph type="ctrTitle"/>
          </p:nvPr>
        </p:nvSpPr>
        <p:spPr>
          <a:xfrm>
            <a:off x="354419" y="1319213"/>
            <a:ext cx="8484781" cy="1844675"/>
          </a:xfrm>
          <a:ln/>
        </p:spPr>
        <p:txBody>
          <a:bodyPr/>
          <a:lstStyle/>
          <a:p>
            <a:r>
              <a:rPr lang="en-GB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Procurement Readiness Review</a:t>
            </a:r>
            <a:br>
              <a:rPr lang="en-GB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WP02 - LLRF</a:t>
            </a:r>
            <a:endParaRPr lang="en-GB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3987" name="Picture 19" descr="DESY-Logo-cyan-RGB_Hintergrund weis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5348288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988" name="Picture 20" descr="Helmholtz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650" y="5373688"/>
            <a:ext cx="2201863" cy="89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Automation Routines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238" y="1153824"/>
            <a:ext cx="8887980" cy="5228503"/>
          </a:xfrm>
        </p:spPr>
        <p:txBody>
          <a:bodyPr/>
          <a:lstStyle/>
          <a:p>
            <a:r>
              <a:rPr lang="en-US" sz="2000" dirty="0" smtClean="0"/>
              <a:t>Piezo actuators </a:t>
            </a:r>
            <a:r>
              <a:rPr lang="en-US" sz="2000" dirty="0" smtClean="0"/>
              <a:t>for resonance </a:t>
            </a:r>
            <a:r>
              <a:rPr lang="en-US" sz="2000" dirty="0" smtClean="0"/>
              <a:t>frequency control</a:t>
            </a:r>
          </a:p>
          <a:p>
            <a:pPr lvl="1"/>
            <a:r>
              <a:rPr lang="en-US" sz="2000" dirty="0" smtClean="0"/>
              <a:t>LFD compensation </a:t>
            </a:r>
            <a:endParaRPr lang="en-US" sz="2000" dirty="0" smtClean="0"/>
          </a:p>
          <a:p>
            <a:pPr lvl="1"/>
            <a:r>
              <a:rPr lang="en-US" sz="2000" dirty="0" smtClean="0"/>
              <a:t>Adaptation </a:t>
            </a:r>
            <a:r>
              <a:rPr lang="en-US" sz="2000" dirty="0" smtClean="0"/>
              <a:t>to changing operating conditions</a:t>
            </a:r>
          </a:p>
          <a:p>
            <a:pPr lvl="1"/>
            <a:r>
              <a:rPr lang="en-US" sz="2000" dirty="0" smtClean="0"/>
              <a:t>Outlook </a:t>
            </a:r>
            <a:r>
              <a:rPr lang="en-US" sz="2000" dirty="0" smtClean="0">
                <a:sym typeface="Wingdings" panose="05000000000000000000" pitchFamily="2" charset="2"/>
              </a:rPr>
              <a:t> </a:t>
            </a:r>
            <a:r>
              <a:rPr lang="en-US" sz="2000" dirty="0" smtClean="0"/>
              <a:t>coarse </a:t>
            </a:r>
            <a:r>
              <a:rPr lang="en-US" sz="2000" dirty="0" smtClean="0"/>
              <a:t>tuning using stepper </a:t>
            </a:r>
            <a:r>
              <a:rPr lang="en-US" sz="2000" dirty="0" smtClean="0"/>
              <a:t>motors</a:t>
            </a:r>
          </a:p>
          <a:p>
            <a:r>
              <a:rPr lang="de-DE" sz="2000" dirty="0"/>
              <a:t>Loop </a:t>
            </a:r>
            <a:r>
              <a:rPr lang="en-US" sz="2000" dirty="0"/>
              <a:t>gain and phase </a:t>
            </a:r>
            <a:r>
              <a:rPr lang="en-US" sz="2000" dirty="0" smtClean="0"/>
              <a:t>correction</a:t>
            </a:r>
          </a:p>
          <a:p>
            <a:r>
              <a:rPr lang="en-US" sz="2000" dirty="0"/>
              <a:t>Adjustment  of desired </a:t>
            </a:r>
            <a:r>
              <a:rPr lang="en-US" sz="2000" dirty="0" err="1"/>
              <a:t>Ql</a:t>
            </a:r>
            <a:r>
              <a:rPr lang="en-US" sz="2000" dirty="0"/>
              <a:t> </a:t>
            </a:r>
            <a:r>
              <a:rPr lang="en-US" sz="2000" dirty="0" smtClean="0"/>
              <a:t>settings</a:t>
            </a:r>
            <a:endParaRPr lang="en-US" sz="2000" dirty="0" smtClean="0"/>
          </a:p>
          <a:p>
            <a:r>
              <a:rPr lang="en-US" sz="2000" dirty="0" err="1" smtClean="0"/>
              <a:t>Cryomodule</a:t>
            </a:r>
            <a:r>
              <a:rPr lang="en-US" sz="2000" dirty="0" smtClean="0"/>
              <a:t> warm </a:t>
            </a:r>
            <a:r>
              <a:rPr lang="en-US" sz="2000" dirty="0" smtClean="0"/>
              <a:t>up </a:t>
            </a:r>
            <a:r>
              <a:rPr lang="en-US" sz="2000" dirty="0" smtClean="0"/>
              <a:t>/ cool </a:t>
            </a:r>
            <a:r>
              <a:rPr lang="en-US" sz="2000" dirty="0" smtClean="0"/>
              <a:t>down </a:t>
            </a:r>
            <a:endParaRPr lang="en-US" sz="2000" dirty="0" smtClean="0"/>
          </a:p>
          <a:p>
            <a:r>
              <a:rPr lang="en-US" sz="2000" dirty="0" smtClean="0"/>
              <a:t>Klystron </a:t>
            </a:r>
            <a:r>
              <a:rPr lang="en-US" sz="2000" dirty="0" smtClean="0"/>
              <a:t>linearization</a:t>
            </a:r>
          </a:p>
          <a:p>
            <a:r>
              <a:rPr lang="de-DE" sz="2000" dirty="0" smtClean="0"/>
              <a:t>….</a:t>
            </a:r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62500-1DB8-423D-81AE-6A0C84B7CCFF}" type="slidenum">
              <a:rPr lang="en-GB" smtClean="0"/>
              <a:pPr/>
              <a:t>10</a:t>
            </a:fld>
            <a:endParaRPr lang="en-GB"/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" t="3030" r="1086" b="4218"/>
          <a:stretch>
            <a:fillRect/>
          </a:stretch>
        </p:blipFill>
        <p:spPr bwMode="auto">
          <a:xfrm>
            <a:off x="6353519" y="1267661"/>
            <a:ext cx="2562673" cy="25232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8" t="11600" r="1251" b="4506"/>
          <a:stretch>
            <a:fillRect/>
          </a:stretch>
        </p:blipFill>
        <p:spPr bwMode="auto">
          <a:xfrm>
            <a:off x="5491514" y="4122899"/>
            <a:ext cx="3424678" cy="2179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46"/>
          <a:stretch/>
        </p:blipFill>
        <p:spPr bwMode="auto">
          <a:xfrm>
            <a:off x="2436345" y="4256411"/>
            <a:ext cx="2712470" cy="2095177"/>
          </a:xfrm>
          <a:prstGeom prst="rect">
            <a:avLst/>
          </a:prstGeom>
          <a:ln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sp>
        <p:nvSpPr>
          <p:cNvPr id="21" name="TextBox 20"/>
          <p:cNvSpPr txBox="1"/>
          <p:nvPr/>
        </p:nvSpPr>
        <p:spPr>
          <a:xfrm>
            <a:off x="3568587" y="5617615"/>
            <a:ext cx="147668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0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Klystron Linearization</a:t>
            </a:r>
            <a:endParaRPr lang="en-US" sz="10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75" y="6505575"/>
            <a:ext cx="5702300" cy="266700"/>
          </a:xfrm>
        </p:spPr>
        <p:txBody>
          <a:bodyPr/>
          <a:lstStyle/>
          <a:p>
            <a:r>
              <a:rPr lang="en-GB" dirty="0" smtClean="0"/>
              <a:t>26.11.2013, LLRF PRR</a:t>
            </a:r>
          </a:p>
          <a:p>
            <a:r>
              <a:rPr lang="en-GB" dirty="0" smtClean="0"/>
              <a:t>Christian Schmidt, LLRF WP02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893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Automation prerequisites -&gt; characterize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0" y="809985"/>
            <a:ext cx="6407151" cy="304764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sz="2000" dirty="0" smtClean="0"/>
              <a:t>cavity piezos (sensor/actuator)</a:t>
            </a:r>
          </a:p>
          <a:p>
            <a:pPr lvl="1"/>
            <a:r>
              <a:rPr lang="en-US" sz="2000" dirty="0" smtClean="0"/>
              <a:t>cavity frequency tuner </a:t>
            </a:r>
          </a:p>
          <a:p>
            <a:pPr lvl="1"/>
            <a:r>
              <a:rPr lang="en-US" sz="2000" dirty="0" smtClean="0"/>
              <a:t>cavity coupling motor</a:t>
            </a:r>
          </a:p>
          <a:p>
            <a:pPr lvl="1"/>
            <a:r>
              <a:rPr lang="en-US" sz="2000" dirty="0" smtClean="0"/>
              <a:t>cavity quench profile</a:t>
            </a:r>
          </a:p>
          <a:p>
            <a:pPr lvl="1"/>
            <a:r>
              <a:rPr lang="en-US" sz="2000" dirty="0" smtClean="0"/>
              <a:t>cavity fundamental modes</a:t>
            </a:r>
          </a:p>
          <a:p>
            <a:pPr lvl="1"/>
            <a:r>
              <a:rPr lang="en-US" sz="2000" dirty="0" smtClean="0"/>
              <a:t>cryomodule performance for nominal operation 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D2688-B1D5-4C95-8D03-157A112CB633}" type="slidenum">
              <a:rPr lang="en-GB" smtClean="0"/>
              <a:pPr/>
              <a:t>11</a:t>
            </a:fld>
            <a:endParaRPr lang="en-GB"/>
          </a:p>
        </p:txBody>
      </p:sp>
      <p:pic>
        <p:nvPicPr>
          <p:cNvPr id="6" name="Picture 5" descr="THEPPB014fig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8431" y="4180561"/>
            <a:ext cx="2945315" cy="2197752"/>
          </a:xfrm>
          <a:prstGeom prst="rect">
            <a:avLst/>
          </a:prstGeom>
        </p:spPr>
      </p:pic>
      <p:pic>
        <p:nvPicPr>
          <p:cNvPr id="7" name="Picture 2" descr="http://ttfinfo.desy.de/AMTFelog/data/2012/35/2012-08-28T10:33:20-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0586" y="4076170"/>
            <a:ext cx="3190214" cy="2392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465868" y="6237892"/>
            <a:ext cx="90922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/>
              <a:t>Motor position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2693549" y="5164021"/>
            <a:ext cx="119776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/>
              <a:t>Measured loaded Q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5839172" y="6010275"/>
            <a:ext cx="0" cy="227617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861311" y="5747769"/>
            <a:ext cx="851515" cy="4647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1100" dirty="0" smtClean="0">
                <a:solidFill>
                  <a:srgbClr val="FF0000"/>
                </a:solidFill>
              </a:rPr>
              <a:t>negative </a:t>
            </a:r>
          </a:p>
          <a:p>
            <a:pPr algn="ctr">
              <a:buNone/>
            </a:pPr>
            <a:r>
              <a:rPr lang="en-US" sz="1100" dirty="0" smtClean="0">
                <a:solidFill>
                  <a:srgbClr val="FF0000"/>
                </a:solidFill>
              </a:rPr>
              <a:t>end switch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12424" y="5536007"/>
            <a:ext cx="851515" cy="4647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1100" dirty="0" smtClean="0">
                <a:solidFill>
                  <a:srgbClr val="FF0000"/>
                </a:solidFill>
              </a:rPr>
              <a:t>positive</a:t>
            </a:r>
          </a:p>
          <a:p>
            <a:pPr algn="ctr">
              <a:buNone/>
            </a:pPr>
            <a:r>
              <a:rPr lang="en-US" sz="1100" dirty="0" smtClean="0">
                <a:solidFill>
                  <a:srgbClr val="FF0000"/>
                </a:solidFill>
              </a:rPr>
              <a:t>end switch</a:t>
            </a:r>
            <a:endParaRPr lang="en-US" sz="1100" dirty="0">
              <a:solidFill>
                <a:srgbClr val="FF000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3840034" y="4364418"/>
            <a:ext cx="11460" cy="188912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055160" y="3956769"/>
            <a:ext cx="155683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0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Frequency Tuner Scan</a:t>
            </a:r>
            <a:endParaRPr lang="en-US" sz="1050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03961" y="4005978"/>
            <a:ext cx="138531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0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Coupler Motor Scan</a:t>
            </a:r>
            <a:endParaRPr lang="en-US" sz="1050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137189" y="1932984"/>
                <a:ext cx="1383712" cy="3629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sz="105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Sub-</a:t>
                </a:r>
                <a14:m>
                  <m:oMath xmlns:m="http://schemas.openxmlformats.org/officeDocument/2006/math">
                    <m:r>
                      <a:rPr lang="en-US" sz="180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sym typeface="Symbol"/>
                      </a:rPr>
                      <m:t></m:t>
                    </m:r>
                  </m:oMath>
                </a14:m>
                <a:r>
                  <a:rPr lang="en-US" sz="105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Modes Scan</a:t>
                </a:r>
                <a:endParaRPr lang="en-US" sz="1050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7189" y="1932984"/>
                <a:ext cx="1383712" cy="362984"/>
              </a:xfrm>
              <a:prstGeom prst="rect">
                <a:avLst/>
              </a:prstGeom>
              <a:blipFill rotWithShape="1">
                <a:blip r:embed="rId5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279933"/>
            <a:ext cx="2608878" cy="18037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478" y="4176534"/>
            <a:ext cx="2743200" cy="20138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5" name="Straight Arrow Connector 14"/>
          <p:cNvCxnSpPr/>
          <p:nvPr/>
        </p:nvCxnSpPr>
        <p:spPr bwMode="auto">
          <a:xfrm flipH="1">
            <a:off x="7972425" y="3571875"/>
            <a:ext cx="28575" cy="1371600"/>
          </a:xfrm>
          <a:prstGeom prst="straightConnector1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22" name="TextBox 21"/>
          <p:cNvSpPr txBox="1"/>
          <p:nvPr/>
        </p:nvSpPr>
        <p:spPr>
          <a:xfrm>
            <a:off x="8047855" y="4364418"/>
            <a:ext cx="94609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1100" dirty="0" smtClean="0">
                <a:solidFill>
                  <a:srgbClr val="FF0000"/>
                </a:solidFill>
              </a:rPr>
              <a:t>suppression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5" name="Right Arrow 4"/>
          <p:cNvSpPr/>
          <p:nvPr/>
        </p:nvSpPr>
        <p:spPr bwMode="auto">
          <a:xfrm>
            <a:off x="472272" y="3658227"/>
            <a:ext cx="492452" cy="150725"/>
          </a:xfrm>
          <a:prstGeom prst="rightArrow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de-DE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55160" y="3564313"/>
            <a:ext cx="53479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b="1" dirty="0" smtClean="0">
                <a:solidFill>
                  <a:srgbClr val="FD930A"/>
                </a:solidFill>
              </a:rPr>
              <a:t>Complex routines </a:t>
            </a:r>
            <a:r>
              <a:rPr lang="en-US" sz="1600" b="1" dirty="0" smtClean="0">
                <a:solidFill>
                  <a:srgbClr val="FD930A"/>
                </a:solidFill>
                <a:sym typeface="Wingdings" panose="05000000000000000000" pitchFamily="2" charset="2"/>
              </a:rPr>
              <a:t> special test server development</a:t>
            </a:r>
            <a:endParaRPr lang="en-US" sz="1600" b="1" dirty="0">
              <a:solidFill>
                <a:srgbClr val="FD930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59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Interfaces to other Subsystems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4" y="1156719"/>
            <a:ext cx="6079897" cy="5272656"/>
          </a:xfrm>
        </p:spPr>
        <p:txBody>
          <a:bodyPr/>
          <a:lstStyle/>
          <a:p>
            <a:r>
              <a:rPr lang="en-US" sz="1800" dirty="0" smtClean="0"/>
              <a:t>Timing system interface (except triggering events)</a:t>
            </a:r>
          </a:p>
          <a:p>
            <a:pPr lvl="1"/>
            <a:r>
              <a:rPr lang="en-US" sz="1800" dirty="0" smtClean="0"/>
              <a:t>A-priori distribution of pulse pattern</a:t>
            </a:r>
          </a:p>
          <a:p>
            <a:pPr lvl="2"/>
            <a:r>
              <a:rPr lang="en-US" sz="1800" dirty="0" smtClean="0"/>
              <a:t>Multi </a:t>
            </a:r>
            <a:r>
              <a:rPr lang="en-US" sz="1800" dirty="0" err="1" smtClean="0"/>
              <a:t>beamline</a:t>
            </a:r>
            <a:r>
              <a:rPr lang="en-US" sz="1800" dirty="0" smtClean="0"/>
              <a:t> support</a:t>
            </a:r>
          </a:p>
          <a:p>
            <a:pPr lvl="1"/>
            <a:r>
              <a:rPr lang="en-US" sz="1800" dirty="0" smtClean="0"/>
              <a:t>A-priori distribution of expected bunch pattern </a:t>
            </a:r>
          </a:p>
          <a:p>
            <a:pPr lvl="2"/>
            <a:r>
              <a:rPr lang="en-US" sz="1800" dirty="0"/>
              <a:t>E</a:t>
            </a:r>
            <a:r>
              <a:rPr lang="en-US" sz="1800" dirty="0" smtClean="0"/>
              <a:t>ffective beam loading compensation</a:t>
            </a:r>
          </a:p>
          <a:p>
            <a:r>
              <a:rPr lang="en-US" sz="1800" dirty="0" smtClean="0"/>
              <a:t>Receiving of beam based information's</a:t>
            </a:r>
          </a:p>
          <a:p>
            <a:pPr lvl="1"/>
            <a:r>
              <a:rPr lang="en-US" sz="1800" dirty="0" smtClean="0"/>
              <a:t>BAM, BCM, BPM (Energy)</a:t>
            </a:r>
          </a:p>
          <a:p>
            <a:pPr lvl="1"/>
            <a:r>
              <a:rPr lang="en-US" sz="1800" dirty="0" smtClean="0"/>
              <a:t>Charge detection with toroid syste</a:t>
            </a:r>
            <a:r>
              <a:rPr lang="en-US" sz="1800" dirty="0"/>
              <a:t>m</a:t>
            </a:r>
            <a:r>
              <a:rPr lang="en-US" sz="1800" dirty="0" smtClean="0"/>
              <a:t> </a:t>
            </a:r>
            <a:endParaRPr lang="en-US" sz="1800" dirty="0" smtClean="0">
              <a:sym typeface="Wingdings" panose="05000000000000000000" pitchFamily="2" charset="2"/>
            </a:endParaRPr>
          </a:p>
          <a:p>
            <a:pPr lvl="2"/>
            <a:r>
              <a:rPr lang="en-US" sz="1800" dirty="0" smtClean="0">
                <a:sym typeface="Wingdings" panose="05000000000000000000" pitchFamily="2" charset="2"/>
              </a:rPr>
              <a:t>Necessary for BBF and BLC </a:t>
            </a:r>
          </a:p>
          <a:p>
            <a:pPr lvl="2"/>
            <a:endParaRPr lang="en-US" sz="1800" dirty="0" smtClean="0"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62500-1DB8-423D-81AE-6A0C84B7CCFF}" type="slidenum">
              <a:rPr lang="en-GB" smtClean="0"/>
              <a:pPr/>
              <a:t>12</a:t>
            </a:fld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5400000">
            <a:off x="1908596" y="2688628"/>
            <a:ext cx="1898889" cy="53772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75" y="6505575"/>
            <a:ext cx="5702300" cy="266700"/>
          </a:xfrm>
        </p:spPr>
        <p:txBody>
          <a:bodyPr/>
          <a:lstStyle/>
          <a:p>
            <a:r>
              <a:rPr lang="en-GB" dirty="0" smtClean="0"/>
              <a:t>26.11.2013, LLRF PRR</a:t>
            </a:r>
          </a:p>
          <a:p>
            <a:r>
              <a:rPr lang="en-GB" dirty="0" smtClean="0"/>
              <a:t>Christian Schmidt, LLRF WP02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4" t="4382" r="8668" b="6341"/>
          <a:stretch/>
        </p:blipFill>
        <p:spPr>
          <a:xfrm>
            <a:off x="5902922" y="1597685"/>
            <a:ext cx="2994656" cy="22809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6" t="8293" r="5994" b="8049"/>
          <a:stretch/>
        </p:blipFill>
        <p:spPr>
          <a:xfrm rot="5400000">
            <a:off x="6269812" y="3698959"/>
            <a:ext cx="2222933" cy="30325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1" name="Straight Arrow Connector 10"/>
          <p:cNvCxnSpPr>
            <a:stCxn id="12" idx="4"/>
          </p:cNvCxnSpPr>
          <p:nvPr/>
        </p:nvCxnSpPr>
        <p:spPr bwMode="auto">
          <a:xfrm flipH="1">
            <a:off x="7400250" y="2038350"/>
            <a:ext cx="133241" cy="2593940"/>
          </a:xfrm>
          <a:prstGeom prst="straightConnector1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2" name="Oval 11"/>
          <p:cNvSpPr/>
          <p:nvPr/>
        </p:nvSpPr>
        <p:spPr bwMode="auto">
          <a:xfrm>
            <a:off x="7119153" y="1771650"/>
            <a:ext cx="828675" cy="266700"/>
          </a:xfrm>
          <a:prstGeom prst="ellipse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580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4" y="883732"/>
            <a:ext cx="6959601" cy="5572125"/>
          </a:xfrm>
        </p:spPr>
        <p:txBody>
          <a:bodyPr/>
          <a:lstStyle/>
          <a:p>
            <a:pPr marL="300037" lvl="1" indent="0">
              <a:buNone/>
            </a:pPr>
            <a:endParaRPr lang="en-US" sz="1800" dirty="0" smtClean="0"/>
          </a:p>
          <a:p>
            <a:r>
              <a:rPr lang="en-US" sz="1800" dirty="0"/>
              <a:t>LLRF main software and control structure designed</a:t>
            </a:r>
          </a:p>
          <a:p>
            <a:pPr lvl="1"/>
            <a:r>
              <a:rPr lang="en-US" sz="1800" dirty="0"/>
              <a:t>Further improvements can be easily </a:t>
            </a:r>
            <a:r>
              <a:rPr lang="en-US" sz="1800" dirty="0" smtClean="0"/>
              <a:t>integrated </a:t>
            </a:r>
            <a:endParaRPr lang="en-US" sz="1800" dirty="0"/>
          </a:p>
          <a:p>
            <a:pPr lvl="1"/>
            <a:r>
              <a:rPr lang="en-US" sz="1800" dirty="0"/>
              <a:t>Hardware capability for future extension</a:t>
            </a:r>
          </a:p>
          <a:p>
            <a:pPr lvl="1"/>
            <a:endParaRPr lang="en-US" sz="1800" dirty="0" smtClean="0"/>
          </a:p>
          <a:p>
            <a:r>
              <a:rPr lang="en-US" sz="1800" dirty="0"/>
              <a:t>Software had been evaluated trough last LLRF systems</a:t>
            </a:r>
          </a:p>
          <a:p>
            <a:pPr lvl="1"/>
            <a:r>
              <a:rPr lang="en-US" sz="1800" dirty="0"/>
              <a:t>Further developed and improved</a:t>
            </a:r>
          </a:p>
          <a:p>
            <a:pPr lvl="1"/>
            <a:r>
              <a:rPr lang="en-US" sz="1800" dirty="0"/>
              <a:t>New automation and protection routines</a:t>
            </a:r>
          </a:p>
          <a:p>
            <a:pPr lvl="1"/>
            <a:endParaRPr lang="en-US" sz="1800" dirty="0" smtClean="0"/>
          </a:p>
          <a:p>
            <a:r>
              <a:rPr lang="en-US" sz="1800" dirty="0" smtClean="0"/>
              <a:t>Currently implemented at FLASH/AMTF/REGAE</a:t>
            </a:r>
          </a:p>
          <a:p>
            <a:pPr lvl="1"/>
            <a:r>
              <a:rPr lang="en-US" sz="1800" dirty="0" smtClean="0"/>
              <a:t>Also mirror platforms for bug finding and fixes</a:t>
            </a:r>
          </a:p>
          <a:p>
            <a:pPr lvl="2"/>
            <a:r>
              <a:rPr lang="en-US" sz="1800" dirty="0" smtClean="0"/>
              <a:t>Most new functionalities can be fully tested here</a:t>
            </a:r>
          </a:p>
          <a:p>
            <a:pPr lvl="1"/>
            <a:r>
              <a:rPr lang="en-US" sz="1800" dirty="0" smtClean="0"/>
              <a:t>Characterization of modules / LLRF automation tools</a:t>
            </a:r>
          </a:p>
          <a:p>
            <a:pPr lvl="1"/>
            <a:endParaRPr lang="en-US" sz="1800" dirty="0" smtClean="0"/>
          </a:p>
          <a:p>
            <a:r>
              <a:rPr lang="en-US" sz="1800" dirty="0" smtClean="0"/>
              <a:t>Some interfaces to be optimized</a:t>
            </a:r>
          </a:p>
          <a:p>
            <a:pPr lvl="1"/>
            <a:r>
              <a:rPr lang="en-US" sz="1800" dirty="0" smtClean="0"/>
              <a:t>Transmission of beam based data (BAM, BCM, Toroid) </a:t>
            </a:r>
            <a:endParaRPr lang="en-US" sz="1800" dirty="0" smtClean="0">
              <a:sym typeface="Wingdings" panose="05000000000000000000" pitchFamily="2" charset="2"/>
            </a:endParaRPr>
          </a:p>
          <a:p>
            <a:pPr lvl="1"/>
            <a:r>
              <a:rPr lang="en-US" sz="1800" dirty="0" smtClean="0">
                <a:sym typeface="Wingdings" panose="05000000000000000000" pitchFamily="2" charset="2"/>
              </a:rPr>
              <a:t>Global energy management and control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62500-1DB8-423D-81AE-6A0C84B7CCFF}" type="slidenum">
              <a:rPr lang="en-GB" smtClean="0"/>
              <a:pPr/>
              <a:t>13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977" y="1042939"/>
            <a:ext cx="2328148" cy="17738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50137" y="2539605"/>
            <a:ext cx="1773826" cy="2328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978" y="4590592"/>
            <a:ext cx="2328147" cy="18860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75" y="6505575"/>
            <a:ext cx="5702300" cy="266700"/>
          </a:xfrm>
        </p:spPr>
        <p:txBody>
          <a:bodyPr/>
          <a:lstStyle/>
          <a:p>
            <a:r>
              <a:rPr lang="en-GB" dirty="0" smtClean="0"/>
              <a:t>26.11.2013, LLRF PRR</a:t>
            </a:r>
          </a:p>
          <a:p>
            <a:r>
              <a:rPr lang="en-GB" dirty="0" smtClean="0"/>
              <a:t>Christian Schmidt, LLRF WP02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693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Outlook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162667"/>
            <a:ext cx="5142635" cy="2987748"/>
          </a:xfrm>
        </p:spPr>
        <p:txBody>
          <a:bodyPr/>
          <a:lstStyle/>
          <a:p>
            <a:r>
              <a:rPr lang="en-US" sz="1600" dirty="0"/>
              <a:t>Correction of cross coupling effects</a:t>
            </a:r>
          </a:p>
          <a:p>
            <a:pPr lvl="1"/>
            <a:r>
              <a:rPr lang="en-US" sz="1600" dirty="0"/>
              <a:t>Corrected Forward and Reflected signals</a:t>
            </a:r>
          </a:p>
          <a:p>
            <a:pPr lvl="2"/>
            <a:r>
              <a:rPr lang="en-US" sz="1600" dirty="0"/>
              <a:t>Virtual probe calculation</a:t>
            </a:r>
          </a:p>
          <a:p>
            <a:pPr lvl="2"/>
            <a:r>
              <a:rPr lang="en-US" sz="1600" dirty="0"/>
              <a:t>In suite cavity model</a:t>
            </a:r>
          </a:p>
          <a:p>
            <a:pPr lvl="2"/>
            <a:r>
              <a:rPr lang="en-US" sz="1600" dirty="0"/>
              <a:t>Observer based control </a:t>
            </a:r>
            <a:r>
              <a:rPr lang="en-US" sz="1600" dirty="0" smtClean="0"/>
              <a:t>methods</a:t>
            </a:r>
          </a:p>
          <a:p>
            <a:pPr lvl="1"/>
            <a:r>
              <a:rPr lang="en-US" sz="1600" dirty="0"/>
              <a:t>Real time detuning and QL measurement</a:t>
            </a:r>
          </a:p>
          <a:p>
            <a:pPr lvl="2"/>
            <a:r>
              <a:rPr lang="en-US" sz="1600" dirty="0"/>
              <a:t>Fast quench detection </a:t>
            </a:r>
            <a:endParaRPr lang="en-US" sz="1600" dirty="0" smtClean="0"/>
          </a:p>
          <a:p>
            <a:r>
              <a:rPr lang="en-US" sz="1600" dirty="0" smtClean="0"/>
              <a:t>Single </a:t>
            </a:r>
            <a:r>
              <a:rPr lang="en-US" sz="1600" dirty="0" smtClean="0"/>
              <a:t>bunch transient measurements</a:t>
            </a:r>
          </a:p>
          <a:p>
            <a:pPr lvl="1"/>
            <a:r>
              <a:rPr lang="en-US" sz="1600" dirty="0" smtClean="0"/>
              <a:t>Optimization VS calibration</a:t>
            </a:r>
          </a:p>
          <a:p>
            <a:pPr lvl="2"/>
            <a:r>
              <a:rPr lang="en-US" sz="1600" dirty="0" smtClean="0"/>
              <a:t>Online calibration check</a:t>
            </a:r>
          </a:p>
          <a:p>
            <a:pPr lvl="1"/>
            <a:endParaRPr lang="en-US" sz="1600" dirty="0" smtClean="0"/>
          </a:p>
          <a:p>
            <a:pPr lvl="1"/>
            <a:endParaRPr lang="en-US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62500-1DB8-423D-81AE-6A0C84B7CCFF}" type="slidenum">
              <a:rPr lang="en-GB" smtClean="0"/>
              <a:pPr/>
              <a:t>14</a:t>
            </a:fld>
            <a:endParaRPr lang="en-GB"/>
          </a:p>
        </p:txBody>
      </p:sp>
      <p:pic>
        <p:nvPicPr>
          <p:cNvPr id="6" name="Content Placeholder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2635" y="4150415"/>
            <a:ext cx="3855244" cy="2230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75" y="6505575"/>
            <a:ext cx="5702300" cy="266700"/>
          </a:xfrm>
        </p:spPr>
        <p:txBody>
          <a:bodyPr/>
          <a:lstStyle/>
          <a:p>
            <a:r>
              <a:rPr lang="en-GB" dirty="0" smtClean="0"/>
              <a:t>26.11.2013, LLRF PRR</a:t>
            </a:r>
          </a:p>
          <a:p>
            <a:r>
              <a:rPr lang="en-GB" dirty="0" smtClean="0"/>
              <a:t>Christian Schmidt, LLRF WP02</a:t>
            </a:r>
            <a:endParaRPr lang="en-GB" dirty="0"/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6" t="2983" r="7573" b="4733"/>
          <a:stretch/>
        </p:blipFill>
        <p:spPr bwMode="auto">
          <a:xfrm rot="5400000">
            <a:off x="5696681" y="631301"/>
            <a:ext cx="2747152" cy="385524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0" y="5265559"/>
            <a:ext cx="5486400" cy="100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>
            <a:lvl1pPr marL="298450" indent="-298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58800" indent="-2587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817563" indent="-25717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"/>
              <a:defRPr sz="2400">
                <a:solidFill>
                  <a:schemeClr val="tx2"/>
                </a:solidFill>
                <a:latin typeface="+mn-lt"/>
                <a:ea typeface="+mn-ea"/>
              </a:defRPr>
            </a:lvl3pPr>
            <a:lvl4pPr marL="1077913" indent="-258763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rgbClr val="100F2E"/>
                </a:solidFill>
                <a:latin typeface="+mn-lt"/>
                <a:ea typeface="+mn-ea"/>
              </a:defRPr>
            </a:lvl4pPr>
            <a:lvl5pPr marL="13128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5pPr>
            <a:lvl6pPr marL="17700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6pPr>
            <a:lvl7pPr marL="22272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7pPr>
            <a:lvl8pPr marL="26844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8pPr>
            <a:lvl9pPr marL="31416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9pPr>
          </a:lstStyle>
          <a:p>
            <a:r>
              <a:rPr lang="en-US" sz="1600" dirty="0" smtClean="0"/>
              <a:t>Restructuring server architecture</a:t>
            </a:r>
            <a:endParaRPr lang="en-US" sz="1600" dirty="0" smtClean="0"/>
          </a:p>
          <a:p>
            <a:pPr lvl="1"/>
            <a:r>
              <a:rPr lang="en-US" sz="1600" dirty="0" smtClean="0"/>
              <a:t>Plain C++ / Real time capable</a:t>
            </a:r>
          </a:p>
          <a:p>
            <a:pPr lvl="1"/>
            <a:r>
              <a:rPr lang="en-US" sz="1600" dirty="0" smtClean="0"/>
              <a:t>Multi control system capable</a:t>
            </a:r>
          </a:p>
        </p:txBody>
      </p:sp>
      <p:sp>
        <p:nvSpPr>
          <p:cNvPr id="16" name="Right Arrow 15"/>
          <p:cNvSpPr/>
          <p:nvPr/>
        </p:nvSpPr>
        <p:spPr bwMode="auto">
          <a:xfrm>
            <a:off x="314876" y="4450365"/>
            <a:ext cx="368462" cy="241165"/>
          </a:xfrm>
          <a:prstGeom prst="rightArrow">
            <a:avLst/>
          </a:prstGeom>
          <a:solidFill>
            <a:schemeClr val="accent2"/>
          </a:solidFill>
          <a:ln w="28575" cap="flat" cmpd="sng" algn="ctr">
            <a:solidFill>
              <a:srgbClr val="261748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de-DE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6843" y="4287794"/>
            <a:ext cx="4188967" cy="56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b="1" dirty="0"/>
              <a:t>H</a:t>
            </a:r>
            <a:r>
              <a:rPr lang="en-US" sz="1400" b="1" dirty="0" smtClean="0"/>
              <a:t>ardware is designed to support this upgrades</a:t>
            </a:r>
          </a:p>
          <a:p>
            <a:pPr>
              <a:buNone/>
            </a:pPr>
            <a:r>
              <a:rPr lang="en-US" sz="1400" b="1" dirty="0" smtClean="0"/>
              <a:t>Firmware designed  modular 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36388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lowchart: Process 13"/>
          <p:cNvSpPr/>
          <p:nvPr/>
        </p:nvSpPr>
        <p:spPr bwMode="auto">
          <a:xfrm>
            <a:off x="5086350" y="4442663"/>
            <a:ext cx="3790952" cy="1548562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de-DE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11" name="Flowchart: Process 10"/>
          <p:cNvSpPr/>
          <p:nvPr/>
        </p:nvSpPr>
        <p:spPr bwMode="auto">
          <a:xfrm>
            <a:off x="5391150" y="2762250"/>
            <a:ext cx="3486152" cy="1381125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de-DE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6" name="Flowchart: Process 5"/>
          <p:cNvSpPr/>
          <p:nvPr/>
        </p:nvSpPr>
        <p:spPr bwMode="auto">
          <a:xfrm>
            <a:off x="5391150" y="1143000"/>
            <a:ext cx="3486152" cy="1381125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de-DE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 of digital LLRF@DESY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4" y="1143000"/>
            <a:ext cx="5064126" cy="5286375"/>
          </a:xfrm>
        </p:spPr>
        <p:txBody>
          <a:bodyPr/>
          <a:lstStyle/>
          <a:p>
            <a:r>
              <a:rPr lang="en-US" sz="1800" dirty="0" smtClean="0"/>
              <a:t>DSP based LLRF</a:t>
            </a:r>
          </a:p>
          <a:p>
            <a:pPr lvl="1"/>
            <a:r>
              <a:rPr lang="en-US" sz="1800" dirty="0" smtClean="0"/>
              <a:t>Basic controller functionality</a:t>
            </a:r>
          </a:p>
          <a:p>
            <a:pPr lvl="2"/>
            <a:r>
              <a:rPr lang="en-US" sz="1800" dirty="0" smtClean="0"/>
              <a:t>Feedback and feed forward drive</a:t>
            </a:r>
          </a:p>
          <a:p>
            <a:pPr lvl="2"/>
            <a:r>
              <a:rPr lang="en-US" sz="1800" dirty="0" smtClean="0"/>
              <a:t>VS </a:t>
            </a:r>
            <a:r>
              <a:rPr lang="en-US" sz="1800" dirty="0" smtClean="0"/>
              <a:t>feedback concept</a:t>
            </a:r>
          </a:p>
          <a:p>
            <a:endParaRPr lang="en-US" sz="1800" dirty="0" smtClean="0"/>
          </a:p>
          <a:p>
            <a:r>
              <a:rPr lang="en-US" sz="1800" dirty="0" smtClean="0"/>
              <a:t>VME based LLRF </a:t>
            </a:r>
          </a:p>
          <a:p>
            <a:pPr lvl="1"/>
            <a:r>
              <a:rPr lang="en-US" sz="1800" dirty="0" smtClean="0"/>
              <a:t>Integration complex controller structure</a:t>
            </a:r>
          </a:p>
          <a:p>
            <a:pPr lvl="1"/>
            <a:r>
              <a:rPr lang="en-US" sz="1800" dirty="0" smtClean="0"/>
              <a:t>Beam based feedback system</a:t>
            </a:r>
          </a:p>
          <a:p>
            <a:pPr lvl="1"/>
            <a:r>
              <a:rPr lang="en-US" sz="1800" dirty="0" smtClean="0"/>
              <a:t>Restructuring server + firmware layout</a:t>
            </a:r>
          </a:p>
          <a:p>
            <a:pPr lvl="1"/>
            <a:endParaRPr lang="en-US" sz="1800" dirty="0" smtClean="0"/>
          </a:p>
          <a:p>
            <a:r>
              <a:rPr lang="en-US" sz="1800" dirty="0" smtClean="0"/>
              <a:t>Switching to MTCA.4</a:t>
            </a:r>
          </a:p>
          <a:p>
            <a:pPr lvl="1"/>
            <a:r>
              <a:rPr lang="en-US" sz="1800" dirty="0" smtClean="0"/>
              <a:t>Layout change (ADC + main controller)</a:t>
            </a:r>
          </a:p>
          <a:p>
            <a:pPr lvl="1"/>
            <a:r>
              <a:rPr lang="en-US" sz="1800" dirty="0" smtClean="0"/>
              <a:t>September 2011 </a:t>
            </a:r>
            <a:r>
              <a:rPr lang="en-US" sz="1800" dirty="0" smtClean="0">
                <a:sym typeface="Wingdings" panose="05000000000000000000" pitchFamily="2" charset="2"/>
              </a:rPr>
              <a:t> </a:t>
            </a:r>
            <a:r>
              <a:rPr lang="en-US" sz="1800" dirty="0" smtClean="0"/>
              <a:t>test setup ACC1</a:t>
            </a:r>
          </a:p>
          <a:p>
            <a:pPr lvl="1"/>
            <a:r>
              <a:rPr lang="en-US" sz="1800" dirty="0" smtClean="0"/>
              <a:t>Permanent FLASH operation since Aug.</a:t>
            </a:r>
          </a:p>
          <a:p>
            <a:pPr lvl="1"/>
            <a:r>
              <a:rPr lang="en-US" sz="1800" dirty="0" smtClean="0"/>
              <a:t>Implementation of all commissioned software components from SIMCON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62500-1DB8-423D-81AE-6A0C84B7CCFF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26.11.2013, LLRF PRR</a:t>
            </a:r>
          </a:p>
          <a:p>
            <a:r>
              <a:rPr lang="en-GB" dirty="0" smtClean="0"/>
              <a:t>Christian Schmidt, LLRF WP02</a:t>
            </a:r>
            <a:endParaRPr lang="en-GB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568" y="1443039"/>
            <a:ext cx="1488904" cy="838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2" y="1295400"/>
            <a:ext cx="1455738" cy="1133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570" y="3001564"/>
            <a:ext cx="1350580" cy="104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445" y="2993230"/>
            <a:ext cx="1934817" cy="1064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Content Placeholder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9" r="7136" b="5283"/>
          <a:stretch/>
        </p:blipFill>
        <p:spPr bwMode="auto">
          <a:xfrm>
            <a:off x="5124771" y="4537912"/>
            <a:ext cx="2255200" cy="1307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570" y="4684856"/>
            <a:ext cx="1324502" cy="1013663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 bwMode="auto">
          <a:xfrm>
            <a:off x="5100101" y="6148387"/>
            <a:ext cx="338674" cy="142875"/>
          </a:xfrm>
          <a:prstGeom prst="rightArrow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de-DE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95340" y="6065935"/>
            <a:ext cx="29979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b="1" dirty="0" smtClean="0"/>
              <a:t>Known procedures, new features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78734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" y="1145309"/>
            <a:ext cx="8788400" cy="5285635"/>
          </a:xfrm>
        </p:spPr>
        <p:txBody>
          <a:bodyPr/>
          <a:lstStyle/>
          <a:p>
            <a:r>
              <a:rPr lang="en-US" sz="1800" dirty="0"/>
              <a:t>Finite state machine </a:t>
            </a:r>
          </a:p>
          <a:p>
            <a:pPr lvl="1"/>
            <a:r>
              <a:rPr lang="en-US" sz="1800" dirty="0"/>
              <a:t>Sequencing operation procedures </a:t>
            </a:r>
            <a:endParaRPr lang="en-US" sz="1800" dirty="0" smtClean="0"/>
          </a:p>
          <a:p>
            <a:pPr lvl="2"/>
            <a:r>
              <a:rPr lang="en-US" sz="1800" dirty="0" smtClean="0"/>
              <a:t>gentle </a:t>
            </a:r>
            <a:r>
              <a:rPr lang="en-US" sz="1800" dirty="0"/>
              <a:t>startup, change of operating </a:t>
            </a:r>
            <a:r>
              <a:rPr lang="en-US" sz="1800" dirty="0" smtClean="0"/>
              <a:t>points</a:t>
            </a:r>
            <a:endParaRPr lang="en-US" sz="1800" dirty="0" smtClean="0"/>
          </a:p>
          <a:p>
            <a:pPr lvl="1"/>
            <a:endParaRPr lang="en-US" sz="1800" dirty="0"/>
          </a:p>
          <a:p>
            <a:r>
              <a:rPr lang="en-US" sz="1800" dirty="0"/>
              <a:t>Preprocessing and </a:t>
            </a:r>
            <a:r>
              <a:rPr lang="en-US" sz="1800" dirty="0" smtClean="0"/>
              <a:t>automation </a:t>
            </a:r>
            <a:r>
              <a:rPr lang="en-US" sz="1800" dirty="0"/>
              <a:t>server</a:t>
            </a:r>
          </a:p>
          <a:p>
            <a:pPr lvl="1"/>
            <a:r>
              <a:rPr lang="en-US" sz="1800" dirty="0"/>
              <a:t>Quench detection, </a:t>
            </a:r>
            <a:r>
              <a:rPr lang="en-US" sz="1800" dirty="0"/>
              <a:t>C</a:t>
            </a:r>
            <a:r>
              <a:rPr lang="en-US" sz="1800" dirty="0" smtClean="0"/>
              <a:t>avity </a:t>
            </a:r>
            <a:r>
              <a:rPr lang="en-US" sz="1800" dirty="0"/>
              <a:t>parameter computation</a:t>
            </a:r>
          </a:p>
          <a:p>
            <a:pPr lvl="1"/>
            <a:r>
              <a:rPr lang="en-US" sz="1800" dirty="0"/>
              <a:t>Evaluation of controller </a:t>
            </a:r>
            <a:r>
              <a:rPr lang="en-US" sz="1800" dirty="0" smtClean="0"/>
              <a:t>performance</a:t>
            </a:r>
          </a:p>
          <a:p>
            <a:pPr lvl="1"/>
            <a:endParaRPr lang="en-US" sz="1800" dirty="0"/>
          </a:p>
          <a:p>
            <a:r>
              <a:rPr lang="en-US" sz="1800" dirty="0"/>
              <a:t>Front End server / LLRF </a:t>
            </a:r>
            <a:r>
              <a:rPr lang="en-US" sz="1800" dirty="0" smtClean="0"/>
              <a:t>controller </a:t>
            </a:r>
            <a:r>
              <a:rPr lang="en-US" sz="1800" dirty="0"/>
              <a:t>server</a:t>
            </a:r>
          </a:p>
          <a:p>
            <a:pPr lvl="1"/>
            <a:r>
              <a:rPr lang="en-US" sz="1800" dirty="0"/>
              <a:t>Data acquisition </a:t>
            </a:r>
            <a:r>
              <a:rPr lang="en-US" sz="1800" dirty="0" smtClean="0"/>
              <a:t>/ manipulate controller </a:t>
            </a:r>
            <a:r>
              <a:rPr lang="en-US" sz="1800" dirty="0"/>
              <a:t>parameters </a:t>
            </a:r>
          </a:p>
          <a:p>
            <a:pPr lvl="1"/>
            <a:r>
              <a:rPr lang="en-US" sz="1800" dirty="0"/>
              <a:t>Pulse to pulse control loops</a:t>
            </a:r>
          </a:p>
          <a:p>
            <a:pPr marL="0" indent="0">
              <a:buNone/>
            </a:pPr>
            <a:endParaRPr lang="en-US" sz="1800" dirty="0" smtClean="0"/>
          </a:p>
          <a:p>
            <a:r>
              <a:rPr lang="en-US" sz="1800" dirty="0" smtClean="0"/>
              <a:t>Firmware </a:t>
            </a:r>
            <a:r>
              <a:rPr lang="en-US" sz="1800" dirty="0" smtClean="0"/>
              <a:t>( FPGA implementation )</a:t>
            </a:r>
            <a:endParaRPr lang="en-US" sz="1800" dirty="0" smtClean="0"/>
          </a:p>
          <a:p>
            <a:pPr lvl="1"/>
            <a:r>
              <a:rPr lang="en-US" sz="1800" dirty="0" smtClean="0"/>
              <a:t>Preprocessing AMCs, master and slave controller</a:t>
            </a:r>
          </a:p>
          <a:p>
            <a:pPr lvl="1"/>
            <a:r>
              <a:rPr lang="en-US" sz="1800" dirty="0" smtClean="0"/>
              <a:t>Fast digital data processing with 9 </a:t>
            </a:r>
            <a:r>
              <a:rPr lang="en-US" sz="1800" dirty="0" smtClean="0"/>
              <a:t>MHz</a:t>
            </a:r>
            <a:endParaRPr lang="en-US" sz="1800" dirty="0" smtClean="0"/>
          </a:p>
          <a:p>
            <a:pPr lvl="2"/>
            <a:r>
              <a:rPr lang="en-US" sz="1800" dirty="0" smtClean="0"/>
              <a:t> Direct connections to subsystems </a:t>
            </a:r>
            <a:r>
              <a:rPr lang="en-US" sz="1800" dirty="0" smtClean="0"/>
              <a:t>using </a:t>
            </a:r>
            <a:r>
              <a:rPr lang="en-US" sz="1800" dirty="0" smtClean="0"/>
              <a:t>optical</a:t>
            </a:r>
            <a:r>
              <a:rPr lang="en-US" sz="1800" dirty="0"/>
              <a:t> </a:t>
            </a:r>
            <a:r>
              <a:rPr lang="en-US" sz="1800" dirty="0" smtClean="0"/>
              <a:t>links</a:t>
            </a:r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endParaRPr lang="en-US" sz="1800" dirty="0" smtClean="0"/>
          </a:p>
          <a:p>
            <a:pPr lvl="1"/>
            <a:endParaRPr lang="en-US" sz="18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</a:t>
            </a:r>
            <a:r>
              <a:rPr lang="en-US" dirty="0" smtClean="0"/>
              <a:t>Layers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62500-1DB8-423D-81AE-6A0C84B7CCFF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75" y="6505575"/>
            <a:ext cx="5702300" cy="266700"/>
          </a:xfrm>
        </p:spPr>
        <p:txBody>
          <a:bodyPr/>
          <a:lstStyle/>
          <a:p>
            <a:r>
              <a:rPr lang="en-GB" dirty="0" smtClean="0"/>
              <a:t>26.11.2013, LLRF PRR</a:t>
            </a:r>
          </a:p>
          <a:p>
            <a:r>
              <a:rPr lang="en-GB" dirty="0" smtClean="0"/>
              <a:t>Christian Schmidt, LLRF WP02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629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Schematic Firmware Layout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9" r="7136" b="5283"/>
          <a:stretch/>
        </p:blipFill>
        <p:spPr>
          <a:xfrm>
            <a:off x="1288100" y="1088219"/>
            <a:ext cx="7745064" cy="449054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62500-1DB8-423D-81AE-6A0C84B7CCFF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83275" y="2764098"/>
            <a:ext cx="99578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b="1" dirty="0" smtClean="0"/>
              <a:t> RTM Level</a:t>
            </a:r>
            <a:endParaRPr lang="de-DE" sz="105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75259" y="3671493"/>
            <a:ext cx="101181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b="1" dirty="0" smtClean="0"/>
              <a:t> AMC Level</a:t>
            </a:r>
            <a:endParaRPr lang="de-DE" sz="105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75259" y="5289204"/>
            <a:ext cx="95250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b="1" dirty="0" smtClean="0">
                <a:solidFill>
                  <a:srgbClr val="261748"/>
                </a:solidFill>
              </a:rPr>
              <a:t> FE Server</a:t>
            </a:r>
            <a:endParaRPr lang="de-DE" sz="1050" b="1" dirty="0">
              <a:solidFill>
                <a:srgbClr val="261748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3275" y="1568239"/>
            <a:ext cx="10342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b="1" dirty="0" smtClean="0">
                <a:solidFill>
                  <a:srgbClr val="261748"/>
                </a:solidFill>
              </a:rPr>
              <a:t> RF </a:t>
            </a:r>
            <a:r>
              <a:rPr lang="de-DE" sz="1100" b="1" dirty="0">
                <a:solidFill>
                  <a:srgbClr val="261748"/>
                </a:solidFill>
              </a:rPr>
              <a:t>S</a:t>
            </a:r>
            <a:r>
              <a:rPr lang="de-DE" sz="1100" b="1" dirty="0" smtClean="0">
                <a:solidFill>
                  <a:srgbClr val="261748"/>
                </a:solidFill>
              </a:rPr>
              <a:t>tation</a:t>
            </a:r>
            <a:endParaRPr lang="de-DE" sz="1100" b="1" dirty="0">
              <a:solidFill>
                <a:srgbClr val="261748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52948" y="5558331"/>
            <a:ext cx="7825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b="1" dirty="0" smtClean="0">
                <a:solidFill>
                  <a:srgbClr val="261748"/>
                </a:solidFill>
              </a:rPr>
              <a:t> Master</a:t>
            </a:r>
            <a:endParaRPr lang="de-DE" sz="1100" b="1" dirty="0">
              <a:solidFill>
                <a:srgbClr val="261748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37467" y="5558918"/>
            <a:ext cx="6976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b="1" dirty="0" smtClean="0">
                <a:solidFill>
                  <a:srgbClr val="261748"/>
                </a:solidFill>
              </a:rPr>
              <a:t> Slave</a:t>
            </a:r>
            <a:endParaRPr lang="de-DE" sz="1100" b="1" dirty="0">
              <a:solidFill>
                <a:srgbClr val="261748"/>
              </a:solidFill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117472" y="5978036"/>
            <a:ext cx="8931275" cy="395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>
            <a:lvl1pPr marL="298450" indent="-298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58800" indent="-2587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817563" indent="-25717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"/>
              <a:defRPr sz="2400">
                <a:solidFill>
                  <a:schemeClr val="tx2"/>
                </a:solidFill>
                <a:latin typeface="+mn-lt"/>
                <a:ea typeface="+mn-ea"/>
              </a:defRPr>
            </a:lvl3pPr>
            <a:lvl4pPr marL="1077913" indent="-258763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rgbClr val="100F2E"/>
                </a:solidFill>
                <a:latin typeface="+mn-lt"/>
                <a:ea typeface="+mn-ea"/>
              </a:defRPr>
            </a:lvl4pPr>
            <a:lvl5pPr marL="13128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5pPr>
            <a:lvl6pPr marL="17700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6pPr>
            <a:lvl7pPr marL="22272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7pPr>
            <a:lvl8pPr marL="26844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8pPr>
            <a:lvl9pPr marL="31416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9pPr>
          </a:lstStyle>
          <a:p>
            <a:r>
              <a:rPr lang="en-US" sz="1800" dirty="0" smtClean="0"/>
              <a:t>Control of external modules by AMC boards ( Drift compensation, Piezo control )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75" y="6505575"/>
            <a:ext cx="5702300" cy="266700"/>
          </a:xfrm>
        </p:spPr>
        <p:txBody>
          <a:bodyPr/>
          <a:lstStyle/>
          <a:p>
            <a:r>
              <a:rPr lang="en-GB" dirty="0" smtClean="0"/>
              <a:t>26.11.2013, LLRF PRR</a:t>
            </a:r>
          </a:p>
          <a:p>
            <a:r>
              <a:rPr lang="en-GB" dirty="0" smtClean="0"/>
              <a:t>Christian Schmidt, LLRF WP02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874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Low Level Software Integration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4" y="1165609"/>
            <a:ext cx="8836026" cy="5349491"/>
          </a:xfrm>
        </p:spPr>
        <p:txBody>
          <a:bodyPr/>
          <a:lstStyle/>
          <a:p>
            <a:r>
              <a:rPr lang="en-US" sz="1800" dirty="0" smtClean="0"/>
              <a:t>Driver support package</a:t>
            </a:r>
          </a:p>
          <a:p>
            <a:pPr lvl="1"/>
            <a:r>
              <a:rPr lang="en-US" sz="1800" dirty="0" smtClean="0"/>
              <a:t>Generic hardware </a:t>
            </a:r>
            <a:r>
              <a:rPr lang="en-US" sz="1800" dirty="0" smtClean="0"/>
              <a:t>interface</a:t>
            </a:r>
          </a:p>
          <a:p>
            <a:pPr lvl="1"/>
            <a:endParaRPr lang="en-US" sz="1800" dirty="0" smtClean="0"/>
          </a:p>
          <a:p>
            <a:r>
              <a:rPr lang="en-US" sz="1800" dirty="0" smtClean="0"/>
              <a:t>Modular design </a:t>
            </a:r>
          </a:p>
          <a:p>
            <a:pPr lvl="1"/>
            <a:r>
              <a:rPr lang="en-US" sz="1800" dirty="0" smtClean="0">
                <a:sym typeface="Wingdings" panose="05000000000000000000" pitchFamily="2" charset="2"/>
              </a:rPr>
              <a:t>Master and slave </a:t>
            </a:r>
            <a:r>
              <a:rPr lang="en-US" sz="1800" dirty="0" smtClean="0">
                <a:sym typeface="Wingdings" panose="05000000000000000000" pitchFamily="2" charset="2"/>
              </a:rPr>
              <a:t>configuration</a:t>
            </a:r>
          </a:p>
          <a:p>
            <a:pPr lvl="1"/>
            <a:r>
              <a:rPr lang="en-US" sz="1800" dirty="0" smtClean="0">
                <a:sym typeface="Wingdings" panose="05000000000000000000" pitchFamily="2" charset="2"/>
              </a:rPr>
              <a:t>Gun control interface</a:t>
            </a:r>
          </a:p>
          <a:p>
            <a:pPr lvl="1"/>
            <a:endParaRPr lang="en-US" sz="1800" dirty="0" smtClean="0">
              <a:sym typeface="Wingdings" panose="05000000000000000000" pitchFamily="2" charset="2"/>
            </a:endParaRPr>
          </a:p>
          <a:p>
            <a:r>
              <a:rPr lang="en-US" sz="1800" dirty="0" smtClean="0">
                <a:sym typeface="Wingdings" panose="05000000000000000000" pitchFamily="2" charset="2"/>
              </a:rPr>
              <a:t>Remote maintenance </a:t>
            </a:r>
          </a:p>
          <a:p>
            <a:pPr lvl="1"/>
            <a:r>
              <a:rPr lang="en-US" sz="1800" dirty="0" smtClean="0">
                <a:sym typeface="Wingdings" panose="05000000000000000000" pitchFamily="2" charset="2"/>
              </a:rPr>
              <a:t>Programmable firmware</a:t>
            </a:r>
          </a:p>
          <a:p>
            <a:pPr lvl="1"/>
            <a:r>
              <a:rPr lang="en-US" sz="1800" dirty="0" smtClean="0">
                <a:sym typeface="Wingdings" panose="05000000000000000000" pitchFamily="2" charset="2"/>
              </a:rPr>
              <a:t>Frequent </a:t>
            </a:r>
            <a:r>
              <a:rPr lang="en-US" sz="1800" dirty="0">
                <a:sym typeface="Wingdings" panose="05000000000000000000" pitchFamily="2" charset="2"/>
              </a:rPr>
              <a:t>s</a:t>
            </a:r>
            <a:r>
              <a:rPr lang="en-US" sz="1800" dirty="0" smtClean="0">
                <a:sym typeface="Wingdings" panose="05000000000000000000" pitchFamily="2" charset="2"/>
              </a:rPr>
              <a:t>erver </a:t>
            </a:r>
            <a:r>
              <a:rPr lang="en-US" sz="1800" dirty="0" smtClean="0">
                <a:sym typeface="Wingdings" panose="05000000000000000000" pitchFamily="2" charset="2"/>
              </a:rPr>
              <a:t>updates</a:t>
            </a:r>
          </a:p>
          <a:p>
            <a:pPr lvl="1"/>
            <a:endParaRPr lang="en-US" sz="1800" dirty="0" smtClean="0">
              <a:sym typeface="Wingdings" panose="05000000000000000000" pitchFamily="2" charset="2"/>
            </a:endParaRPr>
          </a:p>
          <a:p>
            <a:r>
              <a:rPr lang="en-US" sz="1800" dirty="0" smtClean="0">
                <a:sym typeface="Wingdings" panose="05000000000000000000" pitchFamily="2" charset="2"/>
              </a:rPr>
              <a:t>DOOCS </a:t>
            </a:r>
            <a:r>
              <a:rPr lang="en-US" sz="1800" dirty="0" smtClean="0">
                <a:sym typeface="Wingdings" panose="05000000000000000000" pitchFamily="2" charset="2"/>
              </a:rPr>
              <a:t>compatibility</a:t>
            </a:r>
          </a:p>
          <a:p>
            <a:pPr lvl="1"/>
            <a:r>
              <a:rPr lang="en-US" sz="1800" dirty="0" err="1" smtClean="0">
                <a:sym typeface="Wingdings" panose="05000000000000000000" pitchFamily="2" charset="2"/>
              </a:rPr>
              <a:t>jDDD</a:t>
            </a:r>
            <a:r>
              <a:rPr lang="en-US" sz="1800" dirty="0" smtClean="0">
                <a:sym typeface="Wingdings" panose="05000000000000000000" pitchFamily="2" charset="2"/>
              </a:rPr>
              <a:t> as GUI</a:t>
            </a:r>
          </a:p>
          <a:p>
            <a:pPr lvl="1"/>
            <a:endParaRPr lang="en-US" sz="1800" dirty="0" smtClean="0">
              <a:sym typeface="Wingdings" panose="05000000000000000000" pitchFamily="2" charset="2"/>
            </a:endParaRPr>
          </a:p>
          <a:p>
            <a:r>
              <a:rPr lang="en-US" sz="1800" dirty="0" smtClean="0">
                <a:sym typeface="Wingdings" panose="05000000000000000000" pitchFamily="2" charset="2"/>
              </a:rPr>
              <a:t>Clear interface definition</a:t>
            </a:r>
          </a:p>
          <a:p>
            <a:pPr lvl="1"/>
            <a:r>
              <a:rPr lang="en-US" sz="1800" dirty="0" smtClean="0">
                <a:sym typeface="Wingdings" panose="05000000000000000000" pitchFamily="2" charset="2"/>
              </a:rPr>
              <a:t>Separate firmware </a:t>
            </a:r>
            <a:r>
              <a:rPr lang="en-US" sz="1800" dirty="0" smtClean="0">
                <a:sym typeface="Wingdings" panose="05000000000000000000" pitchFamily="2" charset="2"/>
              </a:rPr>
              <a:t>and server </a:t>
            </a:r>
            <a:r>
              <a:rPr lang="en-US" sz="1800" dirty="0" smtClean="0">
                <a:sym typeface="Wingdings" panose="05000000000000000000" pitchFamily="2" charset="2"/>
              </a:rPr>
              <a:t>development </a:t>
            </a:r>
            <a:r>
              <a:rPr lang="en-US" sz="1800" dirty="0" smtClean="0">
                <a:sym typeface="Wingdings" panose="05000000000000000000" pitchFamily="2" charset="2"/>
              </a:rPr>
              <a:t>possible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62500-1DB8-423D-81AE-6A0C84B7CCFF}" type="slidenum">
              <a:rPr lang="en-GB" smtClean="0"/>
              <a:pPr/>
              <a:t>5</a:t>
            </a:fld>
            <a:endParaRPr lang="en-GB"/>
          </a:p>
        </p:txBody>
      </p:sp>
      <p:grpSp>
        <p:nvGrpSpPr>
          <p:cNvPr id="7" name="Group 6"/>
          <p:cNvGrpSpPr/>
          <p:nvPr/>
        </p:nvGrpSpPr>
        <p:grpSpPr>
          <a:xfrm>
            <a:off x="4175098" y="1396721"/>
            <a:ext cx="4725867" cy="4000800"/>
            <a:chOff x="419100" y="1085850"/>
            <a:chExt cx="5610225" cy="3724275"/>
          </a:xfrm>
        </p:grpSpPr>
        <p:sp>
          <p:nvSpPr>
            <p:cNvPr id="6" name="Rectangle 5"/>
            <p:cNvSpPr/>
            <p:nvPr/>
          </p:nvSpPr>
          <p:spPr bwMode="auto">
            <a:xfrm>
              <a:off x="419100" y="1085850"/>
              <a:ext cx="5610225" cy="3724275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402" y="1123950"/>
              <a:ext cx="5368197" cy="363378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75" y="6505575"/>
            <a:ext cx="5702300" cy="266700"/>
          </a:xfrm>
        </p:spPr>
        <p:txBody>
          <a:bodyPr/>
          <a:lstStyle/>
          <a:p>
            <a:r>
              <a:rPr lang="en-GB" dirty="0" smtClean="0"/>
              <a:t>26.11.2013, LLRF PRR</a:t>
            </a:r>
          </a:p>
          <a:p>
            <a:r>
              <a:rPr lang="en-GB" dirty="0" smtClean="0"/>
              <a:t>Christian </a:t>
            </a:r>
            <a:r>
              <a:rPr lang="en-GB" dirty="0" smtClean="0"/>
              <a:t>Schmidt, LLRF WP02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758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Front End </a:t>
            </a:r>
            <a:r>
              <a:rPr lang="en-US" dirty="0"/>
              <a:t>A</a:t>
            </a:r>
            <a:r>
              <a:rPr lang="en-US" dirty="0" smtClean="0"/>
              <a:t>rchitecture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62500-1DB8-423D-81AE-6A0C84B7CCFF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76201" y="4783782"/>
            <a:ext cx="2809874" cy="99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 MTCA crate of SC RF station</a:t>
            </a:r>
          </a:p>
          <a:p>
            <a:pPr lvl="1"/>
            <a:r>
              <a:rPr lang="en-US" sz="1050" b="1" dirty="0" smtClean="0"/>
              <a:t> Inter- board communication</a:t>
            </a:r>
          </a:p>
          <a:p>
            <a:pPr lvl="1"/>
            <a:r>
              <a:rPr lang="en-US" sz="1050" b="1" dirty="0"/>
              <a:t> </a:t>
            </a:r>
            <a:r>
              <a:rPr lang="en-US" sz="1050" b="1" dirty="0" smtClean="0"/>
              <a:t>Main controller architecture</a:t>
            </a:r>
          </a:p>
          <a:p>
            <a:pPr lvl="1"/>
            <a:r>
              <a:rPr lang="en-US" sz="1050" b="1" dirty="0"/>
              <a:t> </a:t>
            </a:r>
            <a:r>
              <a:rPr lang="en-US" sz="1050" b="1" dirty="0" smtClean="0"/>
              <a:t>Separate master/slave configuration </a:t>
            </a:r>
            <a:endParaRPr lang="en-US" sz="105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6200" y="3667124"/>
            <a:ext cx="2953114" cy="835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 Front end server level </a:t>
            </a:r>
          </a:p>
          <a:p>
            <a:pPr lvl="1"/>
            <a:r>
              <a:rPr lang="en-US" sz="1050" b="1" dirty="0" smtClean="0"/>
              <a:t> Firmware communication</a:t>
            </a:r>
          </a:p>
          <a:p>
            <a:pPr lvl="1"/>
            <a:r>
              <a:rPr lang="en-US" sz="1050" b="1" dirty="0" smtClean="0"/>
              <a:t> Timing Information Interface</a:t>
            </a:r>
          </a:p>
          <a:p>
            <a:pPr lvl="1"/>
            <a:r>
              <a:rPr lang="en-US" sz="1050" b="1" dirty="0"/>
              <a:t> </a:t>
            </a:r>
            <a:r>
              <a:rPr lang="en-US" sz="1050" b="1" dirty="0" smtClean="0"/>
              <a:t>Control remote Firmware upgrade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200" y="2334880"/>
            <a:ext cx="2809875" cy="99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 Application functions  </a:t>
            </a:r>
          </a:p>
          <a:p>
            <a:pPr lvl="1"/>
            <a:r>
              <a:rPr lang="en-US" sz="1050" b="1" dirty="0" smtClean="0"/>
              <a:t> Internal communication protocol 0MQ</a:t>
            </a:r>
          </a:p>
          <a:p>
            <a:pPr lvl="1"/>
            <a:r>
              <a:rPr lang="en-US" sz="1050" b="1" dirty="0" smtClean="0"/>
              <a:t> Preprocessing steps, DAQ</a:t>
            </a:r>
          </a:p>
          <a:p>
            <a:pPr lvl="1"/>
            <a:r>
              <a:rPr lang="en-US" sz="1050" b="1" dirty="0" smtClean="0"/>
              <a:t> Performance evaluation</a:t>
            </a:r>
            <a:endParaRPr lang="en-US" sz="105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6200" y="1182355"/>
            <a:ext cx="2809873" cy="835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 User interface</a:t>
            </a:r>
          </a:p>
          <a:p>
            <a:pPr lvl="1"/>
            <a:r>
              <a:rPr lang="en-US" sz="1050" b="1" dirty="0" smtClean="0"/>
              <a:t> LLRF station as client </a:t>
            </a:r>
          </a:p>
          <a:p>
            <a:pPr lvl="1"/>
            <a:r>
              <a:rPr lang="en-US" sz="1050" b="1" dirty="0" smtClean="0"/>
              <a:t> Graphical display </a:t>
            </a:r>
            <a:r>
              <a:rPr lang="en-US" sz="1050" b="1" dirty="0" err="1" smtClean="0"/>
              <a:t>jddd</a:t>
            </a:r>
            <a:endParaRPr lang="en-US" sz="1050" b="1" dirty="0" smtClean="0"/>
          </a:p>
          <a:p>
            <a:pPr lvl="1"/>
            <a:r>
              <a:rPr lang="en-US" sz="1050" b="1" dirty="0" smtClean="0"/>
              <a:t> Middle layer interface</a:t>
            </a:r>
            <a:endParaRPr lang="en-US" sz="1050" b="1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75" y="6505575"/>
            <a:ext cx="5702300" cy="266700"/>
          </a:xfrm>
        </p:spPr>
        <p:txBody>
          <a:bodyPr/>
          <a:lstStyle/>
          <a:p>
            <a:r>
              <a:rPr lang="en-GB" dirty="0" smtClean="0"/>
              <a:t>26.11.2013, LLRF PRR</a:t>
            </a:r>
          </a:p>
          <a:p>
            <a:r>
              <a:rPr lang="en-GB" dirty="0" smtClean="0"/>
              <a:t>Christian Schmidt, LLRF WP02</a:t>
            </a:r>
            <a:endParaRPr lang="en-GB" dirty="0"/>
          </a:p>
        </p:txBody>
      </p:sp>
      <p:pic>
        <p:nvPicPr>
          <p:cNvPr id="13" name="Content Placeholder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29314" y="1182354"/>
            <a:ext cx="5882022" cy="476837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496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Server </a:t>
            </a:r>
            <a:r>
              <a:rPr lang="en-US" dirty="0" smtClean="0"/>
              <a:t>Property </a:t>
            </a:r>
            <a:r>
              <a:rPr lang="en-US" dirty="0" smtClean="0"/>
              <a:t>Naming convention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4" y="1190625"/>
            <a:ext cx="8730961" cy="5256357"/>
          </a:xfrm>
        </p:spPr>
        <p:txBody>
          <a:bodyPr/>
          <a:lstStyle/>
          <a:p>
            <a:r>
              <a:rPr lang="en-US" sz="2000" dirty="0" smtClean="0"/>
              <a:t>Already being introduced with LLRF@FLASH upgrade</a:t>
            </a:r>
          </a:p>
          <a:p>
            <a:pPr lvl="1"/>
            <a:r>
              <a:rPr lang="en-US" sz="2000" dirty="0" smtClean="0"/>
              <a:t>prepared / scalable to XFEL</a:t>
            </a:r>
          </a:p>
          <a:p>
            <a:r>
              <a:rPr lang="en-US" sz="2000" dirty="0"/>
              <a:t>Following DOOCS specific separation</a:t>
            </a:r>
          </a:p>
          <a:p>
            <a:pPr lvl="1"/>
            <a:r>
              <a:rPr lang="en-US" sz="2000" dirty="0"/>
              <a:t>Facility </a:t>
            </a:r>
            <a:r>
              <a:rPr lang="en-US" sz="2000" dirty="0" smtClean="0"/>
              <a:t> /        Device           /   Location           /  Property</a:t>
            </a:r>
            <a:endParaRPr lang="en-US" sz="2000" dirty="0"/>
          </a:p>
          <a:p>
            <a:endParaRPr lang="en-US" sz="2000" dirty="0" smtClean="0"/>
          </a:p>
          <a:p>
            <a:endParaRPr lang="en-US" sz="2000" dirty="0" smtClean="0"/>
          </a:p>
          <a:p>
            <a:pPr marL="300037" lvl="1" indent="0">
              <a:buNone/>
            </a:pPr>
            <a:endParaRPr lang="en-US" sz="2000" dirty="0"/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Location </a:t>
            </a:r>
            <a:r>
              <a:rPr lang="en-US" sz="2000" dirty="0" smtClean="0"/>
              <a:t>separation between master and slave</a:t>
            </a:r>
          </a:p>
          <a:p>
            <a:pPr lvl="2"/>
            <a:r>
              <a:rPr lang="en-US" sz="2000" dirty="0" smtClean="0"/>
              <a:t>Specific to generic </a:t>
            </a:r>
          </a:p>
          <a:p>
            <a:pPr lvl="1"/>
            <a:r>
              <a:rPr lang="en-US" sz="2000" dirty="0" smtClean="0"/>
              <a:t>Consistent for all </a:t>
            </a:r>
            <a:r>
              <a:rPr lang="en-US" sz="2000" dirty="0" smtClean="0"/>
              <a:t>facilities</a:t>
            </a:r>
            <a:endParaRPr lang="en-US" sz="2000" dirty="0" smtClean="0"/>
          </a:p>
          <a:p>
            <a:pPr lvl="1"/>
            <a:r>
              <a:rPr lang="en-US" sz="2000" dirty="0" smtClean="0"/>
              <a:t>Waveform is generated inside:	</a:t>
            </a:r>
          </a:p>
          <a:p>
            <a:pPr lvl="2"/>
            <a:r>
              <a:rPr lang="en-US" sz="2000" dirty="0" smtClean="0"/>
              <a:t>Server: FF_AMPL.TD</a:t>
            </a:r>
          </a:p>
          <a:p>
            <a:pPr lvl="2"/>
            <a:r>
              <a:rPr lang="en-US" sz="2000" dirty="0" smtClean="0"/>
              <a:t>RBV from Firmware: </a:t>
            </a:r>
            <a:r>
              <a:rPr lang="en-US" sz="2000" dirty="0" smtClean="0"/>
              <a:t>FF_AMPL.HW</a:t>
            </a: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62500-1DB8-423D-81AE-6A0C84B7CCFF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75" y="6505575"/>
            <a:ext cx="5702300" cy="266700"/>
          </a:xfrm>
        </p:spPr>
        <p:txBody>
          <a:bodyPr/>
          <a:lstStyle/>
          <a:p>
            <a:r>
              <a:rPr lang="en-GB" dirty="0" smtClean="0"/>
              <a:t>26.11.2013, LLRF PRR</a:t>
            </a:r>
          </a:p>
          <a:p>
            <a:r>
              <a:rPr lang="en-GB" dirty="0" smtClean="0"/>
              <a:t>Christian Schmidt, LLRF WP02</a:t>
            </a:r>
            <a:endParaRPr lang="en-GB" dirty="0"/>
          </a:p>
        </p:txBody>
      </p:sp>
      <p:grpSp>
        <p:nvGrpSpPr>
          <p:cNvPr id="10" name="Group 9"/>
          <p:cNvGrpSpPr/>
          <p:nvPr/>
        </p:nvGrpSpPr>
        <p:grpSpPr>
          <a:xfrm>
            <a:off x="720921" y="2960547"/>
            <a:ext cx="7156986" cy="866667"/>
            <a:chOff x="680729" y="2884159"/>
            <a:chExt cx="7156986" cy="866667"/>
          </a:xfrm>
        </p:grpSpPr>
        <p:sp>
          <p:nvSpPr>
            <p:cNvPr id="5" name="TextBox 4"/>
            <p:cNvSpPr txBox="1"/>
            <p:nvPr/>
          </p:nvSpPr>
          <p:spPr>
            <a:xfrm>
              <a:off x="680729" y="2884159"/>
              <a:ext cx="1071127" cy="8248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de-DE" sz="1400" b="1" dirty="0" smtClean="0">
                  <a:solidFill>
                    <a:schemeClr val="accent2"/>
                  </a:solidFill>
                </a:rPr>
                <a:t>XFEL.RF</a:t>
              </a:r>
            </a:p>
            <a:p>
              <a:pPr>
                <a:buNone/>
              </a:pPr>
              <a:r>
                <a:rPr lang="de-DE" sz="1400" b="1" dirty="0" smtClean="0">
                  <a:solidFill>
                    <a:schemeClr val="accent2"/>
                  </a:solidFill>
                </a:rPr>
                <a:t>AMTF.RF</a:t>
              </a:r>
            </a:p>
            <a:p>
              <a:pPr>
                <a:buNone/>
              </a:pPr>
              <a:r>
                <a:rPr lang="de-DE" sz="1400" b="1" dirty="0" smtClean="0">
                  <a:solidFill>
                    <a:schemeClr val="accent2"/>
                  </a:solidFill>
                </a:rPr>
                <a:t>FLASH.RF</a:t>
              </a:r>
              <a:endParaRPr lang="de-DE" sz="1400" b="1" dirty="0">
                <a:solidFill>
                  <a:schemeClr val="accent2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028882" y="2925985"/>
              <a:ext cx="1916871" cy="8248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de-DE" sz="1400" b="1" dirty="0" smtClean="0">
                  <a:solidFill>
                    <a:schemeClr val="accent2"/>
                  </a:solidFill>
                </a:rPr>
                <a:t>LLRF.CONTROLLER</a:t>
              </a:r>
            </a:p>
            <a:p>
              <a:pPr>
                <a:buNone/>
              </a:pPr>
              <a:r>
                <a:rPr lang="de-DE" sz="1400" b="1" dirty="0" smtClean="0">
                  <a:solidFill>
                    <a:schemeClr val="accent2"/>
                  </a:solidFill>
                </a:rPr>
                <a:t>QUENCHDETECT</a:t>
              </a:r>
            </a:p>
            <a:p>
              <a:pPr>
                <a:buNone/>
              </a:pPr>
              <a:r>
                <a:rPr lang="de-DE" sz="1400" b="1" dirty="0" smtClean="0">
                  <a:solidFill>
                    <a:schemeClr val="accent2"/>
                  </a:solidFill>
                </a:rPr>
                <a:t>LLRF.INFO</a:t>
              </a:r>
              <a:endParaRPr lang="de-DE" sz="1400" b="1" dirty="0" smtClean="0">
                <a:solidFill>
                  <a:schemeClr val="accent2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217058" y="2925263"/>
              <a:ext cx="1479892" cy="8248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de-DE" sz="1400" b="1" dirty="0" smtClean="0">
                  <a:solidFill>
                    <a:schemeClr val="accent2"/>
                  </a:solidFill>
                </a:rPr>
                <a:t>C1.M4.A9.L3</a:t>
              </a:r>
            </a:p>
            <a:p>
              <a:pPr>
                <a:buNone/>
              </a:pPr>
              <a:r>
                <a:rPr lang="de-DE" sz="1400" b="1" dirty="0" smtClean="0">
                  <a:solidFill>
                    <a:schemeClr val="accent2"/>
                  </a:solidFill>
                </a:rPr>
                <a:t>PVS.M12.A9.L3</a:t>
              </a:r>
            </a:p>
            <a:p>
              <a:pPr>
                <a:buNone/>
              </a:pPr>
              <a:r>
                <a:rPr lang="de-DE" sz="1400" b="1" dirty="0" smtClean="0">
                  <a:solidFill>
                    <a:schemeClr val="accent2"/>
                  </a:solidFill>
                </a:rPr>
                <a:t>CTRL.GUN.I1</a:t>
              </a:r>
              <a:endParaRPr lang="de-DE" sz="1400" b="1" dirty="0" smtClean="0">
                <a:solidFill>
                  <a:schemeClr val="accent2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117372" y="2925985"/>
              <a:ext cx="1720343" cy="8248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de-DE" sz="1400" b="1" dirty="0" smtClean="0">
                  <a:solidFill>
                    <a:schemeClr val="accent2"/>
                  </a:solidFill>
                </a:rPr>
                <a:t>PROBE.CAL_ROT</a:t>
              </a:r>
            </a:p>
            <a:p>
              <a:pPr>
                <a:buNone/>
              </a:pPr>
              <a:r>
                <a:rPr lang="de-DE" sz="1400" b="1" dirty="0" smtClean="0">
                  <a:solidFill>
                    <a:schemeClr val="accent2"/>
                  </a:solidFill>
                </a:rPr>
                <a:t>AMPL.SAMPLE</a:t>
              </a:r>
            </a:p>
            <a:p>
              <a:pPr>
                <a:buNone/>
              </a:pPr>
              <a:r>
                <a:rPr lang="de-DE" sz="1400" b="1" dirty="0" smtClean="0">
                  <a:solidFill>
                    <a:schemeClr val="accent2"/>
                  </a:solidFill>
                </a:rPr>
                <a:t>FB.ENA</a:t>
              </a:r>
              <a:endParaRPr lang="de-DE" sz="1400" b="1" dirty="0" smtClean="0">
                <a:solidFill>
                  <a:schemeClr val="accent2"/>
                </a:solidFill>
              </a:endParaRPr>
            </a:p>
          </p:txBody>
        </p:sp>
      </p:grpSp>
      <p:sp>
        <p:nvSpPr>
          <p:cNvPr id="12" name="Rounded Rectangle 11"/>
          <p:cNvSpPr/>
          <p:nvPr/>
        </p:nvSpPr>
        <p:spPr bwMode="auto">
          <a:xfrm>
            <a:off x="542611" y="2789455"/>
            <a:ext cx="7335297" cy="1167026"/>
          </a:xfrm>
          <a:prstGeom prst="roundRect">
            <a:avLst/>
          </a:prstGeom>
          <a:noFill/>
          <a:ln w="28575" cap="flat" cmpd="sng" algn="ctr">
            <a:solidFill>
              <a:srgbClr val="26174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de-DE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1540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 and Protection of Connected </a:t>
            </a:r>
            <a:r>
              <a:rPr lang="en-US" dirty="0"/>
              <a:t>S</a:t>
            </a:r>
            <a:r>
              <a:rPr lang="en-US" dirty="0" smtClean="0"/>
              <a:t>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5" y="1202397"/>
            <a:ext cx="6026150" cy="5278789"/>
          </a:xfrm>
        </p:spPr>
        <p:txBody>
          <a:bodyPr/>
          <a:lstStyle/>
          <a:p>
            <a:r>
              <a:rPr lang="en-US" sz="1800" dirty="0" smtClean="0"/>
              <a:t>Limiters, Pre-limiters triggering at defined thresholds</a:t>
            </a:r>
          </a:p>
          <a:p>
            <a:pPr lvl="1"/>
            <a:r>
              <a:rPr lang="en-US" sz="1800" dirty="0" smtClean="0"/>
              <a:t>Separately applied for all cavities</a:t>
            </a:r>
          </a:p>
          <a:p>
            <a:pPr lvl="1"/>
            <a:endParaRPr lang="en-US" sz="1800" dirty="0" smtClean="0"/>
          </a:p>
          <a:p>
            <a:r>
              <a:rPr lang="en-US" sz="1800" dirty="0" smtClean="0"/>
              <a:t>Quench detection and protection</a:t>
            </a:r>
          </a:p>
          <a:p>
            <a:pPr lvl="1"/>
            <a:r>
              <a:rPr lang="en-US" sz="1800" dirty="0" smtClean="0"/>
              <a:t>Measure changes in </a:t>
            </a:r>
            <a:r>
              <a:rPr lang="en-US" sz="1800" dirty="0" err="1" smtClean="0"/>
              <a:t>Ql</a:t>
            </a:r>
            <a:r>
              <a:rPr lang="en-US" sz="1800" dirty="0" smtClean="0"/>
              <a:t> and eventually stop RF</a:t>
            </a:r>
          </a:p>
          <a:p>
            <a:pPr lvl="1"/>
            <a:r>
              <a:rPr lang="en-US" sz="1800" dirty="0" smtClean="0"/>
              <a:t>jitter -&gt; soft quench, drop -&gt; hard quench </a:t>
            </a:r>
          </a:p>
          <a:p>
            <a:pPr lvl="1"/>
            <a:endParaRPr lang="en-US" sz="1800" dirty="0" smtClean="0"/>
          </a:p>
          <a:p>
            <a:r>
              <a:rPr lang="en-US" sz="1800" dirty="0" smtClean="0"/>
              <a:t>Connection to fast interlock system (MPS)</a:t>
            </a:r>
          </a:p>
          <a:p>
            <a:pPr lvl="1"/>
            <a:r>
              <a:rPr lang="en-US" sz="1800" dirty="0" smtClean="0"/>
              <a:t>RF inhibit RX/TX for LLRF system </a:t>
            </a:r>
          </a:p>
          <a:p>
            <a:pPr lvl="1"/>
            <a:r>
              <a:rPr lang="en-US" sz="1800" dirty="0" smtClean="0"/>
              <a:t>Piezo operation cryogenic interlocks</a:t>
            </a:r>
          </a:p>
          <a:p>
            <a:pPr lvl="1"/>
            <a:endParaRPr lang="en-US" sz="1800" dirty="0" smtClean="0"/>
          </a:p>
          <a:p>
            <a:r>
              <a:rPr lang="en-US" sz="1800" dirty="0" smtClean="0"/>
              <a:t>Gun lifetime management</a:t>
            </a:r>
          </a:p>
          <a:p>
            <a:pPr lvl="1"/>
            <a:r>
              <a:rPr lang="en-US" sz="1800" dirty="0" smtClean="0"/>
              <a:t>Monitoring of forward and reflected signals</a:t>
            </a:r>
          </a:p>
          <a:p>
            <a:pPr lvl="2"/>
            <a:r>
              <a:rPr lang="en-US" sz="1800" dirty="0" smtClean="0"/>
              <a:t>Fast RF stop intra-pulse</a:t>
            </a:r>
          </a:p>
          <a:p>
            <a:pPr lvl="2"/>
            <a:r>
              <a:rPr lang="en-US" sz="1800" dirty="0" smtClean="0"/>
              <a:t>Gun recovering in consecutive pulse</a:t>
            </a:r>
          </a:p>
          <a:p>
            <a:pPr lvl="1"/>
            <a:r>
              <a:rPr lang="en-US" sz="1800" dirty="0" smtClean="0"/>
              <a:t>Outlook </a:t>
            </a:r>
            <a:r>
              <a:rPr lang="en-US" sz="1800" dirty="0" smtClean="0">
                <a:sym typeface="Wingdings" panose="05000000000000000000" pitchFamily="2" charset="2"/>
              </a:rPr>
              <a:t></a:t>
            </a:r>
            <a:r>
              <a:rPr lang="en-US" sz="1800" dirty="0" smtClean="0"/>
              <a:t> </a:t>
            </a:r>
            <a:r>
              <a:rPr lang="en-US" sz="1800" dirty="0" smtClean="0"/>
              <a:t>merge temp control </a:t>
            </a:r>
          </a:p>
          <a:p>
            <a:pPr marL="0" indent="0">
              <a:buNone/>
            </a:pPr>
            <a:endParaRPr lang="en-US" sz="1800" dirty="0" smtClean="0"/>
          </a:p>
          <a:p>
            <a:pPr lvl="1"/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62500-1DB8-423D-81AE-6A0C84B7CCFF}" type="slidenum">
              <a:rPr lang="en-GB" smtClean="0"/>
              <a:pPr/>
              <a:t>8</a:t>
            </a:fld>
            <a:endParaRPr lang="en-GB"/>
          </a:p>
        </p:txBody>
      </p:sp>
      <p:pic>
        <p:nvPicPr>
          <p:cNvPr id="6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288" y="1319417"/>
            <a:ext cx="2929915" cy="1041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6073288" y="2611605"/>
            <a:ext cx="2929707" cy="2295228"/>
            <a:chOff x="6143624" y="2400597"/>
            <a:chExt cx="2929707" cy="2295228"/>
          </a:xfrm>
        </p:grpSpPr>
        <p:pic>
          <p:nvPicPr>
            <p:cNvPr id="8" name="Picture 7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682"/>
            <a:stretch/>
          </p:blipFill>
          <p:spPr>
            <a:xfrm>
              <a:off x="6143624" y="2468610"/>
              <a:ext cx="2929707" cy="2227215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7745515" y="2400597"/>
              <a:ext cx="1242648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05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Quench detection</a:t>
              </a:r>
              <a:endParaRPr lang="en-US" sz="10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908978" y="2877925"/>
              <a:ext cx="213856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b="1" dirty="0" smtClean="0">
                  <a:solidFill>
                    <a:srgbClr val="FF0000"/>
                  </a:solidFill>
                </a:rPr>
                <a:t>QUENCH</a:t>
              </a:r>
              <a:endParaRPr lang="en-US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11" name="Explosion 1 10"/>
            <p:cNvSpPr/>
            <p:nvPr/>
          </p:nvSpPr>
          <p:spPr bwMode="auto">
            <a:xfrm>
              <a:off x="7589686" y="2795622"/>
              <a:ext cx="777153" cy="395439"/>
            </a:xfrm>
            <a:prstGeom prst="irregularSeal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 bwMode="auto">
            <a:xfrm flipV="1">
              <a:off x="7322757" y="3333831"/>
              <a:ext cx="0" cy="929514"/>
            </a:xfrm>
            <a:prstGeom prst="straightConnector1">
              <a:avLst/>
            </a:prstGeom>
            <a:noFill/>
            <a:ln w="28575" cap="flat" cmpd="sng" algn="ctr">
              <a:solidFill>
                <a:schemeClr val="folHlink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13" name="TextBox 12"/>
            <p:cNvSpPr txBox="1"/>
            <p:nvPr/>
          </p:nvSpPr>
          <p:spPr>
            <a:xfrm>
              <a:off x="6589213" y="4242009"/>
              <a:ext cx="146708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000" b="1" dirty="0" smtClean="0">
                  <a:solidFill>
                    <a:srgbClr val="FD930A"/>
                  </a:solidFill>
                </a:rPr>
                <a:t>Gradient ramp-up</a:t>
              </a:r>
              <a:endParaRPr lang="en-US" sz="1200" b="1" dirty="0">
                <a:solidFill>
                  <a:srgbClr val="FD930A"/>
                </a:solidFill>
              </a:endParaRPr>
            </a:p>
          </p:txBody>
        </p:sp>
      </p:grp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75" y="6505575"/>
            <a:ext cx="5702300" cy="266700"/>
          </a:xfrm>
        </p:spPr>
        <p:txBody>
          <a:bodyPr/>
          <a:lstStyle/>
          <a:p>
            <a:r>
              <a:rPr lang="en-GB" dirty="0" smtClean="0"/>
              <a:t>26.11.2013, LLRF PRR</a:t>
            </a:r>
          </a:p>
          <a:p>
            <a:r>
              <a:rPr lang="en-GB" dirty="0" smtClean="0"/>
              <a:t>Christian Schmidt, LLRF WP02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7142937" y="1075439"/>
            <a:ext cx="167065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0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Cavity </a:t>
            </a:r>
            <a:r>
              <a:rPr lang="en-US" sz="10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sz="10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oupler protection</a:t>
            </a:r>
            <a:endParaRPr lang="en-US" sz="10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106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Limiter </a:t>
            </a:r>
            <a:r>
              <a:rPr lang="en-US" dirty="0" smtClean="0"/>
              <a:t>Functionality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827" y="4171950"/>
            <a:ext cx="8318176" cy="2017836"/>
          </a:xfrm>
        </p:spPr>
        <p:txBody>
          <a:bodyPr/>
          <a:lstStyle/>
          <a:p>
            <a:r>
              <a:rPr lang="en-US" sz="1800" dirty="0" smtClean="0"/>
              <a:t>Limiters applied on all critical stages inside controller chain</a:t>
            </a:r>
          </a:p>
          <a:p>
            <a:pPr lvl="1"/>
            <a:r>
              <a:rPr lang="en-US" sz="1800" dirty="0" smtClean="0"/>
              <a:t>Cavity Amplitude detection with two thresholds</a:t>
            </a:r>
            <a:endParaRPr lang="en-US" sz="1800" dirty="0" smtClean="0">
              <a:sym typeface="Wingdings" panose="05000000000000000000" pitchFamily="2" charset="2"/>
            </a:endParaRPr>
          </a:p>
          <a:p>
            <a:pPr lvl="2"/>
            <a:r>
              <a:rPr lang="en-US" sz="1800" dirty="0" smtClean="0">
                <a:sym typeface="Wingdings" panose="05000000000000000000" pitchFamily="2" charset="2"/>
              </a:rPr>
              <a:t>Set point reduction </a:t>
            </a:r>
          </a:p>
          <a:p>
            <a:pPr lvl="2"/>
            <a:r>
              <a:rPr lang="en-US" sz="1800" dirty="0" smtClean="0">
                <a:sym typeface="Wingdings" panose="05000000000000000000" pitchFamily="2" charset="2"/>
              </a:rPr>
              <a:t>Fast main controller output switch </a:t>
            </a:r>
          </a:p>
          <a:p>
            <a:pPr lvl="1"/>
            <a:r>
              <a:rPr lang="en-US" sz="1800" dirty="0" smtClean="0">
                <a:sym typeface="Wingdings" panose="05000000000000000000" pitchFamily="2" charset="2"/>
              </a:rPr>
              <a:t>Controller input and output + set point modulation from BBF</a:t>
            </a:r>
          </a:p>
          <a:p>
            <a:pPr lvl="1"/>
            <a:r>
              <a:rPr lang="en-US" sz="1800" dirty="0">
                <a:sym typeface="Wingdings" panose="05000000000000000000" pitchFamily="2" charset="2"/>
              </a:rPr>
              <a:t>All controller tables </a:t>
            </a:r>
            <a:r>
              <a:rPr lang="en-US" sz="1800" dirty="0" smtClean="0">
                <a:sym typeface="Wingdings" panose="05000000000000000000" pitchFamily="2" charset="2"/>
              </a:rPr>
              <a:t>loaded from server </a:t>
            </a:r>
            <a:endParaRPr lang="en-US" sz="1800" dirty="0">
              <a:sym typeface="Wingdings" panose="05000000000000000000" pitchFamily="2" charset="2"/>
            </a:endParaRPr>
          </a:p>
          <a:p>
            <a:pPr lvl="1"/>
            <a:endParaRPr lang="en-US" sz="1800" dirty="0" smtClean="0"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62500-1DB8-423D-81AE-6A0C84B7CCFF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6" name="Rectangle 5"/>
          <p:cNvSpPr/>
          <p:nvPr/>
        </p:nvSpPr>
        <p:spPr bwMode="auto">
          <a:xfrm>
            <a:off x="123826" y="1200150"/>
            <a:ext cx="8280640" cy="2749202"/>
          </a:xfrm>
          <a:prstGeom prst="rect">
            <a:avLst/>
          </a:prstGeom>
          <a:noFill/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de-DE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6063" y="1491715"/>
            <a:ext cx="33214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de-DE" dirty="0" smtClean="0"/>
              <a:t>C1</a:t>
            </a:r>
            <a:endParaRPr lang="de-DE" dirty="0"/>
          </a:p>
        </p:txBody>
      </p:sp>
      <p:sp>
        <p:nvSpPr>
          <p:cNvPr id="12" name="TextBox 11"/>
          <p:cNvSpPr txBox="1"/>
          <p:nvPr/>
        </p:nvSpPr>
        <p:spPr>
          <a:xfrm>
            <a:off x="252156" y="3440584"/>
            <a:ext cx="39626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de-DE" dirty="0" smtClean="0"/>
              <a:t>C32</a:t>
            </a:r>
            <a:endParaRPr lang="de-DE" dirty="0"/>
          </a:p>
        </p:txBody>
      </p:sp>
      <p:grpSp>
        <p:nvGrpSpPr>
          <p:cNvPr id="39" name="Group 38"/>
          <p:cNvGrpSpPr/>
          <p:nvPr/>
        </p:nvGrpSpPr>
        <p:grpSpPr>
          <a:xfrm>
            <a:off x="580864" y="1722544"/>
            <a:ext cx="515817" cy="1134746"/>
            <a:chOff x="554182" y="2041236"/>
            <a:chExt cx="540144" cy="277091"/>
          </a:xfrm>
        </p:grpSpPr>
        <p:cxnSp>
          <p:nvCxnSpPr>
            <p:cNvPr id="31" name="Straight Connector 30"/>
            <p:cNvCxnSpPr/>
            <p:nvPr/>
          </p:nvCxnSpPr>
          <p:spPr bwMode="auto">
            <a:xfrm>
              <a:off x="554182" y="2041236"/>
              <a:ext cx="332142" cy="0"/>
            </a:xfrm>
            <a:prstGeom prst="line">
              <a:avLst/>
            </a:prstGeom>
            <a:noFill/>
            <a:ln w="28575" cap="flat" cmpd="sng" algn="ctr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33" name="Straight Connector 32"/>
            <p:cNvCxnSpPr/>
            <p:nvPr/>
          </p:nvCxnSpPr>
          <p:spPr bwMode="auto">
            <a:xfrm flipV="1">
              <a:off x="885240" y="2041237"/>
              <a:ext cx="0" cy="277090"/>
            </a:xfrm>
            <a:prstGeom prst="line">
              <a:avLst/>
            </a:prstGeom>
            <a:noFill/>
            <a:ln w="28575" cap="flat" cmpd="sng" algn="ctr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36" name="Straight Connector 35"/>
            <p:cNvCxnSpPr/>
            <p:nvPr/>
          </p:nvCxnSpPr>
          <p:spPr bwMode="auto">
            <a:xfrm flipH="1">
              <a:off x="886324" y="2318327"/>
              <a:ext cx="208002" cy="0"/>
            </a:xfrm>
            <a:prstGeom prst="line">
              <a:avLst/>
            </a:prstGeom>
            <a:noFill/>
            <a:ln w="28575" cap="flat" cmpd="sng" algn="ctr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</p:grpSp>
      <p:sp>
        <p:nvSpPr>
          <p:cNvPr id="40" name="TextBox 39"/>
          <p:cNvSpPr txBox="1"/>
          <p:nvPr/>
        </p:nvSpPr>
        <p:spPr>
          <a:xfrm rot="16200000">
            <a:off x="36564" y="2446138"/>
            <a:ext cx="124104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100" b="1" dirty="0" err="1" smtClean="0"/>
              <a:t>Ampl</a:t>
            </a:r>
            <a:r>
              <a:rPr lang="en-US" sz="1100" b="1" dirty="0" smtClean="0"/>
              <a:t>. detection</a:t>
            </a:r>
            <a:endParaRPr lang="en-US" sz="1100" b="1" dirty="0"/>
          </a:p>
        </p:txBody>
      </p:sp>
      <p:grpSp>
        <p:nvGrpSpPr>
          <p:cNvPr id="42" name="Group 41"/>
          <p:cNvGrpSpPr/>
          <p:nvPr/>
        </p:nvGrpSpPr>
        <p:grpSpPr>
          <a:xfrm flipV="1">
            <a:off x="580863" y="7484391"/>
            <a:ext cx="389972" cy="277091"/>
            <a:chOff x="554182" y="2041236"/>
            <a:chExt cx="540145" cy="277091"/>
          </a:xfrm>
        </p:grpSpPr>
        <p:cxnSp>
          <p:nvCxnSpPr>
            <p:cNvPr id="43" name="Straight Connector 42"/>
            <p:cNvCxnSpPr/>
            <p:nvPr/>
          </p:nvCxnSpPr>
          <p:spPr bwMode="auto">
            <a:xfrm>
              <a:off x="554182" y="2041236"/>
              <a:ext cx="332142" cy="0"/>
            </a:xfrm>
            <a:prstGeom prst="line">
              <a:avLst/>
            </a:prstGeom>
            <a:noFill/>
            <a:ln w="28575" cap="flat" cmpd="sng" algn="ctr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44" name="Straight Connector 43"/>
            <p:cNvCxnSpPr/>
            <p:nvPr/>
          </p:nvCxnSpPr>
          <p:spPr bwMode="auto">
            <a:xfrm flipV="1">
              <a:off x="885240" y="2041237"/>
              <a:ext cx="0" cy="277090"/>
            </a:xfrm>
            <a:prstGeom prst="line">
              <a:avLst/>
            </a:prstGeom>
            <a:noFill/>
            <a:ln w="28575" cap="flat" cmpd="sng" algn="ctr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45" name="Straight Connector 44"/>
            <p:cNvCxnSpPr/>
            <p:nvPr/>
          </p:nvCxnSpPr>
          <p:spPr bwMode="auto">
            <a:xfrm flipH="1">
              <a:off x="886324" y="2316844"/>
              <a:ext cx="208003" cy="1483"/>
            </a:xfrm>
            <a:prstGeom prst="line">
              <a:avLst/>
            </a:prstGeom>
            <a:noFill/>
            <a:ln w="28575" cap="flat" cmpd="sng" algn="ctr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</p:grpSp>
      <p:cxnSp>
        <p:nvCxnSpPr>
          <p:cNvPr id="47" name="Straight Connector 46"/>
          <p:cNvCxnSpPr/>
          <p:nvPr/>
        </p:nvCxnSpPr>
        <p:spPr bwMode="auto">
          <a:xfrm>
            <a:off x="573976" y="1607131"/>
            <a:ext cx="1492757" cy="0"/>
          </a:xfrm>
          <a:prstGeom prst="line">
            <a:avLst/>
          </a:prstGeom>
          <a:noFill/>
          <a:ln w="28575" cap="flat" cmpd="sng" algn="ctr">
            <a:solidFill>
              <a:srgbClr val="26174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48" name="Straight Connector 47"/>
          <p:cNvCxnSpPr/>
          <p:nvPr/>
        </p:nvCxnSpPr>
        <p:spPr bwMode="auto">
          <a:xfrm>
            <a:off x="580863" y="3556000"/>
            <a:ext cx="1485870" cy="0"/>
          </a:xfrm>
          <a:prstGeom prst="line">
            <a:avLst/>
          </a:prstGeom>
          <a:noFill/>
          <a:ln w="28575" cap="flat" cmpd="sng" algn="ctr">
            <a:solidFill>
              <a:srgbClr val="26174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49" name="TextBox 48"/>
          <p:cNvSpPr txBox="1"/>
          <p:nvPr/>
        </p:nvSpPr>
        <p:spPr>
          <a:xfrm rot="16200000">
            <a:off x="196233" y="239227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de-DE" sz="1800" dirty="0" smtClean="0"/>
              <a:t>…</a:t>
            </a:r>
            <a:endParaRPr lang="de-DE" sz="1800" dirty="0"/>
          </a:p>
        </p:txBody>
      </p:sp>
      <p:sp>
        <p:nvSpPr>
          <p:cNvPr id="50" name="Flowchart: Delay 49"/>
          <p:cNvSpPr/>
          <p:nvPr/>
        </p:nvSpPr>
        <p:spPr bwMode="auto">
          <a:xfrm>
            <a:off x="1096682" y="2777403"/>
            <a:ext cx="304319" cy="277090"/>
          </a:xfrm>
          <a:prstGeom prst="flowChartDelay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de-DE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51" name="TextBox 50"/>
          <p:cNvSpPr txBox="1"/>
          <p:nvPr/>
        </p:nvSpPr>
        <p:spPr>
          <a:xfrm rot="16200000">
            <a:off x="740389" y="2035827"/>
            <a:ext cx="857927" cy="3970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Wingdings"/>
              <a:buChar char="Ø"/>
            </a:pPr>
            <a:r>
              <a:rPr lang="de-DE" b="1" dirty="0" smtClean="0"/>
              <a:t>Limit </a:t>
            </a:r>
          </a:p>
          <a:p>
            <a:pPr marL="171450" indent="-171450">
              <a:buFont typeface="Wingdings"/>
              <a:buChar char="Ø"/>
            </a:pPr>
            <a:r>
              <a:rPr lang="de-DE" b="1" dirty="0" err="1" smtClean="0"/>
              <a:t>Pre</a:t>
            </a:r>
            <a:r>
              <a:rPr lang="de-DE" b="1" dirty="0" smtClean="0"/>
              <a:t>-Limit</a:t>
            </a:r>
            <a:endParaRPr lang="de-DE" b="1" dirty="0"/>
          </a:p>
        </p:txBody>
      </p:sp>
      <p:cxnSp>
        <p:nvCxnSpPr>
          <p:cNvPr id="52" name="Straight Connector 51"/>
          <p:cNvCxnSpPr/>
          <p:nvPr/>
        </p:nvCxnSpPr>
        <p:spPr bwMode="auto">
          <a:xfrm>
            <a:off x="2066733" y="1598016"/>
            <a:ext cx="0" cy="1948869"/>
          </a:xfrm>
          <a:prstGeom prst="line">
            <a:avLst/>
          </a:prstGeom>
          <a:noFill/>
          <a:ln w="28575" cap="flat" cmpd="sng" algn="ctr">
            <a:solidFill>
              <a:srgbClr val="26174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63" name="Oval 62"/>
          <p:cNvSpPr/>
          <p:nvPr/>
        </p:nvSpPr>
        <p:spPr bwMode="auto">
          <a:xfrm>
            <a:off x="1932805" y="2063209"/>
            <a:ext cx="267855" cy="264425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rgbClr val="261748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de-DE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1990533" y="2121899"/>
            <a:ext cx="152400" cy="152400"/>
            <a:chOff x="2889346" y="2251436"/>
            <a:chExt cx="152400" cy="152400"/>
          </a:xfrm>
        </p:grpSpPr>
        <p:cxnSp>
          <p:nvCxnSpPr>
            <p:cNvPr id="66" name="Straight Connector 65"/>
            <p:cNvCxnSpPr/>
            <p:nvPr/>
          </p:nvCxnSpPr>
          <p:spPr bwMode="auto">
            <a:xfrm flipH="1">
              <a:off x="2889346" y="2327634"/>
              <a:ext cx="152400" cy="1"/>
            </a:xfrm>
            <a:prstGeom prst="line">
              <a:avLst/>
            </a:prstGeom>
            <a:noFill/>
            <a:ln w="28575" cap="flat" cmpd="sng" algn="ctr">
              <a:solidFill>
                <a:srgbClr val="261748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69" name="Straight Connector 68"/>
            <p:cNvCxnSpPr/>
            <p:nvPr/>
          </p:nvCxnSpPr>
          <p:spPr bwMode="auto">
            <a:xfrm rot="16200000" flipH="1">
              <a:off x="2889347" y="2327635"/>
              <a:ext cx="152400" cy="1"/>
            </a:xfrm>
            <a:prstGeom prst="line">
              <a:avLst/>
            </a:prstGeom>
            <a:noFill/>
            <a:ln w="28575" cap="flat" cmpd="sng" algn="ctr">
              <a:solidFill>
                <a:srgbClr val="261748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</p:grpSp>
      <p:sp>
        <p:nvSpPr>
          <p:cNvPr id="71" name="TextBox 70"/>
          <p:cNvSpPr txBox="1"/>
          <p:nvPr/>
        </p:nvSpPr>
        <p:spPr>
          <a:xfrm>
            <a:off x="2222065" y="1794329"/>
            <a:ext cx="575799" cy="3970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de-DE" b="1" dirty="0" err="1" smtClean="0"/>
              <a:t>Vector</a:t>
            </a:r>
            <a:r>
              <a:rPr lang="de-DE" b="1" dirty="0" smtClean="0"/>
              <a:t> </a:t>
            </a:r>
          </a:p>
          <a:p>
            <a:pPr algn="ctr">
              <a:buNone/>
            </a:pPr>
            <a:r>
              <a:rPr lang="de-DE" b="1" dirty="0" err="1" smtClean="0"/>
              <a:t>Sum</a:t>
            </a:r>
            <a:endParaRPr lang="de-DE" b="1" dirty="0"/>
          </a:p>
        </p:txBody>
      </p:sp>
      <p:sp>
        <p:nvSpPr>
          <p:cNvPr id="75" name="Oval 74"/>
          <p:cNvSpPr/>
          <p:nvPr/>
        </p:nvSpPr>
        <p:spPr bwMode="auto">
          <a:xfrm>
            <a:off x="2992948" y="2063208"/>
            <a:ext cx="267855" cy="264425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rgbClr val="261748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de-DE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cxnSp>
        <p:nvCxnSpPr>
          <p:cNvPr id="78" name="Straight Connector 77"/>
          <p:cNvCxnSpPr/>
          <p:nvPr/>
        </p:nvCxnSpPr>
        <p:spPr bwMode="auto">
          <a:xfrm>
            <a:off x="3053831" y="2200108"/>
            <a:ext cx="167798" cy="0"/>
          </a:xfrm>
          <a:prstGeom prst="line">
            <a:avLst/>
          </a:prstGeom>
          <a:noFill/>
          <a:ln w="28575" cap="flat" cmpd="sng" algn="ctr">
            <a:solidFill>
              <a:srgbClr val="26174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08" name="Oval 107"/>
          <p:cNvSpPr/>
          <p:nvPr/>
        </p:nvSpPr>
        <p:spPr bwMode="auto">
          <a:xfrm>
            <a:off x="2979171" y="2774459"/>
            <a:ext cx="289560" cy="281580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rgbClr val="261748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de-DE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grpSp>
        <p:nvGrpSpPr>
          <p:cNvPr id="109" name="Group 108"/>
          <p:cNvGrpSpPr/>
          <p:nvPr/>
        </p:nvGrpSpPr>
        <p:grpSpPr>
          <a:xfrm>
            <a:off x="3041987" y="2838699"/>
            <a:ext cx="166085" cy="152400"/>
            <a:chOff x="2889346" y="2251436"/>
            <a:chExt cx="152400" cy="152400"/>
          </a:xfrm>
        </p:grpSpPr>
        <p:cxnSp>
          <p:nvCxnSpPr>
            <p:cNvPr id="110" name="Straight Connector 109"/>
            <p:cNvCxnSpPr/>
            <p:nvPr/>
          </p:nvCxnSpPr>
          <p:spPr bwMode="auto">
            <a:xfrm flipH="1">
              <a:off x="2889346" y="2327634"/>
              <a:ext cx="152400" cy="1"/>
            </a:xfrm>
            <a:prstGeom prst="line">
              <a:avLst/>
            </a:prstGeom>
            <a:noFill/>
            <a:ln w="28575" cap="flat" cmpd="sng" algn="ctr">
              <a:solidFill>
                <a:srgbClr val="261748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111" name="Straight Connector 110"/>
            <p:cNvCxnSpPr/>
            <p:nvPr/>
          </p:nvCxnSpPr>
          <p:spPr bwMode="auto">
            <a:xfrm rot="16200000" flipH="1">
              <a:off x="2889347" y="2327635"/>
              <a:ext cx="152400" cy="1"/>
            </a:xfrm>
            <a:prstGeom prst="line">
              <a:avLst/>
            </a:prstGeom>
            <a:noFill/>
            <a:ln w="28575" cap="flat" cmpd="sng" algn="ctr">
              <a:solidFill>
                <a:srgbClr val="261748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</p:grpSp>
      <p:cxnSp>
        <p:nvCxnSpPr>
          <p:cNvPr id="113" name="Straight Arrow Connector 112"/>
          <p:cNvCxnSpPr>
            <a:stCxn id="292" idx="1"/>
            <a:endCxn id="108" idx="6"/>
          </p:cNvCxnSpPr>
          <p:nvPr/>
        </p:nvCxnSpPr>
        <p:spPr bwMode="auto">
          <a:xfrm flipH="1" flipV="1">
            <a:off x="3268731" y="2915249"/>
            <a:ext cx="296631" cy="795"/>
          </a:xfrm>
          <a:prstGeom prst="straightConnector1">
            <a:avLst/>
          </a:prstGeom>
          <a:noFill/>
          <a:ln w="28575" cap="flat" cmpd="sng" algn="ctr">
            <a:solidFill>
              <a:srgbClr val="261748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15" name="Straight Arrow Connector 114"/>
          <p:cNvCxnSpPr>
            <a:stCxn id="63" idx="6"/>
            <a:endCxn id="75" idx="2"/>
          </p:cNvCxnSpPr>
          <p:nvPr/>
        </p:nvCxnSpPr>
        <p:spPr bwMode="auto">
          <a:xfrm flipV="1">
            <a:off x="2200660" y="2195421"/>
            <a:ext cx="792288" cy="1"/>
          </a:xfrm>
          <a:prstGeom prst="straightConnector1">
            <a:avLst/>
          </a:prstGeom>
          <a:noFill/>
          <a:ln w="28575" cap="flat" cmpd="sng" algn="ctr">
            <a:solidFill>
              <a:srgbClr val="261748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19" name="Straight Arrow Connector 118"/>
          <p:cNvCxnSpPr>
            <a:stCxn id="122" idx="1"/>
            <a:endCxn id="292" idx="3"/>
          </p:cNvCxnSpPr>
          <p:nvPr/>
        </p:nvCxnSpPr>
        <p:spPr bwMode="auto">
          <a:xfrm flipH="1">
            <a:off x="3906954" y="2915948"/>
            <a:ext cx="219211" cy="96"/>
          </a:xfrm>
          <a:prstGeom prst="straightConnector1">
            <a:avLst/>
          </a:prstGeom>
          <a:noFill/>
          <a:ln w="28575" cap="flat" cmpd="sng" algn="ctr">
            <a:solidFill>
              <a:srgbClr val="261748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22" name="TextBox 121"/>
          <p:cNvSpPr txBox="1"/>
          <p:nvPr/>
        </p:nvSpPr>
        <p:spPr>
          <a:xfrm>
            <a:off x="4126165" y="2717432"/>
            <a:ext cx="864339" cy="3970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de-DE" b="1" dirty="0" smtClean="0"/>
              <a:t>Beam </a:t>
            </a:r>
            <a:r>
              <a:rPr lang="de-DE" b="1" dirty="0" err="1" smtClean="0"/>
              <a:t>based</a:t>
            </a:r>
            <a:endParaRPr lang="de-DE" b="1" dirty="0"/>
          </a:p>
          <a:p>
            <a:pPr>
              <a:buNone/>
            </a:pPr>
            <a:r>
              <a:rPr lang="de-DE" b="1" dirty="0" smtClean="0"/>
              <a:t>Feedback</a:t>
            </a:r>
            <a:endParaRPr lang="de-DE" b="1" dirty="0"/>
          </a:p>
        </p:txBody>
      </p:sp>
      <p:cxnSp>
        <p:nvCxnSpPr>
          <p:cNvPr id="123" name="Straight Arrow Connector 122"/>
          <p:cNvCxnSpPr>
            <a:stCxn id="126" idx="3"/>
            <a:endCxn id="108" idx="2"/>
          </p:cNvCxnSpPr>
          <p:nvPr/>
        </p:nvCxnSpPr>
        <p:spPr bwMode="auto">
          <a:xfrm flipV="1">
            <a:off x="2719032" y="2915249"/>
            <a:ext cx="260139" cy="1589"/>
          </a:xfrm>
          <a:prstGeom prst="straightConnector1">
            <a:avLst/>
          </a:prstGeom>
          <a:noFill/>
          <a:ln w="28575" cap="flat" cmpd="sng" algn="ctr">
            <a:solidFill>
              <a:srgbClr val="261748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37" name="Straight Arrow Connector 136"/>
          <p:cNvCxnSpPr>
            <a:stCxn id="289" idx="0"/>
            <a:endCxn id="108" idx="4"/>
          </p:cNvCxnSpPr>
          <p:nvPr/>
        </p:nvCxnSpPr>
        <p:spPr bwMode="auto">
          <a:xfrm flipH="1" flipV="1">
            <a:off x="3123951" y="3056039"/>
            <a:ext cx="828" cy="315527"/>
          </a:xfrm>
          <a:prstGeom prst="straightConnector1">
            <a:avLst/>
          </a:prstGeom>
          <a:noFill/>
          <a:ln w="28575" cap="flat" cmpd="sng" algn="ctr">
            <a:solidFill>
              <a:srgbClr val="261748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40" name="TextBox 139"/>
          <p:cNvSpPr txBox="1"/>
          <p:nvPr/>
        </p:nvSpPr>
        <p:spPr>
          <a:xfrm>
            <a:off x="2208054" y="3094440"/>
            <a:ext cx="678391" cy="3970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de-DE" b="1" dirty="0" smtClean="0"/>
              <a:t>Set </a:t>
            </a:r>
            <a:r>
              <a:rPr lang="de-DE" b="1" dirty="0" err="1" smtClean="0"/>
              <a:t>point</a:t>
            </a:r>
            <a:endParaRPr lang="de-DE" b="1" dirty="0" smtClean="0"/>
          </a:p>
          <a:p>
            <a:pPr algn="ctr">
              <a:buNone/>
            </a:pPr>
            <a:r>
              <a:rPr lang="de-DE" b="1" dirty="0" err="1" smtClean="0"/>
              <a:t>Tables</a:t>
            </a:r>
            <a:endParaRPr lang="de-DE" b="1" dirty="0"/>
          </a:p>
        </p:txBody>
      </p:sp>
      <p:sp>
        <p:nvSpPr>
          <p:cNvPr id="141" name="TextBox 140"/>
          <p:cNvSpPr txBox="1"/>
          <p:nvPr/>
        </p:nvSpPr>
        <p:spPr>
          <a:xfrm>
            <a:off x="3290551" y="3270794"/>
            <a:ext cx="780705" cy="563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de-DE" b="1" dirty="0" err="1" smtClean="0"/>
              <a:t>Setpoint</a:t>
            </a:r>
            <a:endParaRPr lang="de-DE" b="1" dirty="0" smtClean="0"/>
          </a:p>
          <a:p>
            <a:pPr algn="ctr">
              <a:buNone/>
            </a:pPr>
            <a:r>
              <a:rPr lang="de-DE" b="1" dirty="0" err="1" smtClean="0"/>
              <a:t>Correction</a:t>
            </a:r>
            <a:endParaRPr lang="de-DE" b="1" dirty="0" smtClean="0"/>
          </a:p>
          <a:p>
            <a:pPr algn="ctr">
              <a:buNone/>
            </a:pPr>
            <a:r>
              <a:rPr lang="de-DE" b="1" dirty="0" err="1" smtClean="0"/>
              <a:t>Tables</a:t>
            </a:r>
            <a:endParaRPr lang="de-DE" b="1" dirty="0"/>
          </a:p>
        </p:txBody>
      </p:sp>
      <p:cxnSp>
        <p:nvCxnSpPr>
          <p:cNvPr id="143" name="Elbow Connector 142"/>
          <p:cNvCxnSpPr>
            <a:stCxn id="50" idx="3"/>
            <a:endCxn id="126" idx="1"/>
          </p:cNvCxnSpPr>
          <p:nvPr/>
        </p:nvCxnSpPr>
        <p:spPr bwMode="auto">
          <a:xfrm>
            <a:off x="1401001" y="2915948"/>
            <a:ext cx="976439" cy="890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chemeClr val="folHlink"/>
            </a:solidFill>
            <a:prstDash val="sysDot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44" name="TextBox 143"/>
          <p:cNvSpPr txBox="1"/>
          <p:nvPr/>
        </p:nvSpPr>
        <p:spPr>
          <a:xfrm>
            <a:off x="1339970" y="2960574"/>
            <a:ext cx="74892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de-DE" b="1" dirty="0" err="1" smtClean="0"/>
              <a:t>Reduction</a:t>
            </a:r>
            <a:endParaRPr lang="de-DE" b="1" dirty="0"/>
          </a:p>
        </p:txBody>
      </p:sp>
      <p:cxnSp>
        <p:nvCxnSpPr>
          <p:cNvPr id="146" name="Straight Arrow Connector 145"/>
          <p:cNvCxnSpPr>
            <a:stCxn id="75" idx="6"/>
            <a:endCxn id="308" idx="1"/>
          </p:cNvCxnSpPr>
          <p:nvPr/>
        </p:nvCxnSpPr>
        <p:spPr bwMode="auto">
          <a:xfrm flipV="1">
            <a:off x="3260803" y="2194182"/>
            <a:ext cx="277521" cy="1239"/>
          </a:xfrm>
          <a:prstGeom prst="straightConnector1">
            <a:avLst/>
          </a:prstGeom>
          <a:noFill/>
          <a:ln w="28575" cap="flat" cmpd="sng" algn="ctr">
            <a:solidFill>
              <a:srgbClr val="261748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53" name="Straight Arrow Connector 152"/>
          <p:cNvCxnSpPr>
            <a:stCxn id="308" idx="3"/>
            <a:endCxn id="155" idx="1"/>
          </p:cNvCxnSpPr>
          <p:nvPr/>
        </p:nvCxnSpPr>
        <p:spPr bwMode="auto">
          <a:xfrm flipV="1">
            <a:off x="3879916" y="2192655"/>
            <a:ext cx="471018" cy="1527"/>
          </a:xfrm>
          <a:prstGeom prst="straightConnector1">
            <a:avLst/>
          </a:prstGeom>
          <a:noFill/>
          <a:ln w="28575" cap="flat" cmpd="sng" algn="ctr">
            <a:solidFill>
              <a:srgbClr val="261748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55" name="Flowchart: Process 154"/>
          <p:cNvSpPr/>
          <p:nvPr/>
        </p:nvSpPr>
        <p:spPr bwMode="auto">
          <a:xfrm>
            <a:off x="4350934" y="2039661"/>
            <a:ext cx="468971" cy="305988"/>
          </a:xfrm>
          <a:prstGeom prst="flowChartProcess">
            <a:avLst/>
          </a:prstGeom>
          <a:noFill/>
          <a:ln w="28575" cap="flat" cmpd="sng" algn="ctr">
            <a:solidFill>
              <a:srgbClr val="26174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de-DE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4418891" y="2068860"/>
            <a:ext cx="4058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de-DE" sz="1000" b="1" dirty="0" err="1" smtClean="0"/>
              <a:t>Ctrl</a:t>
            </a:r>
            <a:endParaRPr lang="de-DE" sz="1000" b="1" dirty="0"/>
          </a:p>
        </p:txBody>
      </p:sp>
      <p:cxnSp>
        <p:nvCxnSpPr>
          <p:cNvPr id="157" name="Straight Arrow Connector 156"/>
          <p:cNvCxnSpPr>
            <a:stCxn id="155" idx="3"/>
            <a:endCxn id="161" idx="2"/>
          </p:cNvCxnSpPr>
          <p:nvPr/>
        </p:nvCxnSpPr>
        <p:spPr bwMode="auto">
          <a:xfrm flipV="1">
            <a:off x="4819905" y="2192057"/>
            <a:ext cx="332903" cy="598"/>
          </a:xfrm>
          <a:prstGeom prst="straightConnector1">
            <a:avLst/>
          </a:prstGeom>
          <a:noFill/>
          <a:ln w="28575" cap="flat" cmpd="sng" algn="ctr">
            <a:solidFill>
              <a:srgbClr val="261748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60" name="TextBox 159"/>
          <p:cNvSpPr txBox="1"/>
          <p:nvPr/>
        </p:nvSpPr>
        <p:spPr>
          <a:xfrm>
            <a:off x="3202383" y="1589079"/>
            <a:ext cx="1050289" cy="3970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de-DE" b="1" dirty="0" smtClean="0"/>
              <a:t>Controller Input</a:t>
            </a:r>
          </a:p>
          <a:p>
            <a:pPr algn="ctr">
              <a:buNone/>
            </a:pPr>
            <a:r>
              <a:rPr lang="de-DE" b="1" dirty="0" err="1" smtClean="0"/>
              <a:t>Limiter</a:t>
            </a:r>
            <a:endParaRPr lang="de-DE" b="1" dirty="0"/>
          </a:p>
        </p:txBody>
      </p:sp>
      <p:sp>
        <p:nvSpPr>
          <p:cNvPr id="161" name="Oval 160"/>
          <p:cNvSpPr/>
          <p:nvPr/>
        </p:nvSpPr>
        <p:spPr bwMode="auto">
          <a:xfrm>
            <a:off x="5152808" y="2059844"/>
            <a:ext cx="267855" cy="264425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rgbClr val="261748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de-DE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grpSp>
        <p:nvGrpSpPr>
          <p:cNvPr id="162" name="Group 161"/>
          <p:cNvGrpSpPr/>
          <p:nvPr/>
        </p:nvGrpSpPr>
        <p:grpSpPr>
          <a:xfrm>
            <a:off x="5210536" y="2116757"/>
            <a:ext cx="152400" cy="152400"/>
            <a:chOff x="2889346" y="2251436"/>
            <a:chExt cx="152400" cy="152400"/>
          </a:xfrm>
        </p:grpSpPr>
        <p:cxnSp>
          <p:nvCxnSpPr>
            <p:cNvPr id="163" name="Straight Connector 162"/>
            <p:cNvCxnSpPr/>
            <p:nvPr/>
          </p:nvCxnSpPr>
          <p:spPr bwMode="auto">
            <a:xfrm flipH="1">
              <a:off x="2889346" y="2327634"/>
              <a:ext cx="152400" cy="1"/>
            </a:xfrm>
            <a:prstGeom prst="line">
              <a:avLst/>
            </a:prstGeom>
            <a:noFill/>
            <a:ln w="28575" cap="flat" cmpd="sng" algn="ctr">
              <a:solidFill>
                <a:srgbClr val="261748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164" name="Straight Connector 163"/>
            <p:cNvCxnSpPr/>
            <p:nvPr/>
          </p:nvCxnSpPr>
          <p:spPr bwMode="auto">
            <a:xfrm rot="16200000" flipH="1">
              <a:off x="2889347" y="2327635"/>
              <a:ext cx="152400" cy="1"/>
            </a:xfrm>
            <a:prstGeom prst="line">
              <a:avLst/>
            </a:prstGeom>
            <a:noFill/>
            <a:ln w="28575" cap="flat" cmpd="sng" algn="ctr">
              <a:solidFill>
                <a:srgbClr val="261748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</p:grpSp>
      <p:sp>
        <p:nvSpPr>
          <p:cNvPr id="170" name="TextBox 169"/>
          <p:cNvSpPr txBox="1"/>
          <p:nvPr/>
        </p:nvSpPr>
        <p:spPr>
          <a:xfrm>
            <a:off x="4814723" y="3148749"/>
            <a:ext cx="941284" cy="3970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de-DE" b="1" dirty="0" smtClean="0"/>
              <a:t>Feed Forward</a:t>
            </a:r>
          </a:p>
          <a:p>
            <a:pPr algn="ctr">
              <a:buNone/>
            </a:pPr>
            <a:r>
              <a:rPr lang="de-DE" b="1" dirty="0" err="1" smtClean="0"/>
              <a:t>Tables</a:t>
            </a:r>
            <a:endParaRPr lang="de-DE" b="1" dirty="0" smtClean="0"/>
          </a:p>
        </p:txBody>
      </p:sp>
      <p:cxnSp>
        <p:nvCxnSpPr>
          <p:cNvPr id="171" name="Straight Arrow Connector 170"/>
          <p:cNvCxnSpPr>
            <a:stCxn id="296" idx="0"/>
            <a:endCxn id="161" idx="4"/>
          </p:cNvCxnSpPr>
          <p:nvPr/>
        </p:nvCxnSpPr>
        <p:spPr bwMode="auto">
          <a:xfrm flipV="1">
            <a:off x="5285366" y="2324269"/>
            <a:ext cx="1370" cy="278326"/>
          </a:xfrm>
          <a:prstGeom prst="straightConnector1">
            <a:avLst/>
          </a:prstGeom>
          <a:noFill/>
          <a:ln w="28575" cap="flat" cmpd="sng" algn="ctr">
            <a:solidFill>
              <a:srgbClr val="261748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74" name="Straight Arrow Connector 173"/>
          <p:cNvCxnSpPr>
            <a:stCxn id="170" idx="0"/>
            <a:endCxn id="296" idx="2"/>
          </p:cNvCxnSpPr>
          <p:nvPr/>
        </p:nvCxnSpPr>
        <p:spPr bwMode="auto">
          <a:xfrm flipV="1">
            <a:off x="5285365" y="2932121"/>
            <a:ext cx="1" cy="216628"/>
          </a:xfrm>
          <a:prstGeom prst="straightConnector1">
            <a:avLst/>
          </a:prstGeom>
          <a:noFill/>
          <a:ln w="28575" cap="flat" cmpd="sng" algn="ctr">
            <a:solidFill>
              <a:srgbClr val="261748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grpSp>
        <p:nvGrpSpPr>
          <p:cNvPr id="275" name="Group 274"/>
          <p:cNvGrpSpPr/>
          <p:nvPr/>
        </p:nvGrpSpPr>
        <p:grpSpPr>
          <a:xfrm>
            <a:off x="5694182" y="2061863"/>
            <a:ext cx="267855" cy="264425"/>
            <a:chOff x="6010755" y="2059518"/>
            <a:chExt cx="267855" cy="264425"/>
          </a:xfrm>
        </p:grpSpPr>
        <p:sp>
          <p:nvSpPr>
            <p:cNvPr id="175" name="Oval 174"/>
            <p:cNvSpPr/>
            <p:nvPr/>
          </p:nvSpPr>
          <p:spPr bwMode="auto">
            <a:xfrm>
              <a:off x="6010755" y="2059518"/>
              <a:ext cx="267855" cy="264425"/>
            </a:xfrm>
            <a:prstGeom prst="ellipse">
              <a:avLst/>
            </a:prstGeom>
            <a:solidFill>
              <a:schemeClr val="bg1"/>
            </a:solidFill>
            <a:ln w="28575" cap="flat" cmpd="sng" algn="ctr">
              <a:solidFill>
                <a:srgbClr val="261748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grpSp>
          <p:nvGrpSpPr>
            <p:cNvPr id="176" name="Group 175"/>
            <p:cNvGrpSpPr/>
            <p:nvPr/>
          </p:nvGrpSpPr>
          <p:grpSpPr>
            <a:xfrm>
              <a:off x="6065831" y="2116757"/>
              <a:ext cx="152400" cy="152400"/>
              <a:chOff x="2889346" y="2251436"/>
              <a:chExt cx="152400" cy="152400"/>
            </a:xfrm>
          </p:grpSpPr>
          <p:cxnSp>
            <p:nvCxnSpPr>
              <p:cNvPr id="177" name="Straight Connector 176"/>
              <p:cNvCxnSpPr/>
              <p:nvPr/>
            </p:nvCxnSpPr>
            <p:spPr bwMode="auto">
              <a:xfrm flipH="1">
                <a:off x="2889346" y="2327634"/>
                <a:ext cx="152400" cy="1"/>
              </a:xfrm>
              <a:prstGeom prst="line">
                <a:avLst/>
              </a:prstGeom>
              <a:noFill/>
              <a:ln w="28575" cap="flat" cmpd="sng" algn="ctr">
                <a:solidFill>
                  <a:srgbClr val="26174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78" name="Straight Connector 177"/>
              <p:cNvCxnSpPr/>
              <p:nvPr/>
            </p:nvCxnSpPr>
            <p:spPr bwMode="auto">
              <a:xfrm rot="16200000" flipH="1">
                <a:off x="2889347" y="2327635"/>
                <a:ext cx="152400" cy="1"/>
              </a:xfrm>
              <a:prstGeom prst="line">
                <a:avLst/>
              </a:prstGeom>
              <a:noFill/>
              <a:ln w="28575" cap="flat" cmpd="sng" algn="ctr">
                <a:solidFill>
                  <a:srgbClr val="26174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184" name="TextBox 183"/>
          <p:cNvSpPr txBox="1"/>
          <p:nvPr/>
        </p:nvSpPr>
        <p:spPr>
          <a:xfrm>
            <a:off x="5097544" y="3627211"/>
            <a:ext cx="146065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de-DE" b="1" dirty="0" smtClean="0"/>
              <a:t>Learning Feed Forward</a:t>
            </a:r>
            <a:endParaRPr lang="de-DE" b="1" dirty="0"/>
          </a:p>
        </p:txBody>
      </p:sp>
      <p:cxnSp>
        <p:nvCxnSpPr>
          <p:cNvPr id="185" name="Straight Arrow Connector 184"/>
          <p:cNvCxnSpPr>
            <a:stCxn id="323" idx="0"/>
            <a:endCxn id="175" idx="4"/>
          </p:cNvCxnSpPr>
          <p:nvPr/>
        </p:nvCxnSpPr>
        <p:spPr bwMode="auto">
          <a:xfrm flipH="1" flipV="1">
            <a:off x="5828110" y="2326288"/>
            <a:ext cx="2372" cy="265345"/>
          </a:xfrm>
          <a:prstGeom prst="straightConnector1">
            <a:avLst/>
          </a:prstGeom>
          <a:noFill/>
          <a:ln w="28575" cap="flat" cmpd="sng" algn="ctr">
            <a:solidFill>
              <a:srgbClr val="261748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86" name="Straight Arrow Connector 185"/>
          <p:cNvCxnSpPr>
            <a:stCxn id="184" idx="0"/>
            <a:endCxn id="323" idx="2"/>
          </p:cNvCxnSpPr>
          <p:nvPr/>
        </p:nvCxnSpPr>
        <p:spPr bwMode="auto">
          <a:xfrm flipV="1">
            <a:off x="5827872" y="2921159"/>
            <a:ext cx="2610" cy="706052"/>
          </a:xfrm>
          <a:prstGeom prst="straightConnector1">
            <a:avLst/>
          </a:prstGeom>
          <a:noFill/>
          <a:ln w="28575" cap="flat" cmpd="sng" algn="ctr">
            <a:solidFill>
              <a:srgbClr val="261748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92" name="Straight Arrow Connector 191"/>
          <p:cNvCxnSpPr>
            <a:stCxn id="161" idx="6"/>
            <a:endCxn id="175" idx="2"/>
          </p:cNvCxnSpPr>
          <p:nvPr/>
        </p:nvCxnSpPr>
        <p:spPr bwMode="auto">
          <a:xfrm>
            <a:off x="5420663" y="2192057"/>
            <a:ext cx="273519" cy="2019"/>
          </a:xfrm>
          <a:prstGeom prst="straightConnector1">
            <a:avLst/>
          </a:prstGeom>
          <a:noFill/>
          <a:ln w="28575" cap="flat" cmpd="sng" algn="ctr">
            <a:solidFill>
              <a:srgbClr val="261748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00" name="Straight Arrow Connector 199"/>
          <p:cNvCxnSpPr>
            <a:stCxn id="175" idx="6"/>
            <a:endCxn id="284" idx="2"/>
          </p:cNvCxnSpPr>
          <p:nvPr/>
        </p:nvCxnSpPr>
        <p:spPr bwMode="auto">
          <a:xfrm flipV="1">
            <a:off x="5962037" y="2192957"/>
            <a:ext cx="255775" cy="1119"/>
          </a:xfrm>
          <a:prstGeom prst="straightConnector1">
            <a:avLst/>
          </a:prstGeom>
          <a:noFill/>
          <a:ln w="28575" cap="flat" cmpd="sng" algn="ctr">
            <a:solidFill>
              <a:srgbClr val="261748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203" name="TextBox 202"/>
          <p:cNvSpPr txBox="1"/>
          <p:nvPr/>
        </p:nvSpPr>
        <p:spPr>
          <a:xfrm>
            <a:off x="6311259" y="1589079"/>
            <a:ext cx="1146469" cy="3970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de-DE" b="1" dirty="0" smtClean="0"/>
              <a:t>Controller Output</a:t>
            </a:r>
          </a:p>
          <a:p>
            <a:pPr algn="ctr">
              <a:buNone/>
            </a:pPr>
            <a:r>
              <a:rPr lang="de-DE" b="1" dirty="0" err="1" smtClean="0"/>
              <a:t>Limiter</a:t>
            </a:r>
            <a:endParaRPr lang="de-DE" b="1" dirty="0"/>
          </a:p>
        </p:txBody>
      </p:sp>
      <p:cxnSp>
        <p:nvCxnSpPr>
          <p:cNvPr id="204" name="Elbow Connector 203"/>
          <p:cNvCxnSpPr>
            <a:stCxn id="50" idx="3"/>
            <a:endCxn id="211" idx="0"/>
          </p:cNvCxnSpPr>
          <p:nvPr/>
        </p:nvCxnSpPr>
        <p:spPr bwMode="auto">
          <a:xfrm flipV="1">
            <a:off x="1401001" y="2002550"/>
            <a:ext cx="6314668" cy="913398"/>
          </a:xfrm>
          <a:prstGeom prst="bentConnector4">
            <a:avLst>
              <a:gd name="adj1" fmla="val 2157"/>
              <a:gd name="adj2" fmla="val 150879"/>
            </a:avLst>
          </a:prstGeom>
          <a:noFill/>
          <a:ln w="28575" cap="flat" cmpd="sng" algn="ctr">
            <a:solidFill>
              <a:schemeClr val="folHlink"/>
            </a:solidFill>
            <a:prstDash val="sysDot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211" name="Flowchart: Process 210"/>
          <p:cNvSpPr/>
          <p:nvPr/>
        </p:nvSpPr>
        <p:spPr bwMode="auto">
          <a:xfrm>
            <a:off x="7471333" y="2002550"/>
            <a:ext cx="488671" cy="381066"/>
          </a:xfrm>
          <a:prstGeom prst="flowChartProcess">
            <a:avLst/>
          </a:prstGeom>
          <a:noFill/>
          <a:ln w="28575" cap="flat" cmpd="sng" algn="ctr">
            <a:solidFill>
              <a:srgbClr val="26174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de-DE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cxnSp>
        <p:nvCxnSpPr>
          <p:cNvPr id="212" name="Straight Connector 211"/>
          <p:cNvCxnSpPr/>
          <p:nvPr/>
        </p:nvCxnSpPr>
        <p:spPr bwMode="auto">
          <a:xfrm>
            <a:off x="7531824" y="2206073"/>
            <a:ext cx="86571" cy="0"/>
          </a:xfrm>
          <a:prstGeom prst="line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13" name="Straight Connector 212"/>
          <p:cNvCxnSpPr/>
          <p:nvPr/>
        </p:nvCxnSpPr>
        <p:spPr bwMode="auto">
          <a:xfrm>
            <a:off x="7792813" y="2206073"/>
            <a:ext cx="86571" cy="0"/>
          </a:xfrm>
          <a:prstGeom prst="line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14" name="Straight Connector 213"/>
          <p:cNvCxnSpPr/>
          <p:nvPr/>
        </p:nvCxnSpPr>
        <p:spPr bwMode="auto">
          <a:xfrm flipV="1">
            <a:off x="7622797" y="2063210"/>
            <a:ext cx="189674" cy="142863"/>
          </a:xfrm>
          <a:prstGeom prst="line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15" name="Straight Arrow Connector 214"/>
          <p:cNvCxnSpPr>
            <a:stCxn id="315" idx="3"/>
            <a:endCxn id="211" idx="1"/>
          </p:cNvCxnSpPr>
          <p:nvPr/>
        </p:nvCxnSpPr>
        <p:spPr bwMode="auto">
          <a:xfrm flipV="1">
            <a:off x="7084888" y="2193083"/>
            <a:ext cx="386445" cy="1247"/>
          </a:xfrm>
          <a:prstGeom prst="straightConnector1">
            <a:avLst/>
          </a:prstGeom>
          <a:noFill/>
          <a:ln w="28575" cap="flat" cmpd="sng" algn="ctr">
            <a:solidFill>
              <a:srgbClr val="261748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16" name="Straight Arrow Connector 215"/>
          <p:cNvCxnSpPr>
            <a:stCxn id="211" idx="3"/>
          </p:cNvCxnSpPr>
          <p:nvPr/>
        </p:nvCxnSpPr>
        <p:spPr bwMode="auto">
          <a:xfrm>
            <a:off x="7960004" y="2193083"/>
            <a:ext cx="963996" cy="2339"/>
          </a:xfrm>
          <a:prstGeom prst="straightConnector1">
            <a:avLst/>
          </a:prstGeom>
          <a:noFill/>
          <a:ln w="28575" cap="flat" cmpd="sng" algn="ctr">
            <a:solidFill>
              <a:srgbClr val="261748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232" name="TextBox 231"/>
          <p:cNvSpPr txBox="1"/>
          <p:nvPr/>
        </p:nvSpPr>
        <p:spPr>
          <a:xfrm>
            <a:off x="7289545" y="2476217"/>
            <a:ext cx="87716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de-DE" b="1" dirty="0" smtClean="0"/>
              <a:t>RF pulse </a:t>
            </a:r>
            <a:r>
              <a:rPr lang="de-DE" b="1" dirty="0" err="1" smtClean="0"/>
              <a:t>cut</a:t>
            </a:r>
            <a:endParaRPr lang="de-DE" b="1" dirty="0"/>
          </a:p>
        </p:txBody>
      </p:sp>
      <p:sp>
        <p:nvSpPr>
          <p:cNvPr id="236" name="TextBox 235"/>
          <p:cNvSpPr txBox="1"/>
          <p:nvPr/>
        </p:nvSpPr>
        <p:spPr>
          <a:xfrm>
            <a:off x="8488062" y="1844070"/>
            <a:ext cx="4635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de-DE" sz="1000" b="1" dirty="0" smtClean="0"/>
              <a:t>DAC</a:t>
            </a:r>
            <a:endParaRPr lang="de-DE" sz="1000" b="1" dirty="0"/>
          </a:p>
        </p:txBody>
      </p:sp>
      <p:cxnSp>
        <p:nvCxnSpPr>
          <p:cNvPr id="251" name="Straight Arrow Connector 250"/>
          <p:cNvCxnSpPr>
            <a:stCxn id="108" idx="0"/>
            <a:endCxn id="75" idx="4"/>
          </p:cNvCxnSpPr>
          <p:nvPr/>
        </p:nvCxnSpPr>
        <p:spPr bwMode="auto">
          <a:xfrm flipV="1">
            <a:off x="3123951" y="2327633"/>
            <a:ext cx="2925" cy="446826"/>
          </a:xfrm>
          <a:prstGeom prst="straightConnector1">
            <a:avLst/>
          </a:prstGeom>
          <a:noFill/>
          <a:ln w="28575" cap="flat" cmpd="sng" algn="ctr">
            <a:solidFill>
              <a:srgbClr val="261748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grpSp>
        <p:nvGrpSpPr>
          <p:cNvPr id="283" name="Group 282"/>
          <p:cNvGrpSpPr/>
          <p:nvPr/>
        </p:nvGrpSpPr>
        <p:grpSpPr>
          <a:xfrm>
            <a:off x="6217812" y="2060744"/>
            <a:ext cx="267855" cy="264425"/>
            <a:chOff x="6010755" y="2059518"/>
            <a:chExt cx="267855" cy="264425"/>
          </a:xfrm>
        </p:grpSpPr>
        <p:sp>
          <p:nvSpPr>
            <p:cNvPr id="284" name="Oval 283"/>
            <p:cNvSpPr/>
            <p:nvPr/>
          </p:nvSpPr>
          <p:spPr bwMode="auto">
            <a:xfrm>
              <a:off x="6010755" y="2059518"/>
              <a:ext cx="267855" cy="264425"/>
            </a:xfrm>
            <a:prstGeom prst="ellipse">
              <a:avLst/>
            </a:prstGeom>
            <a:solidFill>
              <a:schemeClr val="bg1"/>
            </a:solidFill>
            <a:ln w="28575" cap="flat" cmpd="sng" algn="ctr">
              <a:solidFill>
                <a:srgbClr val="261748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grpSp>
          <p:nvGrpSpPr>
            <p:cNvPr id="285" name="Group 284"/>
            <p:cNvGrpSpPr/>
            <p:nvPr/>
          </p:nvGrpSpPr>
          <p:grpSpPr>
            <a:xfrm>
              <a:off x="6065831" y="2116757"/>
              <a:ext cx="152400" cy="152400"/>
              <a:chOff x="2889346" y="2251436"/>
              <a:chExt cx="152400" cy="152400"/>
            </a:xfrm>
          </p:grpSpPr>
          <p:cxnSp>
            <p:nvCxnSpPr>
              <p:cNvPr id="286" name="Straight Connector 285"/>
              <p:cNvCxnSpPr/>
              <p:nvPr/>
            </p:nvCxnSpPr>
            <p:spPr bwMode="auto">
              <a:xfrm flipH="1">
                <a:off x="2889346" y="2327634"/>
                <a:ext cx="152400" cy="1"/>
              </a:xfrm>
              <a:prstGeom prst="line">
                <a:avLst/>
              </a:prstGeom>
              <a:noFill/>
              <a:ln w="28575" cap="flat" cmpd="sng" algn="ctr">
                <a:solidFill>
                  <a:srgbClr val="26174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87" name="Straight Connector 286"/>
              <p:cNvCxnSpPr/>
              <p:nvPr/>
            </p:nvCxnSpPr>
            <p:spPr bwMode="auto">
              <a:xfrm rot="16200000" flipH="1">
                <a:off x="2889347" y="2327635"/>
                <a:ext cx="152400" cy="1"/>
              </a:xfrm>
              <a:prstGeom prst="line">
                <a:avLst/>
              </a:prstGeom>
              <a:noFill/>
              <a:ln w="28575" cap="flat" cmpd="sng" algn="ctr">
                <a:solidFill>
                  <a:srgbClr val="26174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cxnSp>
        </p:grpSp>
      </p:grpSp>
      <p:cxnSp>
        <p:nvCxnSpPr>
          <p:cNvPr id="293" name="Straight Arrow Connector 292"/>
          <p:cNvCxnSpPr>
            <a:stCxn id="284" idx="6"/>
            <a:endCxn id="315" idx="1"/>
          </p:cNvCxnSpPr>
          <p:nvPr/>
        </p:nvCxnSpPr>
        <p:spPr bwMode="auto">
          <a:xfrm>
            <a:off x="6485667" y="2192957"/>
            <a:ext cx="257629" cy="1373"/>
          </a:xfrm>
          <a:prstGeom prst="straightConnector1">
            <a:avLst/>
          </a:prstGeom>
          <a:noFill/>
          <a:ln w="28575" cap="flat" cmpd="sng" algn="ctr">
            <a:solidFill>
              <a:srgbClr val="261748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303" name="Straight Arrow Connector 302"/>
          <p:cNvCxnSpPr>
            <a:stCxn id="326" idx="0"/>
            <a:endCxn id="284" idx="4"/>
          </p:cNvCxnSpPr>
          <p:nvPr/>
        </p:nvCxnSpPr>
        <p:spPr bwMode="auto">
          <a:xfrm flipH="1" flipV="1">
            <a:off x="6351740" y="2325169"/>
            <a:ext cx="2580" cy="263159"/>
          </a:xfrm>
          <a:prstGeom prst="straightConnector1">
            <a:avLst/>
          </a:prstGeom>
          <a:noFill/>
          <a:ln w="28575" cap="flat" cmpd="sng" algn="ctr">
            <a:solidFill>
              <a:srgbClr val="261748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304" name="Straight Arrow Connector 303"/>
          <p:cNvCxnSpPr>
            <a:stCxn id="305" idx="0"/>
            <a:endCxn id="326" idx="2"/>
          </p:cNvCxnSpPr>
          <p:nvPr/>
        </p:nvCxnSpPr>
        <p:spPr bwMode="auto">
          <a:xfrm flipV="1">
            <a:off x="6354320" y="2917854"/>
            <a:ext cx="0" cy="279511"/>
          </a:xfrm>
          <a:prstGeom prst="straightConnector1">
            <a:avLst/>
          </a:prstGeom>
          <a:noFill/>
          <a:ln w="28575" cap="flat" cmpd="sng" algn="ctr">
            <a:solidFill>
              <a:srgbClr val="261748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305" name="TextBox 304"/>
          <p:cNvSpPr txBox="1"/>
          <p:nvPr/>
        </p:nvSpPr>
        <p:spPr>
          <a:xfrm>
            <a:off x="5861236" y="3197365"/>
            <a:ext cx="986168" cy="3970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b="1" dirty="0" smtClean="0"/>
              <a:t>Beam Loading</a:t>
            </a:r>
          </a:p>
          <a:p>
            <a:pPr algn="ctr">
              <a:buNone/>
            </a:pPr>
            <a:r>
              <a:rPr lang="en-US" b="1" dirty="0" smtClean="0"/>
              <a:t>Compensation</a:t>
            </a:r>
          </a:p>
        </p:txBody>
      </p:sp>
      <p:sp>
        <p:nvSpPr>
          <p:cNvPr id="321" name="Right Brace 320"/>
          <p:cNvSpPr/>
          <p:nvPr/>
        </p:nvSpPr>
        <p:spPr bwMode="auto">
          <a:xfrm>
            <a:off x="6974995" y="4505325"/>
            <a:ext cx="432617" cy="1304925"/>
          </a:xfrm>
          <a:prstGeom prst="rightBrace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de-DE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322" name="TextBox 321"/>
          <p:cNvSpPr txBox="1"/>
          <p:nvPr/>
        </p:nvSpPr>
        <p:spPr>
          <a:xfrm>
            <a:off x="7471333" y="4840777"/>
            <a:ext cx="1039067" cy="63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de-DE" sz="1600" dirty="0" smtClean="0"/>
              <a:t>Inside </a:t>
            </a:r>
          </a:p>
          <a:p>
            <a:pPr algn="ctr">
              <a:buNone/>
            </a:pPr>
            <a:r>
              <a:rPr lang="de-DE" sz="1600" dirty="0" smtClean="0"/>
              <a:t>Firmware</a:t>
            </a:r>
            <a:endParaRPr lang="de-DE" sz="1600" dirty="0"/>
          </a:p>
        </p:txBody>
      </p:sp>
      <p:sp>
        <p:nvSpPr>
          <p:cNvPr id="13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75" y="6505575"/>
            <a:ext cx="5702300" cy="266700"/>
          </a:xfrm>
        </p:spPr>
        <p:txBody>
          <a:bodyPr/>
          <a:lstStyle/>
          <a:p>
            <a:r>
              <a:rPr lang="en-GB" dirty="0" smtClean="0"/>
              <a:t>26.11.2013, LLRF PRR</a:t>
            </a:r>
          </a:p>
          <a:p>
            <a:r>
              <a:rPr lang="en-GB" dirty="0" smtClean="0"/>
              <a:t>Christian Schmidt, LLRF WP02</a:t>
            </a:r>
            <a:endParaRPr lang="en-GB" dirty="0"/>
          </a:p>
        </p:txBody>
      </p:sp>
      <p:grpSp>
        <p:nvGrpSpPr>
          <p:cNvPr id="145" name="Group 144"/>
          <p:cNvGrpSpPr/>
          <p:nvPr/>
        </p:nvGrpSpPr>
        <p:grpSpPr>
          <a:xfrm flipV="1">
            <a:off x="573976" y="2958031"/>
            <a:ext cx="522706" cy="525110"/>
            <a:chOff x="554182" y="2041236"/>
            <a:chExt cx="540144" cy="277091"/>
          </a:xfrm>
        </p:grpSpPr>
        <p:cxnSp>
          <p:nvCxnSpPr>
            <p:cNvPr id="147" name="Straight Connector 146"/>
            <p:cNvCxnSpPr/>
            <p:nvPr/>
          </p:nvCxnSpPr>
          <p:spPr bwMode="auto">
            <a:xfrm>
              <a:off x="554182" y="2041236"/>
              <a:ext cx="332142" cy="0"/>
            </a:xfrm>
            <a:prstGeom prst="line">
              <a:avLst/>
            </a:prstGeom>
            <a:noFill/>
            <a:ln w="28575" cap="flat" cmpd="sng" algn="ctr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154" name="Straight Connector 153"/>
            <p:cNvCxnSpPr/>
            <p:nvPr/>
          </p:nvCxnSpPr>
          <p:spPr bwMode="auto">
            <a:xfrm flipV="1">
              <a:off x="885240" y="2041237"/>
              <a:ext cx="0" cy="277090"/>
            </a:xfrm>
            <a:prstGeom prst="line">
              <a:avLst/>
            </a:prstGeom>
            <a:noFill/>
            <a:ln w="28575" cap="flat" cmpd="sng" algn="ctr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158" name="Straight Connector 157"/>
            <p:cNvCxnSpPr/>
            <p:nvPr/>
          </p:nvCxnSpPr>
          <p:spPr bwMode="auto">
            <a:xfrm flipH="1">
              <a:off x="886324" y="2318327"/>
              <a:ext cx="208002" cy="0"/>
            </a:xfrm>
            <a:prstGeom prst="line">
              <a:avLst/>
            </a:prstGeom>
            <a:noFill/>
            <a:ln w="28575" cap="flat" cmpd="sng" algn="ctr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</p:grpSp>
      <p:grpSp>
        <p:nvGrpSpPr>
          <p:cNvPr id="83" name="Group 82"/>
          <p:cNvGrpSpPr/>
          <p:nvPr/>
        </p:nvGrpSpPr>
        <p:grpSpPr>
          <a:xfrm>
            <a:off x="2377440" y="2752075"/>
            <a:ext cx="341592" cy="329526"/>
            <a:chOff x="2377440" y="2752075"/>
            <a:chExt cx="341592" cy="329526"/>
          </a:xfrm>
        </p:grpSpPr>
        <p:sp>
          <p:nvSpPr>
            <p:cNvPr id="126" name="Flowchart: Process 125"/>
            <p:cNvSpPr/>
            <p:nvPr/>
          </p:nvSpPr>
          <p:spPr bwMode="auto">
            <a:xfrm>
              <a:off x="2377440" y="2752075"/>
              <a:ext cx="341592" cy="329526"/>
            </a:xfrm>
            <a:prstGeom prst="flowChartProcess">
              <a:avLst/>
            </a:prstGeom>
            <a:noFill/>
            <a:ln w="28575" cap="flat" cmpd="sng" algn="ctr">
              <a:solidFill>
                <a:srgbClr val="261748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82" name="Freeform 81"/>
            <p:cNvSpPr/>
            <p:nvPr/>
          </p:nvSpPr>
          <p:spPr bwMode="auto">
            <a:xfrm>
              <a:off x="2413815" y="2826869"/>
              <a:ext cx="278179" cy="201168"/>
            </a:xfrm>
            <a:custGeom>
              <a:avLst/>
              <a:gdLst>
                <a:gd name="connsiteX0" fmla="*/ 0 w 373075"/>
                <a:gd name="connsiteY0" fmla="*/ 201168 h 201168"/>
                <a:gd name="connsiteX1" fmla="*/ 131674 w 373075"/>
                <a:gd name="connsiteY1" fmla="*/ 201168 h 201168"/>
                <a:gd name="connsiteX2" fmla="*/ 234087 w 373075"/>
                <a:gd name="connsiteY2" fmla="*/ 0 h 201168"/>
                <a:gd name="connsiteX3" fmla="*/ 373075 w 373075"/>
                <a:gd name="connsiteY3" fmla="*/ 0 h 201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3075" h="201168">
                  <a:moveTo>
                    <a:pt x="0" y="201168"/>
                  </a:moveTo>
                  <a:lnTo>
                    <a:pt x="131674" y="201168"/>
                  </a:lnTo>
                  <a:lnTo>
                    <a:pt x="234087" y="0"/>
                  </a:lnTo>
                  <a:lnTo>
                    <a:pt x="373075" y="0"/>
                  </a:lnTo>
                </a:path>
              </a:pathLst>
            </a:custGeom>
            <a:noFill/>
            <a:ln w="285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  <p:grpSp>
        <p:nvGrpSpPr>
          <p:cNvPr id="288" name="Group 287"/>
          <p:cNvGrpSpPr/>
          <p:nvPr/>
        </p:nvGrpSpPr>
        <p:grpSpPr>
          <a:xfrm>
            <a:off x="2953983" y="3371566"/>
            <a:ext cx="341592" cy="329526"/>
            <a:chOff x="2377440" y="2752075"/>
            <a:chExt cx="341592" cy="329526"/>
          </a:xfrm>
        </p:grpSpPr>
        <p:sp>
          <p:nvSpPr>
            <p:cNvPr id="289" name="Flowchart: Process 288"/>
            <p:cNvSpPr/>
            <p:nvPr/>
          </p:nvSpPr>
          <p:spPr bwMode="auto">
            <a:xfrm>
              <a:off x="2377440" y="2752075"/>
              <a:ext cx="341592" cy="329526"/>
            </a:xfrm>
            <a:prstGeom prst="flowChartProcess">
              <a:avLst/>
            </a:prstGeom>
            <a:noFill/>
            <a:ln w="28575" cap="flat" cmpd="sng" algn="ctr">
              <a:solidFill>
                <a:srgbClr val="261748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90" name="Freeform 289"/>
            <p:cNvSpPr/>
            <p:nvPr/>
          </p:nvSpPr>
          <p:spPr bwMode="auto">
            <a:xfrm>
              <a:off x="2413815" y="2826869"/>
              <a:ext cx="278179" cy="201168"/>
            </a:xfrm>
            <a:custGeom>
              <a:avLst/>
              <a:gdLst>
                <a:gd name="connsiteX0" fmla="*/ 0 w 373075"/>
                <a:gd name="connsiteY0" fmla="*/ 201168 h 201168"/>
                <a:gd name="connsiteX1" fmla="*/ 131674 w 373075"/>
                <a:gd name="connsiteY1" fmla="*/ 201168 h 201168"/>
                <a:gd name="connsiteX2" fmla="*/ 234087 w 373075"/>
                <a:gd name="connsiteY2" fmla="*/ 0 h 201168"/>
                <a:gd name="connsiteX3" fmla="*/ 373075 w 373075"/>
                <a:gd name="connsiteY3" fmla="*/ 0 h 201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3075" h="201168">
                  <a:moveTo>
                    <a:pt x="0" y="201168"/>
                  </a:moveTo>
                  <a:lnTo>
                    <a:pt x="131674" y="201168"/>
                  </a:lnTo>
                  <a:lnTo>
                    <a:pt x="234087" y="0"/>
                  </a:lnTo>
                  <a:lnTo>
                    <a:pt x="373075" y="0"/>
                  </a:lnTo>
                </a:path>
              </a:pathLst>
            </a:custGeom>
            <a:noFill/>
            <a:ln w="285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3565362" y="2751281"/>
            <a:ext cx="341592" cy="329526"/>
            <a:chOff x="4226149" y="3312097"/>
            <a:chExt cx="341592" cy="329526"/>
          </a:xfrm>
        </p:grpSpPr>
        <p:sp>
          <p:nvSpPr>
            <p:cNvPr id="292" name="Flowchart: Process 291"/>
            <p:cNvSpPr/>
            <p:nvPr/>
          </p:nvSpPr>
          <p:spPr bwMode="auto">
            <a:xfrm>
              <a:off x="4226149" y="3312097"/>
              <a:ext cx="341592" cy="329526"/>
            </a:xfrm>
            <a:prstGeom prst="flowChartProcess">
              <a:avLst/>
            </a:prstGeom>
            <a:noFill/>
            <a:ln w="28575" cap="flat" cmpd="sng" algn="ctr">
              <a:solidFill>
                <a:srgbClr val="261748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94" name="Freeform 293"/>
            <p:cNvSpPr/>
            <p:nvPr/>
          </p:nvSpPr>
          <p:spPr bwMode="auto">
            <a:xfrm>
              <a:off x="4262524" y="3386891"/>
              <a:ext cx="278179" cy="201168"/>
            </a:xfrm>
            <a:custGeom>
              <a:avLst/>
              <a:gdLst>
                <a:gd name="connsiteX0" fmla="*/ 0 w 373075"/>
                <a:gd name="connsiteY0" fmla="*/ 201168 h 201168"/>
                <a:gd name="connsiteX1" fmla="*/ 131674 w 373075"/>
                <a:gd name="connsiteY1" fmla="*/ 201168 h 201168"/>
                <a:gd name="connsiteX2" fmla="*/ 234087 w 373075"/>
                <a:gd name="connsiteY2" fmla="*/ 0 h 201168"/>
                <a:gd name="connsiteX3" fmla="*/ 373075 w 373075"/>
                <a:gd name="connsiteY3" fmla="*/ 0 h 201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3075" h="201168">
                  <a:moveTo>
                    <a:pt x="0" y="201168"/>
                  </a:moveTo>
                  <a:lnTo>
                    <a:pt x="131674" y="201168"/>
                  </a:lnTo>
                  <a:lnTo>
                    <a:pt x="234087" y="0"/>
                  </a:lnTo>
                  <a:lnTo>
                    <a:pt x="373075" y="0"/>
                  </a:lnTo>
                </a:path>
              </a:pathLst>
            </a:cu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  <p:grpSp>
        <p:nvGrpSpPr>
          <p:cNvPr id="295" name="Group 294"/>
          <p:cNvGrpSpPr/>
          <p:nvPr/>
        </p:nvGrpSpPr>
        <p:grpSpPr>
          <a:xfrm>
            <a:off x="5114570" y="2602595"/>
            <a:ext cx="341592" cy="329526"/>
            <a:chOff x="2377440" y="2752075"/>
            <a:chExt cx="341592" cy="329526"/>
          </a:xfrm>
        </p:grpSpPr>
        <p:sp>
          <p:nvSpPr>
            <p:cNvPr id="296" name="Flowchart: Process 295"/>
            <p:cNvSpPr/>
            <p:nvPr/>
          </p:nvSpPr>
          <p:spPr bwMode="auto">
            <a:xfrm>
              <a:off x="2377440" y="2752075"/>
              <a:ext cx="341592" cy="329526"/>
            </a:xfrm>
            <a:prstGeom prst="flowChartProcess">
              <a:avLst/>
            </a:prstGeom>
            <a:noFill/>
            <a:ln w="28575" cap="flat" cmpd="sng" algn="ctr">
              <a:solidFill>
                <a:srgbClr val="261748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97" name="Freeform 296"/>
            <p:cNvSpPr/>
            <p:nvPr/>
          </p:nvSpPr>
          <p:spPr bwMode="auto">
            <a:xfrm>
              <a:off x="2413815" y="2826869"/>
              <a:ext cx="278179" cy="201168"/>
            </a:xfrm>
            <a:custGeom>
              <a:avLst/>
              <a:gdLst>
                <a:gd name="connsiteX0" fmla="*/ 0 w 373075"/>
                <a:gd name="connsiteY0" fmla="*/ 201168 h 201168"/>
                <a:gd name="connsiteX1" fmla="*/ 131674 w 373075"/>
                <a:gd name="connsiteY1" fmla="*/ 201168 h 201168"/>
                <a:gd name="connsiteX2" fmla="*/ 234087 w 373075"/>
                <a:gd name="connsiteY2" fmla="*/ 0 h 201168"/>
                <a:gd name="connsiteX3" fmla="*/ 373075 w 373075"/>
                <a:gd name="connsiteY3" fmla="*/ 0 h 201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3075" h="201168">
                  <a:moveTo>
                    <a:pt x="0" y="201168"/>
                  </a:moveTo>
                  <a:lnTo>
                    <a:pt x="131674" y="201168"/>
                  </a:lnTo>
                  <a:lnTo>
                    <a:pt x="234087" y="0"/>
                  </a:lnTo>
                  <a:lnTo>
                    <a:pt x="373075" y="0"/>
                  </a:lnTo>
                </a:path>
              </a:pathLst>
            </a:custGeom>
            <a:noFill/>
            <a:ln w="285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  <p:grpSp>
        <p:nvGrpSpPr>
          <p:cNvPr id="306" name="Group 305"/>
          <p:cNvGrpSpPr/>
          <p:nvPr/>
        </p:nvGrpSpPr>
        <p:grpSpPr>
          <a:xfrm>
            <a:off x="3538324" y="2029419"/>
            <a:ext cx="341592" cy="329526"/>
            <a:chOff x="4226149" y="3312097"/>
            <a:chExt cx="341592" cy="329526"/>
          </a:xfrm>
        </p:grpSpPr>
        <p:sp>
          <p:nvSpPr>
            <p:cNvPr id="308" name="Flowchart: Process 307"/>
            <p:cNvSpPr/>
            <p:nvPr/>
          </p:nvSpPr>
          <p:spPr bwMode="auto">
            <a:xfrm>
              <a:off x="4226149" y="3312097"/>
              <a:ext cx="341592" cy="329526"/>
            </a:xfrm>
            <a:prstGeom prst="flowChartProcess">
              <a:avLst/>
            </a:prstGeom>
            <a:noFill/>
            <a:ln w="28575" cap="flat" cmpd="sng" algn="ctr">
              <a:solidFill>
                <a:srgbClr val="261748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09" name="Freeform 308"/>
            <p:cNvSpPr/>
            <p:nvPr/>
          </p:nvSpPr>
          <p:spPr bwMode="auto">
            <a:xfrm>
              <a:off x="4262524" y="3386891"/>
              <a:ext cx="278179" cy="201168"/>
            </a:xfrm>
            <a:custGeom>
              <a:avLst/>
              <a:gdLst>
                <a:gd name="connsiteX0" fmla="*/ 0 w 373075"/>
                <a:gd name="connsiteY0" fmla="*/ 201168 h 201168"/>
                <a:gd name="connsiteX1" fmla="*/ 131674 w 373075"/>
                <a:gd name="connsiteY1" fmla="*/ 201168 h 201168"/>
                <a:gd name="connsiteX2" fmla="*/ 234087 w 373075"/>
                <a:gd name="connsiteY2" fmla="*/ 0 h 201168"/>
                <a:gd name="connsiteX3" fmla="*/ 373075 w 373075"/>
                <a:gd name="connsiteY3" fmla="*/ 0 h 201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3075" h="201168">
                  <a:moveTo>
                    <a:pt x="0" y="201168"/>
                  </a:moveTo>
                  <a:lnTo>
                    <a:pt x="131674" y="201168"/>
                  </a:lnTo>
                  <a:lnTo>
                    <a:pt x="234087" y="0"/>
                  </a:lnTo>
                  <a:lnTo>
                    <a:pt x="373075" y="0"/>
                  </a:lnTo>
                </a:path>
              </a:pathLst>
            </a:cu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  <p:grpSp>
        <p:nvGrpSpPr>
          <p:cNvPr id="314" name="Group 313"/>
          <p:cNvGrpSpPr/>
          <p:nvPr/>
        </p:nvGrpSpPr>
        <p:grpSpPr>
          <a:xfrm>
            <a:off x="6743296" y="2029567"/>
            <a:ext cx="341592" cy="329526"/>
            <a:chOff x="4226149" y="3312097"/>
            <a:chExt cx="341592" cy="329526"/>
          </a:xfrm>
        </p:grpSpPr>
        <p:sp>
          <p:nvSpPr>
            <p:cNvPr id="315" name="Flowchart: Process 314"/>
            <p:cNvSpPr/>
            <p:nvPr/>
          </p:nvSpPr>
          <p:spPr bwMode="auto">
            <a:xfrm>
              <a:off x="4226149" y="3312097"/>
              <a:ext cx="341592" cy="329526"/>
            </a:xfrm>
            <a:prstGeom prst="flowChartProcess">
              <a:avLst/>
            </a:prstGeom>
            <a:noFill/>
            <a:ln w="28575" cap="flat" cmpd="sng" algn="ctr">
              <a:solidFill>
                <a:srgbClr val="261748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16" name="Freeform 315"/>
            <p:cNvSpPr/>
            <p:nvPr/>
          </p:nvSpPr>
          <p:spPr bwMode="auto">
            <a:xfrm>
              <a:off x="4262524" y="3386891"/>
              <a:ext cx="278179" cy="201168"/>
            </a:xfrm>
            <a:custGeom>
              <a:avLst/>
              <a:gdLst>
                <a:gd name="connsiteX0" fmla="*/ 0 w 373075"/>
                <a:gd name="connsiteY0" fmla="*/ 201168 h 201168"/>
                <a:gd name="connsiteX1" fmla="*/ 131674 w 373075"/>
                <a:gd name="connsiteY1" fmla="*/ 201168 h 201168"/>
                <a:gd name="connsiteX2" fmla="*/ 234087 w 373075"/>
                <a:gd name="connsiteY2" fmla="*/ 0 h 201168"/>
                <a:gd name="connsiteX3" fmla="*/ 373075 w 373075"/>
                <a:gd name="connsiteY3" fmla="*/ 0 h 201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3075" h="201168">
                  <a:moveTo>
                    <a:pt x="0" y="201168"/>
                  </a:moveTo>
                  <a:lnTo>
                    <a:pt x="131674" y="201168"/>
                  </a:lnTo>
                  <a:lnTo>
                    <a:pt x="234087" y="0"/>
                  </a:lnTo>
                  <a:lnTo>
                    <a:pt x="373075" y="0"/>
                  </a:lnTo>
                </a:path>
              </a:pathLst>
            </a:cu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  <p:grpSp>
        <p:nvGrpSpPr>
          <p:cNvPr id="320" name="Group 319"/>
          <p:cNvGrpSpPr/>
          <p:nvPr/>
        </p:nvGrpSpPr>
        <p:grpSpPr>
          <a:xfrm>
            <a:off x="5659686" y="2591633"/>
            <a:ext cx="341592" cy="329526"/>
            <a:chOff x="2377440" y="2752075"/>
            <a:chExt cx="341592" cy="329526"/>
          </a:xfrm>
        </p:grpSpPr>
        <p:sp>
          <p:nvSpPr>
            <p:cNvPr id="323" name="Flowchart: Process 322"/>
            <p:cNvSpPr/>
            <p:nvPr/>
          </p:nvSpPr>
          <p:spPr bwMode="auto">
            <a:xfrm>
              <a:off x="2377440" y="2752075"/>
              <a:ext cx="341592" cy="329526"/>
            </a:xfrm>
            <a:prstGeom prst="flowChartProcess">
              <a:avLst/>
            </a:prstGeom>
            <a:noFill/>
            <a:ln w="28575" cap="flat" cmpd="sng" algn="ctr">
              <a:solidFill>
                <a:srgbClr val="261748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24" name="Freeform 323"/>
            <p:cNvSpPr/>
            <p:nvPr/>
          </p:nvSpPr>
          <p:spPr bwMode="auto">
            <a:xfrm>
              <a:off x="2413815" y="2826869"/>
              <a:ext cx="278179" cy="201168"/>
            </a:xfrm>
            <a:custGeom>
              <a:avLst/>
              <a:gdLst>
                <a:gd name="connsiteX0" fmla="*/ 0 w 373075"/>
                <a:gd name="connsiteY0" fmla="*/ 201168 h 201168"/>
                <a:gd name="connsiteX1" fmla="*/ 131674 w 373075"/>
                <a:gd name="connsiteY1" fmla="*/ 201168 h 201168"/>
                <a:gd name="connsiteX2" fmla="*/ 234087 w 373075"/>
                <a:gd name="connsiteY2" fmla="*/ 0 h 201168"/>
                <a:gd name="connsiteX3" fmla="*/ 373075 w 373075"/>
                <a:gd name="connsiteY3" fmla="*/ 0 h 201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3075" h="201168">
                  <a:moveTo>
                    <a:pt x="0" y="201168"/>
                  </a:moveTo>
                  <a:lnTo>
                    <a:pt x="131674" y="201168"/>
                  </a:lnTo>
                  <a:lnTo>
                    <a:pt x="234087" y="0"/>
                  </a:lnTo>
                  <a:lnTo>
                    <a:pt x="373075" y="0"/>
                  </a:lnTo>
                </a:path>
              </a:pathLst>
            </a:custGeom>
            <a:noFill/>
            <a:ln w="285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  <p:grpSp>
        <p:nvGrpSpPr>
          <p:cNvPr id="325" name="Group 324"/>
          <p:cNvGrpSpPr/>
          <p:nvPr/>
        </p:nvGrpSpPr>
        <p:grpSpPr>
          <a:xfrm>
            <a:off x="6183524" y="2588328"/>
            <a:ext cx="341592" cy="329526"/>
            <a:chOff x="2377440" y="2752075"/>
            <a:chExt cx="341592" cy="329526"/>
          </a:xfrm>
        </p:grpSpPr>
        <p:sp>
          <p:nvSpPr>
            <p:cNvPr id="326" name="Flowchart: Process 325"/>
            <p:cNvSpPr/>
            <p:nvPr/>
          </p:nvSpPr>
          <p:spPr bwMode="auto">
            <a:xfrm>
              <a:off x="2377440" y="2752075"/>
              <a:ext cx="341592" cy="329526"/>
            </a:xfrm>
            <a:prstGeom prst="flowChartProcess">
              <a:avLst/>
            </a:prstGeom>
            <a:noFill/>
            <a:ln w="28575" cap="flat" cmpd="sng" algn="ctr">
              <a:solidFill>
                <a:srgbClr val="261748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27" name="Freeform 326"/>
            <p:cNvSpPr/>
            <p:nvPr/>
          </p:nvSpPr>
          <p:spPr bwMode="auto">
            <a:xfrm>
              <a:off x="2413815" y="2826869"/>
              <a:ext cx="278179" cy="201168"/>
            </a:xfrm>
            <a:custGeom>
              <a:avLst/>
              <a:gdLst>
                <a:gd name="connsiteX0" fmla="*/ 0 w 373075"/>
                <a:gd name="connsiteY0" fmla="*/ 201168 h 201168"/>
                <a:gd name="connsiteX1" fmla="*/ 131674 w 373075"/>
                <a:gd name="connsiteY1" fmla="*/ 201168 h 201168"/>
                <a:gd name="connsiteX2" fmla="*/ 234087 w 373075"/>
                <a:gd name="connsiteY2" fmla="*/ 0 h 201168"/>
                <a:gd name="connsiteX3" fmla="*/ 373075 w 373075"/>
                <a:gd name="connsiteY3" fmla="*/ 0 h 201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3075" h="201168">
                  <a:moveTo>
                    <a:pt x="0" y="201168"/>
                  </a:moveTo>
                  <a:lnTo>
                    <a:pt x="131674" y="201168"/>
                  </a:lnTo>
                  <a:lnTo>
                    <a:pt x="234087" y="0"/>
                  </a:lnTo>
                  <a:lnTo>
                    <a:pt x="373075" y="0"/>
                  </a:lnTo>
                </a:path>
              </a:pathLst>
            </a:custGeom>
            <a:noFill/>
            <a:ln w="285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022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Y European XFEL">
  <a:themeElements>
    <a:clrScheme name="DESY European XFEL 1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DESY European XFEL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ln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948</Words>
  <Application>Microsoft Office PowerPoint</Application>
  <PresentationFormat>On-screen Show (4:3)</PresentationFormat>
  <Paragraphs>284</Paragraphs>
  <Slides>14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DESY European XFEL</vt:lpstr>
      <vt:lpstr>Procurement Readiness Review WP02 - LLRF</vt:lpstr>
      <vt:lpstr>Development of digital LLRF@DESY</vt:lpstr>
      <vt:lpstr>Software Layers</vt:lpstr>
      <vt:lpstr>Schematic Firmware Layout</vt:lpstr>
      <vt:lpstr>Low Level Software Integration</vt:lpstr>
      <vt:lpstr>Front End Architecture</vt:lpstr>
      <vt:lpstr>Server Property Naming convention</vt:lpstr>
      <vt:lpstr>Safety and Protection of Connected Systems</vt:lpstr>
      <vt:lpstr>Limiter Functionality</vt:lpstr>
      <vt:lpstr>Automation Routines</vt:lpstr>
      <vt:lpstr>Automation prerequisites -&gt; characterize</vt:lpstr>
      <vt:lpstr>Interfaces to other Subsystems</vt:lpstr>
      <vt:lpstr>Summary</vt:lpstr>
      <vt:lpstr>Outlook</vt:lpstr>
    </vt:vector>
  </TitlesOfParts>
  <Company>xxx xxx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xxx xxx</dc:creator>
  <cp:lastModifiedBy>Schmidt, Christian</cp:lastModifiedBy>
  <cp:revision>266</cp:revision>
  <cp:lastPrinted>2013-11-22T15:46:22Z</cp:lastPrinted>
  <dcterms:created xsi:type="dcterms:W3CDTF">2008-08-31T12:56:32Z</dcterms:created>
  <dcterms:modified xsi:type="dcterms:W3CDTF">2013-11-26T10:41:37Z</dcterms:modified>
</cp:coreProperties>
</file>