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bookmarkIdSeed="3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59" r:id="rId3"/>
    <p:sldId id="261" r:id="rId4"/>
    <p:sldId id="271" r:id="rId5"/>
    <p:sldId id="262" r:id="rId6"/>
    <p:sldId id="266" r:id="rId7"/>
    <p:sldId id="264" r:id="rId8"/>
    <p:sldId id="267" r:id="rId9"/>
    <p:sldId id="273" r:id="rId10"/>
    <p:sldId id="270" r:id="rId11"/>
    <p:sldId id="268" r:id="rId12"/>
    <p:sldId id="274" r:id="rId13"/>
    <p:sldId id="263" r:id="rId14"/>
  </p:sldIdLst>
  <p:sldSz cx="9144000" cy="6858000" type="screen4x3"/>
  <p:notesSz cx="6794500" cy="9931400"/>
  <p:defaultTextStyle>
    <a:defPPr>
      <a:defRPr lang="de-DE"/>
    </a:defPPr>
    <a:lvl1pPr algn="l" rtl="0" fontAlgn="base">
      <a:spcBef>
        <a:spcPct val="20000"/>
      </a:spcBef>
      <a:spcAft>
        <a:spcPct val="0"/>
      </a:spcAft>
      <a:buClr>
        <a:srgbClr val="F8B323"/>
      </a:buClr>
      <a:buFont typeface="Wingdings" pitchFamily="2" charset="2"/>
      <a:buChar char="n"/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1pPr>
    <a:lvl2pPr marL="457200" algn="l" rtl="0" fontAlgn="base">
      <a:spcBef>
        <a:spcPct val="20000"/>
      </a:spcBef>
      <a:spcAft>
        <a:spcPct val="0"/>
      </a:spcAft>
      <a:buClr>
        <a:srgbClr val="F8B323"/>
      </a:buClr>
      <a:buFont typeface="Wingdings" pitchFamily="2" charset="2"/>
      <a:buChar char="n"/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2pPr>
    <a:lvl3pPr marL="914400" algn="l" rtl="0" fontAlgn="base">
      <a:spcBef>
        <a:spcPct val="20000"/>
      </a:spcBef>
      <a:spcAft>
        <a:spcPct val="0"/>
      </a:spcAft>
      <a:buClr>
        <a:srgbClr val="F8B323"/>
      </a:buClr>
      <a:buFont typeface="Wingdings" pitchFamily="2" charset="2"/>
      <a:buChar char="n"/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3pPr>
    <a:lvl4pPr marL="1371600" algn="l" rtl="0" fontAlgn="base">
      <a:spcBef>
        <a:spcPct val="20000"/>
      </a:spcBef>
      <a:spcAft>
        <a:spcPct val="0"/>
      </a:spcAft>
      <a:buClr>
        <a:srgbClr val="F8B323"/>
      </a:buClr>
      <a:buFont typeface="Wingdings" pitchFamily="2" charset="2"/>
      <a:buChar char="n"/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4pPr>
    <a:lvl5pPr marL="1828800" algn="l" rtl="0" fontAlgn="base">
      <a:spcBef>
        <a:spcPct val="20000"/>
      </a:spcBef>
      <a:spcAft>
        <a:spcPct val="0"/>
      </a:spcAft>
      <a:buClr>
        <a:srgbClr val="F8B323"/>
      </a:buClr>
      <a:buFont typeface="Wingdings" pitchFamily="2" charset="2"/>
      <a:buChar char="n"/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5pPr>
    <a:lvl6pPr marL="2286000" algn="l" defTabSz="914400" rtl="0" eaLnBrk="1" latinLnBrk="0" hangingPunct="1"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6pPr>
    <a:lvl7pPr marL="2743200" algn="l" defTabSz="914400" rtl="0" eaLnBrk="1" latinLnBrk="0" hangingPunct="1"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7pPr>
    <a:lvl8pPr marL="3200400" algn="l" defTabSz="914400" rtl="0" eaLnBrk="1" latinLnBrk="0" hangingPunct="1"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8pPr>
    <a:lvl9pPr marL="3657600" algn="l" defTabSz="914400" rtl="0" eaLnBrk="1" latinLnBrk="0" hangingPunct="1"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E0E0"/>
    <a:srgbClr val="FD930A"/>
    <a:srgbClr val="261748"/>
    <a:srgbClr val="251555"/>
    <a:srgbClr val="626262"/>
    <a:srgbClr val="100F2E"/>
    <a:srgbClr val="2314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3" autoAdjust="0"/>
    <p:restoredTop sz="95752" autoAdjust="0"/>
  </p:normalViewPr>
  <p:slideViewPr>
    <p:cSldViewPr snapToGrid="0">
      <p:cViewPr>
        <p:scale>
          <a:sx n="125" d="100"/>
          <a:sy n="125" d="100"/>
        </p:scale>
        <p:origin x="-552" y="-126"/>
      </p:cViewPr>
      <p:guideLst>
        <p:guide orient="horz" pos="3956"/>
        <p:guide orient="horz" pos="881"/>
        <p:guide orient="horz" pos="2446"/>
        <p:guide orient="horz" pos="4038"/>
        <p:guide pos="5277"/>
        <p:guide pos="1750"/>
        <p:guide pos="4023"/>
        <p:guide pos="5685"/>
        <p:guide pos="255"/>
        <p:guide pos="5318"/>
        <p:guide pos="7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>
        <p:scale>
          <a:sx n="100" d="100"/>
          <a:sy n="100" d="100"/>
        </p:scale>
        <p:origin x="-1494" y="468"/>
      </p:cViewPr>
      <p:guideLst>
        <p:guide orient="horz" pos="3128"/>
        <p:guide pos="2134"/>
      </p:guideLst>
    </p:cSldViewPr>
  </p:notes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17476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283" cy="496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ClrTx/>
              <a:buFontTx/>
              <a:buNone/>
              <a:defRPr sz="1200"/>
            </a:lvl1pPr>
          </a:lstStyle>
          <a:p>
            <a:endParaRPr lang="de-DE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217" y="0"/>
            <a:ext cx="2944283" cy="496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ClrTx/>
              <a:buFontTx/>
              <a:buNone/>
              <a:defRPr sz="1200"/>
            </a:lvl1pPr>
          </a:lstStyle>
          <a:p>
            <a:endParaRPr lang="de-DE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4830"/>
            <a:ext cx="2944283" cy="496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ClrTx/>
              <a:buFontTx/>
              <a:buNone/>
              <a:defRPr sz="1200"/>
            </a:lvl1pPr>
          </a:lstStyle>
          <a:p>
            <a:endParaRPr lang="de-DE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217" y="9434830"/>
            <a:ext cx="2944283" cy="496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ClrTx/>
              <a:buFontTx/>
              <a:buNone/>
              <a:defRPr sz="1200"/>
            </a:lvl1pPr>
          </a:lstStyle>
          <a:p>
            <a:fld id="{CEFDDC25-8BC0-4ED9-B237-ADADBD1865D9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646155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5599FA2-F720-48CB-A5A3-FFFCC35AE882}" type="slidenum">
              <a:rPr lang="de-DE"/>
              <a:pPr/>
              <a:t>1</a:t>
            </a:fld>
            <a:endParaRPr lang="de-DE"/>
          </a:p>
        </p:txBody>
      </p:sp>
      <p:sp>
        <p:nvSpPr>
          <p:cNvPr id="10649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14400" y="744538"/>
            <a:ext cx="4965700" cy="37242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5934" y="4717415"/>
            <a:ext cx="4982633" cy="446913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228600" indent="-228600">
              <a:spcBef>
                <a:spcPct val="0"/>
              </a:spcBef>
              <a:spcAft>
                <a:spcPct val="20000"/>
              </a:spcAft>
            </a:pPr>
            <a:r>
              <a:rPr lang="en-GB" sz="1100" b="1"/>
              <a:t>How to edit the title slide</a:t>
            </a:r>
          </a:p>
          <a:p>
            <a:pPr marL="228600" indent="-228600">
              <a:spcBef>
                <a:spcPct val="0"/>
              </a:spcBef>
              <a:spcAft>
                <a:spcPct val="20000"/>
              </a:spcAft>
            </a:pPr>
            <a:endParaRPr lang="en-GB" sz="1100"/>
          </a:p>
          <a:p>
            <a:pPr marL="228600" indent="-228600">
              <a:spcBef>
                <a:spcPct val="0"/>
              </a:spcBef>
              <a:spcAft>
                <a:spcPct val="20000"/>
              </a:spcAft>
              <a:buFontTx/>
              <a:buAutoNum type="arabicPeriod"/>
            </a:pPr>
            <a:r>
              <a:rPr lang="en-GB" sz="1100"/>
              <a:t>  Upper area: </a:t>
            </a:r>
            <a:r>
              <a:rPr lang="en-GB" sz="1100" b="1"/>
              <a:t>Title</a:t>
            </a:r>
            <a:r>
              <a:rPr lang="en-GB" sz="1100"/>
              <a:t> of your talk, max. 2 rows of the defined size (55 pt)</a:t>
            </a:r>
          </a:p>
          <a:p>
            <a:pPr marL="228600" indent="-228600">
              <a:spcBef>
                <a:spcPct val="0"/>
              </a:spcBef>
              <a:spcAft>
                <a:spcPct val="20000"/>
              </a:spcAft>
              <a:buFontTx/>
              <a:buAutoNum type="arabicPeriod"/>
            </a:pPr>
            <a:r>
              <a:rPr lang="en-GB" sz="1100"/>
              <a:t>  Lower area </a:t>
            </a:r>
            <a:r>
              <a:rPr lang="en-GB" sz="1100" b="1"/>
              <a:t>(subtitle):</a:t>
            </a:r>
            <a:r>
              <a:rPr lang="en-GB" sz="1100"/>
              <a:t> Conference/meeting/workshop, location, date, </a:t>
            </a:r>
            <a:br>
              <a:rPr lang="en-GB" sz="1100"/>
            </a:br>
            <a:r>
              <a:rPr lang="en-GB" sz="1100"/>
              <a:t>  your name and affiliation, </a:t>
            </a:r>
            <a:br>
              <a:rPr lang="en-GB" sz="1100"/>
            </a:br>
            <a:r>
              <a:rPr lang="en-GB" sz="1100"/>
              <a:t>  max. 4 rows of the defined size (32 pt)</a:t>
            </a:r>
          </a:p>
          <a:p>
            <a:pPr marL="228600" indent="-228600">
              <a:spcBef>
                <a:spcPct val="0"/>
              </a:spcBef>
              <a:spcAft>
                <a:spcPct val="20000"/>
              </a:spcAft>
              <a:buFontTx/>
              <a:buAutoNum type="arabicPeriod"/>
            </a:pPr>
            <a:r>
              <a:rPr lang="en-GB" sz="1100"/>
              <a:t> Change the </a:t>
            </a:r>
            <a:r>
              <a:rPr lang="en-GB" sz="1100" b="1"/>
              <a:t>partner logos</a:t>
            </a:r>
            <a:r>
              <a:rPr lang="en-GB" sz="1100"/>
              <a:t> or add others in the last row.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BE953E4-3838-429F-8BFA-821DA13741FF}" type="slidenum">
              <a:rPr lang="de-DE"/>
              <a:pPr/>
              <a:t>10</a:t>
            </a:fld>
            <a:endParaRPr lang="de-DE"/>
          </a:p>
        </p:txBody>
      </p:sp>
      <p:sp>
        <p:nvSpPr>
          <p:cNvPr id="621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4400" y="744538"/>
            <a:ext cx="4965700" cy="37242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15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5934" y="4717415"/>
            <a:ext cx="4982633" cy="446913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b="1"/>
              <a:t>   </a:t>
            </a:r>
            <a:r>
              <a:rPr lang="en-GB" sz="1100" b="1"/>
              <a:t>Before you start</a:t>
            </a:r>
            <a:r>
              <a:rPr lang="en-GB" sz="1100"/>
              <a:t> editing the slides of your talk change to the </a:t>
            </a:r>
            <a:r>
              <a:rPr lang="en-GB" sz="1100" b="1"/>
              <a:t>Master Slide view</a:t>
            </a:r>
            <a:r>
              <a:rPr lang="en-GB" sz="1100"/>
              <a:t>:   </a:t>
            </a:r>
            <a:br>
              <a:rPr lang="en-GB" sz="1100"/>
            </a:br>
            <a:r>
              <a:rPr lang="en-GB" sz="1100"/>
              <a:t>   Menu button “View”,</a:t>
            </a:r>
            <a:r>
              <a:rPr lang="en-GB" sz="1100">
                <a:sym typeface="Wingdings" pitchFamily="2" charset="2"/>
              </a:rPr>
              <a:t> Master, Slide Master:</a:t>
            </a:r>
            <a:br>
              <a:rPr lang="en-GB" sz="1100">
                <a:sym typeface="Wingdings" pitchFamily="2" charset="2"/>
              </a:rPr>
            </a:br>
            <a:endParaRPr lang="en-GB" sz="1100">
              <a:sym typeface="Wingdings" pitchFamily="2" charset="2"/>
            </a:endParaRPr>
          </a:p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100">
                <a:sym typeface="Wingdings" pitchFamily="2" charset="2"/>
              </a:rPr>
              <a:t>   </a:t>
            </a:r>
            <a:r>
              <a:rPr lang="en-GB" sz="1100" b="1">
                <a:sym typeface="Wingdings" pitchFamily="2" charset="2"/>
              </a:rPr>
              <a:t>Edit the following 2 items in the 1st slide:</a:t>
            </a:r>
            <a:r>
              <a:rPr lang="en-GB" sz="1100">
                <a:sym typeface="Wingdings" pitchFamily="2" charset="2"/>
              </a:rPr>
              <a:t/>
            </a:r>
            <a:br>
              <a:rPr lang="en-GB" sz="1100">
                <a:sym typeface="Wingdings" pitchFamily="2" charset="2"/>
              </a:rPr>
            </a:br>
            <a:r>
              <a:rPr lang="en-GB" sz="1100">
                <a:sym typeface="Wingdings" pitchFamily="2" charset="2"/>
              </a:rPr>
              <a:t>   1)  1st row in the violet header: </a:t>
            </a:r>
            <a:br>
              <a:rPr lang="en-GB" sz="1100">
                <a:sym typeface="Wingdings" pitchFamily="2" charset="2"/>
              </a:rPr>
            </a:br>
            <a:r>
              <a:rPr lang="en-GB" sz="1100">
                <a:sym typeface="Wingdings" pitchFamily="2" charset="2"/>
              </a:rPr>
              <a:t>       Delete the existent text and write the title of your talk into this text field</a:t>
            </a:r>
            <a:br>
              <a:rPr lang="en-GB" sz="1100">
                <a:sym typeface="Wingdings" pitchFamily="2" charset="2"/>
              </a:rPr>
            </a:br>
            <a:r>
              <a:rPr lang="en-GB" sz="1100">
                <a:sym typeface="Wingdings" pitchFamily="2" charset="2"/>
              </a:rPr>
              <a:t>   2)  The 2 rows in the footer area: Delete the text and write the information </a:t>
            </a:r>
            <a:br>
              <a:rPr lang="en-GB" sz="1100">
                <a:sym typeface="Wingdings" pitchFamily="2" charset="2"/>
              </a:rPr>
            </a:br>
            <a:r>
              <a:rPr lang="en-GB" sz="1100">
                <a:sym typeface="Wingdings" pitchFamily="2" charset="2"/>
              </a:rPr>
              <a:t>       regarding your talk (same as on the Title Slide) into this text field.  </a:t>
            </a:r>
            <a:br>
              <a:rPr lang="en-GB" sz="1100">
                <a:sym typeface="Wingdings" pitchFamily="2" charset="2"/>
              </a:rPr>
            </a:br>
            <a:endParaRPr lang="en-GB" sz="1100">
              <a:sym typeface="Wingdings" pitchFamily="2" charset="2"/>
            </a:endParaRPr>
          </a:p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100">
                <a:sym typeface="Wingdings" pitchFamily="2" charset="2"/>
              </a:rPr>
              <a:t>   If you want to use more </a:t>
            </a:r>
            <a:r>
              <a:rPr lang="en-GB" sz="1100" b="1">
                <a:sym typeface="Wingdings" pitchFamily="2" charset="2"/>
              </a:rPr>
              <a:t>partner logos</a:t>
            </a:r>
            <a:r>
              <a:rPr lang="en-GB" sz="1100">
                <a:sym typeface="Wingdings" pitchFamily="2" charset="2"/>
              </a:rPr>
              <a:t> position them left </a:t>
            </a:r>
            <a:br>
              <a:rPr lang="en-GB" sz="1100">
                <a:sym typeface="Wingdings" pitchFamily="2" charset="2"/>
              </a:rPr>
            </a:br>
            <a:r>
              <a:rPr lang="en-GB" sz="1100">
                <a:sym typeface="Wingdings" pitchFamily="2" charset="2"/>
              </a:rPr>
              <a:t>   beside the DESY logo in the footer area </a:t>
            </a:r>
            <a:br>
              <a:rPr lang="en-GB" sz="1100">
                <a:sym typeface="Wingdings" pitchFamily="2" charset="2"/>
              </a:rPr>
            </a:br>
            <a:r>
              <a:rPr lang="en-GB" sz="1100">
                <a:sym typeface="Wingdings" pitchFamily="2" charset="2"/>
              </a:rPr>
              <a:t>   </a:t>
            </a:r>
            <a:r>
              <a:rPr lang="en-GB" sz="1100" b="1">
                <a:sym typeface="Wingdings" pitchFamily="2" charset="2"/>
              </a:rPr>
              <a:t>Close Master View</a:t>
            </a:r>
            <a:endParaRPr lang="en-GB" sz="1100" b="1"/>
          </a:p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endParaRPr lang="en-US" sz="1100">
              <a:sym typeface="Wingdings" pitchFamily="2" charset="2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BE953E4-3838-429F-8BFA-821DA13741FF}" type="slidenum">
              <a:rPr lang="de-DE"/>
              <a:pPr/>
              <a:t>11</a:t>
            </a:fld>
            <a:endParaRPr lang="de-DE"/>
          </a:p>
        </p:txBody>
      </p:sp>
      <p:sp>
        <p:nvSpPr>
          <p:cNvPr id="621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4400" y="744538"/>
            <a:ext cx="4965700" cy="37242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15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5934" y="4717415"/>
            <a:ext cx="4982633" cy="446913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b="1"/>
              <a:t>   </a:t>
            </a:r>
            <a:r>
              <a:rPr lang="en-GB" sz="1100" b="1"/>
              <a:t>Before you start</a:t>
            </a:r>
            <a:r>
              <a:rPr lang="en-GB" sz="1100"/>
              <a:t> editing the slides of your talk change to the </a:t>
            </a:r>
            <a:r>
              <a:rPr lang="en-GB" sz="1100" b="1"/>
              <a:t>Master Slide view</a:t>
            </a:r>
            <a:r>
              <a:rPr lang="en-GB" sz="1100"/>
              <a:t>:   </a:t>
            </a:r>
            <a:br>
              <a:rPr lang="en-GB" sz="1100"/>
            </a:br>
            <a:r>
              <a:rPr lang="en-GB" sz="1100"/>
              <a:t>   Menu button “View”,</a:t>
            </a:r>
            <a:r>
              <a:rPr lang="en-GB" sz="1100">
                <a:sym typeface="Wingdings" pitchFamily="2" charset="2"/>
              </a:rPr>
              <a:t> Master, Slide Master:</a:t>
            </a:r>
            <a:br>
              <a:rPr lang="en-GB" sz="1100">
                <a:sym typeface="Wingdings" pitchFamily="2" charset="2"/>
              </a:rPr>
            </a:br>
            <a:endParaRPr lang="en-GB" sz="1100">
              <a:sym typeface="Wingdings" pitchFamily="2" charset="2"/>
            </a:endParaRPr>
          </a:p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100">
                <a:sym typeface="Wingdings" pitchFamily="2" charset="2"/>
              </a:rPr>
              <a:t>   </a:t>
            </a:r>
            <a:r>
              <a:rPr lang="en-GB" sz="1100" b="1">
                <a:sym typeface="Wingdings" pitchFamily="2" charset="2"/>
              </a:rPr>
              <a:t>Edit the following 2 items in the 1st slide:</a:t>
            </a:r>
            <a:r>
              <a:rPr lang="en-GB" sz="1100">
                <a:sym typeface="Wingdings" pitchFamily="2" charset="2"/>
              </a:rPr>
              <a:t/>
            </a:r>
            <a:br>
              <a:rPr lang="en-GB" sz="1100">
                <a:sym typeface="Wingdings" pitchFamily="2" charset="2"/>
              </a:rPr>
            </a:br>
            <a:r>
              <a:rPr lang="en-GB" sz="1100">
                <a:sym typeface="Wingdings" pitchFamily="2" charset="2"/>
              </a:rPr>
              <a:t>   1)  1st row in the violet header: </a:t>
            </a:r>
            <a:br>
              <a:rPr lang="en-GB" sz="1100">
                <a:sym typeface="Wingdings" pitchFamily="2" charset="2"/>
              </a:rPr>
            </a:br>
            <a:r>
              <a:rPr lang="en-GB" sz="1100">
                <a:sym typeface="Wingdings" pitchFamily="2" charset="2"/>
              </a:rPr>
              <a:t>       Delete the existent text and write the title of your talk into this text field</a:t>
            </a:r>
            <a:br>
              <a:rPr lang="en-GB" sz="1100">
                <a:sym typeface="Wingdings" pitchFamily="2" charset="2"/>
              </a:rPr>
            </a:br>
            <a:r>
              <a:rPr lang="en-GB" sz="1100">
                <a:sym typeface="Wingdings" pitchFamily="2" charset="2"/>
              </a:rPr>
              <a:t>   2)  The 2 rows in the footer area: Delete the text and write the information </a:t>
            </a:r>
            <a:br>
              <a:rPr lang="en-GB" sz="1100">
                <a:sym typeface="Wingdings" pitchFamily="2" charset="2"/>
              </a:rPr>
            </a:br>
            <a:r>
              <a:rPr lang="en-GB" sz="1100">
                <a:sym typeface="Wingdings" pitchFamily="2" charset="2"/>
              </a:rPr>
              <a:t>       regarding your talk (same as on the Title Slide) into this text field.  </a:t>
            </a:r>
            <a:br>
              <a:rPr lang="en-GB" sz="1100">
                <a:sym typeface="Wingdings" pitchFamily="2" charset="2"/>
              </a:rPr>
            </a:br>
            <a:endParaRPr lang="en-GB" sz="1100">
              <a:sym typeface="Wingdings" pitchFamily="2" charset="2"/>
            </a:endParaRPr>
          </a:p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100">
                <a:sym typeface="Wingdings" pitchFamily="2" charset="2"/>
              </a:rPr>
              <a:t>   If you want to use more </a:t>
            </a:r>
            <a:r>
              <a:rPr lang="en-GB" sz="1100" b="1">
                <a:sym typeface="Wingdings" pitchFamily="2" charset="2"/>
              </a:rPr>
              <a:t>partner logos</a:t>
            </a:r>
            <a:r>
              <a:rPr lang="en-GB" sz="1100">
                <a:sym typeface="Wingdings" pitchFamily="2" charset="2"/>
              </a:rPr>
              <a:t> position them left </a:t>
            </a:r>
            <a:br>
              <a:rPr lang="en-GB" sz="1100">
                <a:sym typeface="Wingdings" pitchFamily="2" charset="2"/>
              </a:rPr>
            </a:br>
            <a:r>
              <a:rPr lang="en-GB" sz="1100">
                <a:sym typeface="Wingdings" pitchFamily="2" charset="2"/>
              </a:rPr>
              <a:t>   beside the DESY logo in the footer area </a:t>
            </a:r>
            <a:br>
              <a:rPr lang="en-GB" sz="1100">
                <a:sym typeface="Wingdings" pitchFamily="2" charset="2"/>
              </a:rPr>
            </a:br>
            <a:r>
              <a:rPr lang="en-GB" sz="1100">
                <a:sym typeface="Wingdings" pitchFamily="2" charset="2"/>
              </a:rPr>
              <a:t>   </a:t>
            </a:r>
            <a:r>
              <a:rPr lang="en-GB" sz="1100" b="1">
                <a:sym typeface="Wingdings" pitchFamily="2" charset="2"/>
              </a:rPr>
              <a:t>Close Master View</a:t>
            </a:r>
            <a:endParaRPr lang="en-GB" sz="1100" b="1"/>
          </a:p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endParaRPr lang="en-US" sz="1100">
              <a:sym typeface="Wingdings" pitchFamily="2" charset="2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BE953E4-3838-429F-8BFA-821DA13741FF}" type="slidenum">
              <a:rPr lang="de-DE"/>
              <a:pPr/>
              <a:t>12</a:t>
            </a:fld>
            <a:endParaRPr lang="de-DE"/>
          </a:p>
        </p:txBody>
      </p:sp>
      <p:sp>
        <p:nvSpPr>
          <p:cNvPr id="621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4400" y="744538"/>
            <a:ext cx="4965700" cy="37242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15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5934" y="4717415"/>
            <a:ext cx="4982633" cy="446913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b="1"/>
              <a:t>   </a:t>
            </a:r>
            <a:r>
              <a:rPr lang="en-GB" sz="1100" b="1"/>
              <a:t>Before you start</a:t>
            </a:r>
            <a:r>
              <a:rPr lang="en-GB" sz="1100"/>
              <a:t> editing the slides of your talk change to the </a:t>
            </a:r>
            <a:r>
              <a:rPr lang="en-GB" sz="1100" b="1"/>
              <a:t>Master Slide view</a:t>
            </a:r>
            <a:r>
              <a:rPr lang="en-GB" sz="1100"/>
              <a:t>:   </a:t>
            </a:r>
            <a:br>
              <a:rPr lang="en-GB" sz="1100"/>
            </a:br>
            <a:r>
              <a:rPr lang="en-GB" sz="1100"/>
              <a:t>   Menu button “View”,</a:t>
            </a:r>
            <a:r>
              <a:rPr lang="en-GB" sz="1100">
                <a:sym typeface="Wingdings" pitchFamily="2" charset="2"/>
              </a:rPr>
              <a:t> Master, Slide Master:</a:t>
            </a:r>
            <a:br>
              <a:rPr lang="en-GB" sz="1100">
                <a:sym typeface="Wingdings" pitchFamily="2" charset="2"/>
              </a:rPr>
            </a:br>
            <a:endParaRPr lang="en-GB" sz="1100">
              <a:sym typeface="Wingdings" pitchFamily="2" charset="2"/>
            </a:endParaRPr>
          </a:p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100">
                <a:sym typeface="Wingdings" pitchFamily="2" charset="2"/>
              </a:rPr>
              <a:t>   </a:t>
            </a:r>
            <a:r>
              <a:rPr lang="en-GB" sz="1100" b="1">
                <a:sym typeface="Wingdings" pitchFamily="2" charset="2"/>
              </a:rPr>
              <a:t>Edit the following 2 items in the 1st slide:</a:t>
            </a:r>
            <a:r>
              <a:rPr lang="en-GB" sz="1100">
                <a:sym typeface="Wingdings" pitchFamily="2" charset="2"/>
              </a:rPr>
              <a:t/>
            </a:r>
            <a:br>
              <a:rPr lang="en-GB" sz="1100">
                <a:sym typeface="Wingdings" pitchFamily="2" charset="2"/>
              </a:rPr>
            </a:br>
            <a:r>
              <a:rPr lang="en-GB" sz="1100">
                <a:sym typeface="Wingdings" pitchFamily="2" charset="2"/>
              </a:rPr>
              <a:t>   1)  1st row in the violet header: </a:t>
            </a:r>
            <a:br>
              <a:rPr lang="en-GB" sz="1100">
                <a:sym typeface="Wingdings" pitchFamily="2" charset="2"/>
              </a:rPr>
            </a:br>
            <a:r>
              <a:rPr lang="en-GB" sz="1100">
                <a:sym typeface="Wingdings" pitchFamily="2" charset="2"/>
              </a:rPr>
              <a:t>       Delete the existent text and write the title of your talk into this text field</a:t>
            </a:r>
            <a:br>
              <a:rPr lang="en-GB" sz="1100">
                <a:sym typeface="Wingdings" pitchFamily="2" charset="2"/>
              </a:rPr>
            </a:br>
            <a:r>
              <a:rPr lang="en-GB" sz="1100">
                <a:sym typeface="Wingdings" pitchFamily="2" charset="2"/>
              </a:rPr>
              <a:t>   2)  The 2 rows in the footer area: Delete the text and write the information </a:t>
            </a:r>
            <a:br>
              <a:rPr lang="en-GB" sz="1100">
                <a:sym typeface="Wingdings" pitchFamily="2" charset="2"/>
              </a:rPr>
            </a:br>
            <a:r>
              <a:rPr lang="en-GB" sz="1100">
                <a:sym typeface="Wingdings" pitchFamily="2" charset="2"/>
              </a:rPr>
              <a:t>       regarding your talk (same as on the Title Slide) into this text field.  </a:t>
            </a:r>
            <a:br>
              <a:rPr lang="en-GB" sz="1100">
                <a:sym typeface="Wingdings" pitchFamily="2" charset="2"/>
              </a:rPr>
            </a:br>
            <a:endParaRPr lang="en-GB" sz="1100">
              <a:sym typeface="Wingdings" pitchFamily="2" charset="2"/>
            </a:endParaRPr>
          </a:p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100">
                <a:sym typeface="Wingdings" pitchFamily="2" charset="2"/>
              </a:rPr>
              <a:t>   If you want to use more </a:t>
            </a:r>
            <a:r>
              <a:rPr lang="en-GB" sz="1100" b="1">
                <a:sym typeface="Wingdings" pitchFamily="2" charset="2"/>
              </a:rPr>
              <a:t>partner logos</a:t>
            </a:r>
            <a:r>
              <a:rPr lang="en-GB" sz="1100">
                <a:sym typeface="Wingdings" pitchFamily="2" charset="2"/>
              </a:rPr>
              <a:t> position them left </a:t>
            </a:r>
            <a:br>
              <a:rPr lang="en-GB" sz="1100">
                <a:sym typeface="Wingdings" pitchFamily="2" charset="2"/>
              </a:rPr>
            </a:br>
            <a:r>
              <a:rPr lang="en-GB" sz="1100">
                <a:sym typeface="Wingdings" pitchFamily="2" charset="2"/>
              </a:rPr>
              <a:t>   beside the DESY logo in the footer area </a:t>
            </a:r>
            <a:br>
              <a:rPr lang="en-GB" sz="1100">
                <a:sym typeface="Wingdings" pitchFamily="2" charset="2"/>
              </a:rPr>
            </a:br>
            <a:r>
              <a:rPr lang="en-GB" sz="1100">
                <a:sym typeface="Wingdings" pitchFamily="2" charset="2"/>
              </a:rPr>
              <a:t>   </a:t>
            </a:r>
            <a:r>
              <a:rPr lang="en-GB" sz="1100" b="1">
                <a:sym typeface="Wingdings" pitchFamily="2" charset="2"/>
              </a:rPr>
              <a:t>Close Master View</a:t>
            </a:r>
            <a:endParaRPr lang="en-GB" sz="1100" b="1"/>
          </a:p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endParaRPr lang="en-US" sz="1100">
              <a:sym typeface="Wingdings" pitchFamily="2" charset="2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BE953E4-3838-429F-8BFA-821DA13741FF}" type="slidenum">
              <a:rPr lang="de-DE"/>
              <a:pPr/>
              <a:t>13</a:t>
            </a:fld>
            <a:endParaRPr lang="de-DE"/>
          </a:p>
        </p:txBody>
      </p:sp>
      <p:sp>
        <p:nvSpPr>
          <p:cNvPr id="621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4400" y="744538"/>
            <a:ext cx="4965700" cy="37242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15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5934" y="4717415"/>
            <a:ext cx="4982633" cy="446913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b="1"/>
              <a:t>   </a:t>
            </a:r>
            <a:r>
              <a:rPr lang="en-GB" sz="1100" b="1"/>
              <a:t>Before you start</a:t>
            </a:r>
            <a:r>
              <a:rPr lang="en-GB" sz="1100"/>
              <a:t> editing the slides of your talk change to the </a:t>
            </a:r>
            <a:r>
              <a:rPr lang="en-GB" sz="1100" b="1"/>
              <a:t>Master Slide view</a:t>
            </a:r>
            <a:r>
              <a:rPr lang="en-GB" sz="1100"/>
              <a:t>:   </a:t>
            </a:r>
            <a:br>
              <a:rPr lang="en-GB" sz="1100"/>
            </a:br>
            <a:r>
              <a:rPr lang="en-GB" sz="1100"/>
              <a:t>   Menu button “View”,</a:t>
            </a:r>
            <a:r>
              <a:rPr lang="en-GB" sz="1100">
                <a:sym typeface="Wingdings" pitchFamily="2" charset="2"/>
              </a:rPr>
              <a:t> Master, Slide Master:</a:t>
            </a:r>
            <a:br>
              <a:rPr lang="en-GB" sz="1100">
                <a:sym typeface="Wingdings" pitchFamily="2" charset="2"/>
              </a:rPr>
            </a:br>
            <a:endParaRPr lang="en-GB" sz="1100">
              <a:sym typeface="Wingdings" pitchFamily="2" charset="2"/>
            </a:endParaRPr>
          </a:p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100">
                <a:sym typeface="Wingdings" pitchFamily="2" charset="2"/>
              </a:rPr>
              <a:t>   </a:t>
            </a:r>
            <a:r>
              <a:rPr lang="en-GB" sz="1100" b="1">
                <a:sym typeface="Wingdings" pitchFamily="2" charset="2"/>
              </a:rPr>
              <a:t>Edit the following 2 items in the 1st slide:</a:t>
            </a:r>
            <a:r>
              <a:rPr lang="en-GB" sz="1100">
                <a:sym typeface="Wingdings" pitchFamily="2" charset="2"/>
              </a:rPr>
              <a:t/>
            </a:r>
            <a:br>
              <a:rPr lang="en-GB" sz="1100">
                <a:sym typeface="Wingdings" pitchFamily="2" charset="2"/>
              </a:rPr>
            </a:br>
            <a:r>
              <a:rPr lang="en-GB" sz="1100">
                <a:sym typeface="Wingdings" pitchFamily="2" charset="2"/>
              </a:rPr>
              <a:t>   1)  1st row in the violet header: </a:t>
            </a:r>
            <a:br>
              <a:rPr lang="en-GB" sz="1100">
                <a:sym typeface="Wingdings" pitchFamily="2" charset="2"/>
              </a:rPr>
            </a:br>
            <a:r>
              <a:rPr lang="en-GB" sz="1100">
                <a:sym typeface="Wingdings" pitchFamily="2" charset="2"/>
              </a:rPr>
              <a:t>       Delete the existent text and write the title of your talk into this text field</a:t>
            </a:r>
            <a:br>
              <a:rPr lang="en-GB" sz="1100">
                <a:sym typeface="Wingdings" pitchFamily="2" charset="2"/>
              </a:rPr>
            </a:br>
            <a:r>
              <a:rPr lang="en-GB" sz="1100">
                <a:sym typeface="Wingdings" pitchFamily="2" charset="2"/>
              </a:rPr>
              <a:t>   2)  The 2 rows in the footer area: Delete the text and write the information </a:t>
            </a:r>
            <a:br>
              <a:rPr lang="en-GB" sz="1100">
                <a:sym typeface="Wingdings" pitchFamily="2" charset="2"/>
              </a:rPr>
            </a:br>
            <a:r>
              <a:rPr lang="en-GB" sz="1100">
                <a:sym typeface="Wingdings" pitchFamily="2" charset="2"/>
              </a:rPr>
              <a:t>       regarding your talk (same as on the Title Slide) into this text field.  </a:t>
            </a:r>
            <a:br>
              <a:rPr lang="en-GB" sz="1100">
                <a:sym typeface="Wingdings" pitchFamily="2" charset="2"/>
              </a:rPr>
            </a:br>
            <a:endParaRPr lang="en-GB" sz="1100">
              <a:sym typeface="Wingdings" pitchFamily="2" charset="2"/>
            </a:endParaRPr>
          </a:p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100">
                <a:sym typeface="Wingdings" pitchFamily="2" charset="2"/>
              </a:rPr>
              <a:t>   If you want to use more </a:t>
            </a:r>
            <a:r>
              <a:rPr lang="en-GB" sz="1100" b="1">
                <a:sym typeface="Wingdings" pitchFamily="2" charset="2"/>
              </a:rPr>
              <a:t>partner logos</a:t>
            </a:r>
            <a:r>
              <a:rPr lang="en-GB" sz="1100">
                <a:sym typeface="Wingdings" pitchFamily="2" charset="2"/>
              </a:rPr>
              <a:t> position them left </a:t>
            </a:r>
            <a:br>
              <a:rPr lang="en-GB" sz="1100">
                <a:sym typeface="Wingdings" pitchFamily="2" charset="2"/>
              </a:rPr>
            </a:br>
            <a:r>
              <a:rPr lang="en-GB" sz="1100">
                <a:sym typeface="Wingdings" pitchFamily="2" charset="2"/>
              </a:rPr>
              <a:t>   beside the DESY logo in the footer area </a:t>
            </a:r>
            <a:br>
              <a:rPr lang="en-GB" sz="1100">
                <a:sym typeface="Wingdings" pitchFamily="2" charset="2"/>
              </a:rPr>
            </a:br>
            <a:r>
              <a:rPr lang="en-GB" sz="1100">
                <a:sym typeface="Wingdings" pitchFamily="2" charset="2"/>
              </a:rPr>
              <a:t>   </a:t>
            </a:r>
            <a:r>
              <a:rPr lang="en-GB" sz="1100" b="1">
                <a:sym typeface="Wingdings" pitchFamily="2" charset="2"/>
              </a:rPr>
              <a:t>Close Master View</a:t>
            </a:r>
            <a:endParaRPr lang="en-GB" sz="1100" b="1"/>
          </a:p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endParaRPr lang="en-US" sz="1100">
              <a:sym typeface="Wingdings" pitchFamily="2" charset="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BE953E4-3838-429F-8BFA-821DA13741FF}" type="slidenum">
              <a:rPr lang="de-DE"/>
              <a:pPr/>
              <a:t>2</a:t>
            </a:fld>
            <a:endParaRPr lang="de-DE"/>
          </a:p>
        </p:txBody>
      </p:sp>
      <p:sp>
        <p:nvSpPr>
          <p:cNvPr id="621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4400" y="744538"/>
            <a:ext cx="4965700" cy="37242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15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5934" y="4717415"/>
            <a:ext cx="4982633" cy="446913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b="1"/>
              <a:t>   </a:t>
            </a:r>
            <a:r>
              <a:rPr lang="en-GB" sz="1100" b="1"/>
              <a:t>Before you start</a:t>
            </a:r>
            <a:r>
              <a:rPr lang="en-GB" sz="1100"/>
              <a:t> editing the slides of your talk change to the </a:t>
            </a:r>
            <a:r>
              <a:rPr lang="en-GB" sz="1100" b="1"/>
              <a:t>Master Slide view</a:t>
            </a:r>
            <a:r>
              <a:rPr lang="en-GB" sz="1100"/>
              <a:t>:   </a:t>
            </a:r>
            <a:br>
              <a:rPr lang="en-GB" sz="1100"/>
            </a:br>
            <a:r>
              <a:rPr lang="en-GB" sz="1100"/>
              <a:t>   Menu button “View”,</a:t>
            </a:r>
            <a:r>
              <a:rPr lang="en-GB" sz="1100">
                <a:sym typeface="Wingdings" pitchFamily="2" charset="2"/>
              </a:rPr>
              <a:t> Master, Slide Master:</a:t>
            </a:r>
            <a:br>
              <a:rPr lang="en-GB" sz="1100">
                <a:sym typeface="Wingdings" pitchFamily="2" charset="2"/>
              </a:rPr>
            </a:br>
            <a:endParaRPr lang="en-GB" sz="1100">
              <a:sym typeface="Wingdings" pitchFamily="2" charset="2"/>
            </a:endParaRPr>
          </a:p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100">
                <a:sym typeface="Wingdings" pitchFamily="2" charset="2"/>
              </a:rPr>
              <a:t>   </a:t>
            </a:r>
            <a:r>
              <a:rPr lang="en-GB" sz="1100" b="1">
                <a:sym typeface="Wingdings" pitchFamily="2" charset="2"/>
              </a:rPr>
              <a:t>Edit the following 2 items in the 1st slide:</a:t>
            </a:r>
            <a:r>
              <a:rPr lang="en-GB" sz="1100">
                <a:sym typeface="Wingdings" pitchFamily="2" charset="2"/>
              </a:rPr>
              <a:t/>
            </a:r>
            <a:br>
              <a:rPr lang="en-GB" sz="1100">
                <a:sym typeface="Wingdings" pitchFamily="2" charset="2"/>
              </a:rPr>
            </a:br>
            <a:r>
              <a:rPr lang="en-GB" sz="1100">
                <a:sym typeface="Wingdings" pitchFamily="2" charset="2"/>
              </a:rPr>
              <a:t>   1)  1st row in the violet header: </a:t>
            </a:r>
            <a:br>
              <a:rPr lang="en-GB" sz="1100">
                <a:sym typeface="Wingdings" pitchFamily="2" charset="2"/>
              </a:rPr>
            </a:br>
            <a:r>
              <a:rPr lang="en-GB" sz="1100">
                <a:sym typeface="Wingdings" pitchFamily="2" charset="2"/>
              </a:rPr>
              <a:t>       Delete the existent text and write the title of your talk into this text field</a:t>
            </a:r>
            <a:br>
              <a:rPr lang="en-GB" sz="1100">
                <a:sym typeface="Wingdings" pitchFamily="2" charset="2"/>
              </a:rPr>
            </a:br>
            <a:r>
              <a:rPr lang="en-GB" sz="1100">
                <a:sym typeface="Wingdings" pitchFamily="2" charset="2"/>
              </a:rPr>
              <a:t>   2)  The 2 rows in the footer area: Delete the text and write the information </a:t>
            </a:r>
            <a:br>
              <a:rPr lang="en-GB" sz="1100">
                <a:sym typeface="Wingdings" pitchFamily="2" charset="2"/>
              </a:rPr>
            </a:br>
            <a:r>
              <a:rPr lang="en-GB" sz="1100">
                <a:sym typeface="Wingdings" pitchFamily="2" charset="2"/>
              </a:rPr>
              <a:t>       regarding your talk (same as on the Title Slide) into this text field.  </a:t>
            </a:r>
            <a:br>
              <a:rPr lang="en-GB" sz="1100">
                <a:sym typeface="Wingdings" pitchFamily="2" charset="2"/>
              </a:rPr>
            </a:br>
            <a:endParaRPr lang="en-GB" sz="1100">
              <a:sym typeface="Wingdings" pitchFamily="2" charset="2"/>
            </a:endParaRPr>
          </a:p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100">
                <a:sym typeface="Wingdings" pitchFamily="2" charset="2"/>
              </a:rPr>
              <a:t>   If you want to use more </a:t>
            </a:r>
            <a:r>
              <a:rPr lang="en-GB" sz="1100" b="1">
                <a:sym typeface="Wingdings" pitchFamily="2" charset="2"/>
              </a:rPr>
              <a:t>partner logos</a:t>
            </a:r>
            <a:r>
              <a:rPr lang="en-GB" sz="1100">
                <a:sym typeface="Wingdings" pitchFamily="2" charset="2"/>
              </a:rPr>
              <a:t> position them left </a:t>
            </a:r>
            <a:br>
              <a:rPr lang="en-GB" sz="1100">
                <a:sym typeface="Wingdings" pitchFamily="2" charset="2"/>
              </a:rPr>
            </a:br>
            <a:r>
              <a:rPr lang="en-GB" sz="1100">
                <a:sym typeface="Wingdings" pitchFamily="2" charset="2"/>
              </a:rPr>
              <a:t>   beside the DESY logo in the footer area </a:t>
            </a:r>
            <a:br>
              <a:rPr lang="en-GB" sz="1100">
                <a:sym typeface="Wingdings" pitchFamily="2" charset="2"/>
              </a:rPr>
            </a:br>
            <a:r>
              <a:rPr lang="en-GB" sz="1100">
                <a:sym typeface="Wingdings" pitchFamily="2" charset="2"/>
              </a:rPr>
              <a:t>   </a:t>
            </a:r>
            <a:r>
              <a:rPr lang="en-GB" sz="1100" b="1">
                <a:sym typeface="Wingdings" pitchFamily="2" charset="2"/>
              </a:rPr>
              <a:t>Close Master View</a:t>
            </a:r>
            <a:endParaRPr lang="en-GB" sz="1100" b="1"/>
          </a:p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endParaRPr lang="en-US" sz="1100">
              <a:sym typeface="Wingdings" pitchFamily="2" charset="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BE953E4-3838-429F-8BFA-821DA13741FF}" type="slidenum">
              <a:rPr lang="de-DE"/>
              <a:pPr/>
              <a:t>3</a:t>
            </a:fld>
            <a:endParaRPr lang="de-DE"/>
          </a:p>
        </p:txBody>
      </p:sp>
      <p:sp>
        <p:nvSpPr>
          <p:cNvPr id="621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4400" y="744538"/>
            <a:ext cx="4965700" cy="37242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15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5934" y="4717415"/>
            <a:ext cx="4982633" cy="446913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b="1"/>
              <a:t>   </a:t>
            </a:r>
            <a:r>
              <a:rPr lang="en-GB" sz="1100" b="1"/>
              <a:t>Before you start</a:t>
            </a:r>
            <a:r>
              <a:rPr lang="en-GB" sz="1100"/>
              <a:t> editing the slides of your talk change to the </a:t>
            </a:r>
            <a:r>
              <a:rPr lang="en-GB" sz="1100" b="1"/>
              <a:t>Master Slide view</a:t>
            </a:r>
            <a:r>
              <a:rPr lang="en-GB" sz="1100"/>
              <a:t>:   </a:t>
            </a:r>
            <a:br>
              <a:rPr lang="en-GB" sz="1100"/>
            </a:br>
            <a:r>
              <a:rPr lang="en-GB" sz="1100"/>
              <a:t>   Menu button “View”,</a:t>
            </a:r>
            <a:r>
              <a:rPr lang="en-GB" sz="1100">
                <a:sym typeface="Wingdings" pitchFamily="2" charset="2"/>
              </a:rPr>
              <a:t> Master, Slide Master:</a:t>
            </a:r>
            <a:br>
              <a:rPr lang="en-GB" sz="1100">
                <a:sym typeface="Wingdings" pitchFamily="2" charset="2"/>
              </a:rPr>
            </a:br>
            <a:endParaRPr lang="en-GB" sz="1100">
              <a:sym typeface="Wingdings" pitchFamily="2" charset="2"/>
            </a:endParaRPr>
          </a:p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100">
                <a:sym typeface="Wingdings" pitchFamily="2" charset="2"/>
              </a:rPr>
              <a:t>   </a:t>
            </a:r>
            <a:r>
              <a:rPr lang="en-GB" sz="1100" b="1">
                <a:sym typeface="Wingdings" pitchFamily="2" charset="2"/>
              </a:rPr>
              <a:t>Edit the following 2 items in the 1st slide:</a:t>
            </a:r>
            <a:r>
              <a:rPr lang="en-GB" sz="1100">
                <a:sym typeface="Wingdings" pitchFamily="2" charset="2"/>
              </a:rPr>
              <a:t/>
            </a:r>
            <a:br>
              <a:rPr lang="en-GB" sz="1100">
                <a:sym typeface="Wingdings" pitchFamily="2" charset="2"/>
              </a:rPr>
            </a:br>
            <a:r>
              <a:rPr lang="en-GB" sz="1100">
                <a:sym typeface="Wingdings" pitchFamily="2" charset="2"/>
              </a:rPr>
              <a:t>   1)  1st row in the violet header: </a:t>
            </a:r>
            <a:br>
              <a:rPr lang="en-GB" sz="1100">
                <a:sym typeface="Wingdings" pitchFamily="2" charset="2"/>
              </a:rPr>
            </a:br>
            <a:r>
              <a:rPr lang="en-GB" sz="1100">
                <a:sym typeface="Wingdings" pitchFamily="2" charset="2"/>
              </a:rPr>
              <a:t>       Delete the existent text and write the title of your talk into this text field</a:t>
            </a:r>
            <a:br>
              <a:rPr lang="en-GB" sz="1100">
                <a:sym typeface="Wingdings" pitchFamily="2" charset="2"/>
              </a:rPr>
            </a:br>
            <a:r>
              <a:rPr lang="en-GB" sz="1100">
                <a:sym typeface="Wingdings" pitchFamily="2" charset="2"/>
              </a:rPr>
              <a:t>   2)  The 2 rows in the footer area: Delete the text and write the information </a:t>
            </a:r>
            <a:br>
              <a:rPr lang="en-GB" sz="1100">
                <a:sym typeface="Wingdings" pitchFamily="2" charset="2"/>
              </a:rPr>
            </a:br>
            <a:r>
              <a:rPr lang="en-GB" sz="1100">
                <a:sym typeface="Wingdings" pitchFamily="2" charset="2"/>
              </a:rPr>
              <a:t>       regarding your talk (same as on the Title Slide) into this text field.  </a:t>
            </a:r>
            <a:br>
              <a:rPr lang="en-GB" sz="1100">
                <a:sym typeface="Wingdings" pitchFamily="2" charset="2"/>
              </a:rPr>
            </a:br>
            <a:endParaRPr lang="en-GB" sz="1100">
              <a:sym typeface="Wingdings" pitchFamily="2" charset="2"/>
            </a:endParaRPr>
          </a:p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100">
                <a:sym typeface="Wingdings" pitchFamily="2" charset="2"/>
              </a:rPr>
              <a:t>   If you want to use more </a:t>
            </a:r>
            <a:r>
              <a:rPr lang="en-GB" sz="1100" b="1">
                <a:sym typeface="Wingdings" pitchFamily="2" charset="2"/>
              </a:rPr>
              <a:t>partner logos</a:t>
            </a:r>
            <a:r>
              <a:rPr lang="en-GB" sz="1100">
                <a:sym typeface="Wingdings" pitchFamily="2" charset="2"/>
              </a:rPr>
              <a:t> position them left </a:t>
            </a:r>
            <a:br>
              <a:rPr lang="en-GB" sz="1100">
                <a:sym typeface="Wingdings" pitchFamily="2" charset="2"/>
              </a:rPr>
            </a:br>
            <a:r>
              <a:rPr lang="en-GB" sz="1100">
                <a:sym typeface="Wingdings" pitchFamily="2" charset="2"/>
              </a:rPr>
              <a:t>   beside the DESY logo in the footer area </a:t>
            </a:r>
            <a:br>
              <a:rPr lang="en-GB" sz="1100">
                <a:sym typeface="Wingdings" pitchFamily="2" charset="2"/>
              </a:rPr>
            </a:br>
            <a:r>
              <a:rPr lang="en-GB" sz="1100">
                <a:sym typeface="Wingdings" pitchFamily="2" charset="2"/>
              </a:rPr>
              <a:t>   </a:t>
            </a:r>
            <a:r>
              <a:rPr lang="en-GB" sz="1100" b="1">
                <a:sym typeface="Wingdings" pitchFamily="2" charset="2"/>
              </a:rPr>
              <a:t>Close Master View</a:t>
            </a:r>
            <a:endParaRPr lang="en-GB" sz="1100" b="1"/>
          </a:p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endParaRPr lang="en-US" sz="1100">
              <a:sym typeface="Wingdings" pitchFamily="2" charset="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BE953E4-3838-429F-8BFA-821DA13741FF}" type="slidenum">
              <a:rPr lang="de-DE"/>
              <a:pPr/>
              <a:t>4</a:t>
            </a:fld>
            <a:endParaRPr lang="de-DE"/>
          </a:p>
        </p:txBody>
      </p:sp>
      <p:sp>
        <p:nvSpPr>
          <p:cNvPr id="621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4400" y="744538"/>
            <a:ext cx="4965700" cy="37242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15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5934" y="4717415"/>
            <a:ext cx="4982633" cy="446913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b="1"/>
              <a:t>   </a:t>
            </a:r>
            <a:r>
              <a:rPr lang="en-GB" sz="1100" b="1"/>
              <a:t>Before you start</a:t>
            </a:r>
            <a:r>
              <a:rPr lang="en-GB" sz="1100"/>
              <a:t> editing the slides of your talk change to the </a:t>
            </a:r>
            <a:r>
              <a:rPr lang="en-GB" sz="1100" b="1"/>
              <a:t>Master Slide view</a:t>
            </a:r>
            <a:r>
              <a:rPr lang="en-GB" sz="1100"/>
              <a:t>:   </a:t>
            </a:r>
            <a:br>
              <a:rPr lang="en-GB" sz="1100"/>
            </a:br>
            <a:r>
              <a:rPr lang="en-GB" sz="1100"/>
              <a:t>   Menu button “View”,</a:t>
            </a:r>
            <a:r>
              <a:rPr lang="en-GB" sz="1100">
                <a:sym typeface="Wingdings" pitchFamily="2" charset="2"/>
              </a:rPr>
              <a:t> Master, Slide Master:</a:t>
            </a:r>
            <a:br>
              <a:rPr lang="en-GB" sz="1100">
                <a:sym typeface="Wingdings" pitchFamily="2" charset="2"/>
              </a:rPr>
            </a:br>
            <a:endParaRPr lang="en-GB" sz="1100">
              <a:sym typeface="Wingdings" pitchFamily="2" charset="2"/>
            </a:endParaRPr>
          </a:p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100">
                <a:sym typeface="Wingdings" pitchFamily="2" charset="2"/>
              </a:rPr>
              <a:t>   </a:t>
            </a:r>
            <a:r>
              <a:rPr lang="en-GB" sz="1100" b="1">
                <a:sym typeface="Wingdings" pitchFamily="2" charset="2"/>
              </a:rPr>
              <a:t>Edit the following 2 items in the 1st slide:</a:t>
            </a:r>
            <a:r>
              <a:rPr lang="en-GB" sz="1100">
                <a:sym typeface="Wingdings" pitchFamily="2" charset="2"/>
              </a:rPr>
              <a:t/>
            </a:r>
            <a:br>
              <a:rPr lang="en-GB" sz="1100">
                <a:sym typeface="Wingdings" pitchFamily="2" charset="2"/>
              </a:rPr>
            </a:br>
            <a:r>
              <a:rPr lang="en-GB" sz="1100">
                <a:sym typeface="Wingdings" pitchFamily="2" charset="2"/>
              </a:rPr>
              <a:t>   1)  1st row in the violet header: </a:t>
            </a:r>
            <a:br>
              <a:rPr lang="en-GB" sz="1100">
                <a:sym typeface="Wingdings" pitchFamily="2" charset="2"/>
              </a:rPr>
            </a:br>
            <a:r>
              <a:rPr lang="en-GB" sz="1100">
                <a:sym typeface="Wingdings" pitchFamily="2" charset="2"/>
              </a:rPr>
              <a:t>       Delete the existent text and write the title of your talk into this text field</a:t>
            </a:r>
            <a:br>
              <a:rPr lang="en-GB" sz="1100">
                <a:sym typeface="Wingdings" pitchFamily="2" charset="2"/>
              </a:rPr>
            </a:br>
            <a:r>
              <a:rPr lang="en-GB" sz="1100">
                <a:sym typeface="Wingdings" pitchFamily="2" charset="2"/>
              </a:rPr>
              <a:t>   2)  The 2 rows in the footer area: Delete the text and write the information </a:t>
            </a:r>
            <a:br>
              <a:rPr lang="en-GB" sz="1100">
                <a:sym typeface="Wingdings" pitchFamily="2" charset="2"/>
              </a:rPr>
            </a:br>
            <a:r>
              <a:rPr lang="en-GB" sz="1100">
                <a:sym typeface="Wingdings" pitchFamily="2" charset="2"/>
              </a:rPr>
              <a:t>       regarding your talk (same as on the Title Slide) into this text field.  </a:t>
            </a:r>
            <a:br>
              <a:rPr lang="en-GB" sz="1100">
                <a:sym typeface="Wingdings" pitchFamily="2" charset="2"/>
              </a:rPr>
            </a:br>
            <a:endParaRPr lang="en-GB" sz="1100">
              <a:sym typeface="Wingdings" pitchFamily="2" charset="2"/>
            </a:endParaRPr>
          </a:p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100">
                <a:sym typeface="Wingdings" pitchFamily="2" charset="2"/>
              </a:rPr>
              <a:t>   If you want to use more </a:t>
            </a:r>
            <a:r>
              <a:rPr lang="en-GB" sz="1100" b="1">
                <a:sym typeface="Wingdings" pitchFamily="2" charset="2"/>
              </a:rPr>
              <a:t>partner logos</a:t>
            </a:r>
            <a:r>
              <a:rPr lang="en-GB" sz="1100">
                <a:sym typeface="Wingdings" pitchFamily="2" charset="2"/>
              </a:rPr>
              <a:t> position them left </a:t>
            </a:r>
            <a:br>
              <a:rPr lang="en-GB" sz="1100">
                <a:sym typeface="Wingdings" pitchFamily="2" charset="2"/>
              </a:rPr>
            </a:br>
            <a:r>
              <a:rPr lang="en-GB" sz="1100">
                <a:sym typeface="Wingdings" pitchFamily="2" charset="2"/>
              </a:rPr>
              <a:t>   beside the DESY logo in the footer area </a:t>
            </a:r>
            <a:br>
              <a:rPr lang="en-GB" sz="1100">
                <a:sym typeface="Wingdings" pitchFamily="2" charset="2"/>
              </a:rPr>
            </a:br>
            <a:r>
              <a:rPr lang="en-GB" sz="1100">
                <a:sym typeface="Wingdings" pitchFamily="2" charset="2"/>
              </a:rPr>
              <a:t>   </a:t>
            </a:r>
            <a:r>
              <a:rPr lang="en-GB" sz="1100" b="1">
                <a:sym typeface="Wingdings" pitchFamily="2" charset="2"/>
              </a:rPr>
              <a:t>Close Master View</a:t>
            </a:r>
            <a:endParaRPr lang="en-GB" sz="1100" b="1"/>
          </a:p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endParaRPr lang="en-US" sz="1100">
              <a:sym typeface="Wingdings" pitchFamily="2" charset="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BE953E4-3838-429F-8BFA-821DA13741FF}" type="slidenum">
              <a:rPr lang="de-DE"/>
              <a:pPr/>
              <a:t>5</a:t>
            </a:fld>
            <a:endParaRPr lang="de-DE"/>
          </a:p>
        </p:txBody>
      </p:sp>
      <p:sp>
        <p:nvSpPr>
          <p:cNvPr id="621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4400" y="744538"/>
            <a:ext cx="4965700" cy="37242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15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5934" y="4717415"/>
            <a:ext cx="4982633" cy="446913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b="1"/>
              <a:t>   </a:t>
            </a:r>
            <a:r>
              <a:rPr lang="en-GB" sz="1100" b="1"/>
              <a:t>Before you start</a:t>
            </a:r>
            <a:r>
              <a:rPr lang="en-GB" sz="1100"/>
              <a:t> editing the slides of your talk change to the </a:t>
            </a:r>
            <a:r>
              <a:rPr lang="en-GB" sz="1100" b="1"/>
              <a:t>Master Slide view</a:t>
            </a:r>
            <a:r>
              <a:rPr lang="en-GB" sz="1100"/>
              <a:t>:   </a:t>
            </a:r>
            <a:br>
              <a:rPr lang="en-GB" sz="1100"/>
            </a:br>
            <a:r>
              <a:rPr lang="en-GB" sz="1100"/>
              <a:t>   Menu button “View”,</a:t>
            </a:r>
            <a:r>
              <a:rPr lang="en-GB" sz="1100">
                <a:sym typeface="Wingdings" pitchFamily="2" charset="2"/>
              </a:rPr>
              <a:t> Master, Slide Master:</a:t>
            </a:r>
            <a:br>
              <a:rPr lang="en-GB" sz="1100">
                <a:sym typeface="Wingdings" pitchFamily="2" charset="2"/>
              </a:rPr>
            </a:br>
            <a:endParaRPr lang="en-GB" sz="1100">
              <a:sym typeface="Wingdings" pitchFamily="2" charset="2"/>
            </a:endParaRPr>
          </a:p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100">
                <a:sym typeface="Wingdings" pitchFamily="2" charset="2"/>
              </a:rPr>
              <a:t>   </a:t>
            </a:r>
            <a:r>
              <a:rPr lang="en-GB" sz="1100" b="1">
                <a:sym typeface="Wingdings" pitchFamily="2" charset="2"/>
              </a:rPr>
              <a:t>Edit the following 2 items in the 1st slide:</a:t>
            </a:r>
            <a:r>
              <a:rPr lang="en-GB" sz="1100">
                <a:sym typeface="Wingdings" pitchFamily="2" charset="2"/>
              </a:rPr>
              <a:t/>
            </a:r>
            <a:br>
              <a:rPr lang="en-GB" sz="1100">
                <a:sym typeface="Wingdings" pitchFamily="2" charset="2"/>
              </a:rPr>
            </a:br>
            <a:r>
              <a:rPr lang="en-GB" sz="1100">
                <a:sym typeface="Wingdings" pitchFamily="2" charset="2"/>
              </a:rPr>
              <a:t>   1)  1st row in the violet header: </a:t>
            </a:r>
            <a:br>
              <a:rPr lang="en-GB" sz="1100">
                <a:sym typeface="Wingdings" pitchFamily="2" charset="2"/>
              </a:rPr>
            </a:br>
            <a:r>
              <a:rPr lang="en-GB" sz="1100">
                <a:sym typeface="Wingdings" pitchFamily="2" charset="2"/>
              </a:rPr>
              <a:t>       Delete the existent text and write the title of your talk into this text field</a:t>
            </a:r>
            <a:br>
              <a:rPr lang="en-GB" sz="1100">
                <a:sym typeface="Wingdings" pitchFamily="2" charset="2"/>
              </a:rPr>
            </a:br>
            <a:r>
              <a:rPr lang="en-GB" sz="1100">
                <a:sym typeface="Wingdings" pitchFamily="2" charset="2"/>
              </a:rPr>
              <a:t>   2)  The 2 rows in the footer area: Delete the text and write the information </a:t>
            </a:r>
            <a:br>
              <a:rPr lang="en-GB" sz="1100">
                <a:sym typeface="Wingdings" pitchFamily="2" charset="2"/>
              </a:rPr>
            </a:br>
            <a:r>
              <a:rPr lang="en-GB" sz="1100">
                <a:sym typeface="Wingdings" pitchFamily="2" charset="2"/>
              </a:rPr>
              <a:t>       regarding your talk (same as on the Title Slide) into this text field.  </a:t>
            </a:r>
            <a:br>
              <a:rPr lang="en-GB" sz="1100">
                <a:sym typeface="Wingdings" pitchFamily="2" charset="2"/>
              </a:rPr>
            </a:br>
            <a:endParaRPr lang="en-GB" sz="1100">
              <a:sym typeface="Wingdings" pitchFamily="2" charset="2"/>
            </a:endParaRPr>
          </a:p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100">
                <a:sym typeface="Wingdings" pitchFamily="2" charset="2"/>
              </a:rPr>
              <a:t>   If you want to use more </a:t>
            </a:r>
            <a:r>
              <a:rPr lang="en-GB" sz="1100" b="1">
                <a:sym typeface="Wingdings" pitchFamily="2" charset="2"/>
              </a:rPr>
              <a:t>partner logos</a:t>
            </a:r>
            <a:r>
              <a:rPr lang="en-GB" sz="1100">
                <a:sym typeface="Wingdings" pitchFamily="2" charset="2"/>
              </a:rPr>
              <a:t> position them left </a:t>
            </a:r>
            <a:br>
              <a:rPr lang="en-GB" sz="1100">
                <a:sym typeface="Wingdings" pitchFamily="2" charset="2"/>
              </a:rPr>
            </a:br>
            <a:r>
              <a:rPr lang="en-GB" sz="1100">
                <a:sym typeface="Wingdings" pitchFamily="2" charset="2"/>
              </a:rPr>
              <a:t>   beside the DESY logo in the footer area </a:t>
            </a:r>
            <a:br>
              <a:rPr lang="en-GB" sz="1100">
                <a:sym typeface="Wingdings" pitchFamily="2" charset="2"/>
              </a:rPr>
            </a:br>
            <a:r>
              <a:rPr lang="en-GB" sz="1100">
                <a:sym typeface="Wingdings" pitchFamily="2" charset="2"/>
              </a:rPr>
              <a:t>   </a:t>
            </a:r>
            <a:r>
              <a:rPr lang="en-GB" sz="1100" b="1">
                <a:sym typeface="Wingdings" pitchFamily="2" charset="2"/>
              </a:rPr>
              <a:t>Close Master View</a:t>
            </a:r>
            <a:endParaRPr lang="en-GB" sz="1100" b="1"/>
          </a:p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endParaRPr lang="en-US" sz="1100">
              <a:sym typeface="Wingdings" pitchFamily="2" charset="2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BE953E4-3838-429F-8BFA-821DA13741FF}" type="slidenum">
              <a:rPr lang="de-DE"/>
              <a:pPr/>
              <a:t>6</a:t>
            </a:fld>
            <a:endParaRPr lang="de-DE"/>
          </a:p>
        </p:txBody>
      </p:sp>
      <p:sp>
        <p:nvSpPr>
          <p:cNvPr id="621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4400" y="744538"/>
            <a:ext cx="4965700" cy="37242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15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5934" y="4717415"/>
            <a:ext cx="4982633" cy="446913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b="1"/>
              <a:t>   </a:t>
            </a:r>
            <a:r>
              <a:rPr lang="en-GB" sz="1100" b="1"/>
              <a:t>Before you start</a:t>
            </a:r>
            <a:r>
              <a:rPr lang="en-GB" sz="1100"/>
              <a:t> editing the slides of your talk change to the </a:t>
            </a:r>
            <a:r>
              <a:rPr lang="en-GB" sz="1100" b="1"/>
              <a:t>Master Slide view</a:t>
            </a:r>
            <a:r>
              <a:rPr lang="en-GB" sz="1100"/>
              <a:t>:   </a:t>
            </a:r>
            <a:br>
              <a:rPr lang="en-GB" sz="1100"/>
            </a:br>
            <a:r>
              <a:rPr lang="en-GB" sz="1100"/>
              <a:t>   Menu button “View”,</a:t>
            </a:r>
            <a:r>
              <a:rPr lang="en-GB" sz="1100">
                <a:sym typeface="Wingdings" pitchFamily="2" charset="2"/>
              </a:rPr>
              <a:t> Master, Slide Master:</a:t>
            </a:r>
            <a:br>
              <a:rPr lang="en-GB" sz="1100">
                <a:sym typeface="Wingdings" pitchFamily="2" charset="2"/>
              </a:rPr>
            </a:br>
            <a:endParaRPr lang="en-GB" sz="1100">
              <a:sym typeface="Wingdings" pitchFamily="2" charset="2"/>
            </a:endParaRPr>
          </a:p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100">
                <a:sym typeface="Wingdings" pitchFamily="2" charset="2"/>
              </a:rPr>
              <a:t>   </a:t>
            </a:r>
            <a:r>
              <a:rPr lang="en-GB" sz="1100" b="1">
                <a:sym typeface="Wingdings" pitchFamily="2" charset="2"/>
              </a:rPr>
              <a:t>Edit the following 2 items in the 1st slide:</a:t>
            </a:r>
            <a:r>
              <a:rPr lang="en-GB" sz="1100">
                <a:sym typeface="Wingdings" pitchFamily="2" charset="2"/>
              </a:rPr>
              <a:t/>
            </a:r>
            <a:br>
              <a:rPr lang="en-GB" sz="1100">
                <a:sym typeface="Wingdings" pitchFamily="2" charset="2"/>
              </a:rPr>
            </a:br>
            <a:r>
              <a:rPr lang="en-GB" sz="1100">
                <a:sym typeface="Wingdings" pitchFamily="2" charset="2"/>
              </a:rPr>
              <a:t>   1)  1st row in the violet header: </a:t>
            </a:r>
            <a:br>
              <a:rPr lang="en-GB" sz="1100">
                <a:sym typeface="Wingdings" pitchFamily="2" charset="2"/>
              </a:rPr>
            </a:br>
            <a:r>
              <a:rPr lang="en-GB" sz="1100">
                <a:sym typeface="Wingdings" pitchFamily="2" charset="2"/>
              </a:rPr>
              <a:t>       Delete the existent text and write the title of your talk into this text field</a:t>
            </a:r>
            <a:br>
              <a:rPr lang="en-GB" sz="1100">
                <a:sym typeface="Wingdings" pitchFamily="2" charset="2"/>
              </a:rPr>
            </a:br>
            <a:r>
              <a:rPr lang="en-GB" sz="1100">
                <a:sym typeface="Wingdings" pitchFamily="2" charset="2"/>
              </a:rPr>
              <a:t>   2)  The 2 rows in the footer area: Delete the text and write the information </a:t>
            </a:r>
            <a:br>
              <a:rPr lang="en-GB" sz="1100">
                <a:sym typeface="Wingdings" pitchFamily="2" charset="2"/>
              </a:rPr>
            </a:br>
            <a:r>
              <a:rPr lang="en-GB" sz="1100">
                <a:sym typeface="Wingdings" pitchFamily="2" charset="2"/>
              </a:rPr>
              <a:t>       regarding your talk (same as on the Title Slide) into this text field.  </a:t>
            </a:r>
            <a:br>
              <a:rPr lang="en-GB" sz="1100">
                <a:sym typeface="Wingdings" pitchFamily="2" charset="2"/>
              </a:rPr>
            </a:br>
            <a:endParaRPr lang="en-GB" sz="1100">
              <a:sym typeface="Wingdings" pitchFamily="2" charset="2"/>
            </a:endParaRPr>
          </a:p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100">
                <a:sym typeface="Wingdings" pitchFamily="2" charset="2"/>
              </a:rPr>
              <a:t>   If you want to use more </a:t>
            </a:r>
            <a:r>
              <a:rPr lang="en-GB" sz="1100" b="1">
                <a:sym typeface="Wingdings" pitchFamily="2" charset="2"/>
              </a:rPr>
              <a:t>partner logos</a:t>
            </a:r>
            <a:r>
              <a:rPr lang="en-GB" sz="1100">
                <a:sym typeface="Wingdings" pitchFamily="2" charset="2"/>
              </a:rPr>
              <a:t> position them left </a:t>
            </a:r>
            <a:br>
              <a:rPr lang="en-GB" sz="1100">
                <a:sym typeface="Wingdings" pitchFamily="2" charset="2"/>
              </a:rPr>
            </a:br>
            <a:r>
              <a:rPr lang="en-GB" sz="1100">
                <a:sym typeface="Wingdings" pitchFamily="2" charset="2"/>
              </a:rPr>
              <a:t>   beside the DESY logo in the footer area </a:t>
            </a:r>
            <a:br>
              <a:rPr lang="en-GB" sz="1100">
                <a:sym typeface="Wingdings" pitchFamily="2" charset="2"/>
              </a:rPr>
            </a:br>
            <a:r>
              <a:rPr lang="en-GB" sz="1100">
                <a:sym typeface="Wingdings" pitchFamily="2" charset="2"/>
              </a:rPr>
              <a:t>   </a:t>
            </a:r>
            <a:r>
              <a:rPr lang="en-GB" sz="1100" b="1">
                <a:sym typeface="Wingdings" pitchFamily="2" charset="2"/>
              </a:rPr>
              <a:t>Close Master View</a:t>
            </a:r>
            <a:endParaRPr lang="en-GB" sz="1100" b="1"/>
          </a:p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endParaRPr lang="en-US" sz="1100">
              <a:sym typeface="Wingdings" pitchFamily="2" charset="2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BE953E4-3838-429F-8BFA-821DA13741FF}" type="slidenum">
              <a:rPr lang="de-DE"/>
              <a:pPr/>
              <a:t>7</a:t>
            </a:fld>
            <a:endParaRPr lang="de-DE"/>
          </a:p>
        </p:txBody>
      </p:sp>
      <p:sp>
        <p:nvSpPr>
          <p:cNvPr id="621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4400" y="744538"/>
            <a:ext cx="4965700" cy="37242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15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5934" y="4717415"/>
            <a:ext cx="4982633" cy="446913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b="1"/>
              <a:t>   </a:t>
            </a:r>
            <a:r>
              <a:rPr lang="en-GB" sz="1100" b="1"/>
              <a:t>Before you start</a:t>
            </a:r>
            <a:r>
              <a:rPr lang="en-GB" sz="1100"/>
              <a:t> editing the slides of your talk change to the </a:t>
            </a:r>
            <a:r>
              <a:rPr lang="en-GB" sz="1100" b="1"/>
              <a:t>Master Slide view</a:t>
            </a:r>
            <a:r>
              <a:rPr lang="en-GB" sz="1100"/>
              <a:t>:   </a:t>
            </a:r>
            <a:br>
              <a:rPr lang="en-GB" sz="1100"/>
            </a:br>
            <a:r>
              <a:rPr lang="en-GB" sz="1100"/>
              <a:t>   Menu button “View”,</a:t>
            </a:r>
            <a:r>
              <a:rPr lang="en-GB" sz="1100">
                <a:sym typeface="Wingdings" pitchFamily="2" charset="2"/>
              </a:rPr>
              <a:t> Master, Slide Master:</a:t>
            </a:r>
            <a:br>
              <a:rPr lang="en-GB" sz="1100">
                <a:sym typeface="Wingdings" pitchFamily="2" charset="2"/>
              </a:rPr>
            </a:br>
            <a:endParaRPr lang="en-GB" sz="1100">
              <a:sym typeface="Wingdings" pitchFamily="2" charset="2"/>
            </a:endParaRPr>
          </a:p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100">
                <a:sym typeface="Wingdings" pitchFamily="2" charset="2"/>
              </a:rPr>
              <a:t>   </a:t>
            </a:r>
            <a:r>
              <a:rPr lang="en-GB" sz="1100" b="1">
                <a:sym typeface="Wingdings" pitchFamily="2" charset="2"/>
              </a:rPr>
              <a:t>Edit the following 2 items in the 1st slide:</a:t>
            </a:r>
            <a:r>
              <a:rPr lang="en-GB" sz="1100">
                <a:sym typeface="Wingdings" pitchFamily="2" charset="2"/>
              </a:rPr>
              <a:t/>
            </a:r>
            <a:br>
              <a:rPr lang="en-GB" sz="1100">
                <a:sym typeface="Wingdings" pitchFamily="2" charset="2"/>
              </a:rPr>
            </a:br>
            <a:r>
              <a:rPr lang="en-GB" sz="1100">
                <a:sym typeface="Wingdings" pitchFamily="2" charset="2"/>
              </a:rPr>
              <a:t>   1)  1st row in the violet header: </a:t>
            </a:r>
            <a:br>
              <a:rPr lang="en-GB" sz="1100">
                <a:sym typeface="Wingdings" pitchFamily="2" charset="2"/>
              </a:rPr>
            </a:br>
            <a:r>
              <a:rPr lang="en-GB" sz="1100">
                <a:sym typeface="Wingdings" pitchFamily="2" charset="2"/>
              </a:rPr>
              <a:t>       Delete the existent text and write the title of your talk into this text field</a:t>
            </a:r>
            <a:br>
              <a:rPr lang="en-GB" sz="1100">
                <a:sym typeface="Wingdings" pitchFamily="2" charset="2"/>
              </a:rPr>
            </a:br>
            <a:r>
              <a:rPr lang="en-GB" sz="1100">
                <a:sym typeface="Wingdings" pitchFamily="2" charset="2"/>
              </a:rPr>
              <a:t>   2)  The 2 rows in the footer area: Delete the text and write the information </a:t>
            </a:r>
            <a:br>
              <a:rPr lang="en-GB" sz="1100">
                <a:sym typeface="Wingdings" pitchFamily="2" charset="2"/>
              </a:rPr>
            </a:br>
            <a:r>
              <a:rPr lang="en-GB" sz="1100">
                <a:sym typeface="Wingdings" pitchFamily="2" charset="2"/>
              </a:rPr>
              <a:t>       regarding your talk (same as on the Title Slide) into this text field.  </a:t>
            </a:r>
            <a:br>
              <a:rPr lang="en-GB" sz="1100">
                <a:sym typeface="Wingdings" pitchFamily="2" charset="2"/>
              </a:rPr>
            </a:br>
            <a:endParaRPr lang="en-GB" sz="1100">
              <a:sym typeface="Wingdings" pitchFamily="2" charset="2"/>
            </a:endParaRPr>
          </a:p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100">
                <a:sym typeface="Wingdings" pitchFamily="2" charset="2"/>
              </a:rPr>
              <a:t>   If you want to use more </a:t>
            </a:r>
            <a:r>
              <a:rPr lang="en-GB" sz="1100" b="1">
                <a:sym typeface="Wingdings" pitchFamily="2" charset="2"/>
              </a:rPr>
              <a:t>partner logos</a:t>
            </a:r>
            <a:r>
              <a:rPr lang="en-GB" sz="1100">
                <a:sym typeface="Wingdings" pitchFamily="2" charset="2"/>
              </a:rPr>
              <a:t> position them left </a:t>
            </a:r>
            <a:br>
              <a:rPr lang="en-GB" sz="1100">
                <a:sym typeface="Wingdings" pitchFamily="2" charset="2"/>
              </a:rPr>
            </a:br>
            <a:r>
              <a:rPr lang="en-GB" sz="1100">
                <a:sym typeface="Wingdings" pitchFamily="2" charset="2"/>
              </a:rPr>
              <a:t>   beside the DESY logo in the footer area </a:t>
            </a:r>
            <a:br>
              <a:rPr lang="en-GB" sz="1100">
                <a:sym typeface="Wingdings" pitchFamily="2" charset="2"/>
              </a:rPr>
            </a:br>
            <a:r>
              <a:rPr lang="en-GB" sz="1100">
                <a:sym typeface="Wingdings" pitchFamily="2" charset="2"/>
              </a:rPr>
              <a:t>   </a:t>
            </a:r>
            <a:r>
              <a:rPr lang="en-GB" sz="1100" b="1">
                <a:sym typeface="Wingdings" pitchFamily="2" charset="2"/>
              </a:rPr>
              <a:t>Close Master View</a:t>
            </a:r>
            <a:endParaRPr lang="en-GB" sz="1100" b="1"/>
          </a:p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endParaRPr lang="en-US" sz="1100">
              <a:sym typeface="Wingdings" pitchFamily="2" charset="2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BE953E4-3838-429F-8BFA-821DA13741FF}" type="slidenum">
              <a:rPr lang="de-DE"/>
              <a:pPr/>
              <a:t>8</a:t>
            </a:fld>
            <a:endParaRPr lang="de-DE"/>
          </a:p>
        </p:txBody>
      </p:sp>
      <p:sp>
        <p:nvSpPr>
          <p:cNvPr id="621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4400" y="744538"/>
            <a:ext cx="4965700" cy="37242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15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5934" y="4717415"/>
            <a:ext cx="4982633" cy="446913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b="1"/>
              <a:t>   </a:t>
            </a:r>
            <a:r>
              <a:rPr lang="en-GB" sz="1100" b="1"/>
              <a:t>Before you start</a:t>
            </a:r>
            <a:r>
              <a:rPr lang="en-GB" sz="1100"/>
              <a:t> editing the slides of your talk change to the </a:t>
            </a:r>
            <a:r>
              <a:rPr lang="en-GB" sz="1100" b="1"/>
              <a:t>Master Slide view</a:t>
            </a:r>
            <a:r>
              <a:rPr lang="en-GB" sz="1100"/>
              <a:t>:   </a:t>
            </a:r>
            <a:br>
              <a:rPr lang="en-GB" sz="1100"/>
            </a:br>
            <a:r>
              <a:rPr lang="en-GB" sz="1100"/>
              <a:t>   Menu button “View”,</a:t>
            </a:r>
            <a:r>
              <a:rPr lang="en-GB" sz="1100">
                <a:sym typeface="Wingdings" pitchFamily="2" charset="2"/>
              </a:rPr>
              <a:t> Master, Slide Master:</a:t>
            </a:r>
            <a:br>
              <a:rPr lang="en-GB" sz="1100">
                <a:sym typeface="Wingdings" pitchFamily="2" charset="2"/>
              </a:rPr>
            </a:br>
            <a:endParaRPr lang="en-GB" sz="1100">
              <a:sym typeface="Wingdings" pitchFamily="2" charset="2"/>
            </a:endParaRPr>
          </a:p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100">
                <a:sym typeface="Wingdings" pitchFamily="2" charset="2"/>
              </a:rPr>
              <a:t>   </a:t>
            </a:r>
            <a:r>
              <a:rPr lang="en-GB" sz="1100" b="1">
                <a:sym typeface="Wingdings" pitchFamily="2" charset="2"/>
              </a:rPr>
              <a:t>Edit the following 2 items in the 1st slide:</a:t>
            </a:r>
            <a:r>
              <a:rPr lang="en-GB" sz="1100">
                <a:sym typeface="Wingdings" pitchFamily="2" charset="2"/>
              </a:rPr>
              <a:t/>
            </a:r>
            <a:br>
              <a:rPr lang="en-GB" sz="1100">
                <a:sym typeface="Wingdings" pitchFamily="2" charset="2"/>
              </a:rPr>
            </a:br>
            <a:r>
              <a:rPr lang="en-GB" sz="1100">
                <a:sym typeface="Wingdings" pitchFamily="2" charset="2"/>
              </a:rPr>
              <a:t>   1)  1st row in the violet header: </a:t>
            </a:r>
            <a:br>
              <a:rPr lang="en-GB" sz="1100">
                <a:sym typeface="Wingdings" pitchFamily="2" charset="2"/>
              </a:rPr>
            </a:br>
            <a:r>
              <a:rPr lang="en-GB" sz="1100">
                <a:sym typeface="Wingdings" pitchFamily="2" charset="2"/>
              </a:rPr>
              <a:t>       Delete the existent text and write the title of your talk into this text field</a:t>
            </a:r>
            <a:br>
              <a:rPr lang="en-GB" sz="1100">
                <a:sym typeface="Wingdings" pitchFamily="2" charset="2"/>
              </a:rPr>
            </a:br>
            <a:r>
              <a:rPr lang="en-GB" sz="1100">
                <a:sym typeface="Wingdings" pitchFamily="2" charset="2"/>
              </a:rPr>
              <a:t>   2)  The 2 rows in the footer area: Delete the text and write the information </a:t>
            </a:r>
            <a:br>
              <a:rPr lang="en-GB" sz="1100">
                <a:sym typeface="Wingdings" pitchFamily="2" charset="2"/>
              </a:rPr>
            </a:br>
            <a:r>
              <a:rPr lang="en-GB" sz="1100">
                <a:sym typeface="Wingdings" pitchFamily="2" charset="2"/>
              </a:rPr>
              <a:t>       regarding your talk (same as on the Title Slide) into this text field.  </a:t>
            </a:r>
            <a:br>
              <a:rPr lang="en-GB" sz="1100">
                <a:sym typeface="Wingdings" pitchFamily="2" charset="2"/>
              </a:rPr>
            </a:br>
            <a:endParaRPr lang="en-GB" sz="1100">
              <a:sym typeface="Wingdings" pitchFamily="2" charset="2"/>
            </a:endParaRPr>
          </a:p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100">
                <a:sym typeface="Wingdings" pitchFamily="2" charset="2"/>
              </a:rPr>
              <a:t>   If you want to use more </a:t>
            </a:r>
            <a:r>
              <a:rPr lang="en-GB" sz="1100" b="1">
                <a:sym typeface="Wingdings" pitchFamily="2" charset="2"/>
              </a:rPr>
              <a:t>partner logos</a:t>
            </a:r>
            <a:r>
              <a:rPr lang="en-GB" sz="1100">
                <a:sym typeface="Wingdings" pitchFamily="2" charset="2"/>
              </a:rPr>
              <a:t> position them left </a:t>
            </a:r>
            <a:br>
              <a:rPr lang="en-GB" sz="1100">
                <a:sym typeface="Wingdings" pitchFamily="2" charset="2"/>
              </a:rPr>
            </a:br>
            <a:r>
              <a:rPr lang="en-GB" sz="1100">
                <a:sym typeface="Wingdings" pitchFamily="2" charset="2"/>
              </a:rPr>
              <a:t>   beside the DESY logo in the footer area </a:t>
            </a:r>
            <a:br>
              <a:rPr lang="en-GB" sz="1100">
                <a:sym typeface="Wingdings" pitchFamily="2" charset="2"/>
              </a:rPr>
            </a:br>
            <a:r>
              <a:rPr lang="en-GB" sz="1100">
                <a:sym typeface="Wingdings" pitchFamily="2" charset="2"/>
              </a:rPr>
              <a:t>   </a:t>
            </a:r>
            <a:r>
              <a:rPr lang="en-GB" sz="1100" b="1">
                <a:sym typeface="Wingdings" pitchFamily="2" charset="2"/>
              </a:rPr>
              <a:t>Close Master View</a:t>
            </a:r>
            <a:endParaRPr lang="en-GB" sz="1100" b="1"/>
          </a:p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endParaRPr lang="en-US" sz="1100">
              <a:sym typeface="Wingdings" pitchFamily="2" charset="2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BE953E4-3838-429F-8BFA-821DA13741FF}" type="slidenum">
              <a:rPr lang="de-DE"/>
              <a:pPr/>
              <a:t>9</a:t>
            </a:fld>
            <a:endParaRPr lang="de-DE"/>
          </a:p>
        </p:txBody>
      </p:sp>
      <p:sp>
        <p:nvSpPr>
          <p:cNvPr id="621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4400" y="744538"/>
            <a:ext cx="4965700" cy="37242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15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5934" y="4717415"/>
            <a:ext cx="4982633" cy="446913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b="1"/>
              <a:t>   </a:t>
            </a:r>
            <a:r>
              <a:rPr lang="en-GB" sz="1100" b="1"/>
              <a:t>Before you start</a:t>
            </a:r>
            <a:r>
              <a:rPr lang="en-GB" sz="1100"/>
              <a:t> editing the slides of your talk change to the </a:t>
            </a:r>
            <a:r>
              <a:rPr lang="en-GB" sz="1100" b="1"/>
              <a:t>Master Slide view</a:t>
            </a:r>
            <a:r>
              <a:rPr lang="en-GB" sz="1100"/>
              <a:t>:   </a:t>
            </a:r>
            <a:br>
              <a:rPr lang="en-GB" sz="1100"/>
            </a:br>
            <a:r>
              <a:rPr lang="en-GB" sz="1100"/>
              <a:t>   Menu button “View”,</a:t>
            </a:r>
            <a:r>
              <a:rPr lang="en-GB" sz="1100">
                <a:sym typeface="Wingdings" pitchFamily="2" charset="2"/>
              </a:rPr>
              <a:t> Master, Slide Master:</a:t>
            </a:r>
            <a:br>
              <a:rPr lang="en-GB" sz="1100">
                <a:sym typeface="Wingdings" pitchFamily="2" charset="2"/>
              </a:rPr>
            </a:br>
            <a:endParaRPr lang="en-GB" sz="1100">
              <a:sym typeface="Wingdings" pitchFamily="2" charset="2"/>
            </a:endParaRPr>
          </a:p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100">
                <a:sym typeface="Wingdings" pitchFamily="2" charset="2"/>
              </a:rPr>
              <a:t>   </a:t>
            </a:r>
            <a:r>
              <a:rPr lang="en-GB" sz="1100" b="1">
                <a:sym typeface="Wingdings" pitchFamily="2" charset="2"/>
              </a:rPr>
              <a:t>Edit the following 2 items in the 1st slide:</a:t>
            </a:r>
            <a:r>
              <a:rPr lang="en-GB" sz="1100">
                <a:sym typeface="Wingdings" pitchFamily="2" charset="2"/>
              </a:rPr>
              <a:t/>
            </a:r>
            <a:br>
              <a:rPr lang="en-GB" sz="1100">
                <a:sym typeface="Wingdings" pitchFamily="2" charset="2"/>
              </a:rPr>
            </a:br>
            <a:r>
              <a:rPr lang="en-GB" sz="1100">
                <a:sym typeface="Wingdings" pitchFamily="2" charset="2"/>
              </a:rPr>
              <a:t>   1)  1st row in the violet header: </a:t>
            </a:r>
            <a:br>
              <a:rPr lang="en-GB" sz="1100">
                <a:sym typeface="Wingdings" pitchFamily="2" charset="2"/>
              </a:rPr>
            </a:br>
            <a:r>
              <a:rPr lang="en-GB" sz="1100">
                <a:sym typeface="Wingdings" pitchFamily="2" charset="2"/>
              </a:rPr>
              <a:t>       Delete the existent text and write the title of your talk into this text field</a:t>
            </a:r>
            <a:br>
              <a:rPr lang="en-GB" sz="1100">
                <a:sym typeface="Wingdings" pitchFamily="2" charset="2"/>
              </a:rPr>
            </a:br>
            <a:r>
              <a:rPr lang="en-GB" sz="1100">
                <a:sym typeface="Wingdings" pitchFamily="2" charset="2"/>
              </a:rPr>
              <a:t>   2)  The 2 rows in the footer area: Delete the text and write the information </a:t>
            </a:r>
            <a:br>
              <a:rPr lang="en-GB" sz="1100">
                <a:sym typeface="Wingdings" pitchFamily="2" charset="2"/>
              </a:rPr>
            </a:br>
            <a:r>
              <a:rPr lang="en-GB" sz="1100">
                <a:sym typeface="Wingdings" pitchFamily="2" charset="2"/>
              </a:rPr>
              <a:t>       regarding your talk (same as on the Title Slide) into this text field.  </a:t>
            </a:r>
            <a:br>
              <a:rPr lang="en-GB" sz="1100">
                <a:sym typeface="Wingdings" pitchFamily="2" charset="2"/>
              </a:rPr>
            </a:br>
            <a:endParaRPr lang="en-GB" sz="1100">
              <a:sym typeface="Wingdings" pitchFamily="2" charset="2"/>
            </a:endParaRPr>
          </a:p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100">
                <a:sym typeface="Wingdings" pitchFamily="2" charset="2"/>
              </a:rPr>
              <a:t>   If you want to use more </a:t>
            </a:r>
            <a:r>
              <a:rPr lang="en-GB" sz="1100" b="1">
                <a:sym typeface="Wingdings" pitchFamily="2" charset="2"/>
              </a:rPr>
              <a:t>partner logos</a:t>
            </a:r>
            <a:r>
              <a:rPr lang="en-GB" sz="1100">
                <a:sym typeface="Wingdings" pitchFamily="2" charset="2"/>
              </a:rPr>
              <a:t> position them left </a:t>
            </a:r>
            <a:br>
              <a:rPr lang="en-GB" sz="1100">
                <a:sym typeface="Wingdings" pitchFamily="2" charset="2"/>
              </a:rPr>
            </a:br>
            <a:r>
              <a:rPr lang="en-GB" sz="1100">
                <a:sym typeface="Wingdings" pitchFamily="2" charset="2"/>
              </a:rPr>
              <a:t>   beside the DESY logo in the footer area </a:t>
            </a:r>
            <a:br>
              <a:rPr lang="en-GB" sz="1100">
                <a:sym typeface="Wingdings" pitchFamily="2" charset="2"/>
              </a:rPr>
            </a:br>
            <a:r>
              <a:rPr lang="en-GB" sz="1100">
                <a:sym typeface="Wingdings" pitchFamily="2" charset="2"/>
              </a:rPr>
              <a:t>   </a:t>
            </a:r>
            <a:r>
              <a:rPr lang="en-GB" sz="1100" b="1">
                <a:sym typeface="Wingdings" pitchFamily="2" charset="2"/>
              </a:rPr>
              <a:t>Close Master View</a:t>
            </a:r>
            <a:endParaRPr lang="en-GB" sz="1100" b="1"/>
          </a:p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endParaRPr lang="en-US" sz="1100">
              <a:sym typeface="Wingdings" pitchFamily="2" charset="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3" name="Line 73"/>
          <p:cNvSpPr>
            <a:spLocks noChangeShapeType="1"/>
          </p:cNvSpPr>
          <p:nvPr userDrawn="1"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22" name="Rectangle 82"/>
          <p:cNvSpPr>
            <a:spLocks noChangeArrowheads="1"/>
          </p:cNvSpPr>
          <p:nvPr userDrawn="1"/>
        </p:nvSpPr>
        <p:spPr bwMode="auto">
          <a:xfrm>
            <a:off x="8448675" y="119063"/>
            <a:ext cx="569913" cy="903287"/>
          </a:xfrm>
          <a:prstGeom prst="rect">
            <a:avLst/>
          </a:prstGeom>
          <a:solidFill>
            <a:schemeClr val="hlink"/>
          </a:solidFill>
          <a:ln w="9525">
            <a:solidFill>
              <a:srgbClr val="261748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0323" name="Picture 83" descr="logo-XFEL_rgb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114300"/>
            <a:ext cx="911225" cy="91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24" name="Rectangle 8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42975" y="3411538"/>
            <a:ext cx="7258050" cy="2868612"/>
          </a:xfrm>
          <a:extLst>
            <a:ext uri="{91240B29-F687-4F45-9708-019B960494DF}">
              <a14:hiddenLine xmlns:a14="http://schemas.microsoft.com/office/drawing/2010/main" w="2857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440" tIns="45720" bIns="0"/>
          <a:lstStyle>
            <a:lvl1pPr marL="0" indent="0" algn="ctr">
              <a:buFont typeface="Wingdings" pitchFamily="2" charset="2"/>
              <a:buNone/>
              <a:defRPr sz="3200">
                <a:solidFill>
                  <a:schemeClr val="hlink"/>
                </a:solidFill>
              </a:defRPr>
            </a:lvl1pPr>
          </a:lstStyle>
          <a:p>
            <a:pPr lvl="0"/>
            <a:r>
              <a:rPr lang="en-GB" noProof="0" smtClean="0"/>
              <a:t>Subtitle format (max. 4 lines)</a:t>
            </a:r>
          </a:p>
          <a:p>
            <a:pPr lvl="0"/>
            <a:r>
              <a:rPr lang="en-GB" noProof="0" smtClean="0"/>
              <a:t>(conference, location, name of the speaker, date)</a:t>
            </a:r>
          </a:p>
          <a:p>
            <a:pPr lvl="0"/>
            <a:r>
              <a:rPr lang="en-GB" noProof="0" smtClean="0"/>
              <a:t>You are in the slide master view: Don’t edit here!</a:t>
            </a:r>
          </a:p>
        </p:txBody>
      </p:sp>
      <p:sp>
        <p:nvSpPr>
          <p:cNvPr id="10325" name="Line 85"/>
          <p:cNvSpPr>
            <a:spLocks noChangeShapeType="1"/>
          </p:cNvSpPr>
          <p:nvPr userDrawn="1"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26" name="Rectangle 86"/>
          <p:cNvSpPr>
            <a:spLocks noGrp="1" noChangeArrowheads="1"/>
          </p:cNvSpPr>
          <p:nvPr>
            <p:ph type="ctrTitle" sz="quarter"/>
          </p:nvPr>
        </p:nvSpPr>
        <p:spPr>
          <a:xfrm>
            <a:off x="939800" y="1314450"/>
            <a:ext cx="7251700" cy="1844675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bIns="45720" anchor="ctr"/>
          <a:lstStyle>
            <a:lvl1pPr algn="ctr">
              <a:defRPr sz="5500" b="0">
                <a:solidFill>
                  <a:schemeClr val="hlink"/>
                </a:solidFill>
              </a:defRPr>
            </a:lvl1pPr>
          </a:lstStyle>
          <a:p>
            <a:pPr lvl="0"/>
            <a:r>
              <a:rPr lang="en-GB" noProof="0" smtClean="0"/>
              <a:t>Title format (max. 2 lines), don’t edit here</a:t>
            </a:r>
          </a:p>
        </p:txBody>
      </p:sp>
      <p:pic>
        <p:nvPicPr>
          <p:cNvPr id="10327" name="Picture 87" descr="Undulator_final_nurh#50DE97_links4-1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75" y="114300"/>
            <a:ext cx="7281863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F2176B0-1DEB-4668-9976-1DBDCA4B9B78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Delete this text and put in here: Date of the Talk, location, … (max: 1 line)</a:t>
            </a:r>
          </a:p>
          <a:p>
            <a:r>
              <a:rPr lang="en-GB"/>
              <a:t>Put in here: Name of the speaker, function, affiliation, … (max. 1 line)</a:t>
            </a:r>
          </a:p>
        </p:txBody>
      </p:sp>
    </p:spTree>
    <p:extLst>
      <p:ext uri="{BB962C8B-B14F-4D97-AF65-F5344CB8AC3E}">
        <p14:creationId xmlns:p14="http://schemas.microsoft.com/office/powerpoint/2010/main" val="14817815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13488" y="541338"/>
            <a:ext cx="2063750" cy="52657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475" y="541338"/>
            <a:ext cx="6043613" cy="52657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1F8124E-9F82-4D19-A6DE-FFAC18DD46CC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Delete this text and put in here: Date of the Talk, location, … (max: 1 line)</a:t>
            </a:r>
          </a:p>
          <a:p>
            <a:r>
              <a:rPr lang="en-GB"/>
              <a:t>Put in here: Name of the speaker, function, affiliation, … (max. 1 line)</a:t>
            </a:r>
          </a:p>
        </p:txBody>
      </p:sp>
    </p:spTree>
    <p:extLst>
      <p:ext uri="{BB962C8B-B14F-4D97-AF65-F5344CB8AC3E}">
        <p14:creationId xmlns:p14="http://schemas.microsoft.com/office/powerpoint/2010/main" val="815201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4E62500-1DB8-423D-81AE-6A0C84B7CCFF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Delete this text and put in here: Date of the Talk, location, … (max: 1 line)</a:t>
            </a:r>
          </a:p>
          <a:p>
            <a:r>
              <a:rPr lang="en-GB"/>
              <a:t>Put in here: Name of the speaker, function, affiliation, … (max. 1 line)</a:t>
            </a:r>
          </a:p>
        </p:txBody>
      </p:sp>
    </p:spTree>
    <p:extLst>
      <p:ext uri="{BB962C8B-B14F-4D97-AF65-F5344CB8AC3E}">
        <p14:creationId xmlns:p14="http://schemas.microsoft.com/office/powerpoint/2010/main" val="1186307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816AA09-D044-486D-8AD1-6D6BF2421D20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Delete this text and put in here: Date of the Talk, location, … (max: 1 line)</a:t>
            </a:r>
          </a:p>
          <a:p>
            <a:r>
              <a:rPr lang="en-GB"/>
              <a:t>Put in here: Name of the speaker, function, affiliation, … (max. 1 line)</a:t>
            </a:r>
          </a:p>
        </p:txBody>
      </p:sp>
    </p:spTree>
    <p:extLst>
      <p:ext uri="{BB962C8B-B14F-4D97-AF65-F5344CB8AC3E}">
        <p14:creationId xmlns:p14="http://schemas.microsoft.com/office/powerpoint/2010/main" val="38963703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475" y="1347788"/>
            <a:ext cx="2774950" cy="44592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4825" y="1347788"/>
            <a:ext cx="2774950" cy="44592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1012AFD-0540-4B57-A4C8-A8E4461B8BB1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Delete this text and put in here: Date of the Talk, location, … (max: 1 line)</a:t>
            </a:r>
          </a:p>
          <a:p>
            <a:r>
              <a:rPr lang="en-GB"/>
              <a:t>Put in here: Name of the speaker, function, affiliation, … (max. 1 line)</a:t>
            </a:r>
          </a:p>
        </p:txBody>
      </p:sp>
    </p:spTree>
    <p:extLst>
      <p:ext uri="{BB962C8B-B14F-4D97-AF65-F5344CB8AC3E}">
        <p14:creationId xmlns:p14="http://schemas.microsoft.com/office/powerpoint/2010/main" val="31611255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50FE7FF-E2AE-4030-9253-59B6C8C18657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Delete this text and put in here: Date of the Talk, location, … (max: 1 line)</a:t>
            </a:r>
          </a:p>
          <a:p>
            <a:r>
              <a:rPr lang="en-GB"/>
              <a:t>Put in here: Name of the speaker, function, affiliation, … (max. 1 line)</a:t>
            </a:r>
          </a:p>
        </p:txBody>
      </p:sp>
    </p:spTree>
    <p:extLst>
      <p:ext uri="{BB962C8B-B14F-4D97-AF65-F5344CB8AC3E}">
        <p14:creationId xmlns:p14="http://schemas.microsoft.com/office/powerpoint/2010/main" val="13911539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DF79E73-AB2C-42A5-B207-4D4336AE1D24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Delete this text and put in here: Date of the Talk, location, … (max: 1 line)</a:t>
            </a:r>
          </a:p>
          <a:p>
            <a:r>
              <a:rPr lang="en-GB"/>
              <a:t>Put in here: Name of the speaker, function, affiliation, … (max. 1 line)</a:t>
            </a:r>
          </a:p>
        </p:txBody>
      </p:sp>
    </p:spTree>
    <p:extLst>
      <p:ext uri="{BB962C8B-B14F-4D97-AF65-F5344CB8AC3E}">
        <p14:creationId xmlns:p14="http://schemas.microsoft.com/office/powerpoint/2010/main" val="1257882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B67CE73-EDC7-43E2-8513-E1E4DE841FFB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Delete this text and put in here: Date of the Talk, location, … (max: 1 line)</a:t>
            </a:r>
          </a:p>
          <a:p>
            <a:r>
              <a:rPr lang="en-GB"/>
              <a:t>Put in here: Name of the speaker, function, affiliation, … (max. 1 line)</a:t>
            </a:r>
          </a:p>
        </p:txBody>
      </p:sp>
    </p:spTree>
    <p:extLst>
      <p:ext uri="{BB962C8B-B14F-4D97-AF65-F5344CB8AC3E}">
        <p14:creationId xmlns:p14="http://schemas.microsoft.com/office/powerpoint/2010/main" val="2988647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C1AF71D-B254-4229-9078-83AA540BB00C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Delete this text and put in here: Date of the Talk, location, … (max: 1 line)</a:t>
            </a:r>
          </a:p>
          <a:p>
            <a:r>
              <a:rPr lang="en-GB"/>
              <a:t>Put in here: Name of the speaker, function, affiliation, … (max. 1 line)</a:t>
            </a:r>
          </a:p>
        </p:txBody>
      </p:sp>
    </p:spTree>
    <p:extLst>
      <p:ext uri="{BB962C8B-B14F-4D97-AF65-F5344CB8AC3E}">
        <p14:creationId xmlns:p14="http://schemas.microsoft.com/office/powerpoint/2010/main" val="28855841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372E6AA-DA38-4943-B8FF-6C8AE798CE26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Delete this text and put in here: Date of the Talk, location, … (max: 1 line)</a:t>
            </a:r>
          </a:p>
          <a:p>
            <a:r>
              <a:rPr lang="en-GB"/>
              <a:t>Put in here: Name of the speaker, function, affiliation, … (max. 1 line)</a:t>
            </a:r>
          </a:p>
        </p:txBody>
      </p:sp>
    </p:spTree>
    <p:extLst>
      <p:ext uri="{BB962C8B-B14F-4D97-AF65-F5344CB8AC3E}">
        <p14:creationId xmlns:p14="http://schemas.microsoft.com/office/powerpoint/2010/main" val="8524458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8" name="Picture 134" descr="Undulator_final_nurh#50DE97_rechts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088" y="117475"/>
            <a:ext cx="57785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50" name="Rectangle 1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42325" y="114300"/>
            <a:ext cx="576263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4000" tIns="45720" rIns="54000" bIns="18000" numCol="1" anchor="b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0"/>
              </a:spcBef>
              <a:buClrTx/>
              <a:buFontTx/>
              <a:buNone/>
              <a:defRPr sz="1000" b="1">
                <a:solidFill>
                  <a:schemeClr val="bg1"/>
                </a:solidFill>
                <a:ea typeface="Geneva" pitchFamily="1" charset="-128"/>
              </a:defRPr>
            </a:lvl1pPr>
          </a:lstStyle>
          <a:p>
            <a:fld id="{3D06F444-504B-4A20-A45D-149F6F48ED9F}" type="slidenum">
              <a:rPr lang="en-GB"/>
              <a:pPr/>
              <a:t>‹#›</a:t>
            </a:fld>
            <a:endParaRPr lang="en-GB"/>
          </a:p>
        </p:txBody>
      </p:sp>
      <p:pic>
        <p:nvPicPr>
          <p:cNvPr id="1061" name="Picture 37" descr="Helmholtz_Logo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6600" y="6516688"/>
            <a:ext cx="584200" cy="236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50" name="Rectangle 2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7475" y="6505575"/>
            <a:ext cx="57023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110000"/>
              </a:lnSpc>
              <a:spcBef>
                <a:spcPct val="0"/>
              </a:spcBef>
              <a:buClrTx/>
              <a:buFontTx/>
              <a:buNone/>
              <a:defRPr sz="800">
                <a:solidFill>
                  <a:srgbClr val="000000"/>
                </a:solidFill>
              </a:defRPr>
            </a:lvl1pPr>
          </a:lstStyle>
          <a:p>
            <a:r>
              <a:rPr lang="en-GB" dirty="0" smtClean="0"/>
              <a:t>27</a:t>
            </a:r>
            <a:r>
              <a:rPr lang="en-GB" baseline="30000" dirty="0" smtClean="0"/>
              <a:t>th</a:t>
            </a:r>
            <a:r>
              <a:rPr lang="en-GB" dirty="0" smtClean="0"/>
              <a:t> November 2013, Hamburg</a:t>
            </a:r>
          </a:p>
          <a:p>
            <a:r>
              <a:rPr lang="en-GB" dirty="0" smtClean="0"/>
              <a:t>Matthias Hoffmann, MSK</a:t>
            </a:r>
            <a:endParaRPr lang="en-GB" dirty="0"/>
          </a:p>
        </p:txBody>
      </p:sp>
      <p:sp>
        <p:nvSpPr>
          <p:cNvPr id="1144" name="Line 120"/>
          <p:cNvSpPr>
            <a:spLocks noChangeShapeType="1"/>
          </p:cNvSpPr>
          <p:nvPr userDrawn="1"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145" name="Picture 121" descr="DESY-Logo-cyan-RGB_Hintergrund weiss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9888" y="6511925"/>
            <a:ext cx="252412" cy="252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46" name="Rectangle 122"/>
          <p:cNvSpPr>
            <a:spLocks noChangeArrowheads="1"/>
          </p:cNvSpPr>
          <p:nvPr userDrawn="1"/>
        </p:nvSpPr>
        <p:spPr bwMode="auto">
          <a:xfrm>
            <a:off x="1093788" y="114300"/>
            <a:ext cx="7283450" cy="915988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0"/>
              </a:spcBef>
              <a:buClrTx/>
              <a:buFontTx/>
              <a:buNone/>
            </a:pPr>
            <a:endParaRPr lang="en-GB" sz="2400"/>
          </a:p>
        </p:txBody>
      </p:sp>
      <p:sp>
        <p:nvSpPr>
          <p:cNvPr id="1147" name="Text Box 123"/>
          <p:cNvSpPr txBox="1">
            <a:spLocks noChangeArrowheads="1"/>
          </p:cNvSpPr>
          <p:nvPr userDrawn="1"/>
        </p:nvSpPr>
        <p:spPr bwMode="auto">
          <a:xfrm>
            <a:off x="1093788" y="114300"/>
            <a:ext cx="6629400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251555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79200" tIns="0" rIns="46800" bIns="0" anchor="b"/>
          <a:lstStyle/>
          <a:p>
            <a:pPr eaLnBrk="0" hangingPunct="0">
              <a:lnSpc>
                <a:spcPct val="110000"/>
              </a:lnSpc>
              <a:spcBef>
                <a:spcPct val="50000"/>
              </a:spcBef>
              <a:buClrTx/>
              <a:buFontTx/>
              <a:buNone/>
            </a:pPr>
            <a:r>
              <a:rPr lang="en-GB" sz="1000" dirty="0" smtClean="0">
                <a:solidFill>
                  <a:schemeClr val="bg1"/>
                </a:solidFill>
              </a:rPr>
              <a:t>Procurement Readiness Review WP02 – LLRF</a:t>
            </a:r>
          </a:p>
        </p:txBody>
      </p:sp>
      <p:pic>
        <p:nvPicPr>
          <p:cNvPr id="1151" name="Picture 127" descr="logo-XFEL_rgb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114300"/>
            <a:ext cx="911225" cy="91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54" name="Rectangle 130"/>
          <p:cNvSpPr>
            <a:spLocks noGrp="1" noChangeArrowheads="1"/>
          </p:cNvSpPr>
          <p:nvPr>
            <p:ph type="title"/>
          </p:nvPr>
        </p:nvSpPr>
        <p:spPr bwMode="auto">
          <a:xfrm>
            <a:off x="1093788" y="541338"/>
            <a:ext cx="7283450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000" tIns="45720" rIns="9144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Slide title: Don’t edit here!</a:t>
            </a:r>
          </a:p>
        </p:txBody>
      </p:sp>
      <p:sp>
        <p:nvSpPr>
          <p:cNvPr id="1156" name="Rectangle 132"/>
          <p:cNvSpPr>
            <a:spLocks noGrp="1" noChangeAspect="1" noChangeArrowheads="1"/>
          </p:cNvSpPr>
          <p:nvPr>
            <p:ph type="body" idx="1"/>
          </p:nvPr>
        </p:nvSpPr>
        <p:spPr bwMode="auto">
          <a:xfrm>
            <a:off x="117475" y="1347788"/>
            <a:ext cx="5702300" cy="445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70000" tIns="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text format – don’t edit!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2pPr>
      <a:lvl3pPr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3pPr>
      <a:lvl4pPr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4pPr>
      <a:lvl5pPr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9pPr>
    </p:titleStyle>
    <p:bodyStyle>
      <a:lvl1pPr marL="298450" indent="-2984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n"/>
        <a:defRPr sz="2400">
          <a:solidFill>
            <a:schemeClr val="tx2"/>
          </a:solidFill>
          <a:latin typeface="+mn-lt"/>
          <a:ea typeface="+mn-ea"/>
          <a:cs typeface="+mn-cs"/>
        </a:defRPr>
      </a:lvl1pPr>
      <a:lvl2pPr marL="558800" indent="-258763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2"/>
          </a:solidFill>
          <a:latin typeface="+mn-lt"/>
          <a:ea typeface="+mn-ea"/>
        </a:defRPr>
      </a:lvl2pPr>
      <a:lvl3pPr marL="817563" indent="-257175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"/>
        <a:defRPr sz="2400">
          <a:solidFill>
            <a:schemeClr val="tx2"/>
          </a:solidFill>
          <a:latin typeface="+mn-lt"/>
          <a:ea typeface="+mn-ea"/>
        </a:defRPr>
      </a:lvl3pPr>
      <a:lvl4pPr marL="1077913" indent="-258763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rgbClr val="100F2E"/>
          </a:solidFill>
          <a:latin typeface="+mn-lt"/>
          <a:ea typeface="+mn-ea"/>
        </a:defRPr>
      </a:lvl4pPr>
      <a:lvl5pPr marL="1312863" indent="-223838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5pPr>
      <a:lvl6pPr marL="1770063" indent="-223838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6pPr>
      <a:lvl7pPr marL="2227263" indent="-223838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7pPr>
      <a:lvl8pPr marL="2684463" indent="-223838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8pPr>
      <a:lvl9pPr marL="3141663" indent="-223838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51850" y="3298825"/>
            <a:ext cx="7885568" cy="1814513"/>
          </a:xfrm>
        </p:spPr>
        <p:txBody>
          <a:bodyPr/>
          <a:lstStyle/>
          <a:p>
            <a:r>
              <a:rPr lang="en-GB" dirty="0" smtClean="0"/>
              <a:t>Power Supply Module (PSM)</a:t>
            </a:r>
          </a:p>
          <a:p>
            <a:r>
              <a:rPr lang="en-GB" dirty="0" smtClean="0"/>
              <a:t>&amp;</a:t>
            </a:r>
          </a:p>
          <a:p>
            <a:r>
              <a:rPr lang="en-GB" dirty="0"/>
              <a:t>LO and Clock Generation Module (LOGM</a:t>
            </a:r>
            <a:r>
              <a:rPr lang="en-GB" dirty="0" smtClean="0"/>
              <a:t>)</a:t>
            </a:r>
            <a:endParaRPr lang="en-GB" dirty="0"/>
          </a:p>
        </p:txBody>
      </p:sp>
      <p:sp>
        <p:nvSpPr>
          <p:cNvPr id="83986" name="Rectangle 18"/>
          <p:cNvSpPr>
            <a:spLocks noGrp="1" noChangeArrowheads="1"/>
          </p:cNvSpPr>
          <p:nvPr>
            <p:ph type="ctrTitle"/>
          </p:nvPr>
        </p:nvSpPr>
        <p:spPr>
          <a:xfrm>
            <a:off x="354419" y="1319213"/>
            <a:ext cx="8484781" cy="1844675"/>
          </a:xfrm>
          <a:ln/>
        </p:spPr>
        <p:txBody>
          <a:bodyPr/>
          <a:lstStyle/>
          <a:p>
            <a:r>
              <a:rPr lang="en-GB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Procurement Readiness Review</a:t>
            </a:r>
            <a:br>
              <a:rPr lang="en-GB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WP02 - LLRF</a:t>
            </a:r>
            <a:endParaRPr lang="en-GB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3987" name="Picture 19" descr="DESY-Logo-cyan-RGB_Hintergrund weis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0" y="5348288"/>
            <a:ext cx="9906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988" name="Picture 20" descr="Helmholtz_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4650" y="5373688"/>
            <a:ext cx="2201863" cy="890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LOGM - Specification</a:t>
            </a:r>
            <a:endParaRPr lang="en-GB" dirty="0"/>
          </a:p>
        </p:txBody>
      </p:sp>
      <p:sp>
        <p:nvSpPr>
          <p:cNvPr id="117775" name="Rectangle 15"/>
          <p:cNvSpPr>
            <a:spLocks noGrp="1" noChangeAspect="1" noChangeArrowheads="1"/>
          </p:cNvSpPr>
          <p:nvPr>
            <p:ph sz="half" idx="1"/>
          </p:nvPr>
        </p:nvSpPr>
        <p:spPr>
          <a:xfrm>
            <a:off x="117474" y="1347788"/>
            <a:ext cx="4490386" cy="4459287"/>
          </a:xfrm>
        </p:spPr>
        <p:txBody>
          <a:bodyPr/>
          <a:lstStyle/>
          <a:p>
            <a:r>
              <a:rPr lang="en-GB" sz="2400" dirty="0" smtClean="0"/>
              <a:t>Electrical specification:</a:t>
            </a:r>
            <a:endParaRPr lang="en-GB" sz="2000" dirty="0" smtClean="0"/>
          </a:p>
          <a:p>
            <a:endParaRPr lang="en-GB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E7DC27-9A51-4EDC-B446-07D939B0AB9D}" type="slidenum">
              <a:rPr lang="en-GB"/>
              <a:pPr/>
              <a:t>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26</a:t>
            </a:r>
            <a:r>
              <a:rPr lang="en-GB" baseline="30000" dirty="0" smtClean="0"/>
              <a:t>th</a:t>
            </a:r>
            <a:r>
              <a:rPr lang="en-GB" dirty="0" smtClean="0"/>
              <a:t> November 2013, Hamburg</a:t>
            </a:r>
            <a:endParaRPr lang="en-GB" dirty="0"/>
          </a:p>
          <a:p>
            <a:r>
              <a:rPr lang="en-GB" dirty="0" smtClean="0"/>
              <a:t>Matthias Hoffmann, MSK</a:t>
            </a:r>
            <a:endParaRPr lang="en-GB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7859" y="3088776"/>
            <a:ext cx="4356642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5"/>
          <p:cNvSpPr>
            <a:spLocks noGrp="1" noChangeAspect="1" noChangeArrowheads="1"/>
          </p:cNvSpPr>
          <p:nvPr>
            <p:ph sz="half" idx="1"/>
          </p:nvPr>
        </p:nvSpPr>
        <p:spPr>
          <a:xfrm>
            <a:off x="4429125" y="1370806"/>
            <a:ext cx="4490386" cy="4459287"/>
          </a:xfrm>
        </p:spPr>
        <p:txBody>
          <a:bodyPr/>
          <a:lstStyle/>
          <a:p>
            <a:r>
              <a:rPr lang="en-GB" sz="2400" dirty="0" smtClean="0"/>
              <a:t>Mechanical specification:</a:t>
            </a:r>
          </a:p>
          <a:p>
            <a:pPr lvl="1"/>
            <a:r>
              <a:rPr lang="en-GB" sz="2000" dirty="0" smtClean="0"/>
              <a:t>19” Chassis, 1U height</a:t>
            </a:r>
          </a:p>
          <a:p>
            <a:pPr lvl="1"/>
            <a:r>
              <a:rPr lang="en-GB" sz="2000" dirty="0" smtClean="0"/>
              <a:t>RF inputs on the front</a:t>
            </a:r>
          </a:p>
          <a:p>
            <a:pPr lvl="1"/>
            <a:r>
              <a:rPr lang="en-GB" sz="2000" dirty="0" smtClean="0"/>
              <a:t>RF outputs/DC on the rear</a:t>
            </a:r>
          </a:p>
          <a:p>
            <a:endParaRPr lang="en-GB" sz="2400" dirty="0" smtClean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5045847"/>
              </p:ext>
            </p:extLst>
          </p:nvPr>
        </p:nvGraphicFramePr>
        <p:xfrm>
          <a:off x="226711" y="1748429"/>
          <a:ext cx="4140000" cy="11811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64914"/>
                <a:gridCol w="2575086"/>
              </a:tblGrid>
              <a:tr h="163847">
                <a:tc>
                  <a:txBody>
                    <a:bodyPr/>
                    <a:lstStyle/>
                    <a:p>
                      <a:pPr algn="l" hangingPunct="0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  <a:latin typeface="+mj-lt"/>
                          <a:ea typeface="Times New Roman"/>
                          <a:cs typeface="Times"/>
                        </a:rPr>
                        <a:t>Reference</a:t>
                      </a:r>
                      <a:r>
                        <a:rPr lang="en-US" sz="1000" baseline="0" dirty="0" smtClean="0">
                          <a:effectLst/>
                          <a:latin typeface="+mj-lt"/>
                          <a:ea typeface="Times New Roman"/>
                          <a:cs typeface="Times"/>
                        </a:rPr>
                        <a:t> (MO):</a:t>
                      </a:r>
                      <a:endParaRPr lang="en-US" sz="1000" dirty="0">
                        <a:effectLst/>
                        <a:latin typeface="+mj-lt"/>
                        <a:ea typeface="Times New Roman"/>
                        <a:cs typeface="Time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hangingPunct="0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effectLst/>
                        <a:latin typeface="+mj-lt"/>
                        <a:ea typeface="Times New Roman"/>
                        <a:cs typeface="Times"/>
                      </a:endParaRPr>
                    </a:p>
                  </a:txBody>
                  <a:tcPr marL="68580" marR="68580" marT="0" marB="0"/>
                </a:tc>
              </a:tr>
              <a:tr h="163847">
                <a:tc>
                  <a:txBody>
                    <a:bodyPr/>
                    <a:lstStyle/>
                    <a:p>
                      <a:pPr algn="l" hangingPunct="0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+mj-lt"/>
                          <a:ea typeface="Times New Roman"/>
                          <a:cs typeface="Times"/>
                        </a:rPr>
                        <a:t>Number of outputs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hangingPunct="0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+mj-lt"/>
                          <a:ea typeface="Times New Roman"/>
                          <a:cs typeface="Times"/>
                        </a:rPr>
                        <a:t>9 signals</a:t>
                      </a: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l" hangingPunct="0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+mj-lt"/>
                          <a:ea typeface="Times New Roman"/>
                          <a:cs typeface="Times"/>
                        </a:rPr>
                        <a:t>Center frequency / </a:t>
                      </a:r>
                      <a:r>
                        <a:rPr lang="en-US" sz="800" dirty="0" smtClean="0">
                          <a:effectLst/>
                          <a:latin typeface="+mj-lt"/>
                          <a:ea typeface="Times New Roman"/>
                          <a:cs typeface="Times"/>
                        </a:rPr>
                        <a:t>bandwidth</a:t>
                      </a:r>
                      <a:endParaRPr lang="en-US" sz="800" dirty="0">
                        <a:effectLst/>
                        <a:latin typeface="+mj-lt"/>
                        <a:ea typeface="Times New Roman"/>
                        <a:cs typeface="Time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hangingPunct="0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+mj-lt"/>
                          <a:ea typeface="Times New Roman"/>
                          <a:cs typeface="Times"/>
                        </a:rPr>
                        <a:t>1300 MHz</a:t>
                      </a: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l" hangingPunct="0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+mj-lt"/>
                          <a:ea typeface="Times New Roman"/>
                          <a:cs typeface="Times"/>
                        </a:rPr>
                        <a:t>Power level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hangingPunct="0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+mj-lt"/>
                          <a:ea typeface="Times New Roman"/>
                          <a:cs typeface="Times"/>
                        </a:rPr>
                        <a:t>3x +10dBm</a:t>
                      </a: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l" hangingPunct="0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+mj-lt"/>
                          <a:ea typeface="Times New Roman"/>
                          <a:cs typeface="Times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hangingPunct="0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+mj-lt"/>
                          <a:ea typeface="Times New Roman"/>
                          <a:cs typeface="Times"/>
                        </a:rPr>
                        <a:t>6x +3dBm</a:t>
                      </a: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l" hangingPunct="0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+mj-lt"/>
                          <a:ea typeface="Times New Roman"/>
                          <a:cs typeface="Times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hangingPunct="0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+mj-lt"/>
                          <a:ea typeface="Times New Roman"/>
                          <a:cs typeface="Times"/>
                        </a:rPr>
                        <a:t>(no amplification by additional amplifier in the reference line)</a:t>
                      </a: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l" hangingPunct="0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+mj-lt"/>
                          <a:ea typeface="Times New Roman"/>
                          <a:cs typeface="Times"/>
                        </a:rPr>
                        <a:t>Type / Impedance / Connector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hangingPunct="0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+mj-lt"/>
                          <a:ea typeface="Times New Roman"/>
                          <a:cs typeface="Times"/>
                        </a:rPr>
                        <a:t>Single ended / 50Ohm / SMA</a:t>
                      </a: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l" hangingPunct="0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+mj-lt"/>
                          <a:ea typeface="Times New Roman"/>
                          <a:cs typeface="Times"/>
                        </a:rPr>
                        <a:t>Location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hangingPunct="0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+mj-lt"/>
                          <a:ea typeface="Times New Roman"/>
                          <a:cs typeface="Times"/>
                        </a:rPr>
                        <a:t>Rear panel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2277290"/>
              </p:ext>
            </p:extLst>
          </p:nvPr>
        </p:nvGraphicFramePr>
        <p:xfrm>
          <a:off x="227970" y="3011712"/>
          <a:ext cx="4140000" cy="14202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65119"/>
                <a:gridCol w="2574881"/>
              </a:tblGrid>
              <a:tr h="17735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3330575" algn="l"/>
                        </a:tabLst>
                      </a:pPr>
                      <a:r>
                        <a:rPr lang="en-US" sz="1000" b="1" dirty="0" smtClean="0">
                          <a:effectLst/>
                          <a:latin typeface="+mj-lt"/>
                          <a:ea typeface="Times New Roman"/>
                        </a:rPr>
                        <a:t>Local</a:t>
                      </a:r>
                      <a:r>
                        <a:rPr lang="en-US" sz="1000" b="1" baseline="0" dirty="0" smtClean="0">
                          <a:effectLst/>
                          <a:latin typeface="+mj-lt"/>
                          <a:ea typeface="Times New Roman"/>
                        </a:rPr>
                        <a:t> Oscillator (LO)</a:t>
                      </a:r>
                      <a:r>
                        <a:rPr lang="en-US" sz="1000" b="1" dirty="0" smtClean="0">
                          <a:effectLst/>
                          <a:latin typeface="+mj-lt"/>
                          <a:ea typeface="Times New Roman"/>
                        </a:rPr>
                        <a:t>:</a:t>
                      </a:r>
                      <a:endParaRPr lang="en-US" sz="10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3330575" algn="l"/>
                        </a:tabLst>
                      </a:pPr>
                      <a:r>
                        <a:rPr lang="en-US" sz="800" dirty="0">
                          <a:effectLst/>
                          <a:latin typeface="+mj-lt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3330575" algn="l"/>
                        </a:tabLst>
                      </a:pPr>
                      <a:r>
                        <a:rPr lang="en-US" sz="800" dirty="0">
                          <a:effectLst/>
                          <a:latin typeface="+mj-lt"/>
                          <a:ea typeface="Times New Roman"/>
                        </a:rPr>
                        <a:t>Number of outputs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3330575" algn="l"/>
                        </a:tabLst>
                      </a:pPr>
                      <a:r>
                        <a:rPr lang="en-US" sz="800" dirty="0">
                          <a:effectLst/>
                          <a:latin typeface="+mj-lt"/>
                          <a:ea typeface="Times New Roman"/>
                        </a:rPr>
                        <a:t>9 signals</a:t>
                      </a: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3330575" algn="l"/>
                        </a:tabLst>
                      </a:pPr>
                      <a:r>
                        <a:rPr lang="en-US" sz="800" dirty="0">
                          <a:effectLst/>
                          <a:latin typeface="+mj-lt"/>
                          <a:ea typeface="Times New Roman"/>
                        </a:rPr>
                        <a:t>Center frequency / band width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3330575" algn="l"/>
                        </a:tabLst>
                      </a:pPr>
                      <a:r>
                        <a:rPr lang="en-US" sz="800" dirty="0">
                          <a:effectLst/>
                          <a:latin typeface="+mj-lt"/>
                          <a:ea typeface="Times New Roman"/>
                        </a:rPr>
                        <a:t>1300MHz(1+1/24) = 1354.166666… MHz</a:t>
                      </a: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3330575" algn="l"/>
                        </a:tabLst>
                      </a:pPr>
                      <a:r>
                        <a:rPr lang="en-US" sz="800">
                          <a:effectLst/>
                          <a:latin typeface="+mj-lt"/>
                          <a:ea typeface="Times New Roman"/>
                        </a:rPr>
                        <a:t>Power level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3330575" algn="l"/>
                        </a:tabLst>
                      </a:pPr>
                      <a:r>
                        <a:rPr lang="en-US" sz="800" dirty="0">
                          <a:effectLst/>
                          <a:latin typeface="+mj-lt"/>
                          <a:ea typeface="Times New Roman"/>
                        </a:rPr>
                        <a:t>+13dBm</a:t>
                      </a: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3330575" algn="l"/>
                        </a:tabLst>
                      </a:pPr>
                      <a:r>
                        <a:rPr lang="en-US" sz="800">
                          <a:effectLst/>
                          <a:latin typeface="+mj-lt"/>
                          <a:ea typeface="Times New Roman"/>
                        </a:rPr>
                        <a:t>Type / Impedance / Connector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3330575" algn="l"/>
                        </a:tabLst>
                      </a:pPr>
                      <a:r>
                        <a:rPr lang="en-US" sz="800" dirty="0">
                          <a:effectLst/>
                          <a:latin typeface="+mj-lt"/>
                          <a:ea typeface="Times New Roman"/>
                        </a:rPr>
                        <a:t>Single ended / 50Ohm / SMA</a:t>
                      </a: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3330575" algn="l"/>
                        </a:tabLst>
                      </a:pPr>
                      <a:r>
                        <a:rPr lang="en-US" sz="800">
                          <a:effectLst/>
                          <a:latin typeface="+mj-lt"/>
                          <a:ea typeface="Times New Roman"/>
                        </a:rPr>
                        <a:t>Location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3330575" algn="l"/>
                        </a:tabLst>
                      </a:pPr>
                      <a:r>
                        <a:rPr lang="en-US" sz="800" dirty="0">
                          <a:effectLst/>
                          <a:latin typeface="+mj-lt"/>
                          <a:ea typeface="Times New Roman"/>
                        </a:rPr>
                        <a:t>Rear panel</a:t>
                      </a: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3330575" algn="l"/>
                        </a:tabLst>
                      </a:pPr>
                      <a:r>
                        <a:rPr lang="en-US" sz="800" dirty="0">
                          <a:effectLst/>
                          <a:latin typeface="+mj-lt"/>
                          <a:ea typeface="Times New Roman"/>
                        </a:rPr>
                        <a:t>Additive phase noise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3330575" algn="l"/>
                        </a:tabLst>
                      </a:pPr>
                      <a:r>
                        <a:rPr lang="de-DE" sz="800" dirty="0" smtClean="0">
                          <a:effectLst/>
                          <a:latin typeface="+mj-lt"/>
                          <a:ea typeface="Times New Roman"/>
                        </a:rPr>
                        <a:t>&lt;1.6fs</a:t>
                      </a:r>
                      <a:r>
                        <a:rPr lang="de-DE" sz="800" baseline="0" dirty="0" smtClean="0">
                          <a:effectLst/>
                          <a:latin typeface="+mj-lt"/>
                          <a:ea typeface="Times New Roman"/>
                        </a:rPr>
                        <a:t> </a:t>
                      </a:r>
                      <a:r>
                        <a:rPr lang="de-DE" sz="800" baseline="0" dirty="0" err="1" smtClean="0">
                          <a:effectLst/>
                          <a:latin typeface="+mj-lt"/>
                          <a:ea typeface="Times New Roman"/>
                        </a:rPr>
                        <a:t>rms</a:t>
                      </a:r>
                      <a:r>
                        <a:rPr lang="de-DE" sz="800" baseline="0" dirty="0" smtClean="0">
                          <a:effectLst/>
                          <a:latin typeface="+mj-lt"/>
                          <a:ea typeface="Times New Roman"/>
                        </a:rPr>
                        <a:t> @</a:t>
                      </a:r>
                      <a:r>
                        <a:rPr lang="de-DE" sz="800" dirty="0" smtClean="0">
                          <a:effectLst/>
                          <a:latin typeface="+mj-lt"/>
                          <a:ea typeface="Times New Roman"/>
                        </a:rPr>
                        <a:t>1300MHz </a:t>
                      </a:r>
                      <a:r>
                        <a:rPr lang="de-DE" sz="800" dirty="0">
                          <a:effectLst/>
                          <a:latin typeface="+mj-lt"/>
                          <a:ea typeface="Times New Roman"/>
                        </a:rPr>
                        <a:t>[</a:t>
                      </a:r>
                      <a:r>
                        <a:rPr lang="de-DE" sz="800" dirty="0" smtClean="0">
                          <a:effectLst/>
                          <a:latin typeface="+mj-lt"/>
                          <a:ea typeface="Times New Roman"/>
                        </a:rPr>
                        <a:t>10Hz–1MHz</a:t>
                      </a:r>
                      <a:r>
                        <a:rPr lang="de-DE" sz="800" dirty="0">
                          <a:effectLst/>
                          <a:latin typeface="+mj-lt"/>
                          <a:ea typeface="Times New Roman"/>
                        </a:rPr>
                        <a:t>]</a:t>
                      </a:r>
                      <a:endParaRPr lang="en-US" sz="8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3330575" algn="l"/>
                        </a:tabLst>
                      </a:pPr>
                      <a:r>
                        <a:rPr lang="en-US" sz="800">
                          <a:effectLst/>
                          <a:latin typeface="+mj-lt"/>
                          <a:ea typeface="Times New Roman"/>
                        </a:rPr>
                        <a:t>Additive amplitude noise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3330575" algn="l"/>
                        </a:tabLst>
                      </a:pPr>
                      <a:r>
                        <a:rPr lang="en-US" sz="800" dirty="0">
                          <a:effectLst/>
                          <a:latin typeface="+mj-lt"/>
                          <a:ea typeface="Times New Roman"/>
                        </a:rPr>
                        <a:t>&lt;0.02</a:t>
                      </a:r>
                      <a:r>
                        <a:rPr lang="en-US" sz="800" dirty="0" smtClean="0">
                          <a:effectLst/>
                          <a:latin typeface="+mj-lt"/>
                          <a:ea typeface="Times New Roman"/>
                        </a:rPr>
                        <a:t>% </a:t>
                      </a:r>
                      <a:r>
                        <a:rPr lang="en-US" sz="800" dirty="0" err="1" smtClean="0">
                          <a:effectLst/>
                          <a:latin typeface="+mj-lt"/>
                          <a:ea typeface="Times New Roman"/>
                        </a:rPr>
                        <a:t>rms</a:t>
                      </a:r>
                      <a:r>
                        <a:rPr lang="en-US" sz="800" dirty="0" smtClean="0">
                          <a:effectLst/>
                          <a:latin typeface="+mj-lt"/>
                          <a:ea typeface="Times New Roman"/>
                        </a:rPr>
                        <a:t> </a:t>
                      </a:r>
                      <a:r>
                        <a:rPr lang="en-US" sz="800" dirty="0">
                          <a:effectLst/>
                          <a:latin typeface="+mj-lt"/>
                          <a:ea typeface="Times New Roman"/>
                        </a:rPr>
                        <a:t>[</a:t>
                      </a:r>
                      <a:r>
                        <a:rPr lang="en-US" sz="800" dirty="0" smtClean="0">
                          <a:effectLst/>
                          <a:latin typeface="+mj-lt"/>
                          <a:ea typeface="Times New Roman"/>
                        </a:rPr>
                        <a:t>10Hz–1MHz]</a:t>
                      </a:r>
                      <a:endParaRPr lang="en-US" sz="8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14561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3330575" algn="l"/>
                        </a:tabLst>
                      </a:pPr>
                      <a:r>
                        <a:rPr lang="en-US" sz="800" dirty="0" smtClean="0">
                          <a:effectLst/>
                          <a:latin typeface="+mj-lt"/>
                          <a:ea typeface="Times New Roman"/>
                        </a:rPr>
                        <a:t>Amplitude drifts</a:t>
                      </a:r>
                      <a:endParaRPr lang="en-US" sz="8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3330575" algn="l"/>
                        </a:tabLst>
                      </a:pPr>
                      <a:r>
                        <a:rPr lang="en-US" sz="800" dirty="0">
                          <a:effectLst/>
                          <a:latin typeface="+mj-lt"/>
                          <a:ea typeface="Times New Roman"/>
                        </a:rPr>
                        <a:t>&lt;0.2% </a:t>
                      </a:r>
                      <a:r>
                        <a:rPr lang="en-US" sz="800" dirty="0" smtClean="0">
                          <a:effectLst/>
                          <a:latin typeface="+mj-lt"/>
                          <a:ea typeface="Times New Roman"/>
                        </a:rPr>
                        <a:t>peak-to-peak </a:t>
                      </a:r>
                      <a:r>
                        <a:rPr lang="en-US" sz="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[0.1s–100s]</a:t>
                      </a:r>
                      <a:endParaRPr lang="en-US" sz="8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4384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3330575" algn="l"/>
                        </a:tabLst>
                      </a:pPr>
                      <a:r>
                        <a:rPr lang="en-US" sz="800" dirty="0">
                          <a:effectLst/>
                          <a:latin typeface="+mj-lt"/>
                          <a:ea typeface="Times New Roman"/>
                        </a:rPr>
                        <a:t>Phase drifts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3330575" algn="l"/>
                        </a:tabLst>
                        <a:defRPr/>
                      </a:pPr>
                      <a:r>
                        <a:rPr lang="en-US" sz="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&lt;0.2ps peak-to-peak [0.1s–100s]</a:t>
                      </a:r>
                    </a:p>
                    <a:p>
                      <a:pPr algn="l">
                        <a:spcAft>
                          <a:spcPts val="0"/>
                        </a:spcAft>
                        <a:tabLst>
                          <a:tab pos="3330575" algn="l"/>
                        </a:tabLst>
                      </a:pPr>
                      <a:r>
                        <a:rPr lang="en-US" sz="800" dirty="0" smtClean="0">
                          <a:effectLst/>
                          <a:latin typeface="+mj-lt"/>
                          <a:ea typeface="Times New Roman"/>
                        </a:rPr>
                        <a:t>&lt;</a:t>
                      </a:r>
                      <a:r>
                        <a:rPr lang="en-US" sz="800" dirty="0">
                          <a:effectLst/>
                          <a:latin typeface="+mj-lt"/>
                          <a:ea typeface="Times New Roman"/>
                        </a:rPr>
                        <a:t>1ps peak-to-peak [forever]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0621888"/>
              </p:ext>
            </p:extLst>
          </p:nvPr>
        </p:nvGraphicFramePr>
        <p:xfrm>
          <a:off x="229230" y="4508004"/>
          <a:ext cx="4140000" cy="9325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65119"/>
                <a:gridCol w="2574881"/>
              </a:tblGrid>
              <a:tr h="177352">
                <a:tc>
                  <a:txBody>
                    <a:bodyPr/>
                    <a:lstStyle/>
                    <a:p>
                      <a:pPr algn="l" hangingPunct="0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  <a:latin typeface="+mj-lt"/>
                          <a:ea typeface="Times New Roman"/>
                          <a:cs typeface="Times"/>
                        </a:rPr>
                        <a:t>Clock Outputs:</a:t>
                      </a:r>
                      <a:endParaRPr lang="en-US" sz="1000" dirty="0">
                        <a:effectLst/>
                        <a:latin typeface="+mj-lt"/>
                        <a:ea typeface="Times New Roman"/>
                        <a:cs typeface="Time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hangingPunct="0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+mj-lt"/>
                          <a:ea typeface="Times New Roman"/>
                          <a:cs typeface="Times"/>
                        </a:rPr>
                        <a:t> </a:t>
                      </a: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l" hangingPunct="0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+mj-lt"/>
                          <a:ea typeface="Times New Roman"/>
                          <a:cs typeface="Times"/>
                        </a:rPr>
                        <a:t>Number of Outputs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hangingPunct="0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+mj-lt"/>
                          <a:ea typeface="Times New Roman"/>
                          <a:cs typeface="Times"/>
                        </a:rPr>
                        <a:t>9 signals</a:t>
                      </a: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l" hangingPunct="0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+mj-lt"/>
                          <a:ea typeface="Times New Roman"/>
                          <a:cs typeface="Times"/>
                        </a:rPr>
                        <a:t>Center frequency / band width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hangingPunct="0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+mj-lt"/>
                          <a:ea typeface="Times New Roman"/>
                          <a:cs typeface="Times"/>
                        </a:rPr>
                        <a:t>1300MHz/16 = 81.25… MHz</a:t>
                      </a: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l" hangingPunct="0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+mj-lt"/>
                          <a:ea typeface="Times New Roman"/>
                          <a:cs typeface="Times"/>
                        </a:rPr>
                        <a:t>Power level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hangingPunct="0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+mj-lt"/>
                          <a:ea typeface="Times New Roman"/>
                          <a:cs typeface="Times"/>
                        </a:rPr>
                        <a:t>+10dBm</a:t>
                      </a: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l" hangingPunct="0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+mj-lt"/>
                          <a:ea typeface="Times New Roman"/>
                          <a:cs typeface="Times"/>
                        </a:rPr>
                        <a:t>Type / Impedance / Connector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hangingPunct="0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+mj-lt"/>
                          <a:ea typeface="Times New Roman"/>
                          <a:cs typeface="Times"/>
                        </a:rPr>
                        <a:t>Single ended / 50Ohm / SMA</a:t>
                      </a: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l" hangingPunct="0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+mj-lt"/>
                          <a:ea typeface="Times New Roman"/>
                          <a:cs typeface="Times"/>
                        </a:rPr>
                        <a:t>Location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hangingPunct="0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+mj-lt"/>
                          <a:ea typeface="Times New Roman"/>
                          <a:cs typeface="Times"/>
                        </a:rPr>
                        <a:t>Rear panel</a:t>
                      </a:r>
                    </a:p>
                  </a:txBody>
                  <a:tcPr marL="68580" marR="68580" marT="0" marB="0"/>
                </a:tc>
              </a:tr>
              <a:tr h="145613">
                <a:tc>
                  <a:txBody>
                    <a:bodyPr/>
                    <a:lstStyle/>
                    <a:p>
                      <a:pPr algn="l" hangingPunct="0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effectLst/>
                          <a:latin typeface="+mj-lt"/>
                          <a:ea typeface="Times New Roman"/>
                          <a:cs typeface="Times"/>
                        </a:rPr>
                        <a:t>Phase </a:t>
                      </a:r>
                      <a:r>
                        <a:rPr lang="en-US" sz="800" dirty="0">
                          <a:effectLst/>
                          <a:latin typeface="+mj-lt"/>
                          <a:ea typeface="Times New Roman"/>
                          <a:cs typeface="Times"/>
                        </a:rPr>
                        <a:t>jitter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hangingPunct="0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+mj-lt"/>
                          <a:ea typeface="Times New Roman"/>
                          <a:cs typeface="Times"/>
                        </a:rPr>
                        <a:t>&lt;200fs </a:t>
                      </a:r>
                      <a:r>
                        <a:rPr lang="en-US" sz="800" dirty="0" err="1" smtClean="0">
                          <a:effectLst/>
                          <a:latin typeface="+mj-lt"/>
                          <a:ea typeface="Times New Roman"/>
                          <a:cs typeface="Times"/>
                        </a:rPr>
                        <a:t>rms</a:t>
                      </a:r>
                      <a:r>
                        <a:rPr lang="en-US" sz="800" dirty="0" smtClean="0">
                          <a:effectLst/>
                          <a:latin typeface="+mj-lt"/>
                          <a:ea typeface="Times New Roman"/>
                          <a:cs typeface="Times"/>
                        </a:rPr>
                        <a:t> [10Hz–100MHz] (</a:t>
                      </a:r>
                      <a:r>
                        <a:rPr lang="en-US" sz="800" dirty="0">
                          <a:effectLst/>
                          <a:latin typeface="+mj-lt"/>
                          <a:ea typeface="Times New Roman"/>
                          <a:cs typeface="Times"/>
                        </a:rPr>
                        <a:t>Equivalent </a:t>
                      </a:r>
                      <a:r>
                        <a:rPr lang="en-US" sz="800" dirty="0" smtClean="0">
                          <a:effectLst/>
                          <a:latin typeface="+mj-lt"/>
                          <a:ea typeface="Times New Roman"/>
                          <a:cs typeface="Times"/>
                        </a:rPr>
                        <a:t>-160dBc/Hz)</a:t>
                      </a:r>
                      <a:endParaRPr lang="en-US" sz="800" dirty="0">
                        <a:effectLst/>
                        <a:latin typeface="+mj-lt"/>
                        <a:ea typeface="Times New Roman"/>
                        <a:cs typeface="Times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96999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LOGM – Realization</a:t>
            </a:r>
            <a:endParaRPr lang="en-GB" dirty="0"/>
          </a:p>
        </p:txBody>
      </p:sp>
      <p:sp>
        <p:nvSpPr>
          <p:cNvPr id="117775" name="Rectangle 15"/>
          <p:cNvSpPr>
            <a:spLocks noGrp="1" noChangeAspect="1" noChangeArrowheads="1"/>
          </p:cNvSpPr>
          <p:nvPr>
            <p:ph sz="half" idx="1"/>
          </p:nvPr>
        </p:nvSpPr>
        <p:spPr>
          <a:xfrm>
            <a:off x="117473" y="1347788"/>
            <a:ext cx="4855049" cy="4459287"/>
          </a:xfrm>
        </p:spPr>
        <p:txBody>
          <a:bodyPr/>
          <a:lstStyle/>
          <a:p>
            <a:r>
              <a:rPr lang="en-GB" sz="2400" dirty="0" smtClean="0"/>
              <a:t>1</a:t>
            </a:r>
            <a:r>
              <a:rPr lang="en-GB" sz="2400" baseline="30000" dirty="0" smtClean="0"/>
              <a:t>st</a:t>
            </a:r>
            <a:r>
              <a:rPr lang="en-GB" sz="2400" dirty="0" smtClean="0"/>
              <a:t> Version (Prototype)</a:t>
            </a:r>
          </a:p>
          <a:p>
            <a:pPr lvl="1"/>
            <a:r>
              <a:rPr lang="en-GB" sz="1800" dirty="0" err="1" smtClean="0"/>
              <a:t>Connectorized</a:t>
            </a:r>
            <a:r>
              <a:rPr lang="en-GB" sz="1800" dirty="0" smtClean="0"/>
              <a:t> version</a:t>
            </a:r>
          </a:p>
          <a:p>
            <a:r>
              <a:rPr lang="en-GB" sz="2200" dirty="0" smtClean="0"/>
              <a:t>2</a:t>
            </a:r>
            <a:r>
              <a:rPr lang="en-GB" sz="2200" baseline="30000" dirty="0" smtClean="0"/>
              <a:t>nd</a:t>
            </a:r>
            <a:r>
              <a:rPr lang="en-GB" sz="2200" dirty="0" smtClean="0"/>
              <a:t> Version</a:t>
            </a:r>
          </a:p>
          <a:p>
            <a:pPr lvl="1"/>
            <a:r>
              <a:rPr lang="en-GB" sz="1800" dirty="0" smtClean="0"/>
              <a:t>PCB version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E7DC27-9A51-4EDC-B446-07D939B0AB9D}" type="slidenum">
              <a:rPr lang="en-GB"/>
              <a:pPr/>
              <a:t>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26</a:t>
            </a:r>
            <a:r>
              <a:rPr lang="en-GB" baseline="30000" dirty="0" smtClean="0"/>
              <a:t>th</a:t>
            </a:r>
            <a:r>
              <a:rPr lang="en-GB" dirty="0" smtClean="0"/>
              <a:t> November 2013, Hamburg</a:t>
            </a:r>
            <a:endParaRPr lang="en-GB" dirty="0"/>
          </a:p>
          <a:p>
            <a:r>
              <a:rPr lang="en-GB" dirty="0" smtClean="0"/>
              <a:t>Matthias Hoffmann, MSK</a:t>
            </a:r>
            <a:endParaRPr lang="en-GB" dirty="0"/>
          </a:p>
        </p:txBody>
      </p:sp>
      <p:pic>
        <p:nvPicPr>
          <p:cNvPr id="5123" name="Picture 3" descr="N:\4all\public\_MSK_LLRF_Devices\Module_LOGM\Photos\IMG_029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0323" y="2217195"/>
            <a:ext cx="2699584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N:\4all\public\_MSK_LLRF_Devices\Module_LOGM\LOGM PCB v1.0 photo\photo\IMG_2155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50"/>
          <a:stretch/>
        </p:blipFill>
        <p:spPr bwMode="auto">
          <a:xfrm>
            <a:off x="1370711" y="4239791"/>
            <a:ext cx="3719196" cy="2129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N:\4all\public\MSK_Projekte\XFEL\Installation\Rack_Installation\Inner racks cabling photos\IMG_263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2545" y="1589260"/>
            <a:ext cx="3520704" cy="4743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5101564" y="1211511"/>
            <a:ext cx="37026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hangingPunct="0">
              <a:buNone/>
            </a:pPr>
            <a:r>
              <a:rPr lang="en-US" sz="1800" dirty="0" smtClean="0"/>
              <a:t>Example: Installation at XFEL Gun</a:t>
            </a:r>
            <a:endParaRPr lang="en-US" sz="1800" dirty="0"/>
          </a:p>
        </p:txBody>
      </p:sp>
      <p:sp>
        <p:nvSpPr>
          <p:cNvPr id="13" name="Rectangle 12"/>
          <p:cNvSpPr/>
          <p:nvPr/>
        </p:nvSpPr>
        <p:spPr>
          <a:xfrm>
            <a:off x="5116975" y="3445660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hangingPunct="0">
              <a:buNone/>
            </a:pPr>
            <a:r>
              <a:rPr lang="en-US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LOGM</a:t>
            </a:r>
            <a:endParaRPr lang="en-US" sz="1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122173" y="4861059"/>
            <a:ext cx="6848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hangingPunct="0">
              <a:buNone/>
            </a:pPr>
            <a:r>
              <a:rPr lang="en-US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PSM</a:t>
            </a:r>
            <a:endParaRPr lang="en-US" sz="1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116975" y="3969792"/>
            <a:ext cx="15183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hangingPunct="0">
              <a:buNone/>
            </a:pPr>
            <a:r>
              <a:rPr lang="en-US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MTCA-Crate</a:t>
            </a:r>
            <a:endParaRPr lang="en-US" sz="1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122173" y="2592975"/>
            <a:ext cx="7104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hangingPunct="0">
              <a:buNone/>
            </a:pPr>
            <a:r>
              <a:rPr lang="en-US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DCM</a:t>
            </a:r>
            <a:endParaRPr lang="en-US" sz="1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122173" y="3076328"/>
            <a:ext cx="8386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hangingPunct="0">
              <a:buNone/>
            </a:pPr>
            <a:r>
              <a:rPr lang="en-US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REFM</a:t>
            </a:r>
            <a:endParaRPr lang="en-US" sz="1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27" name="Picture 3" descr="N:\4all\public\_MSK_LLRF_Devices\Module_LOGM\LOGM PCB v1.0 photo\photo\IMG_2149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36" r="20015"/>
          <a:stretch/>
        </p:blipFill>
        <p:spPr bwMode="auto">
          <a:xfrm>
            <a:off x="200918" y="3148108"/>
            <a:ext cx="1919641" cy="1712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0362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GB" dirty="0" smtClean="0"/>
              <a:t>LOGM – </a:t>
            </a:r>
            <a:r>
              <a:rPr lang="en-US" dirty="0"/>
              <a:t>Quality Check &amp; </a:t>
            </a:r>
            <a:r>
              <a:rPr lang="en-US" dirty="0" smtClean="0"/>
              <a:t>Testing</a:t>
            </a:r>
            <a:endParaRPr lang="en-US" dirty="0"/>
          </a:p>
        </p:txBody>
      </p:sp>
      <p:sp>
        <p:nvSpPr>
          <p:cNvPr id="117775" name="Rectangle 15"/>
          <p:cNvSpPr>
            <a:spLocks noGrp="1" noChangeAspect="1" noChangeArrowheads="1"/>
          </p:cNvSpPr>
          <p:nvPr>
            <p:ph sz="half" idx="1"/>
          </p:nvPr>
        </p:nvSpPr>
        <p:spPr>
          <a:xfrm>
            <a:off x="117473" y="1347788"/>
            <a:ext cx="8855395" cy="4459287"/>
          </a:xfrm>
        </p:spPr>
        <p:txBody>
          <a:bodyPr/>
          <a:lstStyle/>
          <a:p>
            <a:r>
              <a:rPr lang="en-GB" sz="2400" dirty="0" smtClean="0"/>
              <a:t>LOGM will be produced by external company</a:t>
            </a:r>
            <a:r>
              <a:rPr lang="en-GB" sz="1800" dirty="0" smtClean="0"/>
              <a:t> </a:t>
            </a:r>
            <a:endParaRPr lang="en-GB" sz="1800" dirty="0"/>
          </a:p>
          <a:p>
            <a:r>
              <a:rPr lang="en-GB" sz="2400" dirty="0" smtClean="0"/>
              <a:t>Company has to perform basic functionality check</a:t>
            </a:r>
          </a:p>
          <a:p>
            <a:pPr lvl="1"/>
            <a:r>
              <a:rPr lang="en-GB" sz="1600" dirty="0" smtClean="0"/>
              <a:t>Output frequencies, power levels, matching and spurious in the spectrum</a:t>
            </a:r>
          </a:p>
          <a:p>
            <a:pPr lvl="1"/>
            <a:r>
              <a:rPr lang="en-GB" sz="1600" dirty="0" smtClean="0"/>
              <a:t>DC tests/power consumption</a:t>
            </a:r>
          </a:p>
          <a:p>
            <a:pPr lvl="1"/>
            <a:r>
              <a:rPr lang="en-GB" sz="1600" dirty="0" smtClean="0"/>
              <a:t>Test report</a:t>
            </a:r>
          </a:p>
          <a:p>
            <a:r>
              <a:rPr lang="en-GB" sz="2400" dirty="0" smtClean="0"/>
              <a:t>MSK/WP02 will prepare LOGM test stand</a:t>
            </a:r>
          </a:p>
          <a:p>
            <a:pPr lvl="1"/>
            <a:r>
              <a:rPr lang="en-GB" sz="1800" dirty="0" smtClean="0"/>
              <a:t>Phase and amplitude noise characterization</a:t>
            </a:r>
          </a:p>
          <a:p>
            <a:pPr lvl="1"/>
            <a:r>
              <a:rPr lang="en-GB" sz="1800" dirty="0" smtClean="0"/>
              <a:t>Drift performance of selected LOGMs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E7DC27-9A51-4EDC-B446-07D939B0AB9D}" type="slidenum">
              <a:rPr lang="en-GB"/>
              <a:pPr/>
              <a:t>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26</a:t>
            </a:r>
            <a:r>
              <a:rPr lang="en-GB" baseline="30000" dirty="0" smtClean="0"/>
              <a:t>th</a:t>
            </a:r>
            <a:r>
              <a:rPr lang="en-GB" dirty="0" smtClean="0"/>
              <a:t> November 2013, Hamburg</a:t>
            </a:r>
            <a:endParaRPr lang="en-GB" dirty="0"/>
          </a:p>
          <a:p>
            <a:r>
              <a:rPr lang="en-GB" dirty="0" smtClean="0"/>
              <a:t>Matthias Hoffmann, MSK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56421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E7DC27-9A51-4EDC-B446-07D939B0AB9D}" type="slidenum">
              <a:rPr lang="en-GB"/>
              <a:pPr/>
              <a:t>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26</a:t>
            </a:r>
            <a:r>
              <a:rPr lang="en-GB" baseline="30000" dirty="0" smtClean="0"/>
              <a:t>th</a:t>
            </a:r>
            <a:r>
              <a:rPr lang="en-GB" dirty="0" smtClean="0"/>
              <a:t> November 2013, Hamburg</a:t>
            </a:r>
            <a:endParaRPr lang="en-GB" dirty="0"/>
          </a:p>
          <a:p>
            <a:r>
              <a:rPr lang="en-GB" dirty="0" smtClean="0"/>
              <a:t>Matthias Hoffmann, MSK</a:t>
            </a:r>
            <a:endParaRPr lang="en-GB" dirty="0"/>
          </a:p>
        </p:txBody>
      </p:sp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>
          <a:xfrm>
            <a:off x="1093788" y="541338"/>
            <a:ext cx="6613525" cy="481012"/>
          </a:xfrm>
        </p:spPr>
        <p:txBody>
          <a:bodyPr/>
          <a:lstStyle/>
          <a:p>
            <a:r>
              <a:rPr lang="en-GB" dirty="0" smtClean="0"/>
              <a:t>PSM - Specification</a:t>
            </a:r>
            <a:endParaRPr lang="en-GB" dirty="0"/>
          </a:p>
        </p:txBody>
      </p:sp>
      <p:sp>
        <p:nvSpPr>
          <p:cNvPr id="117775" name="Rectangle 15"/>
          <p:cNvSpPr>
            <a:spLocks noGrp="1" noChangeAspect="1" noChangeArrowheads="1"/>
          </p:cNvSpPr>
          <p:nvPr>
            <p:ph type="body" idx="1"/>
          </p:nvPr>
        </p:nvSpPr>
        <p:spPr>
          <a:xfrm>
            <a:off x="112713" y="1290638"/>
            <a:ext cx="5287961" cy="4824412"/>
          </a:xfrm>
        </p:spPr>
        <p:txBody>
          <a:bodyPr/>
          <a:lstStyle/>
          <a:p>
            <a:r>
              <a:rPr lang="en-GB" dirty="0" smtClean="0"/>
              <a:t>Diagnostic functionality:</a:t>
            </a:r>
          </a:p>
          <a:p>
            <a:pPr lvl="1"/>
            <a:r>
              <a:rPr lang="en-GB" sz="1800" dirty="0" smtClean="0"/>
              <a:t>Voltages, currents, temperature readouts</a:t>
            </a:r>
          </a:p>
          <a:p>
            <a:pPr lvl="1"/>
            <a:r>
              <a:rPr lang="en-GB" sz="1800" dirty="0" smtClean="0"/>
              <a:t>12 Bit accuracy, burst detection ability, 1Hz update rate</a:t>
            </a:r>
          </a:p>
          <a:p>
            <a:pPr lvl="1"/>
            <a:r>
              <a:rPr lang="en-GB" sz="1800" dirty="0" smtClean="0"/>
              <a:t>Status LEDs on the front</a:t>
            </a:r>
          </a:p>
          <a:p>
            <a:pPr lvl="1"/>
            <a:r>
              <a:rPr lang="en-GB" sz="1800" dirty="0" smtClean="0"/>
              <a:t>Power fail warning and redundant status mode detection</a:t>
            </a:r>
          </a:p>
          <a:p>
            <a:r>
              <a:rPr lang="en-GB" dirty="0" smtClean="0"/>
              <a:t>Connectivity:</a:t>
            </a:r>
          </a:p>
          <a:p>
            <a:pPr lvl="1"/>
            <a:r>
              <a:rPr lang="en-GB" sz="1800" dirty="0" err="1" smtClean="0"/>
              <a:t>Burndy</a:t>
            </a:r>
            <a:r>
              <a:rPr lang="en-GB" sz="1800" dirty="0" smtClean="0"/>
              <a:t> circular connector 23 pins</a:t>
            </a:r>
          </a:p>
          <a:p>
            <a:pPr lvl="1"/>
            <a:r>
              <a:rPr lang="en-GB" sz="1800" dirty="0" smtClean="0"/>
              <a:t>Four connectors, </a:t>
            </a:r>
            <a:r>
              <a:rPr lang="en-GB" sz="1800" dirty="0" err="1" smtClean="0"/>
              <a:t>labeled</a:t>
            </a:r>
            <a:r>
              <a:rPr lang="en-GB" sz="1800" dirty="0" smtClean="0"/>
              <a:t>: OUT1, OUT2, OUT3, OUT4</a:t>
            </a:r>
          </a:p>
          <a:p>
            <a:pPr lvl="1"/>
            <a:r>
              <a:rPr lang="en-GB" sz="1800" dirty="0" smtClean="0"/>
              <a:t>Internal connectivity should carry up to 13A per voltage</a:t>
            </a:r>
          </a:p>
          <a:p>
            <a:pPr lvl="1"/>
            <a:r>
              <a:rPr lang="en-GB" sz="1800" dirty="0" smtClean="0"/>
              <a:t>MTBF ~10 years</a:t>
            </a:r>
          </a:p>
          <a:p>
            <a:pPr lvl="1"/>
            <a:endParaRPr lang="en-GB" sz="1800" dirty="0" smtClean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04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2994" y="1334767"/>
            <a:ext cx="2390775" cy="201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5920201" y="3267748"/>
            <a:ext cx="2220480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hangingPunct="0"/>
            <a:r>
              <a:rPr lang="en-US" b="1" dirty="0" smtClean="0"/>
              <a:t> Figure 2: 23-pin </a:t>
            </a:r>
            <a:r>
              <a:rPr lang="en-US" b="1" dirty="0" err="1" smtClean="0"/>
              <a:t>Burndy</a:t>
            </a:r>
            <a:r>
              <a:rPr lang="en-US" b="1" dirty="0" smtClean="0"/>
              <a:t> connector</a:t>
            </a:r>
            <a:endParaRPr lang="en-US" b="1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657285"/>
              </p:ext>
            </p:extLst>
          </p:nvPr>
        </p:nvGraphicFramePr>
        <p:xfrm>
          <a:off x="5459568" y="3767945"/>
          <a:ext cx="3495571" cy="197563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19163"/>
                <a:gridCol w="1976408"/>
              </a:tblGrid>
              <a:tr h="259734">
                <a:tc>
                  <a:txBody>
                    <a:bodyPr/>
                    <a:lstStyle/>
                    <a:p>
                      <a:pPr>
                        <a:spcAft>
                          <a:spcPts val="400"/>
                        </a:spcAft>
                      </a:pPr>
                      <a:r>
                        <a:rPr lang="en-US" sz="900" dirty="0">
                          <a:effectLst/>
                        </a:rPr>
                        <a:t>Digital power supply:</a:t>
                      </a:r>
                      <a:endParaRPr lang="en-US" sz="1000" dirty="0">
                        <a:effectLst/>
                      </a:endParaRPr>
                    </a:p>
                    <a:p>
                      <a:pPr algn="just" hangingPunct="0">
                        <a:spcAft>
                          <a:spcPts val="40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  <a:endParaRPr lang="en-US" sz="900" dirty="0">
                        <a:effectLst/>
                        <a:latin typeface="Arial"/>
                        <a:ea typeface="Times New Roman"/>
                        <a:cs typeface="Times"/>
                      </a:endParaRPr>
                    </a:p>
                  </a:txBody>
                  <a:tcPr marL="62504" marR="6250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400"/>
                        </a:spcAft>
                      </a:pPr>
                      <a:r>
                        <a:rPr lang="en-US" sz="900" dirty="0">
                          <a:effectLst/>
                        </a:rPr>
                        <a:t>Analog power supply:</a:t>
                      </a:r>
                      <a:endParaRPr lang="en-US" sz="1000" dirty="0">
                        <a:effectLst/>
                      </a:endParaRPr>
                    </a:p>
                    <a:p>
                      <a:pPr>
                        <a:spcAft>
                          <a:spcPts val="40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Courier New"/>
                        <a:ea typeface="Calibri"/>
                        <a:cs typeface="Times New Roman"/>
                      </a:endParaRPr>
                    </a:p>
                  </a:txBody>
                  <a:tcPr marL="62504" marR="62504" marT="0" marB="0"/>
                </a:tc>
              </a:tr>
              <a:tr h="1635270">
                <a:tc>
                  <a:txBody>
                    <a:bodyPr/>
                    <a:lstStyle/>
                    <a:p>
                      <a:pPr>
                        <a:spcAft>
                          <a:spcPts val="400"/>
                        </a:spcAft>
                      </a:pPr>
                      <a:r>
                        <a:rPr lang="en-US" sz="900" b="0" dirty="0">
                          <a:solidFill>
                            <a:schemeClr val="accent1"/>
                          </a:solidFill>
                          <a:effectLst/>
                        </a:rPr>
                        <a:t>  Pin A </a:t>
                      </a:r>
                      <a:r>
                        <a:rPr lang="en-US" sz="900" b="0" dirty="0">
                          <a:solidFill>
                            <a:schemeClr val="accent1"/>
                          </a:solidFill>
                          <a:effectLst/>
                          <a:sym typeface="Wingdings"/>
                        </a:rPr>
                        <a:t></a:t>
                      </a:r>
                      <a:r>
                        <a:rPr lang="en-US" sz="900" b="0" dirty="0">
                          <a:solidFill>
                            <a:schemeClr val="accent1"/>
                          </a:solidFill>
                          <a:effectLst/>
                        </a:rPr>
                        <a:t>  +15V, 5A</a:t>
                      </a:r>
                      <a:endParaRPr lang="en-US" sz="1000" b="0" dirty="0">
                        <a:solidFill>
                          <a:schemeClr val="accent1"/>
                        </a:solidFill>
                        <a:effectLst/>
                      </a:endParaRPr>
                    </a:p>
                    <a:p>
                      <a:pPr>
                        <a:spcAft>
                          <a:spcPts val="400"/>
                        </a:spcAft>
                      </a:pPr>
                      <a:r>
                        <a:rPr lang="en-US" sz="900" b="0" dirty="0">
                          <a:solidFill>
                            <a:schemeClr val="accent1"/>
                          </a:solidFill>
                          <a:effectLst/>
                        </a:rPr>
                        <a:t>  Pin B </a:t>
                      </a:r>
                      <a:r>
                        <a:rPr lang="en-US" sz="900" b="0" dirty="0">
                          <a:solidFill>
                            <a:schemeClr val="accent1"/>
                          </a:solidFill>
                          <a:effectLst/>
                          <a:sym typeface="Wingdings"/>
                        </a:rPr>
                        <a:t></a:t>
                      </a:r>
                      <a:r>
                        <a:rPr lang="en-US" sz="900" b="0" dirty="0">
                          <a:solidFill>
                            <a:schemeClr val="accent1"/>
                          </a:solidFill>
                          <a:effectLst/>
                        </a:rPr>
                        <a:t>  - 15V, 5A</a:t>
                      </a:r>
                      <a:endParaRPr lang="en-US" sz="1000" b="0" dirty="0">
                        <a:solidFill>
                          <a:schemeClr val="accent1"/>
                        </a:solidFill>
                        <a:effectLst/>
                      </a:endParaRPr>
                    </a:p>
                    <a:p>
                      <a:pPr>
                        <a:spcAft>
                          <a:spcPts val="400"/>
                        </a:spcAft>
                      </a:pPr>
                      <a:r>
                        <a:rPr lang="en-US" sz="900" b="0" dirty="0">
                          <a:solidFill>
                            <a:schemeClr val="accent1"/>
                          </a:solidFill>
                          <a:effectLst/>
                        </a:rPr>
                        <a:t>  Pin C </a:t>
                      </a:r>
                      <a:r>
                        <a:rPr lang="en-US" sz="900" b="0" dirty="0">
                          <a:solidFill>
                            <a:schemeClr val="accent1"/>
                          </a:solidFill>
                          <a:effectLst/>
                          <a:sym typeface="Wingdings"/>
                        </a:rPr>
                        <a:t></a:t>
                      </a:r>
                      <a:r>
                        <a:rPr lang="en-US" sz="900" b="0" dirty="0">
                          <a:solidFill>
                            <a:schemeClr val="accent1"/>
                          </a:solidFill>
                          <a:effectLst/>
                        </a:rPr>
                        <a:t>  GND </a:t>
                      </a:r>
                      <a:endParaRPr lang="en-US" sz="1000" b="0" dirty="0">
                        <a:solidFill>
                          <a:schemeClr val="accent1"/>
                        </a:solidFill>
                        <a:effectLst/>
                      </a:endParaRPr>
                    </a:p>
                    <a:p>
                      <a:pPr algn="just" hangingPunct="0">
                        <a:spcAft>
                          <a:spcPts val="40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  <a:endParaRPr lang="en-US" sz="900" dirty="0">
                        <a:effectLst/>
                        <a:latin typeface="Arial"/>
                        <a:ea typeface="Times New Roman"/>
                        <a:cs typeface="Times"/>
                      </a:endParaRPr>
                    </a:p>
                  </a:txBody>
                  <a:tcPr marL="62504" marR="62504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400"/>
                        </a:spcAft>
                      </a:pPr>
                      <a:r>
                        <a:rPr lang="en-US" sz="900" dirty="0">
                          <a:effectLst/>
                        </a:rPr>
                        <a:t>  Pin G, H </a:t>
                      </a:r>
                      <a:r>
                        <a:rPr lang="en-US" sz="900" dirty="0">
                          <a:effectLst/>
                          <a:sym typeface="Wingdings"/>
                        </a:rPr>
                        <a:t></a:t>
                      </a:r>
                      <a:r>
                        <a:rPr lang="en-US" sz="900" dirty="0">
                          <a:effectLst/>
                        </a:rPr>
                        <a:t>  +15V, </a:t>
                      </a:r>
                      <a:r>
                        <a:rPr lang="en-US" sz="900" dirty="0" smtClean="0">
                          <a:effectLst/>
                        </a:rPr>
                        <a:t>5A</a:t>
                      </a:r>
                      <a:br>
                        <a:rPr lang="en-US" sz="900" dirty="0" smtClean="0">
                          <a:effectLst/>
                        </a:rPr>
                      </a:br>
                      <a:r>
                        <a:rPr lang="en-US" sz="900" dirty="0" smtClean="0">
                          <a:effectLst/>
                        </a:rPr>
                        <a:t>  </a:t>
                      </a:r>
                      <a:r>
                        <a:rPr lang="en-US" sz="900" dirty="0">
                          <a:effectLst/>
                        </a:rPr>
                        <a:t>Pin K, L  </a:t>
                      </a:r>
                      <a:r>
                        <a:rPr lang="en-US" sz="900" dirty="0">
                          <a:effectLst/>
                          <a:sym typeface="Wingdings"/>
                        </a:rPr>
                        <a:t></a:t>
                      </a:r>
                      <a:r>
                        <a:rPr lang="en-US" sz="900" dirty="0">
                          <a:effectLst/>
                        </a:rPr>
                        <a:t>  GND for +15V, 5A</a:t>
                      </a:r>
                      <a:endParaRPr lang="en-US" sz="1000" dirty="0">
                        <a:effectLst/>
                      </a:endParaRPr>
                    </a:p>
                    <a:p>
                      <a:pPr>
                        <a:spcAft>
                          <a:spcPts val="400"/>
                        </a:spcAft>
                      </a:pPr>
                      <a:r>
                        <a:rPr lang="en-US" sz="900" dirty="0" smtClean="0">
                          <a:effectLst/>
                        </a:rPr>
                        <a:t>  </a:t>
                      </a:r>
                      <a:r>
                        <a:rPr lang="en-US" sz="900" dirty="0">
                          <a:effectLst/>
                        </a:rPr>
                        <a:t>Pin N, P </a:t>
                      </a:r>
                      <a:r>
                        <a:rPr lang="en-US" sz="900" dirty="0">
                          <a:effectLst/>
                          <a:sym typeface="Wingdings"/>
                        </a:rPr>
                        <a:t></a:t>
                      </a:r>
                      <a:r>
                        <a:rPr lang="en-US" sz="900" dirty="0">
                          <a:effectLst/>
                        </a:rPr>
                        <a:t>  +15V, </a:t>
                      </a:r>
                      <a:r>
                        <a:rPr lang="en-US" sz="900" dirty="0" smtClean="0">
                          <a:effectLst/>
                        </a:rPr>
                        <a:t>8A</a:t>
                      </a:r>
                      <a:br>
                        <a:rPr lang="en-US" sz="900" dirty="0" smtClean="0">
                          <a:effectLst/>
                        </a:rPr>
                      </a:br>
                      <a:r>
                        <a:rPr lang="en-US" sz="900" dirty="0" smtClean="0">
                          <a:effectLst/>
                        </a:rPr>
                        <a:t>  </a:t>
                      </a:r>
                      <a:r>
                        <a:rPr lang="en-US" sz="900" dirty="0">
                          <a:effectLst/>
                        </a:rPr>
                        <a:t>Pin S, T </a:t>
                      </a:r>
                      <a:r>
                        <a:rPr lang="en-US" sz="900" dirty="0">
                          <a:effectLst/>
                          <a:sym typeface="Wingdings"/>
                        </a:rPr>
                        <a:t></a:t>
                      </a:r>
                      <a:r>
                        <a:rPr lang="en-US" sz="900" dirty="0">
                          <a:effectLst/>
                        </a:rPr>
                        <a:t>  GND for +15V, 8A</a:t>
                      </a:r>
                      <a:endParaRPr lang="en-US" sz="1000" dirty="0">
                        <a:effectLst/>
                      </a:endParaRPr>
                    </a:p>
                    <a:p>
                      <a:pPr>
                        <a:spcAft>
                          <a:spcPts val="400"/>
                        </a:spcAft>
                      </a:pPr>
                      <a:r>
                        <a:rPr lang="en-US" sz="900" dirty="0" smtClean="0">
                          <a:effectLst/>
                        </a:rPr>
                        <a:t>  </a:t>
                      </a:r>
                      <a:r>
                        <a:rPr lang="en-US" sz="900" dirty="0">
                          <a:effectLst/>
                        </a:rPr>
                        <a:t>Pin E, F </a:t>
                      </a:r>
                      <a:r>
                        <a:rPr lang="en-US" sz="900" dirty="0">
                          <a:effectLst/>
                          <a:sym typeface="Wingdings"/>
                        </a:rPr>
                        <a:t></a:t>
                      </a:r>
                      <a:r>
                        <a:rPr lang="en-US" sz="900" dirty="0">
                          <a:effectLst/>
                        </a:rPr>
                        <a:t>  -15V, </a:t>
                      </a:r>
                      <a:r>
                        <a:rPr lang="en-US" sz="900" dirty="0" smtClean="0">
                          <a:effectLst/>
                        </a:rPr>
                        <a:t>5A</a:t>
                      </a:r>
                      <a:br>
                        <a:rPr lang="en-US" sz="900" dirty="0" smtClean="0">
                          <a:effectLst/>
                        </a:rPr>
                      </a:br>
                      <a:r>
                        <a:rPr lang="en-US" sz="900" dirty="0" smtClean="0">
                          <a:effectLst/>
                        </a:rPr>
                        <a:t>  </a:t>
                      </a:r>
                      <a:r>
                        <a:rPr lang="en-US" sz="900" dirty="0">
                          <a:effectLst/>
                        </a:rPr>
                        <a:t>Pin D, V </a:t>
                      </a:r>
                      <a:r>
                        <a:rPr lang="en-US" sz="900" dirty="0">
                          <a:effectLst/>
                          <a:sym typeface="Wingdings"/>
                        </a:rPr>
                        <a:t></a:t>
                      </a:r>
                      <a:r>
                        <a:rPr lang="en-US" sz="900" dirty="0">
                          <a:effectLst/>
                        </a:rPr>
                        <a:t>  GND for -15V, </a:t>
                      </a:r>
                      <a:r>
                        <a:rPr lang="en-US" sz="900" dirty="0" smtClean="0">
                          <a:effectLst/>
                        </a:rPr>
                        <a:t>5A</a:t>
                      </a:r>
                    </a:p>
                    <a:p>
                      <a:pPr>
                        <a:spcAft>
                          <a:spcPts val="400"/>
                        </a:spcAft>
                      </a:pPr>
                      <a:r>
                        <a:rPr lang="en-US" sz="900" dirty="0" smtClean="0">
                          <a:effectLst/>
                        </a:rPr>
                        <a:t>  </a:t>
                      </a:r>
                      <a:r>
                        <a:rPr lang="en-US" sz="900" dirty="0">
                          <a:effectLst/>
                        </a:rPr>
                        <a:t>Pin J, M </a:t>
                      </a:r>
                      <a:r>
                        <a:rPr lang="en-US" sz="900" dirty="0">
                          <a:effectLst/>
                          <a:sym typeface="Wingdings"/>
                        </a:rPr>
                        <a:t></a:t>
                      </a:r>
                      <a:r>
                        <a:rPr lang="en-US" sz="900" dirty="0">
                          <a:effectLst/>
                        </a:rPr>
                        <a:t>  +7V, 6A</a:t>
                      </a:r>
                      <a:r>
                        <a:rPr lang="en-US" sz="1000" dirty="0">
                          <a:effectLst/>
                        </a:rPr>
                        <a:t> </a:t>
                      </a:r>
                      <a:r>
                        <a:rPr lang="en-US" sz="1000" dirty="0" smtClean="0">
                          <a:effectLst/>
                        </a:rPr>
                        <a:t/>
                      </a:r>
                      <a:br>
                        <a:rPr lang="en-US" sz="1000" dirty="0" smtClean="0">
                          <a:effectLst/>
                        </a:rPr>
                      </a:br>
                      <a:r>
                        <a:rPr lang="en-US" sz="900" dirty="0" smtClean="0">
                          <a:effectLst/>
                        </a:rPr>
                        <a:t>  </a:t>
                      </a:r>
                      <a:r>
                        <a:rPr lang="en-US" sz="900" dirty="0">
                          <a:effectLst/>
                        </a:rPr>
                        <a:t>Pin R, U </a:t>
                      </a:r>
                      <a:r>
                        <a:rPr lang="en-US" sz="900" dirty="0">
                          <a:effectLst/>
                          <a:sym typeface="Wingdings"/>
                        </a:rPr>
                        <a:t></a:t>
                      </a:r>
                      <a:r>
                        <a:rPr lang="en-US" sz="900" dirty="0">
                          <a:effectLst/>
                        </a:rPr>
                        <a:t> GND for +7V, 6A</a:t>
                      </a:r>
                      <a:endParaRPr lang="en-US" sz="1000" dirty="0">
                        <a:effectLst/>
                      </a:endParaRPr>
                    </a:p>
                    <a:p>
                      <a:pPr>
                        <a:spcAft>
                          <a:spcPts val="40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  <a:r>
                        <a:rPr lang="en-US" sz="900" dirty="0" smtClean="0">
                          <a:effectLst/>
                        </a:rPr>
                        <a:t> </a:t>
                      </a:r>
                      <a:r>
                        <a:rPr lang="en-US" sz="900" dirty="0">
                          <a:effectLst/>
                        </a:rPr>
                        <a:t>Pin W, X </a:t>
                      </a:r>
                      <a:r>
                        <a:rPr lang="en-US" sz="900" dirty="0">
                          <a:effectLst/>
                          <a:sym typeface="Wingdings"/>
                        </a:rPr>
                        <a:t></a:t>
                      </a:r>
                      <a:r>
                        <a:rPr lang="en-US" sz="900" dirty="0">
                          <a:effectLst/>
                        </a:rPr>
                        <a:t> -7V, </a:t>
                      </a:r>
                      <a:r>
                        <a:rPr lang="en-US" sz="900" dirty="0" smtClean="0">
                          <a:effectLst/>
                        </a:rPr>
                        <a:t>6A</a:t>
                      </a:r>
                      <a:br>
                        <a:rPr lang="en-US" sz="900" dirty="0" smtClean="0">
                          <a:effectLst/>
                        </a:rPr>
                      </a:br>
                      <a:r>
                        <a:rPr lang="en-US" sz="900" dirty="0" smtClean="0">
                          <a:effectLst/>
                        </a:rPr>
                        <a:t>  </a:t>
                      </a:r>
                      <a:r>
                        <a:rPr lang="en-US" sz="900" dirty="0">
                          <a:effectLst/>
                        </a:rPr>
                        <a:t>Pin Y, Z  </a:t>
                      </a:r>
                      <a:r>
                        <a:rPr lang="en-US" sz="900" dirty="0">
                          <a:effectLst/>
                          <a:sym typeface="Wingdings"/>
                        </a:rPr>
                        <a:t></a:t>
                      </a:r>
                      <a:r>
                        <a:rPr lang="en-US" sz="900" dirty="0">
                          <a:effectLst/>
                        </a:rPr>
                        <a:t> GND for -7V, 6A</a:t>
                      </a:r>
                      <a:endParaRPr lang="en-US" sz="1000" dirty="0">
                        <a:effectLst/>
                        <a:latin typeface="Courier New"/>
                        <a:ea typeface="Calibri"/>
                        <a:cs typeface="Times New Roman"/>
                      </a:endParaRPr>
                    </a:p>
                  </a:txBody>
                  <a:tcPr marL="62504" marR="62504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1905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E7DC27-9A51-4EDC-B446-07D939B0AB9D}" type="slidenum">
              <a:rPr lang="en-GB"/>
              <a:pPr/>
              <a:t>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26</a:t>
            </a:r>
            <a:r>
              <a:rPr lang="en-GB" baseline="30000" dirty="0" smtClean="0"/>
              <a:t>th</a:t>
            </a:r>
            <a:r>
              <a:rPr lang="en-GB" dirty="0" smtClean="0"/>
              <a:t> November 2013, Hamburg</a:t>
            </a:r>
            <a:endParaRPr lang="en-GB" dirty="0"/>
          </a:p>
          <a:p>
            <a:r>
              <a:rPr lang="en-GB" dirty="0" smtClean="0"/>
              <a:t>Matthias Hoffmann, MSK</a:t>
            </a:r>
            <a:endParaRPr lang="en-GB" dirty="0"/>
          </a:p>
        </p:txBody>
      </p:sp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>
          <a:xfrm>
            <a:off x="1093788" y="541338"/>
            <a:ext cx="6613525" cy="481012"/>
          </a:xfrm>
        </p:spPr>
        <p:txBody>
          <a:bodyPr/>
          <a:lstStyle/>
          <a:p>
            <a:r>
              <a:rPr lang="en-GB" dirty="0" smtClean="0"/>
              <a:t>Content</a:t>
            </a:r>
            <a:endParaRPr lang="en-GB" dirty="0"/>
          </a:p>
        </p:txBody>
      </p:sp>
      <p:sp>
        <p:nvSpPr>
          <p:cNvPr id="117775" name="Rectangle 15"/>
          <p:cNvSpPr>
            <a:spLocks noGrp="1" noChangeAspect="1" noChangeArrowheads="1"/>
          </p:cNvSpPr>
          <p:nvPr>
            <p:ph type="body" idx="1"/>
          </p:nvPr>
        </p:nvSpPr>
        <p:spPr>
          <a:xfrm>
            <a:off x="112713" y="1290638"/>
            <a:ext cx="7677616" cy="4459287"/>
          </a:xfrm>
        </p:spPr>
        <p:txBody>
          <a:bodyPr/>
          <a:lstStyle/>
          <a:p>
            <a:r>
              <a:rPr lang="en-US" dirty="0" smtClean="0"/>
              <a:t>PSM</a:t>
            </a:r>
          </a:p>
          <a:p>
            <a:pPr lvl="1"/>
            <a:r>
              <a:rPr lang="en-US" sz="2000" dirty="0" smtClean="0"/>
              <a:t>Motivation &amp; History</a:t>
            </a:r>
          </a:p>
          <a:p>
            <a:pPr lvl="1"/>
            <a:r>
              <a:rPr lang="en-US" sz="2000" dirty="0" smtClean="0"/>
              <a:t>Specification</a:t>
            </a:r>
          </a:p>
          <a:p>
            <a:pPr lvl="1"/>
            <a:r>
              <a:rPr lang="en-US" sz="2000" dirty="0" smtClean="0"/>
              <a:t>Realization</a:t>
            </a:r>
          </a:p>
          <a:p>
            <a:pPr lvl="1"/>
            <a:r>
              <a:rPr lang="en-US" sz="2000" dirty="0" smtClean="0"/>
              <a:t>Quality Check &amp; Testing</a:t>
            </a:r>
          </a:p>
          <a:p>
            <a:r>
              <a:rPr lang="en-US" dirty="0" smtClean="0"/>
              <a:t>LOGM</a:t>
            </a:r>
          </a:p>
          <a:p>
            <a:pPr lvl="1"/>
            <a:r>
              <a:rPr lang="en-US" sz="2000" dirty="0" smtClean="0"/>
              <a:t>Motivation &amp; History</a:t>
            </a:r>
          </a:p>
          <a:p>
            <a:pPr lvl="1"/>
            <a:r>
              <a:rPr lang="en-US" sz="2000" dirty="0" smtClean="0"/>
              <a:t>Specification</a:t>
            </a:r>
          </a:p>
          <a:p>
            <a:pPr lvl="1"/>
            <a:r>
              <a:rPr lang="en-US" sz="2000" dirty="0" smtClean="0"/>
              <a:t>Realization</a:t>
            </a:r>
          </a:p>
          <a:p>
            <a:pPr lvl="1"/>
            <a:r>
              <a:rPr lang="en-US" sz="2000" dirty="0"/>
              <a:t>Quality Check &amp; Testing</a:t>
            </a:r>
          </a:p>
          <a:p>
            <a:pPr marL="300037" lvl="1" indent="0">
              <a:buNone/>
            </a:pPr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PSM – Motivation &amp; History</a:t>
            </a:r>
            <a:endParaRPr lang="en-GB" dirty="0"/>
          </a:p>
        </p:txBody>
      </p:sp>
      <p:sp>
        <p:nvSpPr>
          <p:cNvPr id="117775" name="Rectangle 15"/>
          <p:cNvSpPr>
            <a:spLocks noGrp="1" noChangeAspect="1" noChangeArrowheads="1"/>
          </p:cNvSpPr>
          <p:nvPr>
            <p:ph sz="half" idx="1"/>
          </p:nvPr>
        </p:nvSpPr>
        <p:spPr>
          <a:xfrm>
            <a:off x="117474" y="1347788"/>
            <a:ext cx="8381067" cy="4459287"/>
          </a:xfrm>
        </p:spPr>
        <p:txBody>
          <a:bodyPr/>
          <a:lstStyle/>
          <a:p>
            <a:r>
              <a:rPr lang="en-GB" sz="2400" dirty="0" smtClean="0"/>
              <a:t>Provide power for 3 external 19” modules</a:t>
            </a:r>
          </a:p>
          <a:p>
            <a:pPr lvl="1"/>
            <a:r>
              <a:rPr lang="en-GB" sz="2000" dirty="0" smtClean="0"/>
              <a:t>Variant a): redundant PS with diagnostic in each box</a:t>
            </a:r>
          </a:p>
          <a:p>
            <a:pPr lvl="1"/>
            <a:r>
              <a:rPr lang="en-GB" sz="2000" dirty="0" smtClean="0"/>
              <a:t>Variant b): external PS with DC voltage distribution to each box</a:t>
            </a:r>
          </a:p>
          <a:p>
            <a:r>
              <a:rPr lang="en-GB" sz="2400" dirty="0" smtClean="0"/>
              <a:t>Test of different vendors</a:t>
            </a:r>
          </a:p>
          <a:p>
            <a:pPr lvl="1"/>
            <a:r>
              <a:rPr lang="en-GB" sz="2000" dirty="0" smtClean="0"/>
              <a:t>Two iterations with ELMA</a:t>
            </a:r>
          </a:p>
          <a:p>
            <a:pPr lvl="1"/>
            <a:r>
              <a:rPr lang="en-GB" sz="2000" dirty="0" smtClean="0"/>
              <a:t>Two iterations with Wiener</a:t>
            </a:r>
          </a:p>
          <a:p>
            <a:r>
              <a:rPr lang="en-GB" sz="2400" dirty="0" smtClean="0"/>
              <a:t>Units are installed at </a:t>
            </a:r>
            <a:r>
              <a:rPr lang="en-GB" sz="2400" dirty="0" smtClean="0"/>
              <a:t>FLASH, CMTB,</a:t>
            </a:r>
            <a:br>
              <a:rPr lang="en-GB" sz="2400" dirty="0" smtClean="0"/>
            </a:br>
            <a:r>
              <a:rPr lang="en-GB" sz="2400" dirty="0" smtClean="0"/>
              <a:t>and AMTF</a:t>
            </a:r>
            <a:endParaRPr lang="en-GB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E7DC27-9A51-4EDC-B446-07D939B0AB9D}" type="slidenum">
              <a:rPr lang="en-GB"/>
              <a:pPr/>
              <a:t>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26</a:t>
            </a:r>
            <a:r>
              <a:rPr lang="en-GB" baseline="30000" dirty="0" smtClean="0"/>
              <a:t>th</a:t>
            </a:r>
            <a:r>
              <a:rPr lang="en-GB" dirty="0" smtClean="0"/>
              <a:t> November 2013, Hamburg</a:t>
            </a:r>
            <a:endParaRPr lang="en-GB" dirty="0"/>
          </a:p>
          <a:p>
            <a:r>
              <a:rPr lang="en-GB" dirty="0" smtClean="0"/>
              <a:t>Matthias Hoffmann, MSK</a:t>
            </a:r>
            <a:endParaRPr lang="en-GB" dirty="0"/>
          </a:p>
        </p:txBody>
      </p:sp>
      <p:sp>
        <p:nvSpPr>
          <p:cNvPr id="12" name="Rectangle 11"/>
          <p:cNvSpPr/>
          <p:nvPr/>
        </p:nvSpPr>
        <p:spPr>
          <a:xfrm>
            <a:off x="6222302" y="4877144"/>
            <a:ext cx="1665841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hangingPunct="0">
              <a:buNone/>
            </a:pPr>
            <a:r>
              <a:rPr lang="en-US" b="1" dirty="0" smtClean="0"/>
              <a:t>Figure of System Overview</a:t>
            </a:r>
            <a:endParaRPr lang="en-US" b="1" dirty="0"/>
          </a:p>
        </p:txBody>
      </p:sp>
      <p:pic>
        <p:nvPicPr>
          <p:cNvPr id="3073" name="Picture 1" descr="H:\Arbeit\Projekte\XFEL\Bild 01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063" y="4419335"/>
            <a:ext cx="24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:\Arbeit\Projekte\XFEL\Bild 00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2906" y="4419335"/>
            <a:ext cx="24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1207922" y="6219335"/>
            <a:ext cx="1260281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hangingPunct="0">
              <a:buNone/>
            </a:pPr>
            <a:r>
              <a:rPr lang="en-US" b="1" dirty="0" smtClean="0"/>
              <a:t>1</a:t>
            </a:r>
            <a:r>
              <a:rPr lang="en-US" b="1" baseline="30000" dirty="0" smtClean="0"/>
              <a:t>st</a:t>
            </a:r>
            <a:r>
              <a:rPr lang="en-US" b="1" dirty="0" smtClean="0"/>
              <a:t> Wiener Proposal</a:t>
            </a:r>
            <a:endParaRPr lang="en-US" b="1" dirty="0"/>
          </a:p>
        </p:txBody>
      </p:sp>
      <p:sp>
        <p:nvSpPr>
          <p:cNvPr id="19" name="Rectangle 18"/>
          <p:cNvSpPr/>
          <p:nvPr/>
        </p:nvSpPr>
        <p:spPr>
          <a:xfrm>
            <a:off x="3685589" y="6219335"/>
            <a:ext cx="1234632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hangingPunct="0">
              <a:buNone/>
            </a:pPr>
            <a:r>
              <a:rPr lang="en-US" b="1" dirty="0" smtClean="0"/>
              <a:t>1</a:t>
            </a:r>
            <a:r>
              <a:rPr lang="en-US" b="1" baseline="30000" dirty="0" smtClean="0"/>
              <a:t>st</a:t>
            </a:r>
            <a:r>
              <a:rPr lang="en-US" b="1" dirty="0" smtClean="0"/>
              <a:t> </a:t>
            </a:r>
            <a:r>
              <a:rPr lang="en-US" b="1" smtClean="0"/>
              <a:t>ELMA Proposal</a:t>
            </a:r>
            <a:endParaRPr lang="en-US" b="1" dirty="0" smtClean="0"/>
          </a:p>
        </p:txBody>
      </p:sp>
      <p:pic>
        <p:nvPicPr>
          <p:cNvPr id="1026" name="Picture 2" descr="H:\Arbeit\Bilder &amp; Zeichnungen\XFEL_Rack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6900" y="2420373"/>
            <a:ext cx="3399620" cy="4029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7848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PSM – Specification</a:t>
            </a:r>
            <a:endParaRPr lang="en-GB" dirty="0"/>
          </a:p>
        </p:txBody>
      </p:sp>
      <p:sp>
        <p:nvSpPr>
          <p:cNvPr id="117775" name="Rectangle 15"/>
          <p:cNvSpPr>
            <a:spLocks noGrp="1" noChangeAspect="1" noChangeArrowheads="1"/>
          </p:cNvSpPr>
          <p:nvPr>
            <p:ph sz="half" idx="1"/>
          </p:nvPr>
        </p:nvSpPr>
        <p:spPr>
          <a:xfrm>
            <a:off x="117474" y="1347788"/>
            <a:ext cx="8381067" cy="4459287"/>
          </a:xfrm>
        </p:spPr>
        <p:txBody>
          <a:bodyPr/>
          <a:lstStyle/>
          <a:p>
            <a:r>
              <a:rPr lang="en-GB" sz="2400" dirty="0" smtClean="0"/>
              <a:t>General description and functionality:</a:t>
            </a:r>
          </a:p>
          <a:p>
            <a:pPr lvl="1"/>
            <a:r>
              <a:rPr lang="en-GB" sz="1800" dirty="0" smtClean="0"/>
              <a:t>Provide 7 voltages for external 19” modules (LOGM, DCM, REFM, Spare)</a:t>
            </a:r>
          </a:p>
          <a:p>
            <a:pPr lvl="2"/>
            <a:r>
              <a:rPr lang="en-GB" sz="1400" dirty="0" smtClean="0"/>
              <a:t>+15V/5A, 2x +15V/8A, 2x -15V/5A, +7V/6A, -7V/6A</a:t>
            </a:r>
          </a:p>
          <a:p>
            <a:pPr lvl="1"/>
            <a:r>
              <a:rPr lang="en-GB" sz="1800" dirty="0" smtClean="0"/>
              <a:t>19” chassis with two redundant, hot swappable voltage cassettes</a:t>
            </a:r>
          </a:p>
          <a:p>
            <a:pPr lvl="2"/>
            <a:r>
              <a:rPr lang="en-GB" sz="1400" dirty="0" smtClean="0"/>
              <a:t>Internal individual power modules for each output voltage</a:t>
            </a:r>
          </a:p>
          <a:p>
            <a:pPr lvl="2"/>
            <a:r>
              <a:rPr lang="en-GB" sz="1400" dirty="0" smtClean="0"/>
              <a:t>Each cassette with diagnostic and pluggable from the front</a:t>
            </a:r>
          </a:p>
          <a:p>
            <a:pPr lvl="2"/>
            <a:r>
              <a:rPr lang="en-GB" sz="1400" dirty="0" smtClean="0"/>
              <a:t>Normal operation 50/50, to improve lifetime</a:t>
            </a:r>
          </a:p>
          <a:p>
            <a:pPr lvl="1"/>
            <a:r>
              <a:rPr lang="en-GB" sz="1800" dirty="0" smtClean="0"/>
              <a:t>Output connectors on the back side</a:t>
            </a:r>
          </a:p>
          <a:p>
            <a:pPr lvl="2"/>
            <a:r>
              <a:rPr lang="en-GB" sz="1400" dirty="0" smtClean="0"/>
              <a:t>4x 28pin </a:t>
            </a:r>
            <a:r>
              <a:rPr lang="en-GB" sz="1400" dirty="0" err="1"/>
              <a:t>B</a:t>
            </a:r>
            <a:r>
              <a:rPr lang="en-GB" sz="1400" dirty="0" err="1" smtClean="0"/>
              <a:t>urndy</a:t>
            </a:r>
            <a:r>
              <a:rPr lang="en-GB" sz="1400" dirty="0" smtClean="0"/>
              <a:t> connector</a:t>
            </a:r>
          </a:p>
          <a:p>
            <a:pPr lvl="1"/>
            <a:r>
              <a:rPr lang="en-GB" sz="1800" dirty="0" smtClean="0"/>
              <a:t>Diagnostic</a:t>
            </a:r>
          </a:p>
          <a:p>
            <a:pPr lvl="2"/>
            <a:r>
              <a:rPr lang="en-GB" sz="1400" dirty="0"/>
              <a:t>Voltages, currents, temperature readouts</a:t>
            </a:r>
          </a:p>
          <a:p>
            <a:pPr lvl="2"/>
            <a:r>
              <a:rPr lang="en-GB" sz="1400" dirty="0" smtClean="0"/>
              <a:t>Status </a:t>
            </a:r>
            <a:r>
              <a:rPr lang="en-GB" sz="1400" dirty="0"/>
              <a:t>LEDs on the front</a:t>
            </a:r>
          </a:p>
          <a:p>
            <a:pPr lvl="2"/>
            <a:r>
              <a:rPr lang="en-GB" sz="1400" dirty="0"/>
              <a:t>Power fail </a:t>
            </a:r>
            <a:r>
              <a:rPr lang="en-GB" sz="1400" dirty="0" smtClean="0"/>
              <a:t>warning</a:t>
            </a:r>
          </a:p>
          <a:p>
            <a:pPr lvl="2"/>
            <a:r>
              <a:rPr lang="en-GB" sz="1400" dirty="0" smtClean="0"/>
              <a:t>Redundant </a:t>
            </a:r>
            <a:r>
              <a:rPr lang="en-GB" sz="1400" dirty="0"/>
              <a:t>status mode detection</a:t>
            </a:r>
          </a:p>
          <a:p>
            <a:pPr lvl="1"/>
            <a:endParaRPr lang="en-GB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E7DC27-9A51-4EDC-B446-07D939B0AB9D}" type="slidenum">
              <a:rPr lang="en-GB"/>
              <a:pPr/>
              <a:t>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26</a:t>
            </a:r>
            <a:r>
              <a:rPr lang="en-GB" baseline="30000" dirty="0" smtClean="0"/>
              <a:t>th</a:t>
            </a:r>
            <a:r>
              <a:rPr lang="en-GB" dirty="0" smtClean="0"/>
              <a:t> November 2013, Hamburg</a:t>
            </a:r>
            <a:endParaRPr lang="en-GB" dirty="0"/>
          </a:p>
          <a:p>
            <a:r>
              <a:rPr lang="en-GB" dirty="0" smtClean="0"/>
              <a:t>Matthias Hoffmann, MSK</a:t>
            </a:r>
            <a:endParaRPr lang="en-GB" dirty="0"/>
          </a:p>
        </p:txBody>
      </p:sp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174" y="3338000"/>
            <a:ext cx="4246820" cy="296987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 rot="19552284">
            <a:off x="6643153" y="4879262"/>
            <a:ext cx="172194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buNone/>
            </a:pPr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Proposal</a:t>
            </a:r>
            <a:endParaRPr lang="en-US" sz="2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76085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E7DC27-9A51-4EDC-B446-07D939B0AB9D}" type="slidenum">
              <a:rPr lang="en-GB"/>
              <a:pPr/>
              <a:t>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26</a:t>
            </a:r>
            <a:r>
              <a:rPr lang="en-GB" baseline="30000" dirty="0" smtClean="0"/>
              <a:t>th</a:t>
            </a:r>
            <a:r>
              <a:rPr lang="en-GB" dirty="0" smtClean="0"/>
              <a:t> November 2013, Hamburg</a:t>
            </a:r>
            <a:endParaRPr lang="en-GB" dirty="0"/>
          </a:p>
          <a:p>
            <a:r>
              <a:rPr lang="en-GB" dirty="0" smtClean="0"/>
              <a:t>Matthias Hoffmann, MSK</a:t>
            </a:r>
            <a:endParaRPr lang="en-GB" dirty="0"/>
          </a:p>
        </p:txBody>
      </p:sp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>
          <a:xfrm>
            <a:off x="1093788" y="541338"/>
            <a:ext cx="6613525" cy="481012"/>
          </a:xfrm>
        </p:spPr>
        <p:txBody>
          <a:bodyPr/>
          <a:lstStyle/>
          <a:p>
            <a:r>
              <a:rPr lang="en-GB" dirty="0" smtClean="0"/>
              <a:t>PSM – Specification</a:t>
            </a:r>
            <a:endParaRPr lang="en-GB" dirty="0"/>
          </a:p>
        </p:txBody>
      </p:sp>
      <p:sp>
        <p:nvSpPr>
          <p:cNvPr id="117775" name="Rectangle 15"/>
          <p:cNvSpPr>
            <a:spLocks noGrp="1" noChangeAspect="1" noChangeArrowheads="1"/>
          </p:cNvSpPr>
          <p:nvPr>
            <p:ph type="body" idx="1"/>
          </p:nvPr>
        </p:nvSpPr>
        <p:spPr>
          <a:xfrm>
            <a:off x="112713" y="1290638"/>
            <a:ext cx="8035406" cy="4459287"/>
          </a:xfrm>
        </p:spPr>
        <p:txBody>
          <a:bodyPr/>
          <a:lstStyle/>
          <a:p>
            <a:r>
              <a:rPr lang="en-GB" dirty="0" smtClean="0"/>
              <a:t>Electrical and mechanical specifications: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9737232"/>
              </p:ext>
            </p:extLst>
          </p:nvPr>
        </p:nvGraphicFramePr>
        <p:xfrm>
          <a:off x="799810" y="1805033"/>
          <a:ext cx="4532681" cy="445929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01643"/>
                <a:gridCol w="3331038"/>
              </a:tblGrid>
              <a:tr h="986386">
                <a:tc>
                  <a:txBody>
                    <a:bodyPr/>
                    <a:lstStyle/>
                    <a:p>
                      <a:pPr marR="4445" algn="l">
                        <a:spcAft>
                          <a:spcPts val="0"/>
                        </a:spcAft>
                      </a:pPr>
                      <a:r>
                        <a:rPr lang="pl-PL" sz="800" dirty="0">
                          <a:effectLst/>
                        </a:rPr>
                        <a:t>DC </a:t>
                      </a:r>
                      <a:r>
                        <a:rPr lang="pl-PL" sz="800" dirty="0" smtClean="0">
                          <a:effectLst/>
                        </a:rPr>
                        <a:t>voltage </a:t>
                      </a:r>
                      <a:r>
                        <a:rPr lang="pl-PL" sz="800" dirty="0">
                          <a:effectLst/>
                        </a:rPr>
                        <a:t>modules available per cassettte. </a:t>
                      </a:r>
                      <a:endParaRPr lang="en-US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484" marR="55484" marT="0" marB="0"/>
                </a:tc>
                <a:tc>
                  <a:txBody>
                    <a:bodyPr/>
                    <a:lstStyle/>
                    <a:p>
                      <a:pPr marR="4445" algn="just">
                        <a:spcAft>
                          <a:spcPts val="0"/>
                        </a:spcAft>
                      </a:pPr>
                      <a:r>
                        <a:rPr lang="pl-PL" sz="800" b="0" dirty="0">
                          <a:solidFill>
                            <a:schemeClr val="tx1"/>
                          </a:solidFill>
                          <a:effectLst/>
                        </a:rPr>
                        <a:t>+15V 8A,   (for analog, high-power applications)</a:t>
                      </a:r>
                      <a:endParaRPr lang="en-US" sz="8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R="4445" algn="just">
                        <a:spcAft>
                          <a:spcPts val="0"/>
                        </a:spcAft>
                      </a:pPr>
                      <a:r>
                        <a:rPr lang="pl-PL" sz="800" b="0" dirty="0">
                          <a:solidFill>
                            <a:schemeClr val="tx1"/>
                          </a:solidFill>
                          <a:effectLst/>
                        </a:rPr>
                        <a:t>+15V 5A,   (for analog, low-noise applications)</a:t>
                      </a:r>
                      <a:endParaRPr lang="en-US" sz="8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R="4445" algn="just">
                        <a:spcAft>
                          <a:spcPts val="0"/>
                        </a:spcAft>
                      </a:pPr>
                      <a:r>
                        <a:rPr lang="pl-PL" sz="800" b="0" dirty="0">
                          <a:solidFill>
                            <a:schemeClr val="tx1"/>
                          </a:solidFill>
                          <a:effectLst/>
                        </a:rPr>
                        <a:t>+15V 5A,   (for digital applications)</a:t>
                      </a:r>
                      <a:endParaRPr lang="en-US" sz="8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R="4445" algn="just">
                        <a:spcAft>
                          <a:spcPts val="0"/>
                        </a:spcAft>
                      </a:pPr>
                      <a:r>
                        <a:rPr lang="pl-PL" sz="800" b="0" dirty="0">
                          <a:solidFill>
                            <a:schemeClr val="tx1"/>
                          </a:solidFill>
                          <a:effectLst/>
                        </a:rPr>
                        <a:t> -15V 5A,   (for analog, low-noise applications)</a:t>
                      </a:r>
                      <a:endParaRPr lang="en-US" sz="8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R="4445" algn="just">
                        <a:spcAft>
                          <a:spcPts val="0"/>
                        </a:spcAft>
                      </a:pPr>
                      <a:r>
                        <a:rPr lang="pl-PL" sz="800" b="0" dirty="0">
                          <a:solidFill>
                            <a:schemeClr val="tx1"/>
                          </a:solidFill>
                          <a:effectLst/>
                        </a:rPr>
                        <a:t> -15V 5A,   (for digital applications)</a:t>
                      </a:r>
                      <a:endParaRPr lang="en-US" sz="8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R="4445" algn="just">
                        <a:spcAft>
                          <a:spcPts val="0"/>
                        </a:spcAft>
                      </a:pPr>
                      <a:r>
                        <a:rPr lang="pl-PL" sz="800" b="0" dirty="0">
                          <a:solidFill>
                            <a:schemeClr val="tx1"/>
                          </a:solidFill>
                          <a:effectLst/>
                        </a:rPr>
                        <a:t>  +7V 6A,   (for analog, low-noise applications)</a:t>
                      </a:r>
                      <a:endParaRPr lang="en-US" sz="8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R="4445" algn="just">
                        <a:spcAft>
                          <a:spcPts val="0"/>
                        </a:spcAft>
                      </a:pPr>
                      <a:r>
                        <a:rPr lang="pl-PL" sz="800" b="0" dirty="0">
                          <a:solidFill>
                            <a:schemeClr val="tx1"/>
                          </a:solidFill>
                          <a:effectLst/>
                        </a:rPr>
                        <a:t>   -7V 6A    (for analog, low-noise applications)</a:t>
                      </a:r>
                      <a:endParaRPr lang="en-US" sz="8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R="4445" algn="just">
                        <a:spcAft>
                          <a:spcPts val="0"/>
                        </a:spcAft>
                      </a:pPr>
                      <a:r>
                        <a:rPr lang="pl-PL" sz="800" dirty="0">
                          <a:effectLst/>
                        </a:rPr>
                        <a:t> </a:t>
                      </a:r>
                      <a:endParaRPr lang="en-US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484" marR="55484" marT="0" marB="0">
                    <a:solidFill>
                      <a:srgbClr val="E0E0E0"/>
                    </a:solidFill>
                  </a:tcPr>
                </a:tc>
              </a:tr>
              <a:tr h="246597">
                <a:tc>
                  <a:txBody>
                    <a:bodyPr/>
                    <a:lstStyle/>
                    <a:p>
                      <a:pPr marR="4445" algn="l">
                        <a:spcAft>
                          <a:spcPts val="0"/>
                        </a:spcAft>
                      </a:pPr>
                      <a:r>
                        <a:rPr lang="pl-PL" sz="800" dirty="0">
                          <a:effectLst/>
                        </a:rPr>
                        <a:t>Voltage stability</a:t>
                      </a:r>
                      <a:endParaRPr lang="en-US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484" marR="55484" marT="0" marB="0"/>
                </a:tc>
                <a:tc>
                  <a:txBody>
                    <a:bodyPr/>
                    <a:lstStyle/>
                    <a:p>
                      <a:pPr marR="4445" algn="just"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&lt;20mV peak to peak ripple under full load, 20 MHz bandwidth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484" marR="55484" marT="0" marB="0"/>
                </a:tc>
              </a:tr>
              <a:tr h="246597">
                <a:tc>
                  <a:txBody>
                    <a:bodyPr/>
                    <a:lstStyle/>
                    <a:p>
                      <a:pPr marR="4445" algn="l">
                        <a:spcAft>
                          <a:spcPts val="0"/>
                        </a:spcAft>
                      </a:pPr>
                      <a:r>
                        <a:rPr lang="pl-PL" sz="800" dirty="0">
                          <a:effectLst/>
                        </a:rPr>
                        <a:t>Output voltages	</a:t>
                      </a:r>
                      <a:endParaRPr lang="en-US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484" marR="55484" marT="0" marB="0"/>
                </a:tc>
                <a:tc>
                  <a:txBody>
                    <a:bodyPr/>
                    <a:lstStyle/>
                    <a:p>
                      <a:pPr marR="4445" algn="just"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short circuit protected, each voltage with own ground internal customized backplane,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484" marR="55484" marT="0" marB="0"/>
                </a:tc>
              </a:tr>
              <a:tr h="246597">
                <a:tc>
                  <a:txBody>
                    <a:bodyPr/>
                    <a:lstStyle/>
                    <a:p>
                      <a:pPr marR="4445" algn="l">
                        <a:spcAft>
                          <a:spcPts val="0"/>
                        </a:spcAft>
                      </a:pPr>
                      <a:r>
                        <a:rPr lang="pl-PL" sz="800" dirty="0">
                          <a:effectLst/>
                        </a:rPr>
                        <a:t>Connectivity</a:t>
                      </a:r>
                      <a:endParaRPr lang="en-US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484" marR="55484" marT="0" marB="0"/>
                </a:tc>
                <a:tc>
                  <a:txBody>
                    <a:bodyPr/>
                    <a:lstStyle/>
                    <a:p>
                      <a:pPr marR="4445" algn="just"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each voltage configuration via four 23 pin connector Burndy on the back, (see details on pin assignement section 3)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484" marR="55484" marT="0" marB="0"/>
                </a:tc>
              </a:tr>
              <a:tr h="739790">
                <a:tc>
                  <a:txBody>
                    <a:bodyPr/>
                    <a:lstStyle/>
                    <a:p>
                      <a:pPr marR="4445" algn="l">
                        <a:spcAft>
                          <a:spcPts val="0"/>
                        </a:spcAft>
                      </a:pPr>
                      <a:r>
                        <a:rPr lang="pl-PL" sz="800" dirty="0">
                          <a:effectLst/>
                        </a:rPr>
                        <a:t>Packaging</a:t>
                      </a:r>
                      <a:endParaRPr lang="en-US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484" marR="55484" marT="0" marB="0"/>
                </a:tc>
                <a:tc>
                  <a:txBody>
                    <a:bodyPr/>
                    <a:lstStyle/>
                    <a:p>
                      <a:pPr marR="4445" algn="just"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Width: standard 19” module </a:t>
                      </a:r>
                      <a:endParaRPr lang="en-US" sz="800">
                        <a:effectLst/>
                      </a:endParaRPr>
                    </a:p>
                    <a:p>
                      <a:pPr marR="4445" algn="just"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Height:  3U (rack units)  </a:t>
                      </a:r>
                      <a:endParaRPr lang="en-US" sz="800">
                        <a:effectLst/>
                      </a:endParaRPr>
                    </a:p>
                    <a:p>
                      <a:pPr marR="4445" algn="just"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Depth: maximum 450 mm </a:t>
                      </a:r>
                      <a:endParaRPr lang="en-US" sz="800">
                        <a:effectLst/>
                      </a:endParaRPr>
                    </a:p>
                    <a:p>
                      <a:pPr marR="4445" algn="just"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 </a:t>
                      </a:r>
                      <a:endParaRPr lang="en-US" sz="800">
                        <a:effectLst/>
                      </a:endParaRPr>
                    </a:p>
                    <a:p>
                      <a:pPr marR="4445" algn="just"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metal shielded required</a:t>
                      </a:r>
                      <a:endParaRPr lang="en-US" sz="800">
                        <a:effectLst/>
                      </a:endParaRPr>
                    </a:p>
                    <a:p>
                      <a:pPr marR="4445" algn="just"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magnetic shielded material desired*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484" marR="55484" marT="0" marB="0"/>
                </a:tc>
              </a:tr>
              <a:tr h="760339">
                <a:tc>
                  <a:txBody>
                    <a:bodyPr/>
                    <a:lstStyle/>
                    <a:p>
                      <a:pPr marR="4445" algn="l"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</a:rPr>
                        <a:t>Built-in redundancy	</a:t>
                      </a:r>
                      <a:endParaRPr lang="en-US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484" marR="55484" marT="0" marB="0"/>
                </a:tc>
                <a:tc>
                  <a:txBody>
                    <a:bodyPr/>
                    <a:lstStyle/>
                    <a:p>
                      <a:pPr marR="4445" algn="just" hangingPunct="0">
                        <a:spcBef>
                          <a:spcPts val="100"/>
                        </a:spcBef>
                        <a:spcAft>
                          <a:spcPts val="400"/>
                        </a:spcAft>
                      </a:pPr>
                      <a:r>
                        <a:rPr lang="en-GB" sz="800" dirty="0">
                          <a:effectLst/>
                        </a:rPr>
                        <a:t>Power supply module consists of two redundant modular cassettes. </a:t>
                      </a:r>
                      <a:endParaRPr lang="en-US" sz="800" dirty="0">
                        <a:effectLst/>
                      </a:endParaRPr>
                    </a:p>
                    <a:p>
                      <a:pPr marR="4445" algn="just" hangingPunct="0">
                        <a:spcBef>
                          <a:spcPts val="100"/>
                        </a:spcBef>
                        <a:spcAft>
                          <a:spcPts val="400"/>
                        </a:spcAft>
                      </a:pPr>
                      <a:r>
                        <a:rPr lang="en-GB" sz="800" dirty="0">
                          <a:effectLst/>
                        </a:rPr>
                        <a:t>Continuous operation in case of failure of one cassette </a:t>
                      </a:r>
                      <a:endParaRPr lang="en-US" sz="800" dirty="0">
                        <a:effectLst/>
                      </a:endParaRPr>
                    </a:p>
                    <a:p>
                      <a:pPr marR="4445" algn="just" hangingPunct="0">
                        <a:spcBef>
                          <a:spcPts val="100"/>
                        </a:spcBef>
                        <a:spcAft>
                          <a:spcPts val="400"/>
                        </a:spcAft>
                      </a:pPr>
                      <a:r>
                        <a:rPr lang="en-GB" sz="800" dirty="0">
                          <a:effectLst/>
                        </a:rPr>
                        <a:t>Ability to hot swap a cassette </a:t>
                      </a:r>
                      <a:endParaRPr lang="en-US" sz="800" dirty="0">
                        <a:effectLst/>
                      </a:endParaRPr>
                    </a:p>
                    <a:p>
                      <a:pPr marR="4445" algn="just"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</a:rPr>
                        <a:t> </a:t>
                      </a:r>
                      <a:endParaRPr lang="en-US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484" marR="55484" marT="0" marB="0"/>
                </a:tc>
              </a:tr>
              <a:tr h="246597">
                <a:tc>
                  <a:txBody>
                    <a:bodyPr/>
                    <a:lstStyle/>
                    <a:p>
                      <a:pPr marR="4445" algn="l">
                        <a:spcAft>
                          <a:spcPts val="0"/>
                        </a:spcAft>
                      </a:pPr>
                      <a:r>
                        <a:rPr lang="pl-PL" sz="800" dirty="0">
                          <a:effectLst/>
                        </a:rPr>
                        <a:t>Input voltage</a:t>
                      </a:r>
                      <a:endParaRPr lang="en-US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484" marR="55484" marT="0" marB="0"/>
                </a:tc>
                <a:tc>
                  <a:txBody>
                    <a:bodyPr/>
                    <a:lstStyle/>
                    <a:p>
                      <a:pPr marR="4445" algn="just"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Two 220V, AC-power connectors, rear connected</a:t>
                      </a:r>
                      <a:endParaRPr lang="en-US" sz="800">
                        <a:effectLst/>
                      </a:endParaRPr>
                    </a:p>
                    <a:p>
                      <a:pPr marR="4445" algn="just"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Two power switches located at rear of module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484" marR="55484" marT="0" marB="0"/>
                </a:tc>
              </a:tr>
              <a:tr h="123298">
                <a:tc>
                  <a:txBody>
                    <a:bodyPr/>
                    <a:lstStyle/>
                    <a:p>
                      <a:pPr marR="4445" algn="l">
                        <a:spcAft>
                          <a:spcPts val="0"/>
                        </a:spcAft>
                      </a:pPr>
                      <a:r>
                        <a:rPr lang="pl-PL" sz="800" dirty="0">
                          <a:effectLst/>
                        </a:rPr>
                        <a:t>Efficiency</a:t>
                      </a:r>
                      <a:endParaRPr lang="en-US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484" marR="55484" marT="0" marB="0"/>
                </a:tc>
                <a:tc>
                  <a:txBody>
                    <a:bodyPr/>
                    <a:lstStyle/>
                    <a:p>
                      <a:pPr marR="4445" algn="just"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&gt; 80% 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484" marR="55484" marT="0" marB="0"/>
                </a:tc>
              </a:tr>
              <a:tr h="246597">
                <a:tc>
                  <a:txBody>
                    <a:bodyPr/>
                    <a:lstStyle/>
                    <a:p>
                      <a:pPr marR="4445" algn="l">
                        <a:spcAft>
                          <a:spcPts val="0"/>
                        </a:spcAft>
                      </a:pPr>
                      <a:r>
                        <a:rPr lang="pl-PL" sz="800" dirty="0">
                          <a:effectLst/>
                        </a:rPr>
                        <a:t>Status communication</a:t>
                      </a:r>
                      <a:endParaRPr lang="en-US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484" marR="55484" marT="0" marB="0"/>
                </a:tc>
                <a:tc>
                  <a:txBody>
                    <a:bodyPr/>
                    <a:lstStyle/>
                    <a:p>
                      <a:pPr marR="4445" algn="just"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Via Ethernet</a:t>
                      </a:r>
                      <a:endParaRPr lang="en-US" sz="800">
                        <a:effectLst/>
                      </a:endParaRPr>
                    </a:p>
                    <a:p>
                      <a:pPr marR="4445" algn="just"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See functions § for details 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484" marR="55484" marT="0" marB="0"/>
                </a:tc>
              </a:tr>
              <a:tr h="369895">
                <a:tc>
                  <a:txBody>
                    <a:bodyPr/>
                    <a:lstStyle/>
                    <a:p>
                      <a:pPr marR="4445" algn="l">
                        <a:spcAft>
                          <a:spcPts val="0"/>
                        </a:spcAft>
                      </a:pPr>
                      <a:r>
                        <a:rPr lang="pl-PL" sz="800" dirty="0">
                          <a:effectLst/>
                        </a:rPr>
                        <a:t>Cooling</a:t>
                      </a:r>
                      <a:endParaRPr lang="en-US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484" marR="55484" marT="0" marB="0"/>
                </a:tc>
                <a:tc>
                  <a:txBody>
                    <a:bodyPr/>
                    <a:lstStyle/>
                    <a:p>
                      <a:pPr marR="4445" algn="just"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Front to rear air flow, </a:t>
                      </a:r>
                      <a:endParaRPr lang="en-US" sz="800">
                        <a:effectLst/>
                      </a:endParaRPr>
                    </a:p>
                    <a:p>
                      <a:pPr marR="4445" algn="just"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Should sustain up to 1 kW heat load</a:t>
                      </a:r>
                      <a:endParaRPr lang="en-US" sz="800">
                        <a:effectLst/>
                      </a:endParaRPr>
                    </a:p>
                    <a:p>
                      <a:pPr marR="4445" algn="just"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Nominal ambiant temperature is 25 deg.C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484" marR="55484" marT="0" marB="0"/>
                </a:tc>
              </a:tr>
              <a:tr h="246597">
                <a:tc>
                  <a:txBody>
                    <a:bodyPr/>
                    <a:lstStyle/>
                    <a:p>
                      <a:pPr marR="4445" algn="l">
                        <a:spcAft>
                          <a:spcPts val="0"/>
                        </a:spcAft>
                      </a:pPr>
                      <a:r>
                        <a:rPr lang="pl-PL" sz="800" dirty="0">
                          <a:effectLst/>
                        </a:rPr>
                        <a:t>Electrical security</a:t>
                      </a:r>
                      <a:endParaRPr lang="en-US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484" marR="55484" marT="0" marB="0"/>
                </a:tc>
                <a:tc>
                  <a:txBody>
                    <a:bodyPr/>
                    <a:lstStyle/>
                    <a:p>
                      <a:pPr marR="4445" algn="just">
                        <a:spcAft>
                          <a:spcPts val="0"/>
                        </a:spcAft>
                      </a:pPr>
                      <a:r>
                        <a:rPr lang="pl-PL" sz="800" dirty="0">
                          <a:effectLst/>
                        </a:rPr>
                        <a:t>VDE 0100 compliant</a:t>
                      </a:r>
                      <a:endParaRPr lang="en-US" sz="800" dirty="0">
                        <a:effectLst/>
                      </a:endParaRPr>
                    </a:p>
                    <a:p>
                      <a:pPr marR="4445" algn="just">
                        <a:spcAft>
                          <a:spcPts val="0"/>
                        </a:spcAft>
                      </a:pPr>
                      <a:r>
                        <a:rPr lang="pl-PL" sz="800" dirty="0">
                          <a:effectLst/>
                        </a:rPr>
                        <a:t>CE certification</a:t>
                      </a:r>
                      <a:endParaRPr lang="en-US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484" marR="55484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42382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8450" y="3571413"/>
            <a:ext cx="3697988" cy="28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938" y="3571413"/>
            <a:ext cx="4285788" cy="28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E7DC27-9A51-4EDC-B446-07D939B0AB9D}" type="slidenum">
              <a:rPr lang="en-GB"/>
              <a:pPr/>
              <a:t>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26</a:t>
            </a:r>
            <a:r>
              <a:rPr lang="en-GB" baseline="30000" dirty="0" smtClean="0"/>
              <a:t>th</a:t>
            </a:r>
            <a:r>
              <a:rPr lang="en-GB" dirty="0" smtClean="0"/>
              <a:t> November 2013, Hamburg</a:t>
            </a:r>
            <a:endParaRPr lang="en-GB" dirty="0"/>
          </a:p>
          <a:p>
            <a:r>
              <a:rPr lang="en-GB" dirty="0" smtClean="0"/>
              <a:t>Matthias Hoffmann, MSK</a:t>
            </a:r>
            <a:endParaRPr lang="en-GB" dirty="0"/>
          </a:p>
        </p:txBody>
      </p:sp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>
          <a:xfrm>
            <a:off x="1093788" y="541338"/>
            <a:ext cx="6613525" cy="481012"/>
          </a:xfrm>
        </p:spPr>
        <p:txBody>
          <a:bodyPr/>
          <a:lstStyle/>
          <a:p>
            <a:r>
              <a:rPr lang="en-GB" dirty="0" smtClean="0"/>
              <a:t>PSM – Realization</a:t>
            </a:r>
            <a:endParaRPr lang="en-GB" dirty="0"/>
          </a:p>
        </p:txBody>
      </p:sp>
      <p:sp>
        <p:nvSpPr>
          <p:cNvPr id="117775" name="Rectangle 15"/>
          <p:cNvSpPr>
            <a:spLocks noGrp="1" noChangeAspect="1" noChangeArrowheads="1"/>
          </p:cNvSpPr>
          <p:nvPr>
            <p:ph type="body" idx="1"/>
          </p:nvPr>
        </p:nvSpPr>
        <p:spPr>
          <a:xfrm>
            <a:off x="112713" y="1290638"/>
            <a:ext cx="8035406" cy="4459287"/>
          </a:xfrm>
        </p:spPr>
        <p:txBody>
          <a:bodyPr/>
          <a:lstStyle/>
          <a:p>
            <a:r>
              <a:rPr lang="en-GB" dirty="0" smtClean="0"/>
              <a:t>Call for Tender: Wiener gets the call</a:t>
            </a:r>
          </a:p>
          <a:p>
            <a:r>
              <a:rPr lang="en-GB" dirty="0" smtClean="0"/>
              <a:t>Proposal from Wiener</a:t>
            </a:r>
            <a:r>
              <a:rPr lang="en-GB" dirty="0"/>
              <a:t> </a:t>
            </a:r>
            <a:r>
              <a:rPr lang="en-GB" dirty="0" smtClean="0"/>
              <a:t>fits to Specification</a:t>
            </a:r>
          </a:p>
          <a:p>
            <a:r>
              <a:rPr lang="en-GB" dirty="0" smtClean="0"/>
              <a:t>Minor changes requested</a:t>
            </a:r>
          </a:p>
          <a:p>
            <a:pPr lvl="1"/>
            <a:r>
              <a:rPr lang="en-GB" sz="1800" dirty="0" smtClean="0"/>
              <a:t>Connector pin assignment</a:t>
            </a:r>
          </a:p>
          <a:p>
            <a:pPr lvl="1"/>
            <a:r>
              <a:rPr lang="en-GB" sz="1800" dirty="0" smtClean="0"/>
              <a:t>Position of AC power cord and switch</a:t>
            </a:r>
          </a:p>
          <a:p>
            <a:pPr lvl="1"/>
            <a:r>
              <a:rPr lang="en-GB" sz="1800" dirty="0" smtClean="0"/>
              <a:t>Mechanical dimension of the module</a:t>
            </a:r>
          </a:p>
          <a:p>
            <a:pPr lvl="2"/>
            <a:endParaRPr lang="en-GB" sz="1800" dirty="0" smtClean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296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E7DC27-9A51-4EDC-B446-07D939B0AB9D}" type="slidenum">
              <a:rPr lang="en-GB"/>
              <a:pPr/>
              <a:t>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26</a:t>
            </a:r>
            <a:r>
              <a:rPr lang="en-GB" baseline="30000" dirty="0" smtClean="0"/>
              <a:t>th</a:t>
            </a:r>
            <a:r>
              <a:rPr lang="en-GB" dirty="0" smtClean="0"/>
              <a:t> November 2013, Hamburg</a:t>
            </a:r>
            <a:endParaRPr lang="en-GB" dirty="0"/>
          </a:p>
          <a:p>
            <a:r>
              <a:rPr lang="en-GB" dirty="0" smtClean="0"/>
              <a:t>Matthias Hoffmann, MSK</a:t>
            </a:r>
            <a:endParaRPr lang="en-GB" dirty="0"/>
          </a:p>
        </p:txBody>
      </p:sp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>
          <a:xfrm>
            <a:off x="1093788" y="541338"/>
            <a:ext cx="6613525" cy="481012"/>
          </a:xfrm>
        </p:spPr>
        <p:txBody>
          <a:bodyPr/>
          <a:lstStyle/>
          <a:p>
            <a:r>
              <a:rPr lang="en-GB" dirty="0" smtClean="0"/>
              <a:t>PSM – Quality Check and Testing</a:t>
            </a:r>
            <a:endParaRPr lang="en-GB" dirty="0"/>
          </a:p>
        </p:txBody>
      </p:sp>
      <p:sp>
        <p:nvSpPr>
          <p:cNvPr id="117775" name="Rectangle 15"/>
          <p:cNvSpPr>
            <a:spLocks noGrp="1" noChangeAspect="1" noChangeArrowheads="1"/>
          </p:cNvSpPr>
          <p:nvPr>
            <p:ph type="body" idx="1"/>
          </p:nvPr>
        </p:nvSpPr>
        <p:spPr>
          <a:xfrm>
            <a:off x="112713" y="1290638"/>
            <a:ext cx="8035406" cy="4459287"/>
          </a:xfrm>
        </p:spPr>
        <p:txBody>
          <a:bodyPr/>
          <a:lstStyle/>
          <a:p>
            <a:r>
              <a:rPr lang="en-GB" dirty="0" smtClean="0"/>
              <a:t>Quality check and testing by manufacturer (Report):</a:t>
            </a:r>
          </a:p>
          <a:p>
            <a:pPr lvl="1"/>
            <a:r>
              <a:rPr lang="en-GB" sz="1800" dirty="0" smtClean="0"/>
              <a:t>Basic functionality check</a:t>
            </a:r>
          </a:p>
          <a:p>
            <a:pPr lvl="1"/>
            <a:r>
              <a:rPr lang="en-GB" sz="1800" dirty="0" smtClean="0"/>
              <a:t>Output voltage and ripple of all power outputs</a:t>
            </a:r>
          </a:p>
          <a:p>
            <a:pPr lvl="2"/>
            <a:r>
              <a:rPr lang="en-GB" sz="1800" dirty="0" smtClean="0"/>
              <a:t>Under 25%, 50%, 75% and 100% load condition</a:t>
            </a:r>
          </a:p>
          <a:p>
            <a:pPr lvl="1"/>
            <a:r>
              <a:rPr lang="en-GB" sz="1800" dirty="0" smtClean="0"/>
              <a:t>Ripples during hot-swapping (cassette 1 and 2)</a:t>
            </a:r>
          </a:p>
          <a:p>
            <a:pPr lvl="1"/>
            <a:r>
              <a:rPr lang="en-GB" sz="1800" dirty="0" smtClean="0"/>
              <a:t>Expected MTBF for nominal temperature operation</a:t>
            </a:r>
            <a:endParaRPr lang="en-GB" sz="1800" dirty="0"/>
          </a:p>
          <a:p>
            <a:pPr lvl="1"/>
            <a:r>
              <a:rPr lang="en-GB" sz="1800" dirty="0" smtClean="0"/>
              <a:t>Proof of CE certification</a:t>
            </a:r>
          </a:p>
          <a:p>
            <a:r>
              <a:rPr lang="en-GB" dirty="0" smtClean="0"/>
              <a:t>Tests at DESY/MSK:</a:t>
            </a:r>
          </a:p>
          <a:p>
            <a:pPr lvl="1"/>
            <a:r>
              <a:rPr lang="en-GB" sz="1800" dirty="0" smtClean="0"/>
              <a:t>VDE test</a:t>
            </a:r>
          </a:p>
          <a:p>
            <a:pPr lvl="1"/>
            <a:r>
              <a:rPr lang="en-GB" sz="1800" dirty="0" smtClean="0"/>
              <a:t>Basic functionality test</a:t>
            </a:r>
          </a:p>
          <a:p>
            <a:pPr lvl="1"/>
            <a:r>
              <a:rPr lang="en-GB" sz="1800" dirty="0" smtClean="0"/>
              <a:t>Complete test of selected PSM</a:t>
            </a: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883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LOGM – Motivation &amp; History</a:t>
            </a:r>
            <a:endParaRPr lang="en-GB" dirty="0"/>
          </a:p>
        </p:txBody>
      </p:sp>
      <p:sp>
        <p:nvSpPr>
          <p:cNvPr id="117775" name="Rectangle 15"/>
          <p:cNvSpPr>
            <a:spLocks noGrp="1" noChangeAspect="1" noChangeArrowheads="1"/>
          </p:cNvSpPr>
          <p:nvPr>
            <p:ph sz="half" idx="1"/>
          </p:nvPr>
        </p:nvSpPr>
        <p:spPr>
          <a:xfrm>
            <a:off x="117473" y="1347788"/>
            <a:ext cx="8855395" cy="4459287"/>
          </a:xfrm>
        </p:spPr>
        <p:txBody>
          <a:bodyPr/>
          <a:lstStyle/>
          <a:p>
            <a:r>
              <a:rPr lang="en-GB" sz="2400" dirty="0" smtClean="0"/>
              <a:t>RF detection scheme based on IF sampling</a:t>
            </a:r>
          </a:p>
          <a:p>
            <a:pPr lvl="1"/>
            <a:r>
              <a:rPr lang="en-GB" sz="1800" dirty="0" smtClean="0"/>
              <a:t>Low phase noise and synchronized LO and clock needed for precise down mixing and sampling</a:t>
            </a:r>
          </a:p>
          <a:p>
            <a:r>
              <a:rPr lang="en-GB" sz="2400" dirty="0" smtClean="0"/>
              <a:t>LO generation schemes:</a:t>
            </a:r>
          </a:p>
          <a:p>
            <a:pPr lvl="1"/>
            <a:r>
              <a:rPr lang="en-GB" sz="1800" dirty="0" smtClean="0"/>
              <a:t>PLL based (Problem: small packaged VCO with low phase noise, expensive)</a:t>
            </a:r>
          </a:p>
          <a:p>
            <a:pPr lvl="1"/>
            <a:r>
              <a:rPr lang="en-GB" sz="1800" dirty="0" smtClean="0"/>
              <a:t>Divide and Mixing Scheme (less flexibility, but reliable)</a:t>
            </a:r>
          </a:p>
          <a:p>
            <a:r>
              <a:rPr lang="en-GB" sz="2400" dirty="0" smtClean="0"/>
              <a:t>Facilities with LOGMs at DESY:</a:t>
            </a:r>
          </a:p>
          <a:p>
            <a:pPr lvl="1"/>
            <a:r>
              <a:rPr lang="en-GB" sz="1800" dirty="0" smtClean="0"/>
              <a:t>2010 ACC39 at FLASH</a:t>
            </a:r>
          </a:p>
          <a:p>
            <a:pPr lvl="1"/>
            <a:r>
              <a:rPr lang="en-GB" sz="1800" dirty="0" smtClean="0"/>
              <a:t>2011: REGAE</a:t>
            </a:r>
          </a:p>
          <a:p>
            <a:pPr lvl="1"/>
            <a:r>
              <a:rPr lang="en-GB" sz="1800" dirty="0" smtClean="0"/>
              <a:t>2011: 1</a:t>
            </a:r>
            <a:r>
              <a:rPr lang="en-GB" sz="1800" baseline="30000" dirty="0" smtClean="0"/>
              <a:t>st</a:t>
            </a:r>
            <a:r>
              <a:rPr lang="en-GB" sz="1800" dirty="0" smtClean="0"/>
              <a:t> MTCA test at ACC1/FLASH</a:t>
            </a:r>
          </a:p>
          <a:p>
            <a:pPr lvl="1"/>
            <a:r>
              <a:rPr lang="en-GB" sz="1800" dirty="0" smtClean="0"/>
              <a:t>2012: CMTB</a:t>
            </a:r>
          </a:p>
          <a:p>
            <a:pPr lvl="1"/>
            <a:r>
              <a:rPr lang="en-GB" sz="1800" dirty="0" smtClean="0"/>
              <a:t>2013: FLASH, XFEL RF Gun, AMTF</a:t>
            </a:r>
          </a:p>
          <a:p>
            <a:pPr lvl="1"/>
            <a:endParaRPr lang="en-GB" sz="1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E7DC27-9A51-4EDC-B446-07D939B0AB9D}" type="slidenum">
              <a:rPr lang="en-GB"/>
              <a:pPr/>
              <a:t>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26</a:t>
            </a:r>
            <a:r>
              <a:rPr lang="en-GB" baseline="30000" dirty="0" smtClean="0"/>
              <a:t>th</a:t>
            </a:r>
            <a:r>
              <a:rPr lang="en-GB" dirty="0" smtClean="0"/>
              <a:t> November 2013, Hamburg</a:t>
            </a:r>
            <a:endParaRPr lang="en-GB" dirty="0"/>
          </a:p>
          <a:p>
            <a:r>
              <a:rPr lang="en-GB" dirty="0" smtClean="0"/>
              <a:t>Matthias Hoffmann, MSK</a:t>
            </a:r>
            <a:endParaRPr lang="en-GB" dirty="0"/>
          </a:p>
        </p:txBody>
      </p:sp>
      <p:sp>
        <p:nvSpPr>
          <p:cNvPr id="12" name="Rectangle 11"/>
          <p:cNvSpPr/>
          <p:nvPr/>
        </p:nvSpPr>
        <p:spPr>
          <a:xfrm>
            <a:off x="5381099" y="6169298"/>
            <a:ext cx="3365024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hangingPunct="0">
              <a:buNone/>
            </a:pPr>
            <a:r>
              <a:rPr lang="en-US" b="1" dirty="0" smtClean="0"/>
              <a:t>Divide and Mixing scheme for the LO and clock generation</a:t>
            </a:r>
            <a:endParaRPr lang="en-US" b="1" dirty="0"/>
          </a:p>
        </p:txBody>
      </p:sp>
      <p:pic>
        <p:nvPicPr>
          <p:cNvPr id="7172" name="Picture 4" descr="H:\Arbeit\Projekte\LO-Generation\Picture\LOGM_simpl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3397" y="3724813"/>
            <a:ext cx="3960429" cy="2387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25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LOGM - Specification</a:t>
            </a:r>
            <a:endParaRPr lang="en-GB" dirty="0"/>
          </a:p>
        </p:txBody>
      </p:sp>
      <p:sp>
        <p:nvSpPr>
          <p:cNvPr id="117775" name="Rectangle 15"/>
          <p:cNvSpPr>
            <a:spLocks noGrp="1" noChangeAspect="1" noChangeArrowheads="1"/>
          </p:cNvSpPr>
          <p:nvPr>
            <p:ph sz="half" idx="1"/>
          </p:nvPr>
        </p:nvSpPr>
        <p:spPr>
          <a:xfrm>
            <a:off x="117473" y="1347788"/>
            <a:ext cx="8855395" cy="4459287"/>
          </a:xfrm>
        </p:spPr>
        <p:txBody>
          <a:bodyPr/>
          <a:lstStyle/>
          <a:p>
            <a:r>
              <a:rPr lang="en-GB" sz="2400" dirty="0" smtClean="0"/>
              <a:t>General description and functionality:</a:t>
            </a:r>
          </a:p>
          <a:p>
            <a:pPr lvl="1"/>
            <a:r>
              <a:rPr lang="en-GB" sz="1800" dirty="0" smtClean="0"/>
              <a:t>Generate and distribute low phase noise LO and CLK signal to </a:t>
            </a:r>
            <a:r>
              <a:rPr lang="en-GB" sz="1800" dirty="0" err="1" smtClean="0"/>
              <a:t>uDWC</a:t>
            </a:r>
            <a:endParaRPr lang="en-GB" sz="1800" dirty="0" smtClean="0"/>
          </a:p>
          <a:p>
            <a:pPr lvl="1"/>
            <a:r>
              <a:rPr lang="en-GB" sz="1800" dirty="0" smtClean="0"/>
              <a:t>Distribute reference MO signal to </a:t>
            </a:r>
            <a:r>
              <a:rPr lang="en-GB" sz="1800" dirty="0" err="1" smtClean="0"/>
              <a:t>uDWC</a:t>
            </a:r>
            <a:r>
              <a:rPr lang="en-GB" sz="1800" dirty="0" smtClean="0"/>
              <a:t> and </a:t>
            </a:r>
            <a:r>
              <a:rPr lang="en-GB" sz="1800" dirty="0" err="1" smtClean="0"/>
              <a:t>uVM</a:t>
            </a:r>
            <a:endParaRPr lang="en-GB" sz="1800" dirty="0" smtClean="0"/>
          </a:p>
          <a:p>
            <a:pPr lvl="1"/>
            <a:r>
              <a:rPr lang="en-GB" sz="1800" dirty="0" smtClean="0"/>
              <a:t>Coupled monitor signals (LO, CLK, MO) and power level diagnostic</a:t>
            </a:r>
          </a:p>
          <a:p>
            <a:pPr lvl="1"/>
            <a:r>
              <a:rPr lang="en-GB" sz="1800" dirty="0" smtClean="0"/>
              <a:t>Resettable CLK divider </a:t>
            </a:r>
          </a:p>
          <a:p>
            <a:pPr lvl="1"/>
            <a:r>
              <a:rPr lang="en-GB" sz="1800" dirty="0" smtClean="0"/>
              <a:t>Diagnostic available in control system</a:t>
            </a:r>
          </a:p>
          <a:p>
            <a:pPr lvl="1"/>
            <a:r>
              <a:rPr lang="en-GB" sz="1800" dirty="0" smtClean="0"/>
              <a:t>19” chassis with external power supply (PSM)</a:t>
            </a:r>
            <a:endParaRPr lang="en-GB" sz="1800" dirty="0"/>
          </a:p>
          <a:p>
            <a:r>
              <a:rPr lang="en-GB" sz="2200" dirty="0" smtClean="0"/>
              <a:t>LOGM for injector and L1</a:t>
            </a:r>
          </a:p>
          <a:p>
            <a:r>
              <a:rPr lang="en-GB" sz="2200" dirty="0" smtClean="0"/>
              <a:t>MTCA version for main </a:t>
            </a:r>
            <a:r>
              <a:rPr lang="en-GB" sz="2200" dirty="0" err="1" smtClean="0"/>
              <a:t>linac</a:t>
            </a:r>
            <a:r>
              <a:rPr lang="en-GB" sz="2200" dirty="0" smtClean="0"/>
              <a:t> (next PRR)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E7DC27-9A51-4EDC-B446-07D939B0AB9D}" type="slidenum">
              <a:rPr lang="en-GB"/>
              <a:pPr/>
              <a:t>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26</a:t>
            </a:r>
            <a:r>
              <a:rPr lang="en-GB" baseline="30000" dirty="0" smtClean="0"/>
              <a:t>th</a:t>
            </a:r>
            <a:r>
              <a:rPr lang="en-GB" dirty="0" smtClean="0"/>
              <a:t> November 2013, Hamburg</a:t>
            </a:r>
            <a:endParaRPr lang="en-GB" dirty="0"/>
          </a:p>
          <a:p>
            <a:r>
              <a:rPr lang="en-GB" dirty="0" smtClean="0"/>
              <a:t>Matthias Hoffmann, MSK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39330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SY European XFEL">
  <a:themeElements>
    <a:clrScheme name="DESY European XFEL 1">
      <a:dk1>
        <a:srgbClr val="261748"/>
      </a:dk1>
      <a:lt1>
        <a:srgbClr val="FFFFFF"/>
      </a:lt1>
      <a:dk2>
        <a:srgbClr val="000000"/>
      </a:dk2>
      <a:lt2>
        <a:srgbClr val="E0E0E0"/>
      </a:lt2>
      <a:accent1>
        <a:srgbClr val="261748"/>
      </a:accent1>
      <a:accent2>
        <a:srgbClr val="FD930A"/>
      </a:accent2>
      <a:accent3>
        <a:srgbClr val="FFFFFF"/>
      </a:accent3>
      <a:accent4>
        <a:srgbClr val="1F123C"/>
      </a:accent4>
      <a:accent5>
        <a:srgbClr val="ACABB1"/>
      </a:accent5>
      <a:accent6>
        <a:srgbClr val="E58508"/>
      </a:accent6>
      <a:hlink>
        <a:srgbClr val="261748"/>
      </a:hlink>
      <a:folHlink>
        <a:srgbClr val="FD930A"/>
      </a:folHlink>
    </a:clrScheme>
    <a:fontScheme name="DESY European XFEL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folHlink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rgbClr val="000000">
                    <a:alpha val="74998"/>
                  </a:srgb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8B323"/>
          </a:buClr>
          <a:buSzTx/>
          <a:buFont typeface="Wingdings" pitchFamily="2" charset="2"/>
          <a:buChar char="n"/>
          <a:tabLst/>
          <a:defRPr kumimoji="0" lang="de-DE" sz="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folHlink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rgbClr val="000000">
                    <a:alpha val="74998"/>
                  </a:srgb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8B323"/>
          </a:buClr>
          <a:buSzTx/>
          <a:buFont typeface="Wingdings" pitchFamily="2" charset="2"/>
          <a:buChar char="n"/>
          <a:tabLst/>
          <a:defRPr kumimoji="0" lang="de-DE" sz="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12" charset="-128"/>
          </a:defRPr>
        </a:defPPr>
      </a:lstStyle>
    </a:lnDef>
  </a:objectDefaults>
  <a:extraClrSchemeLst>
    <a:extraClrScheme>
      <a:clrScheme name="DESY European XFEL 1">
        <a:dk1>
          <a:srgbClr val="261748"/>
        </a:dk1>
        <a:lt1>
          <a:srgbClr val="FFFFFF"/>
        </a:lt1>
        <a:dk2>
          <a:srgbClr val="000000"/>
        </a:dk2>
        <a:lt2>
          <a:srgbClr val="E0E0E0"/>
        </a:lt2>
        <a:accent1>
          <a:srgbClr val="261748"/>
        </a:accent1>
        <a:accent2>
          <a:srgbClr val="FD930A"/>
        </a:accent2>
        <a:accent3>
          <a:srgbClr val="FFFFFF"/>
        </a:accent3>
        <a:accent4>
          <a:srgbClr val="1F123C"/>
        </a:accent4>
        <a:accent5>
          <a:srgbClr val="ACABB1"/>
        </a:accent5>
        <a:accent6>
          <a:srgbClr val="E58508"/>
        </a:accent6>
        <a:hlink>
          <a:srgbClr val="261748"/>
        </a:hlink>
        <a:folHlink>
          <a:srgbClr val="FD930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261748"/>
      </a:dk1>
      <a:lt1>
        <a:srgbClr val="FFFFFF"/>
      </a:lt1>
      <a:dk2>
        <a:srgbClr val="000000"/>
      </a:dk2>
      <a:lt2>
        <a:srgbClr val="E0E0E0"/>
      </a:lt2>
      <a:accent1>
        <a:srgbClr val="261748"/>
      </a:accent1>
      <a:accent2>
        <a:srgbClr val="FD930A"/>
      </a:accent2>
      <a:accent3>
        <a:srgbClr val="FFFFFF"/>
      </a:accent3>
      <a:accent4>
        <a:srgbClr val="1F123C"/>
      </a:accent4>
      <a:accent5>
        <a:srgbClr val="ACABB1"/>
      </a:accent5>
      <a:accent6>
        <a:srgbClr val="E58508"/>
      </a:accent6>
      <a:hlink>
        <a:srgbClr val="261748"/>
      </a:hlink>
      <a:folHlink>
        <a:srgbClr val="FD930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1511</Words>
  <Application>Microsoft Office PowerPoint</Application>
  <PresentationFormat>On-screen Show (4:3)</PresentationFormat>
  <Paragraphs>319</Paragraphs>
  <Slides>13</Slides>
  <Notes>13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DESY European XFEL</vt:lpstr>
      <vt:lpstr>Procurement Readiness Review WP02 - LLRF</vt:lpstr>
      <vt:lpstr>Content</vt:lpstr>
      <vt:lpstr>PSM – Motivation &amp; History</vt:lpstr>
      <vt:lpstr>PSM – Specification</vt:lpstr>
      <vt:lpstr>PSM – Specification</vt:lpstr>
      <vt:lpstr>PSM – Realization</vt:lpstr>
      <vt:lpstr>PSM – Quality Check and Testing</vt:lpstr>
      <vt:lpstr>LOGM – Motivation &amp; History</vt:lpstr>
      <vt:lpstr>LOGM - Specification</vt:lpstr>
      <vt:lpstr>LOGM - Specification</vt:lpstr>
      <vt:lpstr>LOGM – Realization</vt:lpstr>
      <vt:lpstr>LOGM – Quality Check &amp; Testing</vt:lpstr>
      <vt:lpstr>PSM - Specification</vt:lpstr>
    </vt:vector>
  </TitlesOfParts>
  <Company>xxx xxx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xxx xxx</dc:creator>
  <cp:lastModifiedBy>Hoffmann, Matthias</cp:lastModifiedBy>
  <cp:revision>244</cp:revision>
  <cp:lastPrinted>2013-11-20T08:18:25Z</cp:lastPrinted>
  <dcterms:created xsi:type="dcterms:W3CDTF">2008-08-31T12:56:32Z</dcterms:created>
  <dcterms:modified xsi:type="dcterms:W3CDTF">2013-11-25T08:21:31Z</dcterms:modified>
</cp:coreProperties>
</file>