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708" r:id="rId5"/>
  </p:sldMasterIdLst>
  <p:notesMasterIdLst>
    <p:notesMasterId r:id="rId30"/>
  </p:notesMasterIdLst>
  <p:sldIdLst>
    <p:sldId id="288" r:id="rId6"/>
    <p:sldId id="299" r:id="rId7"/>
    <p:sldId id="269" r:id="rId8"/>
    <p:sldId id="289" r:id="rId9"/>
    <p:sldId id="298" r:id="rId10"/>
    <p:sldId id="290" r:id="rId11"/>
    <p:sldId id="284" r:id="rId12"/>
    <p:sldId id="292" r:id="rId13"/>
    <p:sldId id="293" r:id="rId14"/>
    <p:sldId id="294" r:id="rId15"/>
    <p:sldId id="295" r:id="rId16"/>
    <p:sldId id="296" r:id="rId17"/>
    <p:sldId id="29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55" autoAdjust="0"/>
  </p:normalViewPr>
  <p:slideViewPr>
    <p:cSldViewPr>
      <p:cViewPr>
        <p:scale>
          <a:sx n="125" d="100"/>
          <a:sy n="125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5577-5AE0-4572-9D69-3EC559CA1FF4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53256-7429-4E28-9E21-41064C5D6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99FA2-F720-48CB-A5A3-FFFCC35AE882}" type="slidenum">
              <a:rPr lang="de-DE">
                <a:solidFill>
                  <a:prstClr val="black"/>
                </a:solidFill>
              </a:rPr>
              <a:pPr/>
              <a:t>1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Lower area </a:t>
            </a:r>
            <a:r>
              <a:rPr lang="en-GB" sz="1100" b="1" dirty="0"/>
              <a:t>(subtitle):</a:t>
            </a:r>
            <a:r>
              <a:rPr lang="en-GB" sz="1100" dirty="0"/>
              <a:t> Conference/meeting/workshop, location, date, </a:t>
            </a:r>
            <a:br>
              <a:rPr lang="en-GB" sz="1100" dirty="0"/>
            </a:br>
            <a:r>
              <a:rPr lang="en-GB" sz="1100" dirty="0"/>
              <a:t>  your name and affiliation, </a:t>
            </a:r>
            <a:br>
              <a:rPr lang="en-GB" sz="1100" dirty="0"/>
            </a:br>
            <a:r>
              <a:rPr lang="en-GB" sz="1100" dirty="0"/>
              <a:t>  max. 4 rows of the defined size (32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Change 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5996" y="8685878"/>
            <a:ext cx="2972004" cy="4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7458" tIns="43730" rIns="87458" bIns="43730" anchor="b"/>
          <a:lstStyle>
            <a:lvl1pPr defTabSz="9477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77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defTabSz="9477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defTabSz="9477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defTabSz="9477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95C1186-652A-464E-AB36-2229499CED5A}" type="slidenum">
              <a:rPr lang="de-DE" b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b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525" y="4344358"/>
            <a:ext cx="5026951" cy="41160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447" tIns="43724" rIns="87447" bIns="43724"/>
          <a:lstStyle/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GB" sz="1000" dirty="0">
                <a:latin typeface="Arial" charset="0"/>
                <a:ea typeface="ＭＳ Ｐゴシック" charset="0"/>
                <a:cs typeface="ＭＳ Ｐゴシック" charset="0"/>
              </a:rPr>
              <a:t>Before you start</a:t>
            </a: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</a:rPr>
              <a:t> editing the slides of your talk change to the </a:t>
            </a:r>
            <a:r>
              <a:rPr lang="en-GB" sz="1000" dirty="0">
                <a:latin typeface="Arial" charset="0"/>
                <a:ea typeface="ＭＳ Ｐゴシック" charset="0"/>
                <a:cs typeface="ＭＳ Ｐゴシック" charset="0"/>
              </a:rPr>
              <a:t>Master Slide view</a:t>
            </a: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</a:rPr>
              <a:t>:  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</a:rPr>
              <a:t>   Menu button “View”,</a:t>
            </a: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Master, Slide Master: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endParaRPr lang="en-GB" sz="1000" b="1" dirty="0">
              <a:latin typeface="Arial" charset="0"/>
              <a:ea typeface="ＭＳ Ｐゴシック" charset="0"/>
              <a:cs typeface="ＭＳ Ｐゴシック" charset="0"/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</a:t>
            </a:r>
            <a:r>
              <a:rPr lang="en-GB" sz="1000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Edit the following 2 items in the 1st slide:</a:t>
            </a: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/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1)  1st row in the violet header: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endParaRPr lang="en-GB" sz="1000" b="1" dirty="0">
              <a:latin typeface="Arial" charset="0"/>
              <a:ea typeface="ＭＳ Ｐゴシック" charset="0"/>
              <a:cs typeface="ＭＳ Ｐゴシック" charset="0"/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If you want to use more </a:t>
            </a:r>
            <a:r>
              <a:rPr lang="en-GB" sz="1000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partner logos</a:t>
            </a: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position them left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beside the DESY logo in the footer area </a:t>
            </a:r>
            <a:b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</a:br>
            <a:r>
              <a:rPr lang="en-GB" sz="1000" b="1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   </a:t>
            </a:r>
            <a:r>
              <a:rPr lang="en-GB" sz="1000" dirty="0"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Close Master View</a:t>
            </a:r>
            <a:endParaRPr lang="en-GB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000" b="1" dirty="0">
              <a:latin typeface="Arial" charset="0"/>
              <a:ea typeface="ＭＳ Ｐゴシック" charset="0"/>
              <a:cs typeface="ＭＳ Ｐゴシック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685817" indent="-263776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055103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477145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99186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321227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69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165310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587351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fld id="{A4D7A85C-B5DE-48C8-87BD-0BAFAC34DCF6}" type="slidenum">
              <a:rPr lang="de-DE" b="0" smtClean="0">
                <a:solidFill>
                  <a:prstClr val="black"/>
                </a:solidFill>
              </a:rPr>
              <a:pPr/>
              <a:t>22</a:t>
            </a:fld>
            <a:endParaRPr lang="de-DE" b="0" smtClean="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525" y="4344358"/>
            <a:ext cx="5026951" cy="41160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447" tIns="43724" rIns="87447" bIns="43724"/>
          <a:lstStyle/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mtClean="0"/>
              <a:t>   </a:t>
            </a:r>
            <a:r>
              <a:rPr lang="en-GB" sz="1000"/>
              <a:t>Before you start</a:t>
            </a:r>
            <a:r>
              <a:rPr lang="en-GB" sz="1000" b="1"/>
              <a:t> editing the slides of your talk change to the </a:t>
            </a:r>
            <a:r>
              <a:rPr lang="en-GB" sz="1000"/>
              <a:t>Master Slide view</a:t>
            </a:r>
            <a:r>
              <a:rPr lang="en-GB" sz="1000" b="1"/>
              <a:t>:   </a:t>
            </a:r>
            <a:br>
              <a:rPr lang="en-GB" sz="1000" b="1"/>
            </a:br>
            <a:r>
              <a:rPr lang="en-GB" sz="1000" b="1"/>
              <a:t>   Menu button “View”,</a:t>
            </a:r>
            <a:r>
              <a:rPr lang="en-GB" sz="1000" b="1">
                <a:sym typeface="Wingdings" pitchFamily="2" charset="2"/>
              </a:rPr>
              <a:t> Master, Slide Master:</a:t>
            </a:r>
            <a:br>
              <a:rPr lang="en-GB" sz="1000" b="1">
                <a:sym typeface="Wingdings" pitchFamily="2" charset="2"/>
              </a:rPr>
            </a:br>
            <a:endParaRPr lang="en-GB" sz="1000" b="1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>
                <a:sym typeface="Wingdings" pitchFamily="2" charset="2"/>
              </a:rPr>
              <a:t>   </a:t>
            </a:r>
            <a:r>
              <a:rPr lang="en-GB" sz="1000">
                <a:sym typeface="Wingdings" pitchFamily="2" charset="2"/>
              </a:rPr>
              <a:t>Edit the following 2 items in the 1st slide:</a:t>
            </a:r>
            <a:r>
              <a:rPr lang="en-GB" sz="1000" b="1">
                <a:sym typeface="Wingdings" pitchFamily="2" charset="2"/>
              </a:rPr>
              <a:t/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1)  1st row in the violet header: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000" b="1">
                <a:sym typeface="Wingdings" pitchFamily="2" charset="2"/>
              </a:rPr>
            </a:br>
            <a:endParaRPr lang="en-GB" sz="1000" b="1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>
                <a:sym typeface="Wingdings" pitchFamily="2" charset="2"/>
              </a:rPr>
              <a:t>   If you want to use more </a:t>
            </a:r>
            <a:r>
              <a:rPr lang="en-GB" sz="1000">
                <a:sym typeface="Wingdings" pitchFamily="2" charset="2"/>
              </a:rPr>
              <a:t>partner logos</a:t>
            </a:r>
            <a:r>
              <a:rPr lang="en-GB" sz="1000" b="1">
                <a:sym typeface="Wingdings" pitchFamily="2" charset="2"/>
              </a:rPr>
              <a:t> position them left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beside the DESY logo in the footer area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</a:t>
            </a:r>
            <a:r>
              <a:rPr lang="en-GB" sz="1000">
                <a:sym typeface="Wingdings" pitchFamily="2" charset="2"/>
              </a:rPr>
              <a:t>Close Master View</a:t>
            </a:r>
            <a:endParaRPr lang="en-GB" sz="1000"/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000" b="1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685817" indent="-263776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055103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477145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99186" indent="-211021" defTabSz="874857" eaLnBrk="0" hangingPunct="0"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321227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69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165310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587351" indent="-211021" defTabSz="874857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1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fld id="{90953C01-90D4-4150-9032-DCC791713947}" type="slidenum">
              <a:rPr lang="de-DE" b="0" smtClean="0">
                <a:solidFill>
                  <a:prstClr val="black"/>
                </a:solidFill>
              </a:rPr>
              <a:pPr/>
              <a:t>24</a:t>
            </a:fld>
            <a:endParaRPr lang="de-DE" b="0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3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525" y="4344358"/>
            <a:ext cx="5026951" cy="41160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447" tIns="43724" rIns="87447" bIns="43724"/>
          <a:lstStyle/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mtClean="0"/>
              <a:t>   </a:t>
            </a:r>
            <a:r>
              <a:rPr lang="en-GB" sz="1000"/>
              <a:t>Before you start</a:t>
            </a:r>
            <a:r>
              <a:rPr lang="en-GB" sz="1000" b="1"/>
              <a:t> editing the slides of your talk change to the </a:t>
            </a:r>
            <a:r>
              <a:rPr lang="en-GB" sz="1000"/>
              <a:t>Master Slide view</a:t>
            </a:r>
            <a:r>
              <a:rPr lang="en-GB" sz="1000" b="1"/>
              <a:t>:   </a:t>
            </a:r>
            <a:br>
              <a:rPr lang="en-GB" sz="1000" b="1"/>
            </a:br>
            <a:r>
              <a:rPr lang="en-GB" sz="1000" b="1"/>
              <a:t>   Menu button “View”,</a:t>
            </a:r>
            <a:r>
              <a:rPr lang="en-GB" sz="1000" b="1">
                <a:sym typeface="Wingdings" pitchFamily="2" charset="2"/>
              </a:rPr>
              <a:t> Master, Slide Master:</a:t>
            </a:r>
            <a:br>
              <a:rPr lang="en-GB" sz="1000" b="1">
                <a:sym typeface="Wingdings" pitchFamily="2" charset="2"/>
              </a:rPr>
            </a:br>
            <a:endParaRPr lang="en-GB" sz="1000" b="1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>
                <a:sym typeface="Wingdings" pitchFamily="2" charset="2"/>
              </a:rPr>
              <a:t>   </a:t>
            </a:r>
            <a:r>
              <a:rPr lang="en-GB" sz="1000">
                <a:sym typeface="Wingdings" pitchFamily="2" charset="2"/>
              </a:rPr>
              <a:t>Edit the following 2 items in the 1st slide:</a:t>
            </a:r>
            <a:r>
              <a:rPr lang="en-GB" sz="1000" b="1">
                <a:sym typeface="Wingdings" pitchFamily="2" charset="2"/>
              </a:rPr>
              <a:t/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1)  1st row in the violet header: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000" b="1">
                <a:sym typeface="Wingdings" pitchFamily="2" charset="2"/>
              </a:rPr>
            </a:br>
            <a:endParaRPr lang="en-GB" sz="1000" b="1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GB" sz="1000" b="1">
                <a:sym typeface="Wingdings" pitchFamily="2" charset="2"/>
              </a:rPr>
              <a:t>   If you want to use more </a:t>
            </a:r>
            <a:r>
              <a:rPr lang="en-GB" sz="1000">
                <a:sym typeface="Wingdings" pitchFamily="2" charset="2"/>
              </a:rPr>
              <a:t>partner logos</a:t>
            </a:r>
            <a:r>
              <a:rPr lang="en-GB" sz="1000" b="1">
                <a:sym typeface="Wingdings" pitchFamily="2" charset="2"/>
              </a:rPr>
              <a:t> position them left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beside the DESY logo in the footer area </a:t>
            </a:r>
            <a:br>
              <a:rPr lang="en-GB" sz="1000" b="1">
                <a:sym typeface="Wingdings" pitchFamily="2" charset="2"/>
              </a:rPr>
            </a:br>
            <a:r>
              <a:rPr lang="en-GB" sz="1000" b="1">
                <a:sym typeface="Wingdings" pitchFamily="2" charset="2"/>
              </a:rPr>
              <a:t>   </a:t>
            </a:r>
            <a:r>
              <a:rPr lang="en-GB" sz="1000">
                <a:sym typeface="Wingdings" pitchFamily="2" charset="2"/>
              </a:rPr>
              <a:t>Close Master View</a:t>
            </a:r>
            <a:endParaRPr lang="en-GB" sz="1000"/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000" b="1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76601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1677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E62500-1DB8-423D-81AE-6A0C84B7CCF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2204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6AA09-D044-486D-8AD1-6D6BF2421D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9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012AFD-0540-4B57-A4C8-A8E4461B8BB1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8494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0FE7FF-E2AE-4030-9253-59B6C8C1865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2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F79E73-AB2C-42A5-B207-4D4336AE1D2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0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7CE73-EDC7-43E2-8513-E1E4DE841FF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AF71D-B254-4229-9078-83AA540BB00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2E6AA-DA38-4943-B8FF-6C8AE798CE2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9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2176B0-1DEB-4668-9976-1DBDCA4B9B7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8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Recent developments on MTCA.4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6" name="Rectangle 12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828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F8124E-9F82-4D19-A6DE-FFAC18DD46C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7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MTCA.4 Developments</a:t>
            </a:r>
          </a:p>
        </p:txBody>
      </p:sp>
      <p:pic>
        <p:nvPicPr>
          <p:cNvPr id="11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1960" y="409139"/>
            <a:ext cx="7283450" cy="481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8257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8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E62500-1DB8-423D-81AE-6A0C84B7CCF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7274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6AA09-D044-486D-8AD1-6D6BF2421D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39299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012AFD-0540-4B57-A4C8-A8E4461B8BB1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82378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0FE7FF-E2AE-4030-9253-59B6C8C1865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540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F79E73-AB2C-42A5-B207-4D4336AE1D2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98812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7CE73-EDC7-43E2-8513-E1E4DE841FF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17702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AF71D-B254-4229-9078-83AA540BB00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62138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Recent developments on MTCA.4</a:t>
            </a:r>
          </a:p>
        </p:txBody>
      </p:sp>
      <p:pic>
        <p:nvPicPr>
          <p:cNvPr id="11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1960" y="409139"/>
            <a:ext cx="7283450" cy="481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7325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2E6AA-DA38-4943-B8FF-6C8AE798CE2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99054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2176B0-1DEB-4668-9976-1DBDCA4B9B7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3046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F8124E-9F82-4D19-A6DE-FFAC18DD46C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74537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411119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PRR – MTCA.4 Infrastructure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6" name="Rectangle 12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820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PRR – MTCA.4 Infrastructure</a:t>
            </a:r>
          </a:p>
        </p:txBody>
      </p:sp>
      <p:pic>
        <p:nvPicPr>
          <p:cNvPr id="11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1960" y="409139"/>
            <a:ext cx="7283450" cy="481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2336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99672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MTCA.4 Developments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6" name="Rectangle 12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8987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 descr="Helmholtz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pic>
        <p:nvPicPr>
          <p:cNvPr id="8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MTCA.4 Developments</a:t>
            </a:r>
          </a:p>
        </p:txBody>
      </p:sp>
      <p:pic>
        <p:nvPicPr>
          <p:cNvPr id="11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5"/>
          <p:cNvSpPr txBox="1">
            <a:spLocks noChangeArrowheads="1"/>
          </p:cNvSpPr>
          <p:nvPr userDrawn="1"/>
        </p:nvSpPr>
        <p:spPr bwMode="auto">
          <a:xfrm>
            <a:off x="8143875" y="863600"/>
            <a:ext cx="4841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de-DE" sz="600" smtClean="0">
                <a:solidFill>
                  <a:srgbClr val="FFFFFF"/>
                </a:solidFill>
                <a:latin typeface="Times New Roman" pitchFamily="18" charset="0"/>
              </a:rPr>
              <a:t>FIL</a:t>
            </a:r>
            <a:endParaRPr lang="en-GB" sz="6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1960" y="409139"/>
            <a:ext cx="7283450" cy="481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4323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27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b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GB"/>
              <a:t>SEI-</a:t>
            </a:r>
            <a:r>
              <a:rPr lang="en-GB" err="1"/>
              <a:t>Tagung</a:t>
            </a:r>
            <a:r>
              <a:rPr lang="en-GB"/>
              <a:t> 11.-13.03.13, FZ </a:t>
            </a:r>
            <a:r>
              <a:rPr lang="en-GB" err="1"/>
              <a:t>Jülich</a:t>
            </a:r>
            <a:r>
              <a:rPr lang="en-GB"/>
              <a:t>, Germany</a:t>
            </a:r>
          </a:p>
          <a:p>
            <a:pPr fontAlgn="base">
              <a:spcAft>
                <a:spcPct val="0"/>
              </a:spcAft>
              <a:defRPr/>
            </a:pPr>
            <a:r>
              <a:rPr lang="en-GB"/>
              <a:t>Frank Ludwig, DESY</a:t>
            </a:r>
          </a:p>
        </p:txBody>
      </p:sp>
    </p:spTree>
    <p:extLst>
      <p:ext uri="{BB962C8B-B14F-4D97-AF65-F5344CB8AC3E}">
        <p14:creationId xmlns:p14="http://schemas.microsoft.com/office/powerpoint/2010/main" val="88891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defRPr sz="2400">
          <a:solidFill>
            <a:schemeClr val="tx2"/>
          </a:solidFill>
          <a:latin typeface="Arial" charset="0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Arial" charset="0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Arial" charset="0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Arial" charset="0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Arial" charset="0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27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b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Collaboration Meeting of the European XFEL, Hamburg 22.-25.04.13, DESY, Germany</a:t>
            </a:r>
          </a:p>
          <a:p>
            <a:pPr fontAlgn="base">
              <a:spcAft>
                <a:spcPct val="0"/>
              </a:spcAft>
              <a:defRPr/>
            </a:pPr>
            <a:r>
              <a:rPr lang="en-GB" err="1"/>
              <a:t>Uroš</a:t>
            </a:r>
            <a:r>
              <a:rPr lang="en-GB"/>
              <a:t> </a:t>
            </a:r>
            <a:r>
              <a:rPr lang="en-GB" err="1"/>
              <a:t>Mavrič</a:t>
            </a:r>
            <a:r>
              <a:rPr lang="en-GB"/>
              <a:t>, DESY</a:t>
            </a:r>
          </a:p>
        </p:txBody>
      </p:sp>
    </p:spTree>
    <p:extLst>
      <p:ext uri="{BB962C8B-B14F-4D97-AF65-F5344CB8AC3E}">
        <p14:creationId xmlns:p14="http://schemas.microsoft.com/office/powerpoint/2010/main" val="184736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defRPr sz="2400">
          <a:solidFill>
            <a:schemeClr val="tx2"/>
          </a:solidFill>
          <a:latin typeface="Arial" charset="0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Arial" charset="0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Arial" charset="0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Arial" charset="0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Arial" charset="0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27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b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Collaboration Meeting of the European XFEL, Hamburg 22.-25.04.13, DESY, Germany</a:t>
            </a:r>
          </a:p>
          <a:p>
            <a:pPr fontAlgn="base">
              <a:spcAft>
                <a:spcPct val="0"/>
              </a:spcAft>
              <a:defRPr/>
            </a:pPr>
            <a:r>
              <a:rPr lang="en-GB" dirty="0" err="1"/>
              <a:t>Uroš</a:t>
            </a:r>
            <a:r>
              <a:rPr lang="en-GB" dirty="0"/>
              <a:t> </a:t>
            </a:r>
            <a:r>
              <a:rPr lang="en-GB" dirty="0" err="1"/>
              <a:t>Mavrič</a:t>
            </a:r>
            <a:r>
              <a:rPr lang="en-GB" dirty="0"/>
              <a:t>, DESY</a:t>
            </a:r>
          </a:p>
        </p:txBody>
      </p:sp>
    </p:spTree>
    <p:extLst>
      <p:ext uri="{BB962C8B-B14F-4D97-AF65-F5344CB8AC3E}">
        <p14:creationId xmlns:p14="http://schemas.microsoft.com/office/powerpoint/2010/main" val="234583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defRPr sz="2400">
          <a:solidFill>
            <a:schemeClr val="tx2"/>
          </a:solidFill>
          <a:latin typeface="Arial" charset="0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Arial" charset="0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Arial" charset="0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Arial" charset="0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Arial" charset="0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 fontAlgn="base">
              <a:spcAft>
                <a:spcPct val="0"/>
              </a:spcAft>
            </a:pPr>
            <a:fld id="{3D06F444-504B-4A20-A45D-149F6F48ED9F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6727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 fontAlgn="base">
              <a:spcAft>
                <a:spcPct val="0"/>
              </a:spcAft>
            </a:pPr>
            <a:fld id="{3D06F444-504B-4A20-A45D-149F6F48ED9F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GB" dirty="0" smtClean="0"/>
              <a:t>22.11.2013, DESY WP02 PPR</a:t>
            </a:r>
          </a:p>
          <a:p>
            <a:pPr fontAlgn="base">
              <a:spcAft>
                <a:spcPct val="0"/>
              </a:spcAft>
            </a:pPr>
            <a:r>
              <a:rPr lang="en-GB" dirty="0" smtClean="0"/>
              <a:t>Christian Schmidt (MSK)</a:t>
            </a:r>
            <a:endParaRPr lang="en-GB" dirty="0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1000" dirty="0">
                <a:solidFill>
                  <a:srgbClr val="FFFFFF"/>
                </a:solidFill>
              </a:rPr>
              <a:t>LLRF Software </a:t>
            </a: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22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www.gocct.com/sheets/AM/am90xx1x.htm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t-system.desy.de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ttfinfo.desy.de/uTCAelog/index.j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slide" Target="slide8.xm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rt-system.desy.de/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1.jpeg"/><Relationship Id="rId7" Type="http://schemas.openxmlformats.org/officeDocument/2006/relationships/image" Target="../media/image1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30.gif"/><Relationship Id="rId4" Type="http://schemas.openxmlformats.org/officeDocument/2006/relationships/image" Target="../media/image29.emf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5" y="3298825"/>
            <a:ext cx="7283450" cy="1814513"/>
          </a:xfrm>
        </p:spPr>
        <p:txBody>
          <a:bodyPr/>
          <a:lstStyle/>
          <a:p>
            <a:r>
              <a:rPr lang="en-US" dirty="0"/>
              <a:t>MTCA.4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8398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354419" y="1319213"/>
            <a:ext cx="8484781" cy="1844675"/>
          </a:xfrm>
          <a:ln/>
        </p:spPr>
        <p:txBody>
          <a:bodyPr/>
          <a:lstStyle/>
          <a:p>
            <a: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Procurement Readiness Review</a:t>
            </a:r>
            <a:b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WP02 - LLRF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87" name="Picture 19" descr="DESY-Logo-cyan-RGB_Hintergrund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8" name="Picture 20" descr="Helmholt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10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579296" cy="49294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Functionality of the Concurrent </a:t>
            </a:r>
            <a:r>
              <a:rPr lang="en-US" sz="1800" b="1" dirty="0" smtClean="0">
                <a:hlinkClick r:id="rId2" action="ppaction://hlinkfile"/>
              </a:rPr>
              <a:t>AM 900/412</a:t>
            </a:r>
            <a:endParaRPr lang="en-US" sz="1800" b="1" dirty="0" smtClean="0"/>
          </a:p>
          <a:p>
            <a:pPr lvl="1"/>
            <a:r>
              <a:rPr lang="it-IT" sz="1800" dirty="0" smtClean="0"/>
              <a:t>2-core </a:t>
            </a:r>
            <a:r>
              <a:rPr lang="it-IT" sz="1800" dirty="0"/>
              <a:t>2.5 GHz Intel Core i7-3555LE processor</a:t>
            </a:r>
            <a:endParaRPr lang="en-US" sz="1800" dirty="0" smtClean="0"/>
          </a:p>
          <a:p>
            <a:pPr lvl="1"/>
            <a:r>
              <a:rPr lang="en-US" sz="1800" dirty="0"/>
              <a:t>16 </a:t>
            </a:r>
            <a:r>
              <a:rPr lang="en-US" sz="1800" dirty="0" err="1"/>
              <a:t>Gbytes</a:t>
            </a:r>
            <a:r>
              <a:rPr lang="en-US" sz="1800" dirty="0"/>
              <a:t> of </a:t>
            </a:r>
            <a:r>
              <a:rPr lang="en-US" sz="1800" dirty="0" smtClean="0"/>
              <a:t>DDR3-1600</a:t>
            </a:r>
          </a:p>
          <a:p>
            <a:pPr lvl="1"/>
            <a:r>
              <a:rPr lang="en-US" sz="1800" dirty="0" smtClean="0"/>
              <a:t>X 8 </a:t>
            </a:r>
            <a:r>
              <a:rPr lang="en-US" sz="1800" dirty="0" err="1" smtClean="0"/>
              <a:t>PCIe</a:t>
            </a:r>
            <a:r>
              <a:rPr lang="en-US" sz="1800" dirty="0" smtClean="0"/>
              <a:t> Gen 3</a:t>
            </a:r>
          </a:p>
          <a:p>
            <a:pPr lvl="1"/>
            <a:r>
              <a:rPr lang="en-US" sz="1600" dirty="0"/>
              <a:t>2 x SATA interfaces for </a:t>
            </a:r>
            <a:r>
              <a:rPr lang="en-US" sz="1600" dirty="0" smtClean="0"/>
              <a:t>onboard </a:t>
            </a:r>
            <a:r>
              <a:rPr lang="en-US" sz="1600" dirty="0"/>
              <a:t>storage</a:t>
            </a:r>
            <a:endParaRPr lang="en-US" sz="1800" dirty="0" smtClean="0"/>
          </a:p>
          <a:p>
            <a:pPr lvl="1"/>
            <a:r>
              <a:rPr lang="en-US" sz="1800" dirty="0" smtClean="0"/>
              <a:t>4 </a:t>
            </a:r>
            <a:r>
              <a:rPr lang="en-US" sz="1800" dirty="0"/>
              <a:t>x Gigabit Ethernet </a:t>
            </a:r>
            <a:r>
              <a:rPr lang="en-US" sz="1800" dirty="0" smtClean="0"/>
              <a:t>interfaces</a:t>
            </a:r>
          </a:p>
          <a:p>
            <a:pPr lvl="1"/>
            <a:r>
              <a:rPr lang="en-US" sz="1800" dirty="0"/>
              <a:t>2 x USB 3.0 ports via front panel </a:t>
            </a:r>
            <a:endParaRPr lang="en-US" sz="1800" dirty="0" smtClean="0"/>
          </a:p>
          <a:p>
            <a:pPr lvl="1"/>
            <a:r>
              <a:rPr lang="en-US" sz="1800" dirty="0"/>
              <a:t>3 serial port </a:t>
            </a:r>
            <a:r>
              <a:rPr lang="en-US" sz="1800" dirty="0" smtClean="0"/>
              <a:t>interfaces</a:t>
            </a:r>
          </a:p>
          <a:p>
            <a:pPr lvl="1"/>
            <a:r>
              <a:rPr lang="en-US" sz="1600" dirty="0" smtClean="0"/>
              <a:t>Display Port </a:t>
            </a:r>
            <a:r>
              <a:rPr lang="en-US" sz="1600" dirty="0"/>
              <a:t>graphics interface via front </a:t>
            </a:r>
            <a:r>
              <a:rPr lang="en-US" sz="1600" dirty="0" smtClean="0"/>
              <a:t>panel</a:t>
            </a:r>
          </a:p>
          <a:p>
            <a:pPr lvl="1"/>
            <a:r>
              <a:rPr lang="en-US" sz="1600" dirty="0" smtClean="0"/>
              <a:t>Serial-over-LAN (SOL)</a:t>
            </a:r>
          </a:p>
          <a:p>
            <a:pPr lvl="1"/>
            <a:r>
              <a:rPr lang="en-US" sz="1600" dirty="0" smtClean="0"/>
              <a:t>Possibility to switch to a quad-core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Performance</a:t>
            </a:r>
          </a:p>
          <a:p>
            <a:pPr lvl="1"/>
            <a:r>
              <a:rPr lang="en-US" sz="1800" dirty="0" smtClean="0"/>
              <a:t>CPU usage 50 % with most of the servers running. </a:t>
            </a:r>
          </a:p>
          <a:p>
            <a:pPr lvl="1"/>
            <a:r>
              <a:rPr lang="en-US" sz="1800" dirty="0" smtClean="0"/>
              <a:t>Internal CPU Temperature during operation ~50degC.</a:t>
            </a:r>
          </a:p>
          <a:p>
            <a:pPr marL="0" indent="0">
              <a:buNone/>
            </a:pPr>
            <a:r>
              <a:rPr lang="en-US" sz="1800" b="1" dirty="0" smtClean="0"/>
              <a:t>Upgradability</a:t>
            </a:r>
          </a:p>
          <a:p>
            <a:pPr lvl="1"/>
            <a:r>
              <a:rPr lang="en-US" sz="1800" dirty="0"/>
              <a:t>Supported by industry - </a:t>
            </a:r>
            <a:r>
              <a:rPr lang="en-US" sz="1800" dirty="0" smtClean="0"/>
              <a:t>COTS</a:t>
            </a:r>
          </a:p>
          <a:p>
            <a:pPr lvl="1"/>
            <a:r>
              <a:rPr lang="en-US" sz="1800" dirty="0"/>
              <a:t>V</a:t>
            </a:r>
            <a:r>
              <a:rPr lang="en-US" sz="1800" dirty="0" smtClean="0"/>
              <a:t>endors CCT, </a:t>
            </a:r>
            <a:r>
              <a:rPr lang="en-US" sz="1800" dirty="0" err="1" smtClean="0"/>
              <a:t>ADLink</a:t>
            </a:r>
            <a:r>
              <a:rPr lang="en-US" sz="1800" dirty="0" smtClean="0"/>
              <a:t>, Kontron</a:t>
            </a:r>
          </a:p>
          <a:p>
            <a:pPr marL="0" indent="0">
              <a:buNone/>
            </a:pPr>
            <a:r>
              <a:rPr lang="en-US" sz="1800" b="1" dirty="0" smtClean="0"/>
              <a:t>Experience</a:t>
            </a:r>
            <a:endParaRPr lang="en-US" sz="1800" b="1" dirty="0"/>
          </a:p>
          <a:p>
            <a:pPr lvl="1"/>
            <a:r>
              <a:rPr lang="en-US" sz="1800" dirty="0" smtClean="0"/>
              <a:t>More than 10 different CPUs running continuously.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21974"/>
            <a:ext cx="3528392" cy="2307026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5727" r="8953" b="15352"/>
          <a:stretch/>
        </p:blipFill>
        <p:spPr bwMode="auto">
          <a:xfrm>
            <a:off x="7376149" y="3284984"/>
            <a:ext cx="1588339" cy="12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77" y="4797160"/>
            <a:ext cx="1960207" cy="15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8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Platform related problems were a major “showstopper” at the beginning:</a:t>
            </a:r>
          </a:p>
          <a:p>
            <a:pPr lvl="1"/>
            <a:r>
              <a:rPr lang="en-US" sz="1800" dirty="0" smtClean="0"/>
              <a:t> Platform </a:t>
            </a:r>
            <a:r>
              <a:rPr lang="en-US" sz="1800" dirty="0"/>
              <a:t>m</a:t>
            </a:r>
            <a:r>
              <a:rPr lang="en-US" sz="1800" dirty="0" smtClean="0"/>
              <a:t>anagement related (FW and HW)</a:t>
            </a:r>
            <a:endParaRPr lang="en-US" sz="1800" dirty="0"/>
          </a:p>
          <a:p>
            <a:pPr lvl="2"/>
            <a:r>
              <a:rPr lang="en-US" sz="1600" dirty="0" smtClean="0"/>
              <a:t>Debugging in collaboration with industry</a:t>
            </a:r>
          </a:p>
          <a:p>
            <a:pPr lvl="2"/>
            <a:r>
              <a:rPr lang="en-US" sz="1600" dirty="0" smtClean="0"/>
              <a:t>long </a:t>
            </a:r>
            <a:r>
              <a:rPr lang="en-US" sz="1600" dirty="0"/>
              <a:t>debugging periods</a:t>
            </a:r>
          </a:p>
          <a:p>
            <a:pPr lvl="2"/>
            <a:r>
              <a:rPr lang="en-US" sz="1600" dirty="0"/>
              <a:t>MTCA interoperability workshop </a:t>
            </a:r>
          </a:p>
          <a:p>
            <a:pPr lvl="1"/>
            <a:r>
              <a:rPr lang="en-US" sz="1800" dirty="0"/>
              <a:t>Bad cooling – overheating of components</a:t>
            </a:r>
          </a:p>
          <a:p>
            <a:pPr lvl="2"/>
            <a:r>
              <a:rPr lang="en-US" sz="1600" dirty="0"/>
              <a:t>improved </a:t>
            </a:r>
            <a:r>
              <a:rPr lang="en-US" sz="1600" dirty="0" smtClean="0"/>
              <a:t>cooling of crates</a:t>
            </a:r>
            <a:endParaRPr lang="en-US" sz="1600" dirty="0"/>
          </a:p>
          <a:p>
            <a:pPr lvl="1"/>
            <a:r>
              <a:rPr lang="en-US" sz="1800" dirty="0"/>
              <a:t>Backplane connectivity</a:t>
            </a:r>
          </a:p>
          <a:p>
            <a:pPr lvl="2"/>
            <a:r>
              <a:rPr lang="en-US" sz="1600" dirty="0" smtClean="0"/>
              <a:t>Improved the manufacturing process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94520"/>
            <a:ext cx="1426467" cy="1069850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 bwMode="auto">
          <a:xfrm rot="16200000">
            <a:off x="3894772" y="721853"/>
            <a:ext cx="418355" cy="7128794"/>
          </a:xfrm>
          <a:prstGeom prst="leftBrac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4437112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2,5 years of debugging in collaboration with industry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Tracking of bugs: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RT (</a:t>
            </a:r>
            <a:r>
              <a:rPr lang="en-US" sz="1400" dirty="0" smtClean="0">
                <a:solidFill>
                  <a:schemeClr val="tx2"/>
                </a:solidFill>
                <a:hlinkClick r:id="rId3"/>
              </a:rPr>
              <a:t>https://rt-system.desy.de/</a:t>
            </a:r>
            <a:r>
              <a:rPr lang="en-US" sz="1400" dirty="0" smtClean="0">
                <a:solidFill>
                  <a:schemeClr val="tx2"/>
                </a:solidFill>
              </a:rPr>
              <a:t>) - ~80 bugs reported and solved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DESY Log-book (</a:t>
            </a:r>
            <a:r>
              <a:rPr lang="en-US" sz="1400" u="sng" dirty="0">
                <a:solidFill>
                  <a:schemeClr val="tx2"/>
                </a:solidFill>
                <a:hlinkClick r:id="rId4"/>
              </a:rPr>
              <a:t>http://</a:t>
            </a:r>
            <a:r>
              <a:rPr lang="en-US" sz="1400" u="sng" dirty="0" smtClean="0">
                <a:solidFill>
                  <a:schemeClr val="tx2"/>
                </a:solidFill>
                <a:hlinkClick r:id="rId4"/>
              </a:rPr>
              <a:t>ttfinfo.desy.de/uTCAelog/index.jsp</a:t>
            </a:r>
            <a:r>
              <a:rPr lang="en-US" sz="1400" dirty="0" smtClean="0">
                <a:solidFill>
                  <a:schemeClr val="tx2"/>
                </a:solidFill>
              </a:rPr>
              <a:t>) – a list of </a:t>
            </a:r>
            <a:r>
              <a:rPr lang="en-US" sz="1400" dirty="0" smtClean="0">
                <a:solidFill>
                  <a:schemeClr val="tx2"/>
                </a:solidFill>
              </a:rPr>
              <a:t>bugs/solutions </a:t>
            </a:r>
            <a:r>
              <a:rPr lang="en-US" sz="1400" dirty="0" smtClean="0">
                <a:solidFill>
                  <a:schemeClr val="tx2"/>
                </a:solidFill>
              </a:rPr>
              <a:t>and procedures</a:t>
            </a: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3858307" y="5366829"/>
            <a:ext cx="419274" cy="576064"/>
          </a:xfrm>
          <a:prstGeom prst="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608" y="5949280"/>
            <a:ext cx="6912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Today MTCA.4 is a much more stable and reliable infrastructure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043608" y="5919663"/>
            <a:ext cx="6624739" cy="461665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35869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 using MTCA.4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Hosted in the LLRF crate:</a:t>
            </a:r>
          </a:p>
          <a:p>
            <a:pPr lvl="1"/>
            <a:r>
              <a:rPr lang="en-US" sz="2000" dirty="0" smtClean="0"/>
              <a:t>High-Order Modes Measurements  </a:t>
            </a:r>
          </a:p>
          <a:p>
            <a:pPr lvl="1"/>
            <a:r>
              <a:rPr lang="en-US" sz="2000" dirty="0" smtClean="0"/>
              <a:t>Machine protection system</a:t>
            </a:r>
          </a:p>
          <a:p>
            <a:pPr lvl="1"/>
            <a:r>
              <a:rPr lang="en-US" sz="2000" dirty="0" smtClean="0"/>
              <a:t>Klystron lifetime </a:t>
            </a:r>
            <a:r>
              <a:rPr lang="en-US" sz="2000" dirty="0"/>
              <a:t>M</a:t>
            </a:r>
            <a:r>
              <a:rPr lang="en-US" sz="2000" dirty="0" smtClean="0"/>
              <a:t>onitoring</a:t>
            </a:r>
          </a:p>
          <a:p>
            <a:pPr lvl="1"/>
            <a:r>
              <a:rPr lang="en-US" sz="2000" dirty="0" smtClean="0"/>
              <a:t>Timing</a:t>
            </a:r>
          </a:p>
          <a:p>
            <a:pPr lvl="1"/>
            <a:r>
              <a:rPr lang="en-US" sz="2000" dirty="0" smtClean="0"/>
              <a:t>Dark current monitors</a:t>
            </a:r>
          </a:p>
          <a:p>
            <a:pPr marL="0" indent="0">
              <a:buNone/>
            </a:pPr>
            <a:r>
              <a:rPr lang="en-US" dirty="0" smtClean="0"/>
              <a:t>Other applications:</a:t>
            </a:r>
          </a:p>
          <a:p>
            <a:pPr lvl="1"/>
            <a:r>
              <a:rPr lang="en-US" sz="2000" dirty="0" smtClean="0"/>
              <a:t>BAMs</a:t>
            </a:r>
          </a:p>
          <a:p>
            <a:pPr lvl="1"/>
            <a:r>
              <a:rPr lang="en-US" sz="2000" dirty="0" smtClean="0"/>
              <a:t>BPMs</a:t>
            </a:r>
          </a:p>
          <a:p>
            <a:pPr lvl="1"/>
            <a:r>
              <a:rPr lang="en-US" sz="2000" dirty="0" smtClean="0"/>
              <a:t>Laser Synch</a:t>
            </a:r>
          </a:p>
          <a:p>
            <a:pPr lvl="1"/>
            <a:r>
              <a:rPr lang="en-US" sz="2000" dirty="0" smtClean="0"/>
              <a:t>Transverse deflecting system</a:t>
            </a:r>
          </a:p>
          <a:p>
            <a:pPr lvl="1"/>
            <a:r>
              <a:rPr lang="en-US" sz="2000" dirty="0" smtClean="0"/>
              <a:t>….</a:t>
            </a:r>
          </a:p>
          <a:p>
            <a:pPr marL="30003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4731581"/>
            <a:ext cx="1165175" cy="158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49" y="1628800"/>
            <a:ext cx="2326775" cy="1545410"/>
          </a:xfrm>
          <a:prstGeom prst="rect">
            <a:avLst/>
          </a:prstGeom>
        </p:spPr>
      </p:pic>
      <p:pic>
        <p:nvPicPr>
          <p:cNvPr id="9" name="Picture 6" descr="D:\eBPM\IMG_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04655"/>
            <a:ext cx="2030932" cy="871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040" y="5013176"/>
            <a:ext cx="2599642" cy="1024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508736"/>
            <a:ext cx="1402656" cy="106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716016" y="3139404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Low-Latency Camera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96908" y="329180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EBPM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287055" y="131277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 Charge BPMs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60032" y="4643844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 optical detector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557344" y="4362249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Laser Synch.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051720" y="3068960"/>
            <a:ext cx="5415607" cy="21526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 you for your attention.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42082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3" y="547730"/>
            <a:ext cx="7283450" cy="4810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Myriad Pro" pitchFamily="34" charset="0"/>
              </a:rPr>
              <a:t>Laser Synchronization</a:t>
            </a:r>
            <a:endParaRPr lang="en-GB" dirty="0" smtClean="0">
              <a:solidFill>
                <a:schemeClr val="accent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9" r="11456"/>
          <a:stretch>
            <a:fillRect/>
          </a:stretch>
        </p:blipFill>
        <p:spPr>
          <a:xfrm>
            <a:off x="119380" y="1110933"/>
            <a:ext cx="4308475" cy="2608262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" t="1880" b="12401"/>
          <a:stretch/>
        </p:blipFill>
        <p:spPr bwMode="auto">
          <a:xfrm>
            <a:off x="350374" y="3741420"/>
            <a:ext cx="4369264" cy="26665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Content Placeholder 2"/>
          <p:cNvSpPr txBox="1">
            <a:spLocks/>
          </p:cNvSpPr>
          <p:nvPr/>
        </p:nvSpPr>
        <p:spPr bwMode="auto">
          <a:xfrm>
            <a:off x="4067175" y="1148715"/>
            <a:ext cx="28194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5113" indent="-265113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400" dirty="0">
                <a:solidFill>
                  <a:srgbClr val="261748"/>
                </a:solidFill>
                <a:latin typeface="Myriad Pro"/>
                <a:ea typeface="ＭＳ Ｐゴシック"/>
              </a:rPr>
              <a:t>3 GHz harmonic of laser extracted from Photo Diode </a:t>
            </a:r>
            <a:r>
              <a:rPr lang="en-US" sz="1400" dirty="0">
                <a:solidFill>
                  <a:srgbClr val="261748"/>
                </a:solidFill>
                <a:latin typeface="Myriad Pro"/>
                <a:ea typeface="ＭＳ Ｐゴシック"/>
                <a:sym typeface="Wingdings" pitchFamily="2" charset="2"/>
              </a:rPr>
              <a:t> down converted to 25 MHz</a:t>
            </a:r>
          </a:p>
          <a:p>
            <a:pPr fontAlgn="base">
              <a:spcBef>
                <a:spcPct val="2000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1400" dirty="0">
                <a:solidFill>
                  <a:srgbClr val="261748"/>
                </a:solidFill>
                <a:latin typeface="Myriad Pro"/>
                <a:ea typeface="ＭＳ Ｐゴシック"/>
                <a:sym typeface="Wingdings" pitchFamily="2" charset="2"/>
              </a:rPr>
              <a:t>Phase noise measurement shows synchronization lock in the order of 20 </a:t>
            </a:r>
            <a:r>
              <a:rPr lang="en-US" sz="1400" dirty="0" err="1" smtClean="0">
                <a:solidFill>
                  <a:srgbClr val="261748"/>
                </a:solidFill>
                <a:latin typeface="Myriad Pro"/>
                <a:ea typeface="ＭＳ Ｐゴシック"/>
                <a:sym typeface="Wingdings" pitchFamily="2" charset="2"/>
              </a:rPr>
              <a:t>fs</a:t>
            </a:r>
            <a:r>
              <a:rPr lang="en-US" sz="1400" dirty="0" smtClean="0">
                <a:solidFill>
                  <a:srgbClr val="261748"/>
                </a:solidFill>
                <a:latin typeface="Myriad Pro"/>
                <a:ea typeface="ＭＳ Ｐゴシック"/>
                <a:sym typeface="Wingdings" pitchFamily="2" charset="2"/>
              </a:rPr>
              <a:t> in MTCA.4</a:t>
            </a:r>
            <a:endParaRPr lang="de-DE" sz="1400" dirty="0">
              <a:solidFill>
                <a:srgbClr val="261748"/>
              </a:solidFill>
              <a:latin typeface="Myriad Pro"/>
              <a:ea typeface="ＭＳ Ｐゴシック"/>
            </a:endParaRPr>
          </a:p>
        </p:txBody>
      </p:sp>
      <p:grpSp>
        <p:nvGrpSpPr>
          <p:cNvPr id="15366" name="Group 1"/>
          <p:cNvGrpSpPr>
            <a:grpSpLocks/>
          </p:cNvGrpSpPr>
          <p:nvPr/>
        </p:nvGrpSpPr>
        <p:grpSpPr bwMode="auto">
          <a:xfrm>
            <a:off x="4864989" y="3380693"/>
            <a:ext cx="3978976" cy="2661147"/>
            <a:chOff x="5036820" y="2526075"/>
            <a:chExt cx="3489404" cy="2461901"/>
          </a:xfrm>
        </p:grpSpPr>
        <p:pic>
          <p:nvPicPr>
            <p:cNvPr id="15369" name="Content Placeholder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5531" r="8536" b="-171"/>
            <a:stretch>
              <a:fillRect/>
            </a:stretch>
          </p:blipFill>
          <p:spPr bwMode="auto">
            <a:xfrm>
              <a:off x="5036820" y="2760820"/>
              <a:ext cx="3444240" cy="169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Box 2"/>
            <p:cNvSpPr txBox="1">
              <a:spLocks noChangeArrowheads="1"/>
            </p:cNvSpPr>
            <p:nvPr/>
          </p:nvSpPr>
          <p:spPr bwMode="auto">
            <a:xfrm>
              <a:off x="5330824" y="2526075"/>
              <a:ext cx="1861416" cy="19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r>
                <a:rPr lang="en-US" sz="1400" b="1" dirty="0">
                  <a:solidFill>
                    <a:srgbClr val="261748"/>
                  </a:solidFill>
                  <a:latin typeface="Myriad Pro"/>
                  <a:ea typeface="ＭＳ Ｐゴシック"/>
                </a:rPr>
                <a:t>SSB Phase Noise:</a:t>
              </a:r>
              <a:endParaRPr lang="de-DE" sz="1400" b="1" dirty="0">
                <a:solidFill>
                  <a:srgbClr val="261748"/>
                </a:solidFill>
                <a:latin typeface="Myriad Pro"/>
                <a:ea typeface="ＭＳ Ｐゴシック"/>
              </a:endParaRPr>
            </a:p>
          </p:txBody>
        </p:sp>
        <p:cxnSp>
          <p:nvCxnSpPr>
            <p:cNvPr id="15371" name="Straight Connector 10"/>
            <p:cNvCxnSpPr>
              <a:cxnSpLocks noChangeShapeType="1"/>
            </p:cNvCxnSpPr>
            <p:nvPr/>
          </p:nvCxnSpPr>
          <p:spPr bwMode="auto">
            <a:xfrm>
              <a:off x="5330825" y="4201000"/>
              <a:ext cx="0" cy="66294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2" name="Straight Connector 13"/>
            <p:cNvCxnSpPr>
              <a:cxnSpLocks noChangeShapeType="1"/>
            </p:cNvCxnSpPr>
            <p:nvPr/>
          </p:nvCxnSpPr>
          <p:spPr bwMode="auto">
            <a:xfrm>
              <a:off x="8435340" y="4193380"/>
              <a:ext cx="0" cy="66294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3" name="Straight Arrow Connector 12"/>
            <p:cNvCxnSpPr>
              <a:cxnSpLocks noChangeShapeType="1"/>
            </p:cNvCxnSpPr>
            <p:nvPr/>
          </p:nvCxnSpPr>
          <p:spPr bwMode="auto">
            <a:xfrm>
              <a:off x="7929245" y="4703920"/>
              <a:ext cx="502919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4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5338444" y="4688680"/>
              <a:ext cx="480061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5" name="TextBox 24"/>
            <p:cNvSpPr txBox="1">
              <a:spLocks noChangeArrowheads="1"/>
            </p:cNvSpPr>
            <p:nvPr/>
          </p:nvSpPr>
          <p:spPr bwMode="auto">
            <a:xfrm>
              <a:off x="5818505" y="4580809"/>
              <a:ext cx="2707719" cy="407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r>
                <a:rPr lang="en-US" sz="1300" b="1" dirty="0">
                  <a:solidFill>
                    <a:srgbClr val="261748"/>
                  </a:solidFill>
                  <a:latin typeface="Myriad Pro"/>
                  <a:ea typeface="ＭＳ Ｐゴシック"/>
                </a:rPr>
                <a:t> ~ 20 </a:t>
              </a:r>
              <a:r>
                <a:rPr lang="en-US" sz="1300" b="1" dirty="0" err="1">
                  <a:solidFill>
                    <a:srgbClr val="261748"/>
                  </a:solidFill>
                  <a:latin typeface="Myriad Pro"/>
                  <a:ea typeface="ＭＳ Ｐゴシック"/>
                </a:rPr>
                <a:t>fs</a:t>
              </a:r>
              <a:r>
                <a:rPr lang="en-US" sz="1300" b="1" dirty="0">
                  <a:solidFill>
                    <a:srgbClr val="261748"/>
                  </a:solidFill>
                  <a:latin typeface="Myriad Pro"/>
                  <a:ea typeface="ＭＳ Ｐゴシック"/>
                </a:rPr>
                <a:t> relative jitter</a:t>
              </a:r>
            </a:p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r>
                <a:rPr lang="en-US" sz="1300" b="1" dirty="0">
                  <a:solidFill>
                    <a:srgbClr val="261748"/>
                  </a:solidFill>
                  <a:latin typeface="Myriad Pro"/>
                  <a:ea typeface="ＭＳ Ｐゴシック"/>
                </a:rPr>
                <a:t>reference (green) vs. laser (red) </a:t>
              </a:r>
              <a:endParaRPr lang="de-DE" sz="1300" b="1" dirty="0">
                <a:solidFill>
                  <a:srgbClr val="261748"/>
                </a:solidFill>
                <a:latin typeface="Myriad Pro"/>
                <a:ea typeface="ＭＳ Ｐゴシック"/>
              </a:endParaRPr>
            </a:p>
          </p:txBody>
        </p:sp>
      </p:grp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1087755"/>
            <a:ext cx="1836738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7002242" y="6114573"/>
            <a:ext cx="1734466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of </a:t>
            </a:r>
            <a:r>
              <a:rPr lang="en-US" sz="1200" b="1" dirty="0" err="1" smtClean="0">
                <a:solidFill>
                  <a:srgbClr val="261748"/>
                </a:solidFill>
                <a:ea typeface="ＭＳ Ｐゴシック"/>
                <a:cs typeface="ＭＳ Ｐゴシック"/>
              </a:rPr>
              <a:t>M.Felber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      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 bwMode="auto">
          <a:xfrm>
            <a:off x="1488677" y="6553972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800" b="0" kern="12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6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HOM-BPMs for 1.3 GHz Cavities in the XFEL</a:t>
            </a:r>
            <a:endParaRPr lang="en-GB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82575" y="977900"/>
            <a:ext cx="4183063" cy="217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8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 smtClean="0">
                <a:solidFill>
                  <a:srgbClr val="990000"/>
                </a:solidFill>
              </a:rPr>
              <a:t>No down-conversion</a:t>
            </a:r>
          </a:p>
          <a:p>
            <a:r>
              <a:rPr lang="en-US" b="1" dirty="0" smtClean="0">
                <a:solidFill>
                  <a:srgbClr val="261748"/>
                </a:solidFill>
              </a:rPr>
              <a:t>DRTM-HOM</a:t>
            </a:r>
          </a:p>
          <a:p>
            <a:pPr lvl="1">
              <a:buClr>
                <a:srgbClr val="E0E0E0"/>
              </a:buClr>
            </a:pPr>
            <a:r>
              <a:rPr lang="en-US" b="1" dirty="0" smtClean="0">
                <a:solidFill>
                  <a:srgbClr val="261748"/>
                </a:solidFill>
                <a:ea typeface="ＭＳ Ｐゴシック"/>
              </a:rPr>
              <a:t>8 channels</a:t>
            </a:r>
          </a:p>
          <a:p>
            <a:pPr lvl="1">
              <a:buClr>
                <a:srgbClr val="E0E0E0"/>
              </a:buClr>
            </a:pPr>
            <a:r>
              <a:rPr lang="en-US" b="1" dirty="0" smtClean="0">
                <a:solidFill>
                  <a:srgbClr val="261748"/>
                </a:solidFill>
                <a:ea typeface="ＭＳ Ｐゴシック"/>
              </a:rPr>
              <a:t>1.3, 1.7 and 2.4 GHz</a:t>
            </a:r>
            <a:endParaRPr lang="en-GB" b="1" dirty="0">
              <a:solidFill>
                <a:srgbClr val="261748"/>
              </a:solidFill>
              <a:ea typeface="ＭＳ Ｐゴシック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618038" y="977900"/>
            <a:ext cx="4184650" cy="2172575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 smtClean="0">
                <a:solidFill>
                  <a:srgbClr val="261748"/>
                </a:solidFill>
              </a:rPr>
              <a:t>DAMC-DS800 </a:t>
            </a:r>
          </a:p>
          <a:p>
            <a:pPr lvl="1">
              <a:buClr>
                <a:srgbClr val="E0E0E0"/>
              </a:buClr>
            </a:pPr>
            <a:r>
              <a:rPr lang="en-US" b="1" dirty="0" smtClean="0">
                <a:solidFill>
                  <a:srgbClr val="261748"/>
                </a:solidFill>
                <a:ea typeface="ＭＳ Ｐゴシック"/>
              </a:rPr>
              <a:t>AMC Fast Digitizer Card</a:t>
            </a:r>
          </a:p>
          <a:p>
            <a:pPr lvl="1">
              <a:buClr>
                <a:srgbClr val="E0E0E0"/>
              </a:buClr>
            </a:pPr>
            <a:r>
              <a:rPr lang="en-US" b="1" dirty="0" smtClean="0">
                <a:solidFill>
                  <a:srgbClr val="261748"/>
                </a:solidFill>
                <a:ea typeface="ＭＳ Ｐゴシック"/>
              </a:rPr>
              <a:t>No down-conversion</a:t>
            </a:r>
          </a:p>
          <a:p>
            <a:pPr lvl="1">
              <a:buClr>
                <a:srgbClr val="E0E0E0"/>
              </a:buClr>
            </a:pPr>
            <a:r>
              <a:rPr lang="en-US" b="1" dirty="0" smtClean="0">
                <a:solidFill>
                  <a:srgbClr val="261748"/>
                </a:solidFill>
                <a:ea typeface="ＭＳ Ｐゴシック"/>
              </a:rPr>
              <a:t>8 analog channels up to 2.7 GHz  @ 800 MSPS, 12-bit ADCs</a:t>
            </a:r>
            <a:endParaRPr lang="en-GB" b="1" dirty="0">
              <a:solidFill>
                <a:srgbClr val="261748"/>
              </a:solidFill>
              <a:ea typeface="ＭＳ Ｐゴシック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2575" y="2981198"/>
            <a:ext cx="4157017" cy="2843299"/>
            <a:chOff x="459389" y="1244601"/>
            <a:chExt cx="7680008" cy="5016500"/>
          </a:xfrm>
        </p:grpSpPr>
        <p:sp>
          <p:nvSpPr>
            <p:cNvPr id="8" name="Rectangle 1040"/>
            <p:cNvSpPr>
              <a:spLocks noChangeArrowheads="1"/>
            </p:cNvSpPr>
            <p:nvPr/>
          </p:nvSpPr>
          <p:spPr bwMode="auto">
            <a:xfrm>
              <a:off x="1577183" y="1606899"/>
              <a:ext cx="4782990" cy="4291790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9" name="Rectangle 1044"/>
            <p:cNvSpPr>
              <a:spLocks noChangeArrowheads="1"/>
            </p:cNvSpPr>
            <p:nvPr/>
          </p:nvSpPr>
          <p:spPr bwMode="auto">
            <a:xfrm>
              <a:off x="5141242" y="1665780"/>
              <a:ext cx="1767627" cy="1877658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0" name="Rectangle 1046"/>
            <p:cNvSpPr>
              <a:spLocks noChangeArrowheads="1"/>
            </p:cNvSpPr>
            <p:nvPr/>
          </p:nvSpPr>
          <p:spPr bwMode="auto">
            <a:xfrm>
              <a:off x="1471684" y="1244601"/>
              <a:ext cx="210122" cy="5016500"/>
            </a:xfrm>
            <a:prstGeom prst="rect">
              <a:avLst/>
            </a:prstGeom>
            <a:gradFill rotWithShape="0">
              <a:gsLst>
                <a:gs pos="0">
                  <a:srgbClr val="B2B2B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1" name="Rectangle 1050"/>
            <p:cNvSpPr>
              <a:spLocks noChangeArrowheads="1"/>
            </p:cNvSpPr>
            <p:nvPr/>
          </p:nvSpPr>
          <p:spPr bwMode="auto">
            <a:xfrm>
              <a:off x="6757234" y="1743427"/>
              <a:ext cx="647697" cy="152942"/>
            </a:xfrm>
            <a:prstGeom prst="rect">
              <a:avLst/>
            </a:prstGeom>
            <a:gradFill rotWithShape="0">
              <a:gsLst>
                <a:gs pos="0">
                  <a:srgbClr val="969696"/>
                </a:gs>
                <a:gs pos="50000">
                  <a:schemeClr val="bg1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graphicFrame>
          <p:nvGraphicFramePr>
            <p:cNvPr id="12" name="Object 10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3022715"/>
                </p:ext>
              </p:extLst>
            </p:nvPr>
          </p:nvGraphicFramePr>
          <p:xfrm>
            <a:off x="5775942" y="4025794"/>
            <a:ext cx="719182" cy="804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" name="Image" r:id="rId3" imgW="964739" imgH="995345" progId="">
                    <p:embed/>
                  </p:oleObj>
                </mc:Choice>
                <mc:Fallback>
                  <p:oleObj name="Image" r:id="rId3" imgW="964739" imgH="99534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5942" y="4025794"/>
                          <a:ext cx="719182" cy="8047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0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5632321"/>
                </p:ext>
              </p:extLst>
            </p:nvPr>
          </p:nvGraphicFramePr>
          <p:xfrm>
            <a:off x="5823598" y="5268154"/>
            <a:ext cx="656361" cy="435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" name="Image" r:id="rId5" imgW="807448" imgH="462255" progId="">
                    <p:embed/>
                  </p:oleObj>
                </mc:Choice>
                <mc:Fallback>
                  <p:oleObj name="Image" r:id="rId5" imgW="807448" imgH="46225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3598" y="5268154"/>
                          <a:ext cx="656361" cy="4352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0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4341292"/>
                </p:ext>
              </p:extLst>
            </p:nvPr>
          </p:nvGraphicFramePr>
          <p:xfrm>
            <a:off x="6510287" y="1696368"/>
            <a:ext cx="584877" cy="2400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0" name="Image" r:id="rId7" imgW="741640" imgH="279345" progId="">
                    <p:embed/>
                  </p:oleObj>
                </mc:Choice>
                <mc:Fallback>
                  <p:oleObj name="Image" r:id="rId7" imgW="741640" imgH="27934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0287" y="1696368"/>
                          <a:ext cx="584877" cy="2400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059"/>
            <p:cNvSpPr>
              <a:spLocks noChangeArrowheads="1"/>
            </p:cNvSpPr>
            <p:nvPr/>
          </p:nvSpPr>
          <p:spPr bwMode="auto">
            <a:xfrm>
              <a:off x="1138087" y="2326960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6" name="Rectangle 1061"/>
            <p:cNvSpPr>
              <a:spLocks noChangeArrowheads="1"/>
            </p:cNvSpPr>
            <p:nvPr/>
          </p:nvSpPr>
          <p:spPr bwMode="auto">
            <a:xfrm>
              <a:off x="1138087" y="1978723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7" name="Rectangle 1062"/>
            <p:cNvSpPr>
              <a:spLocks noChangeArrowheads="1"/>
            </p:cNvSpPr>
            <p:nvPr/>
          </p:nvSpPr>
          <p:spPr bwMode="auto">
            <a:xfrm>
              <a:off x="1138087" y="5385802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18" name="Rectangle 1063"/>
            <p:cNvSpPr>
              <a:spLocks noChangeArrowheads="1"/>
            </p:cNvSpPr>
            <p:nvPr/>
          </p:nvSpPr>
          <p:spPr bwMode="auto">
            <a:xfrm>
              <a:off x="1138087" y="5037564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grpSp>
          <p:nvGrpSpPr>
            <p:cNvPr id="19" name="Group 1068"/>
            <p:cNvGrpSpPr>
              <a:grpSpLocks/>
            </p:cNvGrpSpPr>
            <p:nvPr/>
          </p:nvGrpSpPr>
          <p:grpSpPr bwMode="auto">
            <a:xfrm>
              <a:off x="1021112" y="1564603"/>
              <a:ext cx="441907" cy="282355"/>
              <a:chOff x="704" y="1228"/>
              <a:chExt cx="204" cy="120"/>
            </a:xfrm>
          </p:grpSpPr>
          <p:sp>
            <p:nvSpPr>
              <p:cNvPr id="44" name="AutoShape 1065"/>
              <p:cNvSpPr>
                <a:spLocks noChangeArrowheads="1"/>
              </p:cNvSpPr>
              <p:nvPr/>
            </p:nvSpPr>
            <p:spPr bwMode="auto">
              <a:xfrm rot="5400000">
                <a:off x="737" y="1195"/>
                <a:ext cx="120" cy="185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1200" b="1">
                  <a:solidFill>
                    <a:srgbClr val="261748"/>
                  </a:solidFill>
                  <a:latin typeface="Arial" pitchFamily="34" charset="0"/>
                  <a:ea typeface="ＭＳ Ｐゴシック"/>
                </a:endParaRPr>
              </a:p>
            </p:txBody>
          </p:sp>
          <p:sp>
            <p:nvSpPr>
              <p:cNvPr id="45" name="Rectangle 1066"/>
              <p:cNvSpPr>
                <a:spLocks noChangeArrowheads="1"/>
              </p:cNvSpPr>
              <p:nvPr/>
            </p:nvSpPr>
            <p:spPr bwMode="auto">
              <a:xfrm>
                <a:off x="758" y="1264"/>
                <a:ext cx="150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1200" b="1">
                  <a:solidFill>
                    <a:srgbClr val="261748"/>
                  </a:solidFill>
                  <a:latin typeface="Arial" pitchFamily="34" charset="0"/>
                  <a:ea typeface="ＭＳ Ｐゴシック"/>
                </a:endParaRPr>
              </a:p>
            </p:txBody>
          </p:sp>
        </p:grpSp>
        <p:sp>
          <p:nvSpPr>
            <p:cNvPr id="20" name="Rectangle 1070"/>
            <p:cNvSpPr>
              <a:spLocks noChangeArrowheads="1"/>
            </p:cNvSpPr>
            <p:nvPr/>
          </p:nvSpPr>
          <p:spPr bwMode="auto">
            <a:xfrm>
              <a:off x="1369872" y="5719921"/>
              <a:ext cx="101812" cy="11058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1" name="Text Box 1407"/>
            <p:cNvSpPr txBox="1">
              <a:spLocks noChangeArrowheads="1"/>
            </p:cNvSpPr>
            <p:nvPr/>
          </p:nvSpPr>
          <p:spPr bwMode="auto">
            <a:xfrm>
              <a:off x="7212161" y="1939469"/>
              <a:ext cx="7888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RF1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..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..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RF8</a:t>
              </a:r>
              <a:endParaRPr lang="de-DE" sz="900" b="1" dirty="0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2" name="Text Box 1412"/>
            <p:cNvSpPr txBox="1">
              <a:spLocks noChangeArrowheads="1"/>
            </p:cNvSpPr>
            <p:nvPr/>
          </p:nvSpPr>
          <p:spPr bwMode="auto">
            <a:xfrm>
              <a:off x="6491888" y="5283082"/>
              <a:ext cx="164750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REF (RF-backplane)</a:t>
              </a:r>
            </a:p>
          </p:txBody>
        </p:sp>
        <p:sp>
          <p:nvSpPr>
            <p:cNvPr id="23" name="Rectangle 1059"/>
            <p:cNvSpPr>
              <a:spLocks noChangeArrowheads="1"/>
            </p:cNvSpPr>
            <p:nvPr/>
          </p:nvSpPr>
          <p:spPr bwMode="auto">
            <a:xfrm>
              <a:off x="1138087" y="3000060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4" name="Rectangle 1061"/>
            <p:cNvSpPr>
              <a:spLocks noChangeArrowheads="1"/>
            </p:cNvSpPr>
            <p:nvPr/>
          </p:nvSpPr>
          <p:spPr bwMode="auto">
            <a:xfrm>
              <a:off x="1138087" y="2651823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5" name="Rectangle 1059"/>
            <p:cNvSpPr>
              <a:spLocks noChangeArrowheads="1"/>
            </p:cNvSpPr>
            <p:nvPr/>
          </p:nvSpPr>
          <p:spPr bwMode="auto">
            <a:xfrm>
              <a:off x="1138087" y="3685860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6" name="Rectangle 1061"/>
            <p:cNvSpPr>
              <a:spLocks noChangeArrowheads="1"/>
            </p:cNvSpPr>
            <p:nvPr/>
          </p:nvSpPr>
          <p:spPr bwMode="auto">
            <a:xfrm>
              <a:off x="1138087" y="3337623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7" name="Rectangle 1059"/>
            <p:cNvSpPr>
              <a:spLocks noChangeArrowheads="1"/>
            </p:cNvSpPr>
            <p:nvPr/>
          </p:nvSpPr>
          <p:spPr bwMode="auto">
            <a:xfrm>
              <a:off x="1138087" y="4358960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8" name="Rectangle 1061"/>
            <p:cNvSpPr>
              <a:spLocks noChangeArrowheads="1"/>
            </p:cNvSpPr>
            <p:nvPr/>
          </p:nvSpPr>
          <p:spPr bwMode="auto">
            <a:xfrm>
              <a:off x="1138087" y="4010723"/>
              <a:ext cx="331430" cy="190589"/>
            </a:xfrm>
            <a:prstGeom prst="rect">
              <a:avLst/>
            </a:prstGeom>
            <a:gradFill rotWithShape="0">
              <a:gsLst>
                <a:gs pos="0">
                  <a:srgbClr val="F28E00"/>
                </a:gs>
                <a:gs pos="50000">
                  <a:srgbClr val="FFE885"/>
                </a:gs>
                <a:gs pos="100000">
                  <a:srgbClr val="F28E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29" name="Text Box 1412"/>
            <p:cNvSpPr txBox="1">
              <a:spLocks noChangeArrowheads="1"/>
            </p:cNvSpPr>
            <p:nvPr/>
          </p:nvSpPr>
          <p:spPr bwMode="auto">
            <a:xfrm>
              <a:off x="459389" y="4903544"/>
              <a:ext cx="645512" cy="508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REF </a:t>
              </a: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FP</a:t>
              </a:r>
              <a:endParaRPr lang="de-DE" sz="900" b="1" dirty="0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0" name="Prostokąt 222"/>
            <p:cNvSpPr/>
            <p:nvPr/>
          </p:nvSpPr>
          <p:spPr bwMode="auto">
            <a:xfrm>
              <a:off x="2073893" y="1638538"/>
              <a:ext cx="1687322" cy="163823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indent="-3175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HOM</a:t>
              </a:r>
              <a: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  <a:t/>
              </a:r>
              <a:b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</a:b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FILTER</a:t>
              </a:r>
              <a:endParaRPr lang="en-US" sz="12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ea typeface="ＭＳ Ｐゴシック" pitchFamily="112" charset="-128"/>
              </a:endParaRPr>
            </a:p>
          </p:txBody>
        </p:sp>
        <p:sp>
          <p:nvSpPr>
            <p:cNvPr id="31" name="Line 1359"/>
            <p:cNvSpPr>
              <a:spLocks noChangeShapeType="1"/>
            </p:cNvSpPr>
            <p:nvPr/>
          </p:nvSpPr>
          <p:spPr bwMode="auto">
            <a:xfrm flipH="1">
              <a:off x="1692139" y="5151353"/>
              <a:ext cx="1315855" cy="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 type="triangle"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2" name="Line 1359"/>
            <p:cNvSpPr>
              <a:spLocks noChangeShapeType="1"/>
            </p:cNvSpPr>
            <p:nvPr/>
          </p:nvSpPr>
          <p:spPr bwMode="auto">
            <a:xfrm flipH="1">
              <a:off x="4597264" y="5356004"/>
              <a:ext cx="1228770" cy="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3" name="Prostokąt 230"/>
            <p:cNvSpPr/>
            <p:nvPr/>
          </p:nvSpPr>
          <p:spPr bwMode="auto">
            <a:xfrm>
              <a:off x="2074300" y="3324137"/>
              <a:ext cx="1687322" cy="163823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indent="-3175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HOM</a:t>
              </a:r>
              <a: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  <a:t/>
              </a:r>
              <a:b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</a:b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FILTER</a:t>
              </a:r>
              <a:endParaRPr lang="en-US" sz="12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ea typeface="ＭＳ Ｐゴシック" pitchFamily="112" charset="-128"/>
              </a:endParaRPr>
            </a:p>
          </p:txBody>
        </p:sp>
        <p:sp>
          <p:nvSpPr>
            <p:cNvPr id="34" name="Prostokąt 231"/>
            <p:cNvSpPr/>
            <p:nvPr/>
          </p:nvSpPr>
          <p:spPr bwMode="auto">
            <a:xfrm>
              <a:off x="3829050" y="3324543"/>
              <a:ext cx="1687322" cy="163823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indent="-3175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HOM</a:t>
              </a:r>
              <a: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  <a:t/>
              </a:r>
              <a:b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</a:b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FILTER</a:t>
              </a:r>
              <a:endParaRPr lang="en-US" sz="12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ea typeface="ＭＳ Ｐゴシック" pitchFamily="112" charset="-128"/>
              </a:endParaRPr>
            </a:p>
          </p:txBody>
        </p:sp>
        <p:sp>
          <p:nvSpPr>
            <p:cNvPr id="35" name="Line 1359"/>
            <p:cNvSpPr>
              <a:spLocks noChangeShapeType="1"/>
            </p:cNvSpPr>
            <p:nvPr/>
          </p:nvSpPr>
          <p:spPr bwMode="auto">
            <a:xfrm flipH="1">
              <a:off x="4602163" y="5086310"/>
              <a:ext cx="1084261" cy="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6" name="Line 1359"/>
            <p:cNvSpPr>
              <a:spLocks noChangeShapeType="1"/>
            </p:cNvSpPr>
            <p:nvPr/>
          </p:nvSpPr>
          <p:spPr bwMode="auto">
            <a:xfrm>
              <a:off x="5676900" y="2609850"/>
              <a:ext cx="11114" cy="247646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7" name="Line 1359"/>
            <p:cNvSpPr>
              <a:spLocks noChangeShapeType="1"/>
            </p:cNvSpPr>
            <p:nvPr/>
          </p:nvSpPr>
          <p:spPr bwMode="auto">
            <a:xfrm flipH="1" flipV="1">
              <a:off x="5668964" y="2619335"/>
              <a:ext cx="808036" cy="40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38" name="Line 1344"/>
            <p:cNvSpPr>
              <a:spLocks noChangeShapeType="1"/>
            </p:cNvSpPr>
            <p:nvPr/>
          </p:nvSpPr>
          <p:spPr bwMode="auto">
            <a:xfrm flipH="1">
              <a:off x="5484813" y="2181225"/>
              <a:ext cx="1193800" cy="0"/>
            </a:xfrm>
            <a:prstGeom prst="line">
              <a:avLst/>
            </a:prstGeom>
            <a:noFill/>
            <a:ln w="508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graphicFrame>
          <p:nvGraphicFramePr>
            <p:cNvPr id="39" name="Object 10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731383"/>
                </p:ext>
              </p:extLst>
            </p:nvPr>
          </p:nvGraphicFramePr>
          <p:xfrm>
            <a:off x="6464796" y="1950487"/>
            <a:ext cx="803664" cy="1458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" name="Image" r:id="rId9" imgW="1203894" imgH="2011287" progId="">
                    <p:embed/>
                  </p:oleObj>
                </mc:Choice>
                <mc:Fallback>
                  <p:oleObj name="Image" r:id="rId9" imgW="1203894" imgH="201128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4796" y="1950487"/>
                          <a:ext cx="803664" cy="1458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Prostokąt 229"/>
            <p:cNvSpPr/>
            <p:nvPr/>
          </p:nvSpPr>
          <p:spPr bwMode="auto">
            <a:xfrm>
              <a:off x="3828643" y="1638944"/>
              <a:ext cx="1687322" cy="163823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indent="-3175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HOM</a:t>
              </a:r>
              <a: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  <a:t/>
              </a:r>
              <a:br>
                <a:rPr lang="pl-PL" sz="1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/>
                </a:rPr>
              </a:b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Arial" pitchFamily="34" charset="0"/>
                  <a:ea typeface="ＭＳ Ｐゴシック" pitchFamily="112" charset="-128"/>
                </a:rPr>
                <a:t>FILTER</a:t>
              </a:r>
              <a:endParaRPr lang="en-US" sz="12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ea typeface="ＭＳ Ｐゴシック" pitchFamily="112" charset="-128"/>
              </a:endParaRPr>
            </a:p>
          </p:txBody>
        </p:sp>
        <p:sp>
          <p:nvSpPr>
            <p:cNvPr id="41" name="Prostokąt 226"/>
            <p:cNvSpPr/>
            <p:nvPr/>
          </p:nvSpPr>
          <p:spPr bwMode="auto">
            <a:xfrm>
              <a:off x="3013161" y="5015048"/>
              <a:ext cx="1581700" cy="6749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a typeface="ＭＳ Ｐゴシック" pitchFamily="112" charset="-128"/>
                </a:rPr>
                <a:t>PLL </a:t>
              </a:r>
            </a:p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a typeface="ＭＳ Ｐゴシック" pitchFamily="112" charset="-128"/>
                </a:rPr>
                <a:t>+Distr</a:t>
              </a:r>
              <a:r>
                <a:rPr lang="en-US" sz="120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a typeface="ＭＳ Ｐゴシック" pitchFamily="112" charset="-128"/>
                </a:rPr>
                <a:t>.</a:t>
              </a:r>
            </a:p>
          </p:txBody>
        </p:sp>
        <p:sp>
          <p:nvSpPr>
            <p:cNvPr id="42" name="Line 1359"/>
            <p:cNvSpPr>
              <a:spLocks noChangeShapeType="1"/>
            </p:cNvSpPr>
            <p:nvPr/>
          </p:nvSpPr>
          <p:spPr bwMode="auto">
            <a:xfrm flipV="1">
              <a:off x="1657349" y="5465677"/>
              <a:ext cx="1330189" cy="11197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 type="triangle"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1200" b="1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  <p:sp>
          <p:nvSpPr>
            <p:cNvPr id="43" name="Text Box 1412"/>
            <p:cNvSpPr txBox="1">
              <a:spLocks noChangeArrowheads="1"/>
            </p:cNvSpPr>
            <p:nvPr/>
          </p:nvSpPr>
          <p:spPr bwMode="auto">
            <a:xfrm>
              <a:off x="459389" y="5359282"/>
              <a:ext cx="607412" cy="508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CLK</a:t>
              </a:r>
              <a:r>
                <a:rPr lang="de-DE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 </a:t>
              </a:r>
              <a:r>
                <a:rPr lang="pl-PL" sz="900" b="1" dirty="0">
                  <a:solidFill>
                    <a:srgbClr val="261748"/>
                  </a:solidFill>
                  <a:latin typeface="Arial" pitchFamily="34" charset="0"/>
                  <a:ea typeface="ＭＳ Ｐゴシック"/>
                </a:rPr>
                <a:t>out</a:t>
              </a:r>
              <a:endParaRPr lang="de-DE" sz="900" b="1" dirty="0">
                <a:solidFill>
                  <a:srgbClr val="261748"/>
                </a:solidFill>
                <a:latin typeface="Arial" pitchFamily="34" charset="0"/>
                <a:ea typeface="ＭＳ Ｐゴシック"/>
              </a:endParaRPr>
            </a:p>
          </p:txBody>
        </p:sp>
      </p:grpSp>
      <p:pic>
        <p:nvPicPr>
          <p:cNvPr id="46" name="Picture 3" descr="A:\pics_ds800\TOP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>
            <a:off x="5256536" y="3132266"/>
            <a:ext cx="3136254" cy="2565419"/>
          </a:xfrm>
          <a:prstGeom prst="rect">
            <a:avLst/>
          </a:prstGeom>
          <a:noFill/>
        </p:spPr>
      </p:pic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098937" y="6174736"/>
            <a:ext cx="4355306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of </a:t>
            </a:r>
            <a:r>
              <a:rPr lang="de-DE" sz="1200" b="1" dirty="0" smtClean="0">
                <a:solidFill>
                  <a:srgbClr val="000000"/>
                </a:solidFill>
                <a:ea typeface="ＭＳ Ｐゴシック"/>
              </a:rPr>
              <a:t>N. Baboi</a:t>
            </a:r>
            <a:endParaRPr lang="de-DE" sz="1200" b="1" dirty="0">
              <a:solidFill>
                <a:srgbClr val="000000"/>
              </a:solidFill>
              <a:ea typeface="ＭＳ Ｐゴシック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de-DE" sz="1200" b="1" dirty="0" smtClean="0">
                <a:solidFill>
                  <a:srgbClr val="000000"/>
                </a:solidFill>
                <a:ea typeface="ＭＳ Ｐゴシック"/>
              </a:rPr>
              <a:t> </a:t>
            </a:r>
            <a:endParaRPr lang="de-DE" sz="1200" b="1" dirty="0">
              <a:solidFill>
                <a:srgbClr val="000000"/>
              </a:solidFill>
              <a:ea typeface="ＭＳ Ｐゴシック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      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8" name="Footer Placeholder 4"/>
          <p:cNvSpPr txBox="1">
            <a:spLocks/>
          </p:cNvSpPr>
          <p:nvPr/>
        </p:nvSpPr>
        <p:spPr bwMode="auto">
          <a:xfrm>
            <a:off x="1488677" y="6553972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800" b="0" kern="12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1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Charge Beam Position Monitor for Buttons</a:t>
            </a:r>
            <a:br>
              <a:rPr lang="en-US" dirty="0"/>
            </a:br>
            <a:r>
              <a:rPr lang="en-US" dirty="0"/>
              <a:t>and Strip-line monitors for FLASH 1+2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smtClean="0"/>
              <a:t>Uroš Mavrič, DESY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" y="1715280"/>
            <a:ext cx="2693166" cy="1788761"/>
          </a:xfrm>
          <a:prstGeom prst="rect">
            <a:avLst/>
          </a:prstGeom>
        </p:spPr>
      </p:pic>
      <p:pic>
        <p:nvPicPr>
          <p:cNvPr id="7" name="Picture 3" descr="E:\measurements\2012-08-09\SDUMP\data\80pC\sdump80p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92" y="4278696"/>
            <a:ext cx="21374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measurements\2012-08-11\9DBC2\data\20pC\pos_sweep_20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485"/>
            <a:ext cx="2137410" cy="15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81592" y="3892242"/>
            <a:ext cx="2410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cap="all" dirty="0">
                <a:solidFill>
                  <a:srgbClr val="261748"/>
                </a:solidFill>
              </a:rPr>
              <a:t>Button BPM measured at 80</a:t>
            </a:r>
            <a:r>
              <a:rPr lang="en-US" sz="1000" b="1" dirty="0">
                <a:solidFill>
                  <a:srgbClr val="261748"/>
                </a:solidFill>
              </a:rPr>
              <a:t>p</a:t>
            </a:r>
            <a:r>
              <a:rPr lang="en-US" sz="1000" b="1" cap="all" dirty="0">
                <a:solidFill>
                  <a:srgbClr val="261748"/>
                </a:solidFill>
              </a:rPr>
              <a:t>C</a:t>
            </a:r>
            <a:endParaRPr lang="de-DE" sz="1000" b="1" cap="all" dirty="0">
              <a:solidFill>
                <a:srgbClr val="26174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7121" y="1715280"/>
            <a:ext cx="17796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261748"/>
                </a:solidFill>
              </a:rPr>
              <a:t>Beamline</a:t>
            </a:r>
            <a:r>
              <a:rPr lang="en-US" sz="1000" b="1" dirty="0">
                <a:solidFill>
                  <a:srgbClr val="261748"/>
                </a:solidFill>
              </a:rPr>
              <a:t> </a:t>
            </a:r>
            <a:endParaRPr lang="de-DE" sz="1000" b="1" dirty="0">
              <a:solidFill>
                <a:srgbClr val="261748"/>
              </a:solidFill>
            </a:endParaRPr>
          </a:p>
          <a:p>
            <a:r>
              <a:rPr lang="de-DE" sz="1000" b="1" dirty="0">
                <a:solidFill>
                  <a:srgbClr val="261748"/>
                </a:solidFill>
              </a:rPr>
              <a:t>Diameter: 34 mm</a:t>
            </a:r>
          </a:p>
          <a:p>
            <a:r>
              <a:rPr lang="de-DE" sz="1000" b="1" dirty="0">
                <a:solidFill>
                  <a:srgbClr val="261748"/>
                </a:solidFill>
              </a:rPr>
              <a:t>Strip-</a:t>
            </a:r>
            <a:r>
              <a:rPr lang="de-DE" sz="1000" b="1" dirty="0" err="1">
                <a:solidFill>
                  <a:srgbClr val="261748"/>
                </a:solidFill>
              </a:rPr>
              <a:t>line</a:t>
            </a:r>
            <a:r>
              <a:rPr lang="de-DE" sz="1000" b="1" dirty="0">
                <a:solidFill>
                  <a:srgbClr val="261748"/>
                </a:solidFill>
              </a:rPr>
              <a:t> </a:t>
            </a:r>
            <a:r>
              <a:rPr lang="de-DE" sz="1000" b="1" dirty="0" err="1">
                <a:solidFill>
                  <a:srgbClr val="261748"/>
                </a:solidFill>
              </a:rPr>
              <a:t>length</a:t>
            </a:r>
            <a:r>
              <a:rPr lang="de-DE" sz="1000" b="1" dirty="0">
                <a:solidFill>
                  <a:srgbClr val="261748"/>
                </a:solidFill>
              </a:rPr>
              <a:t>: 200 mm</a:t>
            </a:r>
          </a:p>
          <a:p>
            <a:r>
              <a:rPr lang="en-US" sz="1000" b="1" dirty="0">
                <a:solidFill>
                  <a:srgbClr val="261748"/>
                </a:solidFill>
              </a:rPr>
              <a:t>Monitor </a:t>
            </a:r>
          </a:p>
          <a:p>
            <a:r>
              <a:rPr lang="en-US" sz="1000" b="1" dirty="0">
                <a:solidFill>
                  <a:srgbClr val="261748"/>
                </a:solidFill>
              </a:rPr>
              <a:t>Constant: 20mm</a:t>
            </a:r>
            <a:endParaRPr lang="de-DE" sz="1000" b="1" dirty="0">
              <a:solidFill>
                <a:srgbClr val="26174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8378" y="4278696"/>
            <a:ext cx="1590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261748"/>
                </a:solidFill>
              </a:rPr>
              <a:t>Beamline</a:t>
            </a:r>
            <a:r>
              <a:rPr lang="en-US" sz="1000" b="1" dirty="0">
                <a:solidFill>
                  <a:srgbClr val="261748"/>
                </a:solidFill>
              </a:rPr>
              <a:t> </a:t>
            </a:r>
            <a:endParaRPr lang="de-DE" sz="1000" b="1" dirty="0">
              <a:solidFill>
                <a:srgbClr val="261748"/>
              </a:solidFill>
            </a:endParaRPr>
          </a:p>
          <a:p>
            <a:r>
              <a:rPr lang="de-DE" sz="1000" b="1" dirty="0">
                <a:solidFill>
                  <a:srgbClr val="261748"/>
                </a:solidFill>
              </a:rPr>
              <a:t>Diameter: 34 mm</a:t>
            </a:r>
          </a:p>
          <a:p>
            <a:r>
              <a:rPr lang="de-DE" sz="1000" b="1" dirty="0">
                <a:solidFill>
                  <a:srgbClr val="261748"/>
                </a:solidFill>
              </a:rPr>
              <a:t>Button </a:t>
            </a:r>
            <a:r>
              <a:rPr lang="de-DE" sz="1000" b="1" dirty="0" err="1">
                <a:solidFill>
                  <a:srgbClr val="261748"/>
                </a:solidFill>
              </a:rPr>
              <a:t>size</a:t>
            </a:r>
            <a:r>
              <a:rPr lang="de-DE" sz="1000" b="1" dirty="0">
                <a:solidFill>
                  <a:srgbClr val="261748"/>
                </a:solidFill>
              </a:rPr>
              <a:t>: 16 mm</a:t>
            </a:r>
          </a:p>
          <a:p>
            <a:r>
              <a:rPr lang="en-US" sz="1000" b="1" dirty="0">
                <a:solidFill>
                  <a:srgbClr val="261748"/>
                </a:solidFill>
              </a:rPr>
              <a:t>Monitor </a:t>
            </a:r>
          </a:p>
          <a:p>
            <a:r>
              <a:rPr lang="en-US" sz="1000" b="1" dirty="0">
                <a:solidFill>
                  <a:srgbClr val="261748"/>
                </a:solidFill>
              </a:rPr>
              <a:t>Constant:12.3mm</a:t>
            </a:r>
            <a:endParaRPr lang="de-DE" sz="1000" b="1" dirty="0">
              <a:solidFill>
                <a:srgbClr val="26174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5777" y="2742877"/>
            <a:ext cx="18710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>
                <a:solidFill>
                  <a:srgbClr val="261748"/>
                </a:solidFill>
              </a:rPr>
              <a:t>Measurable</a:t>
            </a:r>
            <a:r>
              <a:rPr lang="de-DE" sz="1000" dirty="0">
                <a:solidFill>
                  <a:srgbClr val="261748"/>
                </a:solidFill>
              </a:rPr>
              <a:t> </a:t>
            </a:r>
            <a:r>
              <a:rPr lang="de-DE" sz="1000" dirty="0" err="1">
                <a:solidFill>
                  <a:srgbClr val="261748"/>
                </a:solidFill>
              </a:rPr>
              <a:t>aperture</a:t>
            </a:r>
            <a:r>
              <a:rPr lang="de-DE" sz="1000" dirty="0">
                <a:solidFill>
                  <a:srgbClr val="261748"/>
                </a:solidFill>
              </a:rPr>
              <a:t>:+/- 3.5mm</a:t>
            </a:r>
          </a:p>
          <a:p>
            <a:r>
              <a:rPr lang="en-US" sz="1000" dirty="0">
                <a:solidFill>
                  <a:srgbClr val="261748"/>
                </a:solidFill>
              </a:rPr>
              <a:t>Standard deviation</a:t>
            </a:r>
            <a:endParaRPr lang="en-US" sz="1000" baseline="-25000" dirty="0">
              <a:solidFill>
                <a:srgbClr val="261748"/>
              </a:solidFill>
            </a:endParaRPr>
          </a:p>
          <a:p>
            <a:r>
              <a:rPr lang="en-US" sz="1000" dirty="0">
                <a:solidFill>
                  <a:srgbClr val="261748"/>
                </a:solidFill>
              </a:rPr>
              <a:t>at  all positions: &lt; 50μm</a:t>
            </a:r>
            <a:r>
              <a:rPr lang="en-US" sz="1000" baseline="-25000" dirty="0">
                <a:solidFill>
                  <a:srgbClr val="261748"/>
                </a:solidFill>
              </a:rPr>
              <a:t>rms</a:t>
            </a:r>
            <a:endParaRPr lang="de-DE" sz="1000" dirty="0">
              <a:solidFill>
                <a:srgbClr val="261748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4023" y="4267281"/>
            <a:ext cx="1800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1748"/>
                </a:solidFill>
              </a:rPr>
              <a:t>Crate used for the tests includes: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200" dirty="0">
                <a:solidFill>
                  <a:srgbClr val="261748"/>
                </a:solidFill>
              </a:rPr>
              <a:t>management </a:t>
            </a:r>
            <a:r>
              <a:rPr lang="de-DE" sz="1200" dirty="0" err="1">
                <a:solidFill>
                  <a:srgbClr val="261748"/>
                </a:solidFill>
              </a:rPr>
              <a:t>carrier</a:t>
            </a:r>
            <a:r>
              <a:rPr lang="de-DE" sz="1200" dirty="0">
                <a:solidFill>
                  <a:srgbClr val="261748"/>
                </a:solidFill>
              </a:rPr>
              <a:t> hub (MCH)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1200" dirty="0" err="1">
                <a:solidFill>
                  <a:srgbClr val="261748"/>
                </a:solidFill>
              </a:rPr>
              <a:t>hard</a:t>
            </a:r>
            <a:r>
              <a:rPr lang="de-DE" sz="1200" dirty="0">
                <a:solidFill>
                  <a:srgbClr val="261748"/>
                </a:solidFill>
              </a:rPr>
              <a:t> </a:t>
            </a:r>
            <a:r>
              <a:rPr lang="de-DE" sz="1200" dirty="0" err="1">
                <a:solidFill>
                  <a:srgbClr val="261748"/>
                </a:solidFill>
              </a:rPr>
              <a:t>disk</a:t>
            </a:r>
            <a:r>
              <a:rPr lang="de-DE" sz="1200" dirty="0">
                <a:solidFill>
                  <a:srgbClr val="261748"/>
                </a:solidFill>
              </a:rPr>
              <a:t> (HD), </a:t>
            </a:r>
            <a:r>
              <a:rPr lang="de-DE" sz="1200" dirty="0" err="1">
                <a:solidFill>
                  <a:srgbClr val="261748"/>
                </a:solidFill>
              </a:rPr>
              <a:t>processor</a:t>
            </a:r>
            <a:r>
              <a:rPr lang="de-DE" sz="1200" dirty="0">
                <a:solidFill>
                  <a:srgbClr val="261748"/>
                </a:solidFill>
              </a:rPr>
              <a:t> (CPU)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1200" dirty="0" err="1">
                <a:solidFill>
                  <a:srgbClr val="261748"/>
                </a:solidFill>
              </a:rPr>
              <a:t>Digitizer</a:t>
            </a:r>
            <a:r>
              <a:rPr lang="de-DE" sz="1200" dirty="0">
                <a:solidFill>
                  <a:srgbClr val="261748"/>
                </a:solidFill>
              </a:rPr>
              <a:t> </a:t>
            </a:r>
            <a:r>
              <a:rPr lang="en-US" sz="1200" dirty="0">
                <a:solidFill>
                  <a:srgbClr val="261748"/>
                </a:solidFill>
              </a:rPr>
              <a:t>SIS8300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200" dirty="0">
                <a:solidFill>
                  <a:srgbClr val="261748"/>
                </a:solidFill>
              </a:rPr>
              <a:t>timing module x1timer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8338" y="1772816"/>
            <a:ext cx="1440160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61748"/>
                </a:solidFill>
              </a:rPr>
              <a:t>Rear Transition Module (RTM) </a:t>
            </a:r>
          </a:p>
          <a:p>
            <a:r>
              <a:rPr lang="en-US" sz="1200" dirty="0">
                <a:solidFill>
                  <a:srgbClr val="261748"/>
                </a:solidFill>
              </a:rPr>
              <a:t>180mmx162mm</a:t>
            </a:r>
          </a:p>
          <a:p>
            <a:r>
              <a:rPr lang="en-US" sz="1200" dirty="0">
                <a:solidFill>
                  <a:srgbClr val="261748"/>
                </a:solidFill>
              </a:rPr>
              <a:t>Compatible with the MTCA.4 </a:t>
            </a:r>
          </a:p>
          <a:p>
            <a:r>
              <a:rPr lang="en-US" sz="1200" dirty="0">
                <a:solidFill>
                  <a:srgbClr val="261748"/>
                </a:solidFill>
              </a:rPr>
              <a:t>for physics standard</a:t>
            </a:r>
            <a:endParaRPr lang="de-DE" sz="1200" dirty="0">
              <a:solidFill>
                <a:srgbClr val="26174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159133"/>
            <a:ext cx="195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261748"/>
                </a:solidFill>
              </a:rPr>
              <a:t>RTM </a:t>
            </a:r>
            <a:r>
              <a:rPr lang="de-DE" sz="1000" b="1" dirty="0" err="1">
                <a:solidFill>
                  <a:srgbClr val="261748"/>
                </a:solidFill>
              </a:rPr>
              <a:t>low</a:t>
            </a:r>
            <a:r>
              <a:rPr lang="de-DE" sz="1000" b="1" dirty="0">
                <a:solidFill>
                  <a:srgbClr val="261748"/>
                </a:solidFill>
              </a:rPr>
              <a:t> </a:t>
            </a:r>
            <a:r>
              <a:rPr lang="de-DE" sz="1000" b="1" dirty="0" err="1">
                <a:solidFill>
                  <a:srgbClr val="261748"/>
                </a:solidFill>
              </a:rPr>
              <a:t>charge</a:t>
            </a:r>
            <a:r>
              <a:rPr lang="de-DE" sz="1000" b="1" dirty="0">
                <a:solidFill>
                  <a:srgbClr val="261748"/>
                </a:solidFill>
              </a:rPr>
              <a:t> Peak </a:t>
            </a:r>
            <a:r>
              <a:rPr lang="de-DE" sz="1000" b="1" dirty="0" err="1">
                <a:solidFill>
                  <a:srgbClr val="261748"/>
                </a:solidFill>
              </a:rPr>
              <a:t>detector</a:t>
            </a:r>
            <a:endParaRPr lang="de-DE" sz="1000" b="1" dirty="0">
              <a:solidFill>
                <a:srgbClr val="261748"/>
              </a:solidFill>
            </a:endParaRPr>
          </a:p>
          <a:p>
            <a:r>
              <a:rPr lang="de-DE" sz="1000" b="1" dirty="0" err="1">
                <a:solidFill>
                  <a:srgbClr val="261748"/>
                </a:solidFill>
              </a:rPr>
              <a:t>electronics</a:t>
            </a:r>
            <a:endParaRPr lang="de-DE" sz="1000" b="1" dirty="0">
              <a:solidFill>
                <a:srgbClr val="26174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875" y="3911675"/>
            <a:ext cx="10021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b="1" dirty="0" err="1">
                <a:solidFill>
                  <a:srgbClr val="261748"/>
                </a:solidFill>
                <a:cs typeface="Arial" pitchFamily="34" charset="0"/>
              </a:rPr>
              <a:t>MicroTCA</a:t>
            </a:r>
            <a:r>
              <a:rPr lang="de-DE" sz="1000" b="1" dirty="0">
                <a:solidFill>
                  <a:srgbClr val="261748"/>
                </a:solidFill>
                <a:cs typeface="Arial" pitchFamily="34" charset="0"/>
              </a:rPr>
              <a:t> </a:t>
            </a:r>
            <a:r>
              <a:rPr lang="de-DE" sz="1000" b="1" dirty="0" err="1">
                <a:solidFill>
                  <a:srgbClr val="261748"/>
                </a:solidFill>
                <a:cs typeface="Arial" pitchFamily="34" charset="0"/>
              </a:rPr>
              <a:t>crate</a:t>
            </a:r>
            <a:endParaRPr lang="de-DE" sz="1000" b="1" dirty="0">
              <a:solidFill>
                <a:srgbClr val="261748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88764" y="5480790"/>
            <a:ext cx="17732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>
                <a:solidFill>
                  <a:srgbClr val="261748"/>
                </a:solidFill>
              </a:rPr>
              <a:t>Measurable</a:t>
            </a:r>
            <a:r>
              <a:rPr lang="de-DE" sz="1000" dirty="0">
                <a:solidFill>
                  <a:srgbClr val="261748"/>
                </a:solidFill>
              </a:rPr>
              <a:t> </a:t>
            </a:r>
            <a:r>
              <a:rPr lang="de-DE" sz="1000" dirty="0" err="1">
                <a:solidFill>
                  <a:srgbClr val="261748"/>
                </a:solidFill>
              </a:rPr>
              <a:t>aperture</a:t>
            </a:r>
            <a:r>
              <a:rPr lang="de-DE" sz="1000" dirty="0">
                <a:solidFill>
                  <a:srgbClr val="261748"/>
                </a:solidFill>
              </a:rPr>
              <a:t>:+/- 4mm</a:t>
            </a:r>
          </a:p>
          <a:p>
            <a:r>
              <a:rPr lang="en-US" sz="1000" dirty="0">
                <a:solidFill>
                  <a:srgbClr val="261748"/>
                </a:solidFill>
              </a:rPr>
              <a:t>Standard deviation</a:t>
            </a:r>
            <a:endParaRPr lang="en-US" sz="1000" baseline="-25000" dirty="0">
              <a:solidFill>
                <a:srgbClr val="261748"/>
              </a:solidFill>
            </a:endParaRPr>
          </a:p>
          <a:p>
            <a:r>
              <a:rPr lang="en-US" sz="1000" dirty="0">
                <a:solidFill>
                  <a:srgbClr val="261748"/>
                </a:solidFill>
              </a:rPr>
              <a:t>at  all positions: &lt; 80μm</a:t>
            </a:r>
            <a:r>
              <a:rPr lang="en-US" sz="1000" baseline="-25000" dirty="0">
                <a:solidFill>
                  <a:srgbClr val="261748"/>
                </a:solidFill>
              </a:rPr>
              <a:t>rms</a:t>
            </a:r>
            <a:endParaRPr lang="de-DE" sz="1000" dirty="0">
              <a:solidFill>
                <a:srgbClr val="261748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4" y="4250350"/>
            <a:ext cx="2951452" cy="19603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08548" y="1317656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cap="all" dirty="0">
                <a:solidFill>
                  <a:srgbClr val="261748"/>
                </a:solidFill>
              </a:rPr>
              <a:t>Strip-line BPM measured at 20</a:t>
            </a:r>
            <a:r>
              <a:rPr lang="en-US" sz="1000" b="1" dirty="0">
                <a:solidFill>
                  <a:srgbClr val="261748"/>
                </a:solidFill>
              </a:rPr>
              <a:t>p</a:t>
            </a:r>
            <a:r>
              <a:rPr lang="en-US" sz="1000" b="1" cap="all" dirty="0">
                <a:solidFill>
                  <a:srgbClr val="261748"/>
                </a:solidFill>
              </a:rPr>
              <a:t>C</a:t>
            </a:r>
            <a:endParaRPr lang="de-DE" sz="1000" b="1" cap="all" dirty="0">
              <a:solidFill>
                <a:srgbClr val="261748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5098937" y="6174736"/>
            <a:ext cx="4355306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of “</a:t>
            </a:r>
            <a:r>
              <a:rPr lang="de-DE" sz="1200" b="1" dirty="0" smtClean="0">
                <a:solidFill>
                  <a:srgbClr val="000000"/>
                </a:solidFill>
                <a:ea typeface="ＭＳ Ｐゴシック"/>
              </a:rPr>
              <a:t>B. Lorbeer“</a:t>
            </a:r>
            <a:endParaRPr lang="de-DE" sz="1200" b="1" dirty="0">
              <a:solidFill>
                <a:srgbClr val="000000"/>
              </a:solidFill>
              <a:ea typeface="ＭＳ Ｐゴシック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de-DE" sz="1200" b="1" dirty="0" smtClean="0">
                <a:solidFill>
                  <a:srgbClr val="000000"/>
                </a:solidFill>
                <a:ea typeface="ＭＳ Ｐゴシック"/>
              </a:rPr>
              <a:t> </a:t>
            </a:r>
            <a:endParaRPr lang="de-DE" sz="1200" b="1" dirty="0">
              <a:solidFill>
                <a:srgbClr val="000000"/>
              </a:solidFill>
              <a:ea typeface="ＭＳ Ｐゴシック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      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01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smtClean="0"/>
              <a:t>Uroš Mavrič, DESY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29540" y="1166843"/>
            <a:ext cx="8267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  <a:ea typeface="ＭＳ Ｐゴシック"/>
              </a:rPr>
              <a:t>Used for energy measurements of each bunch in the dispersive section of the bunch compressors. </a:t>
            </a:r>
            <a:r>
              <a:rPr lang="en-US" kern="0" dirty="0">
                <a:solidFill>
                  <a:srgbClr val="000000"/>
                </a:solidFill>
                <a:latin typeface="Arial" charset="0"/>
              </a:rPr>
              <a:t>By means of time-of-flight measurements the energy can be determined. 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Key Technical Features:</a:t>
            </a:r>
          </a:p>
          <a:p>
            <a:pPr marL="9017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&lt; 20 um resolution</a:t>
            </a:r>
          </a:p>
          <a:p>
            <a:pPr marL="9017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1.3 GHz center frequency</a:t>
            </a:r>
          </a:p>
          <a:p>
            <a:pPr marL="9017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Absolute calibration is done </a:t>
            </a:r>
            <a:r>
              <a:rPr lang="en-US" kern="0" dirty="0">
                <a:solidFill>
                  <a:srgbClr val="261748"/>
                </a:solidFill>
                <a:latin typeface="Arial" charset="0"/>
              </a:rPr>
              <a:t>with OTR screen in bunch compressor chicane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Already used on first bunch compressor at FLASH</a:t>
            </a:r>
          </a:p>
        </p:txBody>
      </p:sp>
      <p:pic>
        <p:nvPicPr>
          <p:cNvPr id="20482" name="Picture 2" descr="D:\eBPM\Screen Shot 2012-10-27 at 9.48.24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488175"/>
            <a:ext cx="3261989" cy="16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eBPM\resolution_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90" y="4374207"/>
            <a:ext cx="1954530" cy="17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28" y="3666119"/>
            <a:ext cx="2698128" cy="250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D:\eBPM\IMG_0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55" y="1860256"/>
            <a:ext cx="2743200" cy="1176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3099" y="4160451"/>
            <a:ext cx="1104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JDDD Panels</a:t>
            </a:r>
            <a:endParaRPr lang="en-US" sz="1200" b="1" dirty="0">
              <a:solidFill>
                <a:srgbClr val="261748">
                  <a:lumMod val="75000"/>
                  <a:lumOff val="25000"/>
                </a:srgbClr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6595" y="4040360"/>
            <a:ext cx="1409360" cy="447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Correlation Between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 1</a:t>
            </a:r>
            <a:r>
              <a:rPr lang="en-US" sz="1050" kern="0" baseline="3000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st</a:t>
            </a: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 and 2</a:t>
            </a:r>
            <a:r>
              <a:rPr lang="en-US" sz="1050" kern="0" baseline="3000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nd</a:t>
            </a: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 bunch</a:t>
            </a:r>
            <a:endParaRPr lang="en-US" sz="1050" b="1" dirty="0">
              <a:solidFill>
                <a:srgbClr val="261748">
                  <a:lumMod val="75000"/>
                  <a:lumOff val="25000"/>
                </a:srgbClr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62410" y="3445178"/>
            <a:ext cx="10679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Present EBPM</a:t>
            </a:r>
            <a:endParaRPr lang="en-US" sz="1050" b="1" dirty="0">
              <a:solidFill>
                <a:srgbClr val="261748">
                  <a:lumMod val="75000"/>
                  <a:lumOff val="25000"/>
                </a:srgbClr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07555" y="1982960"/>
            <a:ext cx="9653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050" kern="0" dirty="0">
                <a:solidFill>
                  <a:srgbClr val="261748">
                    <a:lumMod val="75000"/>
                    <a:lumOff val="25000"/>
                  </a:srgbClr>
                </a:solidFill>
                <a:latin typeface="Arial" charset="0"/>
                <a:ea typeface="ＭＳ Ｐゴシック"/>
              </a:rPr>
              <a:t>HW Upgrade</a:t>
            </a:r>
            <a:endParaRPr lang="en-US" sz="1050" b="1" dirty="0">
              <a:solidFill>
                <a:srgbClr val="261748">
                  <a:lumMod val="75000"/>
                  <a:lumOff val="25000"/>
                </a:srgbClr>
              </a:solidFill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96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Toroid signal detecting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124744"/>
            <a:ext cx="8775005" cy="2438773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pl-PL" sz="1800" dirty="0" smtClean="0"/>
              <a:t>Adjustable toroid detection module for SIS8300</a:t>
            </a:r>
            <a:endParaRPr lang="en-US" sz="1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l-PL" sz="1800" dirty="0" smtClean="0"/>
              <a:t>ADC data processing rate 125 MHz, data sended with no protocol by optical link 1.25 Gbps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/>
              <a:t>Intended use</a:t>
            </a:r>
            <a:r>
              <a:rPr lang="pl-PL" sz="1800" dirty="0" smtClean="0"/>
              <a:t> for Beam Loading Compenastion (BLC) and Photo Injector Laser Amplitude Stabilization with Pockels cells</a:t>
            </a:r>
            <a:endParaRPr lang="en-US" sz="1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l-PL" sz="1800" dirty="0" smtClean="0"/>
              <a:t>Firmware for SIS8300+SIS8900 configuration and dedicated DOOCS server developed</a:t>
            </a:r>
            <a:endParaRPr lang="en-US" sz="1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l-PL" sz="1800" dirty="0" smtClean="0"/>
              <a:t>First tests of BLC performed on 17.02.2013 failed due to mismatches in uTC firmware but detection worked correctly</a:t>
            </a:r>
            <a:endParaRPr lang="en-US" sz="1800" dirty="0" smtClean="0"/>
          </a:p>
          <a:p>
            <a:pPr marL="901700" lvl="1" indent="-3429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683568" y="6193370"/>
            <a:ext cx="7451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People involved: Tomasz Kozak, Łukasz Butkowski, Christian Schmidt and Wojciech Jałmużna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69" y="3941525"/>
            <a:ext cx="3079471" cy="185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9" y="3973294"/>
            <a:ext cx="4010352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79512" y="5706809"/>
            <a:ext cx="2232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Simplifield block diagram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145697" y="5912251"/>
            <a:ext cx="2232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DOOCS control panel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95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1D Electro</a:t>
            </a:r>
            <a:r>
              <a:rPr lang="pl-PL" dirty="0" smtClean="0"/>
              <a:t>-</a:t>
            </a:r>
            <a:r>
              <a:rPr lang="en-AU" dirty="0" smtClean="0"/>
              <a:t>Optical Detector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196752"/>
            <a:ext cx="4814565" cy="511256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/>
              <a:t>Provides spectra or energy distribution for bunch train diagnostics for FELs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b="1" dirty="0" smtClean="0"/>
              <a:t>Features:</a:t>
            </a:r>
          </a:p>
          <a:p>
            <a:pPr marL="901700" lvl="1" indent="-342900"/>
            <a:r>
              <a:rPr lang="en-US" sz="1800" dirty="0" smtClean="0"/>
              <a:t>Low-latency multichannel detector </a:t>
            </a:r>
          </a:p>
          <a:p>
            <a:pPr marL="901700" lvl="1" indent="-342900"/>
            <a:r>
              <a:rPr lang="en-US" sz="1800" dirty="0" smtClean="0"/>
              <a:t>256-channels, UV/VIS-IR</a:t>
            </a:r>
          </a:p>
          <a:p>
            <a:pPr marL="901700" lvl="1" indent="-342900"/>
            <a:r>
              <a:rPr lang="en-US" sz="1800" dirty="0" smtClean="0"/>
              <a:t>Sensitivity</a:t>
            </a:r>
            <a:r>
              <a:rPr lang="pl-PL" sz="1800" dirty="0" smtClean="0"/>
              <a:t>:</a:t>
            </a:r>
            <a:r>
              <a:rPr lang="en-US" sz="1800" dirty="0" smtClean="0"/>
              <a:t> 10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 photons/count</a:t>
            </a:r>
          </a:p>
          <a:p>
            <a:pPr marL="901700" lvl="1" indent="-342900"/>
            <a:r>
              <a:rPr lang="en-US" sz="1800" dirty="0" smtClean="0"/>
              <a:t>Dynamic range: 10 bit</a:t>
            </a:r>
          </a:p>
          <a:p>
            <a:pPr marL="901700" lvl="1" indent="-342900"/>
            <a:r>
              <a:rPr lang="en-US" sz="1800" dirty="0" smtClean="0"/>
              <a:t>Full well capacity: 10 Me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/pixel</a:t>
            </a:r>
          </a:p>
          <a:p>
            <a:pPr marL="901700" lvl="1" indent="-342900"/>
            <a:r>
              <a:rPr lang="en-US" sz="1800" dirty="0" smtClean="0"/>
              <a:t>Latency (incl. data </a:t>
            </a:r>
            <a:r>
              <a:rPr lang="en-US" sz="1800" dirty="0" err="1" smtClean="0"/>
              <a:t>proces</a:t>
            </a:r>
            <a:r>
              <a:rPr lang="en-US" sz="1800" dirty="0" smtClean="0"/>
              <a:t>.) &lt;10 µs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 dirty="0" smtClean="0"/>
              <a:t>Application</a:t>
            </a:r>
          </a:p>
          <a:p>
            <a:pPr marL="901700" lvl="1" indent="-342900"/>
            <a:r>
              <a:rPr lang="en-US" sz="1800" dirty="0" smtClean="0"/>
              <a:t>FLASH and E-XFEL</a:t>
            </a:r>
          </a:p>
          <a:p>
            <a:pPr marL="901700" lvl="1" indent="-342900"/>
            <a:r>
              <a:rPr lang="en-US" sz="1800" dirty="0" smtClean="0"/>
              <a:t>Diagnostics </a:t>
            </a:r>
            <a:r>
              <a:rPr lang="pl-PL" sz="1800" dirty="0" smtClean="0"/>
              <a:t>for</a:t>
            </a:r>
            <a:r>
              <a:rPr lang="en-US" sz="1800" dirty="0" smtClean="0"/>
              <a:t> </a:t>
            </a:r>
            <a:r>
              <a:rPr lang="en-US" sz="1800" dirty="0" err="1" smtClean="0"/>
              <a:t>linac</a:t>
            </a:r>
            <a:r>
              <a:rPr lang="en-US" sz="1800" dirty="0" smtClean="0"/>
              <a:t>-based lasers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 dirty="0" smtClean="0"/>
              <a:t>Current status:</a:t>
            </a:r>
          </a:p>
          <a:p>
            <a:pPr marL="901700" lvl="1" indent="-342900"/>
            <a:r>
              <a:rPr lang="en-US" sz="1800" dirty="0" smtClean="0"/>
              <a:t>Tests with </a:t>
            </a:r>
            <a:r>
              <a:rPr lang="pl-PL" sz="1800" dirty="0" smtClean="0"/>
              <a:t>Nd</a:t>
            </a:r>
            <a:r>
              <a:rPr lang="en-US" sz="1800" dirty="0" smtClean="0"/>
              <a:t>:YAG laser </a:t>
            </a:r>
          </a:p>
          <a:p>
            <a:pPr marL="901700" lvl="1" indent="-342900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smtClean="0"/>
              <a:t>Uroš Mavrič, DESY</a:t>
            </a:r>
            <a:endParaRPr lang="en-GB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121406" y="6069309"/>
            <a:ext cx="3778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of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“people that should be mentioned”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25144"/>
            <a:ext cx="4212004" cy="16606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548" y="1124744"/>
            <a:ext cx="3517452" cy="2736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1302975" cy="136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trzałka w lewo 10"/>
          <p:cNvSpPr/>
          <p:nvPr/>
        </p:nvSpPr>
        <p:spPr bwMode="auto">
          <a:xfrm rot="20400000">
            <a:off x="5275610" y="3344697"/>
            <a:ext cx="2907004" cy="177949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1200" b="1">
              <a:solidFill>
                <a:srgbClr val="261748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3380" y="5962777"/>
            <a:ext cx="42595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of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“</a:t>
            </a: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D. Makowski,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G. Jablonski, </a:t>
            </a: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A. Mielczarek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”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6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55576" y="1319834"/>
            <a:ext cx="4680520" cy="3851969"/>
            <a:chOff x="9900592" y="1984884"/>
            <a:chExt cx="4438995" cy="3673364"/>
          </a:xfrm>
        </p:grpSpPr>
        <p:sp>
          <p:nvSpPr>
            <p:cNvPr id="7" name="Rectangle 6"/>
            <p:cNvSpPr/>
            <p:nvPr/>
          </p:nvSpPr>
          <p:spPr>
            <a:xfrm>
              <a:off x="11469152" y="2628558"/>
              <a:ext cx="1505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Crate picture</a:t>
              </a:r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0306815" y="2439828"/>
              <a:ext cx="504056" cy="2202166"/>
            </a:xfrm>
            <a:prstGeom prst="roundRect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0839596" y="3540911"/>
              <a:ext cx="2779588" cy="1101083"/>
            </a:xfrm>
            <a:prstGeom prst="roundRect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592" y="1984884"/>
              <a:ext cx="4438995" cy="36733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6" t="4319" r="19426" b="88424"/>
            <a:stretch/>
          </p:blipFill>
          <p:spPr>
            <a:xfrm>
              <a:off x="11577922" y="2178927"/>
              <a:ext cx="1084333" cy="2665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" t="25871" r="80764" b="31393"/>
            <a:stretch/>
          </p:blipFill>
          <p:spPr>
            <a:xfrm>
              <a:off x="13414004" y="2928123"/>
              <a:ext cx="576065" cy="156985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1" t="52742" r="87267"/>
            <a:stretch/>
          </p:blipFill>
          <p:spPr>
            <a:xfrm>
              <a:off x="13496855" y="3921914"/>
              <a:ext cx="205181" cy="1735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Uros Mavric, PRR, MTCA Infrastructure 26</a:t>
            </a:r>
            <a:r>
              <a:rPr lang="en-GB" baseline="30000" smtClean="0"/>
              <a:t>th</a:t>
            </a:r>
            <a:r>
              <a:rPr lang="en-GB" smtClean="0"/>
              <a:t> November, 2013</a:t>
            </a:r>
          </a:p>
          <a:p>
            <a:endParaRPr lang="en-GB" dirty="0" smtClean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4403816" y="2274363"/>
            <a:ext cx="720080" cy="1690106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3625" y="533263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4860032" y="3717032"/>
            <a:ext cx="1224136" cy="544192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364088" y="1484784"/>
            <a:ext cx="3528392" cy="44592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pPr lvl="1"/>
            <a:r>
              <a:rPr lang="en-US" sz="1600" dirty="0" smtClean="0"/>
              <a:t>Chassis and cooling units</a:t>
            </a:r>
          </a:p>
          <a:p>
            <a:pPr lvl="1"/>
            <a:r>
              <a:rPr lang="en-US" sz="1600" dirty="0" smtClean="0"/>
              <a:t>Backplane</a:t>
            </a:r>
          </a:p>
          <a:p>
            <a:pPr lvl="1"/>
            <a:r>
              <a:rPr lang="en-US" sz="1600" dirty="0" smtClean="0"/>
              <a:t>Power Supplies</a:t>
            </a:r>
          </a:p>
          <a:p>
            <a:pPr lvl="1"/>
            <a:r>
              <a:rPr lang="en-US" sz="1600" dirty="0" smtClean="0"/>
              <a:t>MTCA Carrier Hub</a:t>
            </a:r>
          </a:p>
          <a:p>
            <a:pPr lvl="1"/>
            <a:r>
              <a:rPr lang="en-US" sz="1600" dirty="0" smtClean="0"/>
              <a:t>CPU</a:t>
            </a:r>
          </a:p>
          <a:p>
            <a:pPr lvl="1"/>
            <a:r>
              <a:rPr lang="en-US" sz="1600" dirty="0" smtClean="0"/>
              <a:t>System stability, reliability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1025591" y="2274363"/>
            <a:ext cx="614152" cy="1690106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175666" y="3110066"/>
            <a:ext cx="2228150" cy="856912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1639743" y="2274363"/>
            <a:ext cx="267962" cy="1690106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1907704" y="2276872"/>
            <a:ext cx="267962" cy="1690106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1869" y="4247855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Redundant Power Supply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539552" y="3717032"/>
            <a:ext cx="711743" cy="152739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1639743" y="3861048"/>
            <a:ext cx="105928" cy="175271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3" name="Rectangle 42"/>
          <p:cNvSpPr/>
          <p:nvPr/>
        </p:nvSpPr>
        <p:spPr>
          <a:xfrm>
            <a:off x="1251295" y="5626512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MTCA Carrier Hub (MCH)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 flipV="1">
            <a:off x="2041685" y="3789040"/>
            <a:ext cx="1522203" cy="154427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" name="Rectangle 35"/>
          <p:cNvSpPr/>
          <p:nvPr/>
        </p:nvSpPr>
        <p:spPr>
          <a:xfrm>
            <a:off x="136186" y="5244429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Primary Power Supply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3935604" y="3645024"/>
            <a:ext cx="1131957" cy="216615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0" name="Rectangle 49"/>
          <p:cNvSpPr/>
          <p:nvPr/>
        </p:nvSpPr>
        <p:spPr>
          <a:xfrm>
            <a:off x="5069340" y="571012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Backplane</a:t>
            </a:r>
            <a:endParaRPr lang="en-US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1061590" y="1916832"/>
            <a:ext cx="4062305" cy="360040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1011425" y="4149080"/>
            <a:ext cx="4062305" cy="360040"/>
          </a:xfrm>
          <a:prstGeom prst="round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H="1" flipV="1">
            <a:off x="4860032" y="4329100"/>
            <a:ext cx="1167801" cy="84230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6" name="Rectangle 55"/>
          <p:cNvSpPr/>
          <p:nvPr/>
        </p:nvSpPr>
        <p:spPr>
          <a:xfrm>
            <a:off x="5868144" y="517531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Cooling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Fast, Low-latency Camera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196752"/>
            <a:ext cx="5702300" cy="4610323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/>
              <a:t>Provides </a:t>
            </a:r>
            <a:r>
              <a:rPr lang="pl-PL" sz="1800" dirty="0" smtClean="0"/>
              <a:t>2D sensor for </a:t>
            </a:r>
            <a:r>
              <a:rPr lang="en-US" sz="1800" dirty="0" smtClean="0"/>
              <a:t>spectra or energy distribution for bunch train diagnostics for FELs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b="1" dirty="0" smtClean="0"/>
              <a:t>Features:</a:t>
            </a:r>
          </a:p>
          <a:p>
            <a:pPr marL="901700" lvl="1" indent="-342900"/>
            <a:r>
              <a:rPr lang="en-US" sz="1800" dirty="0" smtClean="0"/>
              <a:t>Fast camera: 220x50 </a:t>
            </a:r>
            <a:r>
              <a:rPr lang="pl-PL" sz="1800" dirty="0" err="1" smtClean="0"/>
              <a:t>pixels</a:t>
            </a:r>
            <a:r>
              <a:rPr lang="en-US" sz="1800" dirty="0" smtClean="0"/>
              <a:t>@180.000 FPS</a:t>
            </a:r>
          </a:p>
          <a:p>
            <a:pPr marL="901700" lvl="1" indent="-342900"/>
            <a:r>
              <a:rPr lang="en-US" sz="1800" dirty="0" smtClean="0"/>
              <a:t>Full-Camera Link interface</a:t>
            </a:r>
          </a:p>
          <a:p>
            <a:pPr marL="901700" lvl="1" indent="-342900"/>
            <a:r>
              <a:rPr lang="en-US" sz="1800" dirty="0" smtClean="0"/>
              <a:t>MTCA frame grabber card</a:t>
            </a:r>
          </a:p>
          <a:p>
            <a:pPr marL="901700" lvl="1" indent="-342900"/>
            <a:r>
              <a:rPr lang="en-US" sz="1800" dirty="0" smtClean="0"/>
              <a:t>Low-latency processing engine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 dirty="0" smtClean="0"/>
              <a:t>Application</a:t>
            </a:r>
          </a:p>
          <a:p>
            <a:pPr marL="901700" lvl="1" indent="-342900"/>
            <a:r>
              <a:rPr lang="en-US" sz="1800" dirty="0" smtClean="0"/>
              <a:t>FLASH and E-XFEL</a:t>
            </a:r>
          </a:p>
          <a:p>
            <a:pPr marL="901700" lvl="1" indent="-342900"/>
            <a:r>
              <a:rPr lang="en-US" sz="1800" dirty="0" smtClean="0"/>
              <a:t>Diagnostics </a:t>
            </a:r>
            <a:r>
              <a:rPr lang="pl-PL" sz="1800" dirty="0" smtClean="0"/>
              <a:t>for</a:t>
            </a:r>
            <a:r>
              <a:rPr lang="en-US" sz="1800" dirty="0" smtClean="0"/>
              <a:t> </a:t>
            </a:r>
            <a:r>
              <a:rPr lang="en-US" sz="1800" dirty="0" err="1" smtClean="0"/>
              <a:t>linac</a:t>
            </a:r>
            <a:r>
              <a:rPr lang="en-US" sz="1800" dirty="0" smtClean="0"/>
              <a:t>-based lasers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 dirty="0" smtClean="0"/>
              <a:t>Current status:</a:t>
            </a:r>
          </a:p>
          <a:p>
            <a:pPr marL="901700" lvl="1" indent="-342900"/>
            <a:r>
              <a:rPr lang="en-US" sz="1800" dirty="0" smtClean="0"/>
              <a:t>Hardware ready for tests</a:t>
            </a:r>
          </a:p>
          <a:p>
            <a:pPr marL="901700" lvl="1" indent="-342900"/>
            <a:r>
              <a:rPr lang="en-US" sz="1800" dirty="0" smtClean="0"/>
              <a:t>Firmware under development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smtClean="0"/>
              <a:t>Uroš Mavrič, DESY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196752"/>
            <a:ext cx="1800200" cy="12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852936"/>
            <a:ext cx="2220036" cy="122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168" y="4221088"/>
            <a:ext cx="2805312" cy="212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trzałka zakrzywiona w prawo 17"/>
          <p:cNvSpPr/>
          <p:nvPr/>
        </p:nvSpPr>
        <p:spPr bwMode="auto">
          <a:xfrm>
            <a:off x="5940152" y="1700808"/>
            <a:ext cx="576064" cy="1576192"/>
          </a:xfrm>
          <a:prstGeom prst="curvedRightArrow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1200" b="1">
              <a:solidFill>
                <a:srgbClr val="261748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9" name="Strzałka zakrzywiona w prawo 18"/>
          <p:cNvSpPr/>
          <p:nvPr/>
        </p:nvSpPr>
        <p:spPr bwMode="auto">
          <a:xfrm flipH="1">
            <a:off x="8388424" y="3284984"/>
            <a:ext cx="576064" cy="1512168"/>
          </a:xfrm>
          <a:prstGeom prst="curvedRightArrow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1200" b="1" dirty="0">
              <a:solidFill>
                <a:srgbClr val="261748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3380" y="5962777"/>
            <a:ext cx="42595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of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“</a:t>
            </a: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D. Makowski,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G. Jablonski, </a:t>
            </a:r>
            <a:r>
              <a:rPr lang="pl-PL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A. Mielczarek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”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354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Interoperability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255000" cy="445928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 smtClean="0"/>
              <a:t>Symptoms such as:</a:t>
            </a:r>
          </a:p>
          <a:p>
            <a:pPr marL="901700" lvl="1" indent="-342900"/>
            <a:r>
              <a:rPr lang="en-US" sz="1800" dirty="0" smtClean="0"/>
              <a:t>AMC/RTM boards do not power up</a:t>
            </a:r>
          </a:p>
          <a:p>
            <a:pPr marL="901700" lvl="1" indent="-342900"/>
            <a:r>
              <a:rPr lang="en-US" sz="1800" dirty="0"/>
              <a:t>Crate fans </a:t>
            </a:r>
            <a:r>
              <a:rPr lang="en-US" sz="1800" dirty="0" smtClean="0"/>
              <a:t>are switching off</a:t>
            </a:r>
          </a:p>
          <a:p>
            <a:pPr marL="901700" lvl="1" indent="-342900"/>
            <a:r>
              <a:rPr lang="en-US" sz="1800" dirty="0" smtClean="0"/>
              <a:t>Power supplies are “dying”</a:t>
            </a:r>
          </a:p>
          <a:p>
            <a:pPr marL="901700" lvl="1" indent="-342900"/>
            <a:r>
              <a:rPr lang="en-US" sz="1800" dirty="0" smtClean="0"/>
              <a:t>Overheating</a:t>
            </a:r>
          </a:p>
          <a:p>
            <a:pPr marL="901700" lvl="1" indent="-342900"/>
            <a:r>
              <a:rPr lang="en-US" sz="1800" dirty="0" smtClean="0"/>
              <a:t>Hot-plugging problems</a:t>
            </a:r>
          </a:p>
          <a:p>
            <a:pPr marL="901700" lvl="1" indent="-342900"/>
            <a:r>
              <a:rPr lang="en-US" sz="1800" dirty="0" err="1" smtClean="0"/>
              <a:t>PCIe</a:t>
            </a:r>
            <a:r>
              <a:rPr lang="en-US" sz="1800" dirty="0" smtClean="0"/>
              <a:t> connections are not established</a:t>
            </a:r>
          </a:p>
          <a:p>
            <a:pPr marL="901700" lvl="1" indent="-342900"/>
            <a:r>
              <a:rPr lang="en-US" sz="1800" dirty="0" smtClean="0"/>
              <a:t>…</a:t>
            </a:r>
            <a:endParaRPr lang="en-US" sz="1800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1800" dirty="0" smtClean="0"/>
              <a:t>The main source of problems is related to the complexity of the management of the MTCA.4. This is making it time consuming to identify the real source of the problem.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1800" dirty="0" smtClean="0"/>
              <a:t>Collaboration with industry is a must because the main platform components are from industry.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1800" dirty="0" smtClean="0"/>
              <a:t>Many of the “</a:t>
            </a:r>
            <a:r>
              <a:rPr lang="en-US" sz="1800" i="1" dirty="0" smtClean="0">
                <a:solidFill>
                  <a:schemeClr val="tx1"/>
                </a:solidFill>
              </a:rPr>
              <a:t>childhood diseases</a:t>
            </a:r>
            <a:r>
              <a:rPr lang="en-US" sz="1800" dirty="0" smtClean="0"/>
              <a:t>” have been solved. 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  <p:sp>
        <p:nvSpPr>
          <p:cNvPr id="6" name="Right Brace 5"/>
          <p:cNvSpPr/>
          <p:nvPr/>
        </p:nvSpPr>
        <p:spPr bwMode="auto">
          <a:xfrm>
            <a:off x="5810250" y="1676400"/>
            <a:ext cx="361950" cy="2190750"/>
          </a:xfrm>
          <a:prstGeom prst="rightBrace">
            <a:avLst>
              <a:gd name="adj1" fmla="val 47807"/>
              <a:gd name="adj2" fmla="val 50000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US" sz="1200" b="1">
              <a:solidFill>
                <a:srgbClr val="261748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2041279"/>
            <a:ext cx="285847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Tracking of all the known bugs 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at </a:t>
            </a: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  <a:hlinkClick r:id="rId2"/>
              </a:rPr>
              <a:t>https://rt-system.desy.de/</a:t>
            </a: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 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( presently there are 67 reported 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and not all of them are understood )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52450" y="4842302"/>
            <a:ext cx="7048987" cy="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2878354" y="5840104"/>
            <a:ext cx="3465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The system is getting more stable.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1437" y="4635222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FD930A"/>
                </a:solidFill>
                <a:latin typeface="Arial" pitchFamily="34" charset="0"/>
                <a:ea typeface="ＭＳ Ｐゴシック"/>
              </a:rPr>
              <a:t>Bottom 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07" y="1089348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15414" y="1243013"/>
            <a:ext cx="4732576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marL="266700" indent="-2667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Z3 </a:t>
            </a:r>
            <a:r>
              <a:rPr lang="en-US" sz="1400" dirty="0">
                <a:solidFill>
                  <a:srgbClr val="261748"/>
                </a:solidFill>
              </a:rPr>
              <a:t>pin-assignment </a:t>
            </a:r>
            <a:r>
              <a:rPr lang="en-US" sz="1400" dirty="0" smtClean="0">
                <a:solidFill>
                  <a:srgbClr val="261748"/>
                </a:solidFill>
              </a:rPr>
              <a:t>not </a:t>
            </a:r>
            <a:r>
              <a:rPr lang="en-US" sz="1400" dirty="0">
                <a:solidFill>
                  <a:srgbClr val="261748"/>
                </a:solidFill>
              </a:rPr>
              <a:t>standardized in MTCA.4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None/>
              <a:defRPr/>
            </a:pPr>
            <a:r>
              <a:rPr lang="en-US" sz="1400" dirty="0">
                <a:solidFill>
                  <a:srgbClr val="261748"/>
                </a:solidFill>
              </a:rPr>
              <a:t>  </a:t>
            </a:r>
            <a:r>
              <a:rPr lang="en-US" sz="1400" dirty="0" smtClean="0">
                <a:solidFill>
                  <a:srgbClr val="261748"/>
                </a:solidFill>
              </a:rPr>
              <a:t>    (AMC – RTM pairs)</a:t>
            </a:r>
            <a:endParaRPr lang="en-US" sz="1400" dirty="0">
              <a:solidFill>
                <a:srgbClr val="261748"/>
              </a:solidFill>
            </a:endParaRP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      -&gt; Higher compatibility between AMC’s and RTM’s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      -&gt; Class </a:t>
            </a:r>
            <a:r>
              <a:rPr lang="en-US" sz="1400" dirty="0">
                <a:solidFill>
                  <a:srgbClr val="261748"/>
                </a:solidFill>
              </a:rPr>
              <a:t>A1.1 (analog), Class D1.x (digital</a:t>
            </a:r>
            <a:r>
              <a:rPr lang="en-US" sz="1400" dirty="0" smtClean="0">
                <a:solidFill>
                  <a:srgbClr val="261748"/>
                </a:solidFill>
              </a:rPr>
              <a:t>) 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1263" y="471488"/>
            <a:ext cx="7151687" cy="4810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bIns="45720" anchor="t"/>
          <a:lstStyle/>
          <a:p>
            <a:pPr eaLnBrk="1" hangingPunct="1"/>
            <a:r>
              <a:rPr lang="de-DE" smtClean="0">
                <a:latin typeface="Arial" pitchFamily="34" charset="0"/>
                <a:ea typeface="ＭＳ Ｐゴシック"/>
                <a:cs typeface="ＭＳ Ｐゴシック"/>
              </a:rPr>
              <a:t>Standardizations : Zone 3 Recommendation</a:t>
            </a:r>
            <a:endParaRPr lang="en-GB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002277" y="1243013"/>
            <a:ext cx="4043363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marL="266700" indent="-2667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sz="1400" b="1" dirty="0" smtClean="0">
                <a:solidFill>
                  <a:srgbClr val="261748"/>
                </a:solidFill>
              </a:rPr>
              <a:t>M</a:t>
            </a:r>
            <a:r>
              <a:rPr lang="en-US" sz="1400" dirty="0" smtClean="0">
                <a:solidFill>
                  <a:srgbClr val="261748"/>
                </a:solidFill>
              </a:rPr>
              <a:t>odule </a:t>
            </a:r>
            <a:r>
              <a:rPr lang="en-US" sz="1400" b="1" dirty="0" smtClean="0">
                <a:solidFill>
                  <a:srgbClr val="261748"/>
                </a:solidFill>
              </a:rPr>
              <a:t>M</a:t>
            </a:r>
            <a:r>
              <a:rPr lang="en-US" sz="1400" dirty="0" smtClean="0">
                <a:solidFill>
                  <a:srgbClr val="261748"/>
                </a:solidFill>
              </a:rPr>
              <a:t>anagement </a:t>
            </a:r>
            <a:r>
              <a:rPr lang="en-US" sz="1400" b="1" dirty="0" smtClean="0">
                <a:solidFill>
                  <a:srgbClr val="261748"/>
                </a:solidFill>
              </a:rPr>
              <a:t>C</a:t>
            </a:r>
            <a:r>
              <a:rPr lang="en-US" sz="1400" dirty="0" smtClean="0">
                <a:solidFill>
                  <a:srgbClr val="261748"/>
                </a:solidFill>
              </a:rPr>
              <a:t>ontroller (MMC V1.0)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     - Advanced Version,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     - Basic (low cost) Version</a:t>
            </a: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261748"/>
                </a:solidFill>
              </a:rPr>
              <a:t> </a:t>
            </a:r>
            <a:r>
              <a:rPr lang="en-US" sz="1400" dirty="0" smtClean="0">
                <a:solidFill>
                  <a:srgbClr val="261748"/>
                </a:solidFill>
              </a:rPr>
              <a:t>    - Single Firmware, PCB Templates</a:t>
            </a:r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061" y="2371329"/>
            <a:ext cx="3921054" cy="253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1350" y="5081588"/>
            <a:ext cx="342900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81" name="Line 16"/>
          <p:cNvSpPr>
            <a:spLocks noChangeShapeType="1"/>
          </p:cNvSpPr>
          <p:nvPr/>
        </p:nvSpPr>
        <p:spPr bwMode="auto">
          <a:xfrm>
            <a:off x="5008563" y="5772150"/>
            <a:ext cx="625475" cy="0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1" name="Foliennummernplatzhalt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2599B1-43FB-40A8-B59C-1F79E368E18D}" type="slidenum">
              <a:rPr lang="en-GB" sz="10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2471537"/>
            <a:ext cx="4617241" cy="18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509121"/>
            <a:ext cx="4617242" cy="184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450" y="6531928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4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Unit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/>
              <a:t>CPU</a:t>
            </a:r>
          </a:p>
          <a:p>
            <a:pPr marL="901700" lvl="1" indent="-342900"/>
            <a:r>
              <a:rPr lang="en-US" sz="1400" dirty="0" smtClean="0"/>
              <a:t>i7, SSD, </a:t>
            </a:r>
            <a:r>
              <a:rPr lang="en-US" sz="1400" dirty="0" err="1" smtClean="0"/>
              <a:t>ubuntu</a:t>
            </a:r>
            <a:r>
              <a:rPr lang="en-US" sz="1400" dirty="0" smtClean="0"/>
              <a:t>, </a:t>
            </a:r>
            <a:r>
              <a:rPr lang="en-US" sz="1400" dirty="0" err="1" smtClean="0"/>
              <a:t>SoL</a:t>
            </a:r>
            <a:endParaRPr lang="en-US" sz="1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/>
              <a:t>MCH</a:t>
            </a:r>
          </a:p>
          <a:p>
            <a:pPr marL="901700" lvl="1" indent="-342900"/>
            <a:r>
              <a:rPr lang="en-US" sz="1400" dirty="0" smtClean="0"/>
              <a:t>Gen3 </a:t>
            </a:r>
            <a:r>
              <a:rPr lang="en-US" sz="1400" dirty="0" err="1" smtClean="0"/>
              <a:t>PCIe</a:t>
            </a:r>
            <a:r>
              <a:rPr lang="en-US" sz="1400" dirty="0" smtClean="0"/>
              <a:t> sw., 48 </a:t>
            </a:r>
            <a:r>
              <a:rPr lang="en-US" sz="1400" dirty="0" err="1" smtClean="0"/>
              <a:t>PCIe</a:t>
            </a:r>
            <a:r>
              <a:rPr lang="en-US" sz="1400" dirty="0" smtClean="0"/>
              <a:t> Lanes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/>
              <a:t>PM</a:t>
            </a:r>
          </a:p>
          <a:p>
            <a:pPr marL="901700" lvl="1" indent="-342900"/>
            <a:r>
              <a:rPr lang="en-US" sz="1400" dirty="0" smtClean="0"/>
              <a:t>Wiener : 800 W </a:t>
            </a:r>
          </a:p>
          <a:p>
            <a:pPr marL="901700" lvl="1" indent="-342900"/>
            <a:r>
              <a:rPr lang="en-US" sz="1400" dirty="0" err="1" smtClean="0"/>
              <a:t>Telkoor</a:t>
            </a:r>
            <a:r>
              <a:rPr lang="en-US" sz="1400" dirty="0" smtClean="0"/>
              <a:t> : 600W, 1kW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/>
              <a:t>Crates + CU</a:t>
            </a:r>
          </a:p>
          <a:p>
            <a:pPr marL="901700" lvl="1" indent="-342900"/>
            <a:r>
              <a:rPr lang="en-US" sz="1400" dirty="0" err="1" smtClean="0"/>
              <a:t>Schroff</a:t>
            </a:r>
            <a:endParaRPr lang="en-US" sz="1400" dirty="0" smtClean="0"/>
          </a:p>
          <a:p>
            <a:pPr marL="901700" lvl="1" indent="-342900"/>
            <a:r>
              <a:rPr lang="en-US" sz="1400" dirty="0" smtClean="0"/>
              <a:t>ELMA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smtClean="0"/>
              <a:t>AMC backplane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FB148-9B17-4794-9AAC-DA6DA55CFB6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733" y="6529743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60" y="4969819"/>
            <a:ext cx="1580577" cy="117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64" y="4831319"/>
            <a:ext cx="1726206" cy="142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470" y="3078479"/>
            <a:ext cx="141814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 descr="D:\Daten\user_fludwig\DESY_Datenaustausch\SEI-Tagung_FZ_2013\Vorlagen\Wiener_PW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80" y="2966773"/>
            <a:ext cx="749580" cy="15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53" descr="12slotWithAd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8250" y="1190179"/>
            <a:ext cx="1630680" cy="15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6" descr="12SlotElma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8795" y="1190179"/>
            <a:ext cx="2220885" cy="15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D:\eBPM\IMG_09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55" y="1355866"/>
            <a:ext cx="1602105" cy="6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0" y="4659930"/>
            <a:ext cx="2279440" cy="16683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46330" y="2739162"/>
            <a:ext cx="330288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Thermal optimization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Mechanics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94409" y="4692820"/>
            <a:ext cx="1815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Management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58747" y="3495849"/>
            <a:ext cx="181515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§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EMI</a:t>
            </a:r>
          </a:p>
          <a:p>
            <a:pPr marL="171450" indent="-17145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§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Management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4120" y="4332721"/>
            <a:ext cx="181515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Functionality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Throughput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2478" y="4408201"/>
            <a:ext cx="1308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§"/>
            </a:pPr>
            <a:r>
              <a:rPr lang="en-US" sz="1200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Connectivity</a:t>
            </a:r>
          </a:p>
        </p:txBody>
      </p:sp>
    </p:spTree>
    <p:extLst>
      <p:ext uri="{BB962C8B-B14F-4D97-AF65-F5344CB8AC3E}">
        <p14:creationId xmlns:p14="http://schemas.microsoft.com/office/powerpoint/2010/main" val="10544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2706688"/>
            <a:ext cx="413543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91"/>
          <p:cNvSpPr txBox="1">
            <a:spLocks noChangeArrowheads="1"/>
          </p:cNvSpPr>
          <p:nvPr/>
        </p:nvSpPr>
        <p:spPr bwMode="auto">
          <a:xfrm>
            <a:off x="495300" y="1803400"/>
            <a:ext cx="467518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336550" eaLnBrk="0" hangingPunct="0"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087563" eaLnBrk="0" fontAlgn="base" hangingPunct="0">
              <a:spcBef>
                <a:spcPct val="0"/>
              </a:spcBef>
              <a:spcAft>
                <a:spcPct val="0"/>
              </a:spcAft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087563" eaLnBrk="0" fontAlgn="base" hangingPunct="0">
              <a:spcBef>
                <a:spcPct val="0"/>
              </a:spcBef>
              <a:spcAft>
                <a:spcPct val="0"/>
              </a:spcAft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087563" eaLnBrk="0" fontAlgn="base" hangingPunct="0">
              <a:spcBef>
                <a:spcPct val="0"/>
              </a:spcBef>
              <a:spcAft>
                <a:spcPct val="0"/>
              </a:spcAft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087563" eaLnBrk="0" fontAlgn="base" hangingPunct="0">
              <a:spcBef>
                <a:spcPct val="0"/>
              </a:spcBef>
              <a:spcAft>
                <a:spcPct val="0"/>
              </a:spcAft>
              <a:tabLst>
                <a:tab pos="-1685925" algn="l"/>
                <a:tab pos="1554163" algn="l"/>
                <a:tab pos="9445625" algn="l"/>
                <a:tab pos="9664700" algn="l"/>
                <a:tab pos="10631488" algn="l"/>
                <a:tab pos="11596688" algn="l"/>
                <a:tab pos="12563475" algn="l"/>
                <a:tab pos="13530263" algn="l"/>
              </a:tabLst>
              <a:defRPr sz="8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2388" indent="0" eaLnBrk="1" hangingPunct="1">
              <a:spcBef>
                <a:spcPts val="600"/>
              </a:spcBef>
              <a:buClr>
                <a:srgbClr val="FD930A"/>
              </a:buClr>
              <a:buSzPct val="80000"/>
              <a:buFont typeface="Wingdings" pitchFamily="2" charset="2"/>
              <a:buNone/>
              <a:defRPr/>
            </a:pPr>
            <a:r>
              <a:rPr lang="de-DE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- Low-</a:t>
            </a:r>
            <a:r>
              <a:rPr lang="de-DE" sz="1600" kern="0" dirty="0" err="1" smtClean="0">
                <a:solidFill>
                  <a:srgbClr val="261748"/>
                </a:solidFill>
                <a:latin typeface=""/>
                <a:ea typeface="ＭＳ Ｐゴシック"/>
              </a:rPr>
              <a:t>jitter</a:t>
            </a:r>
            <a:r>
              <a:rPr lang="de-DE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 high-</a:t>
            </a:r>
            <a:r>
              <a:rPr lang="de-DE" sz="1600" kern="0" dirty="0" err="1" smtClean="0">
                <a:solidFill>
                  <a:srgbClr val="261748"/>
                </a:solidFill>
                <a:latin typeface=""/>
                <a:ea typeface="ＭＳ Ｐゴシック"/>
              </a:rPr>
              <a:t>frequency</a:t>
            </a:r>
            <a:r>
              <a:rPr lang="de-DE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 </a:t>
            </a:r>
            <a:r>
              <a:rPr lang="de-DE" sz="1600" kern="0" dirty="0" err="1" smtClean="0">
                <a:solidFill>
                  <a:srgbClr val="261748"/>
                </a:solidFill>
                <a:latin typeface=""/>
                <a:ea typeface="ＭＳ Ｐゴシック"/>
              </a:rPr>
              <a:t>signal</a:t>
            </a:r>
            <a:r>
              <a:rPr lang="de-DE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 </a:t>
            </a:r>
            <a:r>
              <a:rPr lang="de-DE" sz="1600" kern="0" dirty="0" err="1" smtClean="0">
                <a:solidFill>
                  <a:srgbClr val="261748"/>
                </a:solidFill>
                <a:latin typeface=""/>
                <a:ea typeface="ＭＳ Ｐゴシック"/>
              </a:rPr>
              <a:t>distribution</a:t>
            </a:r>
            <a:r>
              <a:rPr lang="de-DE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 (&lt;10fs) </a:t>
            </a:r>
            <a:endParaRPr lang="en-US" sz="1600" kern="0" dirty="0" smtClean="0">
              <a:solidFill>
                <a:srgbClr val="261748"/>
              </a:solidFill>
              <a:latin typeface=""/>
              <a:ea typeface="ＭＳ Ｐゴシック"/>
            </a:endParaRPr>
          </a:p>
          <a:p>
            <a:pPr marL="52388" indent="0" eaLnBrk="1" hangingPunct="1">
              <a:spcBef>
                <a:spcPts val="600"/>
              </a:spcBef>
              <a:buClr>
                <a:srgbClr val="FD930A"/>
              </a:buClr>
              <a:buSzPct val="80000"/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261748"/>
                </a:solidFill>
                <a:latin typeface=""/>
                <a:ea typeface="ＭＳ Ｐゴシック"/>
              </a:rPr>
              <a:t>- Low-jitter ADC-clock signal distribution (&lt;200fs)</a:t>
            </a:r>
          </a:p>
        </p:txBody>
      </p:sp>
      <p:pic>
        <p:nvPicPr>
          <p:cNvPr id="27652" name="Picture 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2706688"/>
            <a:ext cx="4232275" cy="314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4"/>
          <p:cNvSpPr>
            <a:spLocks noChangeAspect="1" noChangeArrowheads="1"/>
          </p:cNvSpPr>
          <p:nvPr/>
        </p:nvSpPr>
        <p:spPr bwMode="auto">
          <a:xfrm>
            <a:off x="249238" y="1319213"/>
            <a:ext cx="6483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66700" indent="-266700" defTabSz="593725" fontAlgn="base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90000"/>
              <a:buFont typeface="Wingdings" pitchFamily="2" charset="2"/>
              <a:buChar char="n"/>
            </a:pPr>
            <a:r>
              <a:rPr lang="de-DE" b="1" dirty="0" err="1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Successful</a:t>
            </a:r>
            <a:r>
              <a:rPr lang="de-DE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 </a:t>
            </a:r>
            <a:r>
              <a:rPr lang="de-DE" b="1" dirty="0" err="1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test</a:t>
            </a:r>
            <a:r>
              <a:rPr lang="de-DE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 </a:t>
            </a:r>
            <a:r>
              <a:rPr lang="de-DE" b="1" dirty="0" err="1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of</a:t>
            </a:r>
            <a:r>
              <a:rPr lang="de-DE" b="1" dirty="0">
                <a:solidFill>
                  <a:srgbClr val="261748"/>
                </a:solidFill>
                <a:latin typeface="Arial" pitchFamily="34" charset="0"/>
                <a:ea typeface="ＭＳ Ｐゴシック"/>
              </a:rPr>
              <a:t> an RF-Backplane in 02/2012</a:t>
            </a:r>
            <a:endParaRPr lang="en-GB" sz="1400" dirty="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  <a:p>
            <a:pPr marL="508000" lvl="1" indent="-207963" defTabSz="593725" fontAlgn="base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None/>
            </a:pPr>
            <a:endParaRPr lang="en-GB" sz="1400" dirty="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7654" name="Freeform 115"/>
          <p:cNvSpPr>
            <a:spLocks/>
          </p:cNvSpPr>
          <p:nvPr/>
        </p:nvSpPr>
        <p:spPr bwMode="auto">
          <a:xfrm>
            <a:off x="5027613" y="2068513"/>
            <a:ext cx="219075" cy="261937"/>
          </a:xfrm>
          <a:custGeom>
            <a:avLst/>
            <a:gdLst>
              <a:gd name="T0" fmla="*/ 0 w 460"/>
              <a:gd name="T1" fmla="*/ 2147483647 h 444"/>
              <a:gd name="T2" fmla="*/ 2147483647 w 460"/>
              <a:gd name="T3" fmla="*/ 2147483647 h 444"/>
              <a:gd name="T4" fmla="*/ 2147483647 w 460"/>
              <a:gd name="T5" fmla="*/ 2147483647 h 444"/>
              <a:gd name="T6" fmla="*/ 2147483647 w 460"/>
              <a:gd name="T7" fmla="*/ 0 h 444"/>
              <a:gd name="T8" fmla="*/ 2147483647 w 460"/>
              <a:gd name="T9" fmla="*/ 2147483647 h 444"/>
              <a:gd name="T10" fmla="*/ 2147483647 w 460"/>
              <a:gd name="T11" fmla="*/ 2147483647 h 444"/>
              <a:gd name="T12" fmla="*/ 0 w 460"/>
              <a:gd name="T13" fmla="*/ 2147483647 h 4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444">
                <a:moveTo>
                  <a:pt x="0" y="308"/>
                </a:moveTo>
                <a:lnTo>
                  <a:pt x="152" y="444"/>
                </a:lnTo>
                <a:lnTo>
                  <a:pt x="460" y="12"/>
                </a:lnTo>
                <a:lnTo>
                  <a:pt x="432" y="0"/>
                </a:lnTo>
                <a:lnTo>
                  <a:pt x="156" y="308"/>
                </a:lnTo>
                <a:lnTo>
                  <a:pt x="28" y="264"/>
                </a:lnTo>
                <a:lnTo>
                  <a:pt x="0" y="304"/>
                </a:lnTo>
              </a:path>
            </a:pathLst>
          </a:cu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7655" name="Freeform 115"/>
          <p:cNvSpPr>
            <a:spLocks/>
          </p:cNvSpPr>
          <p:nvPr/>
        </p:nvSpPr>
        <p:spPr bwMode="auto">
          <a:xfrm>
            <a:off x="5027613" y="1798638"/>
            <a:ext cx="219075" cy="261937"/>
          </a:xfrm>
          <a:custGeom>
            <a:avLst/>
            <a:gdLst>
              <a:gd name="T0" fmla="*/ 0 w 460"/>
              <a:gd name="T1" fmla="*/ 2147483647 h 444"/>
              <a:gd name="T2" fmla="*/ 2147483647 w 460"/>
              <a:gd name="T3" fmla="*/ 2147483647 h 444"/>
              <a:gd name="T4" fmla="*/ 2147483647 w 460"/>
              <a:gd name="T5" fmla="*/ 2147483647 h 444"/>
              <a:gd name="T6" fmla="*/ 2147483647 w 460"/>
              <a:gd name="T7" fmla="*/ 0 h 444"/>
              <a:gd name="T8" fmla="*/ 2147483647 w 460"/>
              <a:gd name="T9" fmla="*/ 2147483647 h 444"/>
              <a:gd name="T10" fmla="*/ 2147483647 w 460"/>
              <a:gd name="T11" fmla="*/ 2147483647 h 444"/>
              <a:gd name="T12" fmla="*/ 0 w 460"/>
              <a:gd name="T13" fmla="*/ 2147483647 h 4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444">
                <a:moveTo>
                  <a:pt x="0" y="308"/>
                </a:moveTo>
                <a:lnTo>
                  <a:pt x="152" y="444"/>
                </a:lnTo>
                <a:lnTo>
                  <a:pt x="460" y="12"/>
                </a:lnTo>
                <a:lnTo>
                  <a:pt x="432" y="0"/>
                </a:lnTo>
                <a:lnTo>
                  <a:pt x="156" y="308"/>
                </a:lnTo>
                <a:lnTo>
                  <a:pt x="28" y="264"/>
                </a:lnTo>
                <a:lnTo>
                  <a:pt x="0" y="304"/>
                </a:lnTo>
              </a:path>
            </a:pathLst>
          </a:cu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765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1263" y="471488"/>
            <a:ext cx="7151687" cy="4810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bIns="45720" anchor="t"/>
          <a:lstStyle/>
          <a:p>
            <a:pPr eaLnBrk="1" hangingPunct="1"/>
            <a:r>
              <a:rPr lang="de-DE" dirty="0" err="1" smtClean="0">
                <a:latin typeface="Arial" pitchFamily="34" charset="0"/>
                <a:ea typeface="ＭＳ Ｐゴシック"/>
                <a:cs typeface="ＭＳ Ｐゴシック"/>
              </a:rPr>
              <a:t>Standardizations</a:t>
            </a:r>
            <a:r>
              <a:rPr lang="de-DE" dirty="0" smtClean="0">
                <a:latin typeface="Arial" pitchFamily="34" charset="0"/>
                <a:ea typeface="ＭＳ Ｐゴシック"/>
                <a:cs typeface="ＭＳ Ｐゴシック"/>
              </a:rPr>
              <a:t> : RF Backplane (optional)</a:t>
            </a:r>
            <a:endParaRPr lang="en-GB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" name="Foliennummernplatzhalt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2599B1-43FB-40A8-B59C-1F79E368E18D}" type="slidenum">
              <a:rPr lang="en-GB" sz="10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1461453" y="6548793"/>
            <a:ext cx="5702300" cy="26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800" b="0" kern="120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Collaboration Meeting of the European XFEL, Hamburg 22.-25.04.13, DESY, Germany</a:t>
            </a:r>
          </a:p>
          <a:p>
            <a:pPr>
              <a:defRPr/>
            </a:pPr>
            <a:r>
              <a:rPr lang="en-GB" dirty="0" err="1" smtClean="0"/>
              <a:t>Uroš</a:t>
            </a:r>
            <a:r>
              <a:rPr lang="en-GB" dirty="0" smtClean="0"/>
              <a:t> </a:t>
            </a:r>
            <a:r>
              <a:rPr lang="en-GB" dirty="0" err="1" smtClean="0"/>
              <a:t>Mavrič</a:t>
            </a:r>
            <a:r>
              <a:rPr lang="en-GB" dirty="0" smtClean="0"/>
              <a:t>, DESY</a:t>
            </a:r>
            <a:endParaRPr lang="en-GB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15173" y="6172454"/>
            <a:ext cx="42595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1200" b="1" dirty="0">
                <a:solidFill>
                  <a:srgbClr val="261748"/>
                </a:solidFill>
                <a:ea typeface="ＭＳ Ｐゴシック"/>
                <a:cs typeface="ＭＳ Ｐゴシック"/>
              </a:rPr>
              <a:t>Courtesy of 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“K. </a:t>
            </a:r>
            <a:r>
              <a:rPr lang="en-US" sz="1200" b="1" dirty="0" err="1" smtClean="0">
                <a:solidFill>
                  <a:srgbClr val="261748"/>
                </a:solidFill>
                <a:ea typeface="ＭＳ Ｐゴシック"/>
                <a:cs typeface="ＭＳ Ｐゴシック"/>
              </a:rPr>
              <a:t>Czuba</a:t>
            </a:r>
            <a:r>
              <a:rPr lang="en-US" sz="1200" b="1" dirty="0" smtClean="0">
                <a:solidFill>
                  <a:srgbClr val="261748"/>
                </a:solidFill>
                <a:ea typeface="ＭＳ Ｐゴシック"/>
                <a:cs typeface="ＭＳ Ｐゴシック"/>
              </a:rPr>
              <a:t>”</a:t>
            </a:r>
            <a:endParaRPr lang="en-US" sz="1200" b="1" dirty="0">
              <a:solidFill>
                <a:srgbClr val="261748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87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3"/>
          <p:cNvSpPr txBox="1">
            <a:spLocks noGrp="1"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A372E51C-3F6E-479D-BB35-5229CF137BC8}" type="slidenum">
              <a:rPr lang="en-GB" sz="100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1277938" y="468313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  <a:latin typeface="Arial" pitchFamily="34" charset="0"/>
                <a:ea typeface="ＭＳ Ｐゴシック"/>
              </a:rPr>
              <a:t>MTCA.4 </a:t>
            </a:r>
            <a:r>
              <a:rPr lang="de-DE" sz="2400" b="1" dirty="0" err="1">
                <a:solidFill>
                  <a:srgbClr val="FFFFFF"/>
                </a:solidFill>
                <a:latin typeface="Arial" pitchFamily="34" charset="0"/>
                <a:ea typeface="ＭＳ Ｐゴシック"/>
              </a:rPr>
              <a:t>Crate</a:t>
            </a:r>
            <a:r>
              <a:rPr lang="de-DE" sz="2400" b="1" dirty="0">
                <a:solidFill>
                  <a:srgbClr val="FFFFFF"/>
                </a:solidFill>
                <a:latin typeface="Arial" pitchFamily="34" charset="0"/>
                <a:ea typeface="ＭＳ Ｐゴシック"/>
              </a:rPr>
              <a:t> Standard</a:t>
            </a:r>
            <a:endParaRPr lang="en-GB" sz="2400" b="1" dirty="0">
              <a:solidFill>
                <a:srgbClr val="FFFFFF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219075" y="1171575"/>
            <a:ext cx="84963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5113" indent="-2651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Development </a:t>
            </a:r>
            <a:r>
              <a:rPr lang="de-DE" sz="16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partnership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  <a:r>
              <a:rPr lang="de-DE" sz="1600" i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„</a:t>
            </a:r>
            <a:r>
              <a:rPr lang="de-DE" sz="1600" i="1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xTCA</a:t>
            </a:r>
            <a:r>
              <a:rPr lang="de-DE" sz="1600" i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for </a:t>
            </a:r>
            <a:r>
              <a:rPr lang="de-DE" sz="1600" i="1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Physics</a:t>
            </a:r>
            <a:r>
              <a:rPr lang="de-DE" sz="1600" i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“ 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(38 </a:t>
            </a:r>
            <a:r>
              <a:rPr lang="de-DE" sz="16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partner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): 03/2009</a:t>
            </a:r>
            <a:endParaRPr lang="de-DE" sz="1600" dirty="0">
              <a:solidFill>
                <a:srgbClr val="FF0000"/>
              </a:solidFill>
              <a:latin typeface="Arial" pitchFamily="34" charset="0"/>
              <a:ea typeface="ＭＳ Ｐゴシック"/>
            </a:endParaRPr>
          </a:p>
          <a:p>
            <a:pPr marL="628650" lvl="1" indent="-184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de-DE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Research Institute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: SLAC, FNAL, IHEP, IPFN, ITER, DESY</a:t>
            </a:r>
          </a:p>
          <a:p>
            <a:pPr marL="628650" lvl="1" indent="-184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de-DE" sz="1600" b="1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Industry</a:t>
            </a:r>
            <a:r>
              <a:rPr lang="de-DE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: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Connector-, Board-, </a:t>
            </a:r>
            <a:r>
              <a:rPr lang="de-DE" sz="16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Crate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-, System </a:t>
            </a:r>
            <a:r>
              <a:rPr lang="de-DE" sz="16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Manufacturer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</a:p>
          <a:p>
            <a:pPr marL="265113" indent="-2651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de-DE" sz="16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Ratification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PICMG 2011 (</a:t>
            </a:r>
            <a:r>
              <a:rPr lang="de-DE" sz="16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http://www.picmg.org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</a:t>
            </a:r>
          </a:p>
          <a:p>
            <a:pPr marL="628650" lvl="1" indent="-184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icro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elecommunications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omputing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rchitecture .4 (MTCA.4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</a:t>
            </a:r>
          </a:p>
          <a:p>
            <a:pPr marL="628650" lvl="1" indent="-184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r>
              <a:rPr lang="en-US" sz="1600" b="0" dirty="0" err="1" smtClean="0">
                <a:solidFill>
                  <a:schemeClr val="tx2"/>
                </a:solidFill>
              </a:rPr>
              <a:t>MicroTCA</a:t>
            </a:r>
            <a:r>
              <a:rPr lang="en-US" sz="1600" b="0" dirty="0" smtClean="0">
                <a:solidFill>
                  <a:schemeClr val="tx2"/>
                </a:solidFill>
              </a:rPr>
              <a:t> Enhancements for Rear I/O and Precision Timing</a:t>
            </a:r>
            <a:endParaRPr lang="de-DE" sz="1600" dirty="0" smtClean="0">
              <a:solidFill>
                <a:srgbClr val="FF0000"/>
              </a:solidFill>
            </a:endParaRPr>
          </a:p>
          <a:p>
            <a:pPr marL="44450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</a:pPr>
            <a:endParaRPr lang="en-US" sz="1600" dirty="0" smtClean="0">
              <a:solidFill>
                <a:srgbClr val="000000"/>
              </a:solidFill>
              <a:latin typeface="Arial" pitchFamily="34" charset="0"/>
              <a:ea typeface="ＭＳ Ｐゴシック"/>
            </a:endParaRPr>
          </a:p>
          <a:p>
            <a:pPr marL="628650" lvl="1" indent="-184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1748"/>
              </a:buClr>
              <a:buFont typeface="Wingdings" pitchFamily="2" charset="2"/>
              <a:buChar char="§"/>
            </a:pPr>
            <a:endParaRPr lang="de-DE" sz="1600" b="1" dirty="0">
              <a:solidFill>
                <a:srgbClr val="FF000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0" y="3362325"/>
            <a:ext cx="4695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90000" bIns="25400"/>
          <a:lstStyle/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b="1" dirty="0">
                <a:solidFill>
                  <a:srgbClr val="261748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Modular + modern architecture</a:t>
            </a:r>
          </a:p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261748"/>
              </a:buClr>
              <a:buSzPct val="100000"/>
              <a:buFont typeface="Wingdings" pitchFamily="2" charset="2"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    - Reusability + </a:t>
            </a:r>
            <a:r>
              <a:rPr lang="en-US" sz="1700" dirty="0" err="1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PCIe</a:t>
            </a: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+ Ethernet</a:t>
            </a:r>
          </a:p>
          <a:p>
            <a:pPr marL="515938" indent="-296863" fontAlgn="base">
              <a:lnSpc>
                <a:spcPct val="93000"/>
              </a:lnSpc>
              <a:spcBef>
                <a:spcPts val="12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b="1" dirty="0">
                <a:solidFill>
                  <a:srgbClr val="261748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High availability</a:t>
            </a:r>
          </a:p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261748"/>
              </a:buClr>
              <a:buSzPct val="100000"/>
              <a:buFont typeface="Wingdings" pitchFamily="2" charset="2"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    - Redundant </a:t>
            </a:r>
            <a:r>
              <a:rPr lang="en-US" sz="1700" dirty="0" smtClean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power, MCH and CU </a:t>
            </a:r>
            <a:endParaRPr lang="en-US" sz="1700" dirty="0">
              <a:solidFill>
                <a:srgbClr val="261748"/>
              </a:solidFill>
              <a:latin typeface="Arial" pitchFamily="34" charset="0"/>
              <a:ea typeface="ＭＳ Ｐゴシック"/>
              <a:cs typeface="Arial" charset="0"/>
              <a:sym typeface="Arial" charset="0"/>
            </a:endParaRPr>
          </a:p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261748"/>
              </a:buClr>
              <a:buSzPct val="100000"/>
              <a:buFont typeface="Wingdings" pitchFamily="2" charset="2"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    - Well defined remote </a:t>
            </a:r>
            <a:r>
              <a:rPr lang="en-US" sz="1700" dirty="0" smtClean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management</a:t>
            </a:r>
          </a:p>
          <a:p>
            <a:pPr marL="515938" indent="-296863" fontAlgn="base">
              <a:lnSpc>
                <a:spcPct val="93000"/>
              </a:lnSpc>
              <a:spcBef>
                <a:spcPts val="1200"/>
              </a:spcBef>
              <a:spcAft>
                <a:spcPct val="0"/>
              </a:spcAft>
              <a:buClr>
                <a:srgbClr val="FD930A"/>
              </a:buClr>
              <a:buSzPct val="80000"/>
              <a:buFont typeface="Wingdings" pitchFamily="2" charset="2"/>
              <a:buChar char="n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b="1" dirty="0" smtClean="0">
                <a:solidFill>
                  <a:srgbClr val="261748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High </a:t>
            </a:r>
            <a:r>
              <a:rPr lang="en-US" b="1" dirty="0">
                <a:solidFill>
                  <a:srgbClr val="261748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digital performance</a:t>
            </a:r>
            <a:endParaRPr lang="en-US" b="1" dirty="0">
              <a:solidFill>
                <a:srgbClr val="261748"/>
              </a:solidFill>
              <a:latin typeface="Arial" pitchFamily="34" charset="0"/>
              <a:ea typeface="ＭＳ Ｐゴシック"/>
              <a:cs typeface="Arial" charset="0"/>
              <a:sym typeface="Arial" charset="0"/>
            </a:endParaRPr>
          </a:p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261748"/>
              </a:buClr>
              <a:buSzPct val="100000"/>
              <a:buFont typeface="Wingdings" pitchFamily="2" charset="2"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    - Very low analog distortions (</a:t>
            </a:r>
            <a:r>
              <a:rPr lang="en-US" sz="1700" dirty="0" err="1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diff.lines</a:t>
            </a: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)</a:t>
            </a:r>
          </a:p>
          <a:p>
            <a:pPr marL="515938" indent="-296863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261748"/>
              </a:buClr>
              <a:buSzPct val="100000"/>
              <a:buFont typeface="Wingdings" pitchFamily="2" charset="2"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    - 4 </a:t>
            </a:r>
            <a:r>
              <a:rPr lang="en-US" sz="1700" dirty="0" smtClean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lanes </a:t>
            </a:r>
            <a:r>
              <a:rPr lang="en-US" sz="1700" dirty="0" err="1" smtClean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PCIe</a:t>
            </a:r>
            <a:r>
              <a:rPr lang="en-US" sz="1700" dirty="0" smtClean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 </a:t>
            </a: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(Gen3): 1 </a:t>
            </a:r>
            <a:r>
              <a:rPr lang="en-US" sz="1700" dirty="0" err="1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GByte</a:t>
            </a:r>
            <a:r>
              <a:rPr lang="en-US" sz="1700" dirty="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/s/lane</a:t>
            </a:r>
          </a:p>
        </p:txBody>
      </p:sp>
      <p:pic>
        <p:nvPicPr>
          <p:cNvPr id="8199" name="Picture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1411288"/>
            <a:ext cx="20939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0" name="Rectangle 18"/>
          <p:cNvSpPr>
            <a:spLocks/>
          </p:cNvSpPr>
          <p:nvPr/>
        </p:nvSpPr>
        <p:spPr bwMode="auto">
          <a:xfrm>
            <a:off x="6661150" y="3101975"/>
            <a:ext cx="1774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ts val="200"/>
              </a:spcBef>
              <a:spcAft>
                <a:spcPct val="0"/>
              </a:spcAft>
            </a:pPr>
            <a:r>
              <a:rPr lang="en-US" sz="1400">
                <a:solidFill>
                  <a:srgbClr val="261748"/>
                </a:solidFill>
                <a:latin typeface="Arial" pitchFamily="34" charset="0"/>
                <a:ea typeface="ＭＳ Ｐゴシック"/>
                <a:cs typeface="Arial" charset="0"/>
                <a:sym typeface="Arial" charset="0"/>
              </a:rPr>
              <a:t>Cables from rear side</a:t>
            </a:r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6" y="5188297"/>
            <a:ext cx="24971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/>
          <a:stretch>
            <a:fillRect/>
          </a:stretch>
        </p:blipFill>
        <p:spPr bwMode="auto">
          <a:xfrm>
            <a:off x="4095750" y="3281363"/>
            <a:ext cx="268287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Line 17"/>
          <p:cNvSpPr>
            <a:spLocks noChangeShapeType="1"/>
          </p:cNvSpPr>
          <p:nvPr/>
        </p:nvSpPr>
        <p:spPr bwMode="auto">
          <a:xfrm flipH="1">
            <a:off x="5961063" y="3209925"/>
            <a:ext cx="179387" cy="200025"/>
          </a:xfrm>
          <a:prstGeom prst="line">
            <a:avLst/>
          </a:prstGeom>
          <a:noFill/>
          <a:ln w="19050">
            <a:solidFill>
              <a:srgbClr val="FD930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8205" name="Line 22"/>
          <p:cNvSpPr>
            <a:spLocks noChangeShapeType="1"/>
          </p:cNvSpPr>
          <p:nvPr/>
        </p:nvSpPr>
        <p:spPr bwMode="auto">
          <a:xfrm>
            <a:off x="6142038" y="3219450"/>
            <a:ext cx="447675" cy="4763"/>
          </a:xfrm>
          <a:prstGeom prst="line">
            <a:avLst/>
          </a:prstGeom>
          <a:noFill/>
          <a:ln w="190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de-DE" sz="1200" b="1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314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Chassis and Cooling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4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503" y="1124744"/>
            <a:ext cx="8932981" cy="52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defRPr sz="24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+mn-ea"/>
                <a:cs typeface="+mn-cs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+mn-ea"/>
                <a:cs typeface="+mn-cs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Functionality: </a:t>
            </a:r>
          </a:p>
          <a:p>
            <a:pPr lvl="1"/>
            <a:r>
              <a:rPr lang="en-US" sz="1600" dirty="0" smtClean="0"/>
              <a:t>To mechanically host the modules and provide environmentally stable conditions.</a:t>
            </a:r>
          </a:p>
          <a:p>
            <a:pPr lvl="1"/>
            <a:r>
              <a:rPr lang="en-US" sz="1600" dirty="0" smtClean="0"/>
              <a:t>To provide cooling for the modules in the chassis. </a:t>
            </a:r>
          </a:p>
          <a:p>
            <a:r>
              <a:rPr lang="en-US" sz="1800" dirty="0" smtClean="0"/>
              <a:t>Performance:</a:t>
            </a:r>
          </a:p>
          <a:p>
            <a:pPr lvl="1"/>
            <a:r>
              <a:rPr lang="en-US" sz="1600" dirty="0"/>
              <a:t>EMI </a:t>
            </a:r>
            <a:r>
              <a:rPr lang="en-US" sz="1600" dirty="0" smtClean="0"/>
              <a:t>concept defined.</a:t>
            </a:r>
          </a:p>
          <a:p>
            <a:pPr lvl="1"/>
            <a:r>
              <a:rPr lang="en-US" sz="1600" dirty="0" smtClean="0"/>
              <a:t>No influence of mechanical vibrations.</a:t>
            </a:r>
          </a:p>
          <a:p>
            <a:pPr lvl="1"/>
            <a:r>
              <a:rPr lang="en-US" sz="1600" dirty="0" smtClean="0"/>
              <a:t>Cooling capabilities are satisfying.</a:t>
            </a:r>
          </a:p>
          <a:p>
            <a:pPr lvl="1"/>
            <a:r>
              <a:rPr lang="en-US" sz="1600" dirty="0" smtClean="0"/>
              <a:t>Architecture designed for redundancy:</a:t>
            </a:r>
          </a:p>
          <a:p>
            <a:pPr lvl="2"/>
            <a:r>
              <a:rPr lang="en-US" sz="1600" dirty="0" smtClean="0"/>
              <a:t>PM </a:t>
            </a:r>
          </a:p>
          <a:p>
            <a:pPr lvl="2"/>
            <a:r>
              <a:rPr lang="en-US" sz="1600" dirty="0" smtClean="0"/>
              <a:t>MCH</a:t>
            </a:r>
          </a:p>
          <a:p>
            <a:pPr lvl="2"/>
            <a:r>
              <a:rPr lang="en-US" sz="1600" dirty="0" smtClean="0"/>
              <a:t>CU</a:t>
            </a:r>
          </a:p>
          <a:p>
            <a:r>
              <a:rPr lang="en-US" sz="1800" dirty="0" smtClean="0"/>
              <a:t>Upgradability:</a:t>
            </a:r>
          </a:p>
          <a:p>
            <a:pPr lvl="1"/>
            <a:r>
              <a:rPr lang="en-US" sz="1600" dirty="0" smtClean="0"/>
              <a:t>CUs are hot-pluggable.</a:t>
            </a:r>
          </a:p>
          <a:p>
            <a:pPr lvl="1"/>
            <a:r>
              <a:rPr lang="en-US" sz="1600" dirty="0" smtClean="0"/>
              <a:t>Filters can be exchanged. </a:t>
            </a:r>
          </a:p>
          <a:p>
            <a:pPr lvl="1"/>
            <a:r>
              <a:rPr lang="en-US" sz="1600" dirty="0" smtClean="0"/>
              <a:t>Supported by industry – COTS.</a:t>
            </a:r>
          </a:p>
          <a:p>
            <a:pPr lvl="1"/>
            <a:r>
              <a:rPr lang="en-US" sz="1600" dirty="0" smtClean="0"/>
              <a:t>Vendors : ELMA, </a:t>
            </a:r>
            <a:r>
              <a:rPr lang="en-US" sz="1600" dirty="0" err="1" smtClean="0"/>
              <a:t>Schroff</a:t>
            </a:r>
            <a:r>
              <a:rPr lang="en-US" sz="1600" dirty="0" smtClean="0"/>
              <a:t>, PT, </a:t>
            </a:r>
            <a:r>
              <a:rPr lang="en-US" sz="1600" dirty="0" err="1" smtClean="0"/>
              <a:t>Vadatech</a:t>
            </a:r>
            <a:endParaRPr lang="en-US" sz="1600" dirty="0" smtClean="0"/>
          </a:p>
          <a:p>
            <a:r>
              <a:rPr lang="en-US" sz="1800" dirty="0" smtClean="0"/>
              <a:t>Experience</a:t>
            </a:r>
          </a:p>
          <a:p>
            <a:pPr lvl="1"/>
            <a:r>
              <a:rPr lang="en-US" sz="1600" dirty="0" smtClean="0"/>
              <a:t>App. 10 crates continuously in operation to gather experience.</a:t>
            </a:r>
            <a:endParaRPr lang="en-US" sz="1600" dirty="0"/>
          </a:p>
        </p:txBody>
      </p:sp>
      <p:pic>
        <p:nvPicPr>
          <p:cNvPr id="9" name="Bild 6" descr="12SlotElm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5" y="2061436"/>
            <a:ext cx="1701480" cy="118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D:\eBPM\IMG_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8" y="3492538"/>
            <a:ext cx="1866192" cy="80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81926"/>
            <a:ext cx="2124744" cy="173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53" descr="12slotWithAdc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304" y="1988840"/>
            <a:ext cx="1390256" cy="133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948264" y="442782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Cooling Unit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08105" y="16979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ELMA-12 slot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306554" y="1619508"/>
            <a:ext cx="166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Schroff-12 slot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414926" y="3597803"/>
            <a:ext cx="153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Schroff-6 slot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3993" y="33551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Air-flow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30" y="4797152"/>
            <a:ext cx="1727003" cy="11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 and Cooling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7945"/>
            <a:ext cx="7920880" cy="4459287"/>
          </a:xfrm>
        </p:spPr>
        <p:txBody>
          <a:bodyPr/>
          <a:lstStyle/>
          <a:p>
            <a:r>
              <a:rPr lang="en-US" sz="1800" dirty="0" smtClean="0"/>
              <a:t>EMI: </a:t>
            </a:r>
            <a:endParaRPr lang="en-US" sz="1800" dirty="0"/>
          </a:p>
          <a:p>
            <a:pPr lvl="1"/>
            <a:r>
              <a:rPr lang="en-US" sz="1800" dirty="0" smtClean="0"/>
              <a:t>Out-of-crate:</a:t>
            </a:r>
          </a:p>
          <a:p>
            <a:pPr lvl="2"/>
            <a:r>
              <a:rPr lang="en-US" sz="1400" dirty="0" smtClean="0"/>
              <a:t>Tight </a:t>
            </a:r>
            <a:r>
              <a:rPr lang="en-US" sz="1400" dirty="0"/>
              <a:t>connection of all incoming and outgoing signals to chassis-GND -&gt; no </a:t>
            </a:r>
            <a:r>
              <a:rPr lang="en-US" sz="1400" dirty="0" smtClean="0"/>
              <a:t>paint allowed!</a:t>
            </a:r>
            <a:r>
              <a:rPr lang="en-US" sz="1400" dirty="0"/>
              <a:t> </a:t>
            </a:r>
            <a:endParaRPr lang="en-US" sz="1400" dirty="0" smtClean="0"/>
          </a:p>
          <a:p>
            <a:pPr lvl="2"/>
            <a:r>
              <a:rPr lang="en-US" sz="1400" dirty="0" smtClean="0"/>
              <a:t>Crates </a:t>
            </a:r>
            <a:r>
              <a:rPr lang="en-US" sz="1400" dirty="0"/>
              <a:t>needs a low impedance rack </a:t>
            </a:r>
            <a:r>
              <a:rPr lang="en-US" sz="1400" dirty="0" smtClean="0"/>
              <a:t>acting</a:t>
            </a:r>
            <a:r>
              <a:rPr lang="en-US" sz="1400" dirty="0"/>
              <a:t> as a bypass structure for all connected </a:t>
            </a:r>
            <a:r>
              <a:rPr lang="en-US" sz="1400" dirty="0" smtClean="0"/>
              <a:t>signals.</a:t>
            </a:r>
          </a:p>
          <a:p>
            <a:pPr lvl="2"/>
            <a:r>
              <a:rPr lang="en-US" sz="1400" dirty="0" smtClean="0"/>
              <a:t>Several </a:t>
            </a:r>
            <a:r>
              <a:rPr lang="en-US" sz="1400" dirty="0"/>
              <a:t>crates should connected on a low impedance metal </a:t>
            </a:r>
            <a:r>
              <a:rPr lang="en-US" sz="1400" dirty="0" smtClean="0"/>
              <a:t>structure</a:t>
            </a:r>
            <a:r>
              <a:rPr lang="en-US" sz="1400" dirty="0"/>
              <a:t> </a:t>
            </a:r>
            <a:endParaRPr lang="en-US" sz="2800" dirty="0" smtClean="0"/>
          </a:p>
          <a:p>
            <a:pPr lvl="1"/>
            <a:r>
              <a:rPr lang="en-US" sz="1800" dirty="0" smtClean="0"/>
              <a:t>In-crate:</a:t>
            </a:r>
          </a:p>
          <a:p>
            <a:pPr lvl="2"/>
            <a:r>
              <a:rPr lang="en-US" sz="1400" dirty="0" smtClean="0"/>
              <a:t>All </a:t>
            </a:r>
            <a:r>
              <a:rPr lang="en-US" sz="1400" dirty="0"/>
              <a:t>inner crate distortions sources from AMC, RTM, PWS should be </a:t>
            </a:r>
            <a:r>
              <a:rPr lang="en-US" sz="1400" dirty="0" smtClean="0"/>
              <a:t>minimized.</a:t>
            </a:r>
          </a:p>
          <a:p>
            <a:pPr lvl="2"/>
            <a:r>
              <a:rPr lang="en-US" sz="1400" dirty="0" smtClean="0"/>
              <a:t>Backplane</a:t>
            </a:r>
            <a:r>
              <a:rPr lang="en-US" sz="1400" dirty="0"/>
              <a:t> grounds and chassis should be </a:t>
            </a:r>
            <a:r>
              <a:rPr lang="en-US" sz="1400" dirty="0" smtClean="0"/>
              <a:t>shorted </a:t>
            </a:r>
            <a:r>
              <a:rPr lang="en-US" sz="1400" dirty="0"/>
              <a:t>to reduce PWS distortions. </a:t>
            </a:r>
            <a:endParaRPr lang="en-US" sz="1400" dirty="0" smtClean="0"/>
          </a:p>
          <a:p>
            <a:pPr lvl="2"/>
            <a:r>
              <a:rPr lang="en-US" sz="1400" dirty="0" smtClean="0"/>
              <a:t>Single-ended </a:t>
            </a:r>
            <a:r>
              <a:rPr lang="en-US" sz="1400" dirty="0"/>
              <a:t>RTMs should have metal </a:t>
            </a:r>
            <a:r>
              <a:rPr lang="en-US" sz="1400" dirty="0" smtClean="0"/>
              <a:t>housings,</a:t>
            </a:r>
            <a:r>
              <a:rPr lang="en-US" sz="1400" dirty="0"/>
              <a:t> </a:t>
            </a:r>
            <a:r>
              <a:rPr lang="en-US" sz="1400" dirty="0" smtClean="0"/>
              <a:t>appropriate </a:t>
            </a:r>
            <a:r>
              <a:rPr lang="en-US" sz="1400" dirty="0"/>
              <a:t>layer stack acting </a:t>
            </a:r>
            <a:r>
              <a:rPr lang="en-US" sz="1400" dirty="0" smtClean="0"/>
              <a:t>as </a:t>
            </a:r>
            <a:r>
              <a:rPr lang="en-US" sz="1400" dirty="0"/>
              <a:t>an EMI </a:t>
            </a:r>
            <a:r>
              <a:rPr lang="en-US" sz="1400" dirty="0" smtClean="0"/>
              <a:t>bypass.</a:t>
            </a:r>
          </a:p>
          <a:p>
            <a:pPr lvl="2"/>
            <a:r>
              <a:rPr lang="en-US" sz="1400" dirty="0" smtClean="0"/>
              <a:t>Number </a:t>
            </a:r>
            <a:r>
              <a:rPr lang="en-US" sz="1400" dirty="0"/>
              <a:t>of connection should be minimized. Optical high speed separation should be </a:t>
            </a:r>
            <a:r>
              <a:rPr lang="en-US" sz="1400" dirty="0" smtClean="0"/>
              <a:t>used.</a:t>
            </a:r>
          </a:p>
          <a:p>
            <a:pPr lvl="2"/>
            <a:r>
              <a:rPr lang="en-US" sz="1400" dirty="0" smtClean="0"/>
              <a:t>No </a:t>
            </a:r>
            <a:r>
              <a:rPr lang="en-US" sz="1400" dirty="0"/>
              <a:t>connection should be connected only on GND, always </a:t>
            </a:r>
            <a:r>
              <a:rPr lang="en-US" sz="1400" dirty="0" smtClean="0"/>
              <a:t> to </a:t>
            </a:r>
            <a:r>
              <a:rPr lang="en-US" sz="1400" dirty="0"/>
              <a:t>the chassis as well.</a:t>
            </a:r>
          </a:p>
          <a:p>
            <a:r>
              <a:rPr lang="en-US" sz="1800" dirty="0" smtClean="0"/>
              <a:t>Cooling: </a:t>
            </a:r>
            <a:endParaRPr lang="en-US" sz="1800" dirty="0"/>
          </a:p>
          <a:p>
            <a:pPr lvl="1"/>
            <a:r>
              <a:rPr lang="en-US" sz="1600" dirty="0" smtClean="0"/>
              <a:t>Experience from FLASH on 4 stations and XFEL RF Gun show that at 21 </a:t>
            </a:r>
            <a:r>
              <a:rPr lang="en-US" sz="1600" dirty="0" err="1" smtClean="0"/>
              <a:t>degC</a:t>
            </a:r>
            <a:r>
              <a:rPr lang="en-US" sz="1600" dirty="0" smtClean="0"/>
              <a:t> of inlet temperature, all the modules are below the uncritical threshold. </a:t>
            </a:r>
          </a:p>
          <a:p>
            <a:pPr lvl="1"/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5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Uros Mavric, PRR, MTCA Infrastructure 26</a:t>
            </a:r>
            <a:r>
              <a:rPr lang="en-GB" baseline="30000" smtClean="0"/>
              <a:t>th</a:t>
            </a:r>
            <a:r>
              <a:rPr lang="en-GB" smtClean="0"/>
              <a:t> November, 2013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434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E22FB148-9B17-4794-9AAC-DA6DA55CFB6A}" type="slidenum">
              <a:rPr lang="en-GB" b="1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6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00141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1800" dirty="0" smtClean="0"/>
              <a:t>Functionality</a:t>
            </a:r>
          </a:p>
          <a:p>
            <a:pPr lvl="1"/>
            <a:r>
              <a:rPr lang="en-US" sz="1600" dirty="0" smtClean="0"/>
              <a:t>For LLRF applications a special version of AMC</a:t>
            </a:r>
          </a:p>
          <a:p>
            <a:pPr marL="300037" lvl="1" indent="0">
              <a:buNone/>
            </a:pPr>
            <a:r>
              <a:rPr lang="en-US" sz="1600" dirty="0" smtClean="0"/>
              <a:t>     Backplane will be used -&gt; LLL port 8-15 on slot 3,4 </a:t>
            </a:r>
          </a:p>
          <a:p>
            <a:pPr marL="300037" lvl="1" indent="0">
              <a:buNone/>
            </a:pPr>
            <a:r>
              <a:rPr lang="en-US" sz="1600" dirty="0" smtClean="0"/>
              <a:t>     to all other slots </a:t>
            </a:r>
          </a:p>
          <a:p>
            <a:pPr lvl="1"/>
            <a:r>
              <a:rPr lang="en-US" sz="1600" dirty="0" smtClean="0"/>
              <a:t>For communication and signal distr. </a:t>
            </a:r>
          </a:p>
          <a:p>
            <a:pPr marL="300037" lvl="1" indent="0">
              <a:buNone/>
            </a:pPr>
            <a:r>
              <a:rPr lang="en-US" sz="1600" dirty="0" smtClean="0"/>
              <a:t>     between in-crate boards:</a:t>
            </a:r>
          </a:p>
          <a:p>
            <a:pPr lvl="2"/>
            <a:r>
              <a:rPr lang="en-US" sz="1200" dirty="0" smtClean="0"/>
              <a:t>Ethernet</a:t>
            </a:r>
          </a:p>
          <a:p>
            <a:pPr lvl="2"/>
            <a:r>
              <a:rPr lang="en-US" sz="1200" dirty="0" smtClean="0"/>
              <a:t>SAS/SATA</a:t>
            </a:r>
          </a:p>
          <a:p>
            <a:pPr lvl="2"/>
            <a:r>
              <a:rPr lang="en-US" sz="1200" dirty="0" smtClean="0"/>
              <a:t>IPMB-L, IPMB-0 (I2C)</a:t>
            </a:r>
          </a:p>
          <a:p>
            <a:pPr lvl="2"/>
            <a:r>
              <a:rPr lang="en-US" sz="1200" dirty="0" err="1" smtClean="0"/>
              <a:t>PCIe</a:t>
            </a:r>
            <a:r>
              <a:rPr lang="en-US" sz="1200" dirty="0" smtClean="0"/>
              <a:t> links</a:t>
            </a:r>
          </a:p>
          <a:p>
            <a:pPr lvl="2"/>
            <a:r>
              <a:rPr lang="en-US" sz="1200" dirty="0" smtClean="0"/>
              <a:t>Point-to-point</a:t>
            </a:r>
          </a:p>
          <a:p>
            <a:r>
              <a:rPr lang="en-US" sz="1800" dirty="0" smtClean="0"/>
              <a:t>Performance</a:t>
            </a:r>
          </a:p>
          <a:p>
            <a:pPr lvl="1"/>
            <a:r>
              <a:rPr lang="en-US" sz="1600" dirty="0" smtClean="0"/>
              <a:t>Speed transfer on various links LLL (10Gb/s) and </a:t>
            </a:r>
          </a:p>
          <a:p>
            <a:pPr marL="300037" lvl="1" indent="0">
              <a:buNone/>
            </a:pPr>
            <a:r>
              <a:rPr lang="en-US" sz="1600" dirty="0" smtClean="0"/>
              <a:t>     </a:t>
            </a:r>
            <a:r>
              <a:rPr lang="en-US" sz="1600" dirty="0" err="1" smtClean="0"/>
              <a:t>PCIe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/>
              <a:t>16 Gb/s/4-lanes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dirty="0" smtClean="0"/>
              <a:t>Upgradability</a:t>
            </a:r>
          </a:p>
          <a:p>
            <a:pPr lvl="1"/>
            <a:r>
              <a:rPr lang="en-US" sz="1600" dirty="0" smtClean="0"/>
              <a:t>Supported </a:t>
            </a:r>
            <a:r>
              <a:rPr lang="en-US" sz="1600" dirty="0"/>
              <a:t>by </a:t>
            </a:r>
            <a:r>
              <a:rPr lang="en-US" sz="1600" dirty="0" smtClean="0"/>
              <a:t>industry – COTS</a:t>
            </a:r>
          </a:p>
          <a:p>
            <a:pPr lvl="1"/>
            <a:r>
              <a:rPr lang="en-US" sz="1600" dirty="0" smtClean="0"/>
              <a:t>Vendors: </a:t>
            </a:r>
            <a:r>
              <a:rPr lang="en-US" sz="1600" dirty="0" err="1" smtClean="0"/>
              <a:t>Schroff</a:t>
            </a:r>
            <a:r>
              <a:rPr lang="en-US" sz="1600" dirty="0" smtClean="0"/>
              <a:t>, ELMA, PT, </a:t>
            </a:r>
            <a:r>
              <a:rPr lang="en-US" sz="1600" dirty="0" err="1" smtClean="0"/>
              <a:t>Vadatech</a:t>
            </a:r>
            <a:endParaRPr lang="en-US" sz="1600" dirty="0"/>
          </a:p>
          <a:p>
            <a:r>
              <a:rPr lang="en-US" sz="1800" dirty="0" smtClean="0"/>
              <a:t>Experience</a:t>
            </a:r>
          </a:p>
          <a:p>
            <a:pPr lvl="1"/>
            <a:r>
              <a:rPr lang="en-US" sz="1600" dirty="0" smtClean="0"/>
              <a:t>App</a:t>
            </a:r>
            <a:r>
              <a:rPr lang="en-US" sz="1600" dirty="0"/>
              <a:t>. </a:t>
            </a:r>
            <a:r>
              <a:rPr lang="en-US" sz="1600" dirty="0" smtClean="0"/>
              <a:t>10 </a:t>
            </a:r>
            <a:r>
              <a:rPr lang="en-US" sz="1600" dirty="0"/>
              <a:t>crates </a:t>
            </a:r>
            <a:r>
              <a:rPr lang="en-US" sz="1600" dirty="0" smtClean="0"/>
              <a:t>continuously in </a:t>
            </a:r>
            <a:r>
              <a:rPr lang="en-US" sz="1600" dirty="0"/>
              <a:t>operation </a:t>
            </a:r>
            <a:r>
              <a:rPr lang="en-US" sz="1600" dirty="0" smtClean="0"/>
              <a:t>to </a:t>
            </a:r>
            <a:r>
              <a:rPr lang="en-US" sz="1600" dirty="0"/>
              <a:t>gather </a:t>
            </a:r>
            <a:r>
              <a:rPr lang="en-US" sz="1600" dirty="0" smtClean="0"/>
              <a:t>experience.</a:t>
            </a:r>
            <a:endParaRPr lang="en-US" sz="160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r>
              <a:rPr lang="en-GB" dirty="0" smtClean="0"/>
              <a:t>Uros Mavric, PRR, MTCA Infrastructure 26</a:t>
            </a:r>
            <a:r>
              <a:rPr lang="en-GB" baseline="30000" dirty="0" smtClean="0"/>
              <a:t>th</a:t>
            </a:r>
            <a:r>
              <a:rPr lang="en-GB" dirty="0" smtClean="0"/>
              <a:t> November, 2013</a:t>
            </a:r>
          </a:p>
          <a:p>
            <a:endParaRPr lang="en-GB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286000" y="2841669"/>
            <a:ext cx="4572000" cy="11633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7563" lvl="2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60000"/>
              <a:buFont typeface="Wingdings" pitchFamily="2" charset="2"/>
              <a:buChar char="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Triggers</a:t>
            </a:r>
          </a:p>
          <a:p>
            <a:pPr marL="817563" lvl="2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60000"/>
              <a:buFont typeface="Wingdings" pitchFamily="2" charset="2"/>
              <a:buChar char="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CLKs</a:t>
            </a:r>
          </a:p>
          <a:p>
            <a:pPr marL="817563" lvl="2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60000"/>
              <a:buFont typeface="Wingdings" pitchFamily="2" charset="2"/>
              <a:buChar char="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3.3V, 12V</a:t>
            </a:r>
          </a:p>
          <a:p>
            <a:pPr marL="817563" lvl="2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60000"/>
              <a:buFont typeface="Wingdings" pitchFamily="2" charset="2"/>
              <a:buChar char="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JTAG</a:t>
            </a:r>
          </a:p>
          <a:p>
            <a:pPr marL="817563" lvl="2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930A"/>
              </a:buClr>
              <a:buSzPct val="60000"/>
              <a:buFont typeface="Wingdings" pitchFamily="2" charset="2"/>
              <a:buChar char=""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MTCA specific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57" y="4137024"/>
            <a:ext cx="2962983" cy="19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48" y="1700808"/>
            <a:ext cx="2727792" cy="19024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68144" y="1342509"/>
            <a:ext cx="2569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Standard AMC BCKPL.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40152" y="3861048"/>
            <a:ext cx="2198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LLRF AMC BKCPL.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MTCA.4 Chassis </a:t>
            </a:r>
            <a:r>
              <a:rPr lang="pl-PL" dirty="0" err="1" smtClean="0"/>
              <a:t>Tests</a:t>
            </a:r>
            <a:r>
              <a:rPr lang="pl-PL" dirty="0" smtClean="0"/>
              <a:t> 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6512" y="3564467"/>
            <a:ext cx="3168351" cy="2853425"/>
          </a:xfrm>
        </p:spPr>
        <p:txBody>
          <a:bodyPr/>
          <a:lstStyle/>
          <a:p>
            <a:pPr marL="457200" indent="-457200">
              <a:buNone/>
            </a:pPr>
            <a:r>
              <a:rPr lang="en-US" sz="1800" b="1" dirty="0" smtClean="0"/>
              <a:t>ELMA, LLRF backplane</a:t>
            </a:r>
          </a:p>
          <a:p>
            <a:pPr lvl="1"/>
            <a:r>
              <a:rPr lang="pl-PL" sz="1800" dirty="0" smtClean="0"/>
              <a:t>Fat Pipe: </a:t>
            </a:r>
            <a:endParaRPr lang="en-US" sz="1800" dirty="0" smtClean="0"/>
          </a:p>
          <a:p>
            <a:pPr lvl="2"/>
            <a:r>
              <a:rPr lang="pl-PL" sz="1600" dirty="0" smtClean="0"/>
              <a:t>PCIe gen. 3 (8 Gbps)</a:t>
            </a:r>
            <a:endParaRPr lang="en-US" sz="1600" dirty="0" smtClean="0"/>
          </a:p>
          <a:p>
            <a:pPr lvl="1"/>
            <a:r>
              <a:rPr lang="pl-PL" sz="1800" dirty="0" smtClean="0"/>
              <a:t>Extended Region:</a:t>
            </a:r>
            <a:endParaRPr lang="en-US" sz="1800" dirty="0" smtClean="0"/>
          </a:p>
          <a:p>
            <a:pPr lvl="2"/>
            <a:r>
              <a:rPr lang="pl-PL" sz="1600" dirty="0" smtClean="0"/>
              <a:t>LLL: ~3 Gbps (some slots 6</a:t>
            </a:r>
            <a:r>
              <a:rPr lang="en-US" sz="1600" dirty="0" smtClean="0"/>
              <a:t> </a:t>
            </a:r>
            <a:r>
              <a:rPr lang="pl-PL" sz="1600" dirty="0" smtClean="0"/>
              <a:t>Gbps)</a:t>
            </a:r>
            <a:endParaRPr lang="en-US" sz="1600" dirty="0"/>
          </a:p>
          <a:p>
            <a:pPr lvl="2"/>
            <a:r>
              <a:rPr lang="en-US" sz="1600" dirty="0" smtClean="0"/>
              <a:t>BER: &gt;1e-6 @ 6.5 G</a:t>
            </a:r>
          </a:p>
          <a:p>
            <a:endParaRPr lang="en-GB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343560" y="1239168"/>
            <a:ext cx="2561001" cy="226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MicroTCA.4 12 s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800" y="1103618"/>
            <a:ext cx="2592288" cy="259228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0033" y="1344451"/>
            <a:ext cx="2764367" cy="208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2843808" y="3572935"/>
            <a:ext cx="3168351" cy="28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Clr>
                <a:srgbClr val="FD930A"/>
              </a:buClr>
              <a:buNone/>
              <a:defRPr/>
            </a:pPr>
            <a:r>
              <a:rPr lang="en-US" sz="1800" b="1" kern="0" dirty="0" err="1">
                <a:solidFill>
                  <a:srgbClr val="000000"/>
                </a:solidFill>
              </a:rPr>
              <a:t>Vadatech</a:t>
            </a:r>
            <a:r>
              <a:rPr lang="en-US" sz="1800" b="1" kern="0" dirty="0">
                <a:solidFill>
                  <a:srgbClr val="000000"/>
                </a:solidFill>
              </a:rPr>
              <a:t> VT811, PICMG</a:t>
            </a:r>
          </a:p>
          <a:p>
            <a:pPr lvl="1"/>
            <a:r>
              <a:rPr lang="pl-PL" sz="1800" dirty="0" smtClean="0"/>
              <a:t>Fat Pipe: </a:t>
            </a:r>
            <a:endParaRPr lang="en-US" sz="1800" dirty="0" smtClean="0"/>
          </a:p>
          <a:p>
            <a:pPr lvl="2"/>
            <a:r>
              <a:rPr lang="pl-PL" sz="1600" dirty="0" smtClean="0"/>
              <a:t>PCIe gen. </a:t>
            </a:r>
            <a:r>
              <a:rPr lang="en-US" sz="1600" dirty="0" smtClean="0"/>
              <a:t>1</a:t>
            </a:r>
            <a:r>
              <a:rPr lang="pl-PL" sz="1600" dirty="0" smtClean="0"/>
              <a:t> (</a:t>
            </a:r>
            <a:r>
              <a:rPr lang="en-US" sz="1600" dirty="0" smtClean="0"/>
              <a:t>2</a:t>
            </a:r>
            <a:r>
              <a:rPr lang="pl-PL" sz="1600" dirty="0" smtClean="0"/>
              <a:t> Gbps)</a:t>
            </a:r>
            <a:endParaRPr lang="en-US" sz="1600" dirty="0" smtClean="0"/>
          </a:p>
          <a:p>
            <a:pPr lvl="1"/>
            <a:r>
              <a:rPr lang="pl-PL" sz="1800" dirty="0" smtClean="0"/>
              <a:t>Extended Region:</a:t>
            </a:r>
            <a:endParaRPr lang="en-US" sz="1800" dirty="0" smtClean="0"/>
          </a:p>
          <a:p>
            <a:pPr lvl="2"/>
            <a:r>
              <a:rPr lang="pl-PL" sz="1600" dirty="0" smtClean="0"/>
              <a:t>LLL: </a:t>
            </a:r>
            <a:r>
              <a:rPr lang="en-US" sz="1600" dirty="0" smtClean="0"/>
              <a:t>&lt;4</a:t>
            </a:r>
            <a:r>
              <a:rPr lang="pl-PL" sz="1600" dirty="0" smtClean="0"/>
              <a:t> Gbps</a:t>
            </a:r>
            <a:endParaRPr lang="en-US" sz="1600" dirty="0" smtClean="0"/>
          </a:p>
          <a:p>
            <a:pPr lvl="2"/>
            <a:r>
              <a:rPr lang="en-US" sz="1600" dirty="0" smtClean="0"/>
              <a:t>BER: &gt;1e-2 @ 6.5 G</a:t>
            </a:r>
          </a:p>
          <a:p>
            <a:endParaRPr lang="en-GB" sz="1800" dirty="0"/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 bwMode="auto">
          <a:xfrm>
            <a:off x="5796136" y="3572934"/>
            <a:ext cx="3168351" cy="28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Clr>
                <a:srgbClr val="F8B323"/>
              </a:buClr>
              <a:buNone/>
            </a:pPr>
            <a:r>
              <a:rPr lang="en-GB" sz="1800" b="1" dirty="0" err="1"/>
              <a:t>Schroff</a:t>
            </a:r>
            <a:r>
              <a:rPr lang="en-GB" sz="1800" b="1" dirty="0"/>
              <a:t>, </a:t>
            </a:r>
            <a:r>
              <a:rPr lang="en-US" sz="1800" b="1" dirty="0"/>
              <a:t>LLRF backplane</a:t>
            </a:r>
          </a:p>
          <a:p>
            <a:pPr lvl="1"/>
            <a:r>
              <a:rPr lang="pl-PL" sz="1800" dirty="0" smtClean="0"/>
              <a:t>Fat Pipe: </a:t>
            </a:r>
            <a:endParaRPr lang="en-US" sz="1800" dirty="0" smtClean="0"/>
          </a:p>
          <a:p>
            <a:pPr lvl="2"/>
            <a:r>
              <a:rPr lang="pl-PL" sz="1600" dirty="0" smtClean="0"/>
              <a:t>PCIe gen. </a:t>
            </a:r>
            <a:r>
              <a:rPr lang="en-US" sz="1600" dirty="0"/>
              <a:t>3</a:t>
            </a:r>
            <a:r>
              <a:rPr lang="pl-PL" sz="1600" dirty="0" smtClean="0"/>
              <a:t> (</a:t>
            </a:r>
            <a:r>
              <a:rPr lang="en-US" sz="1600" dirty="0"/>
              <a:t>8</a:t>
            </a:r>
            <a:r>
              <a:rPr lang="pl-PL" sz="1600" dirty="0" smtClean="0"/>
              <a:t> Gbps)</a:t>
            </a:r>
            <a:endParaRPr lang="en-US" sz="1600" dirty="0" smtClean="0"/>
          </a:p>
          <a:p>
            <a:pPr lvl="1"/>
            <a:r>
              <a:rPr lang="pl-PL" sz="1800" dirty="0" smtClean="0"/>
              <a:t>Extended Region:</a:t>
            </a:r>
            <a:endParaRPr lang="en-US" sz="1800" dirty="0" smtClean="0"/>
          </a:p>
          <a:p>
            <a:pPr lvl="2"/>
            <a:r>
              <a:rPr lang="pl-PL" sz="1600" dirty="0" smtClean="0"/>
              <a:t>LLL: </a:t>
            </a:r>
            <a:r>
              <a:rPr lang="en-US" sz="1600" dirty="0"/>
              <a:t> </a:t>
            </a:r>
            <a:r>
              <a:rPr lang="en-US" sz="1600" dirty="0" smtClean="0"/>
              <a:t>10</a:t>
            </a:r>
            <a:r>
              <a:rPr lang="pl-PL" sz="1600" dirty="0" smtClean="0"/>
              <a:t> Gbps</a:t>
            </a:r>
            <a:endParaRPr lang="en-US" sz="1600" dirty="0" smtClean="0"/>
          </a:p>
          <a:p>
            <a:pPr lvl="2"/>
            <a:r>
              <a:rPr lang="en-US" sz="1600" dirty="0" smtClean="0"/>
              <a:t>BER: </a:t>
            </a:r>
            <a:r>
              <a:rPr lang="en-US" sz="1600" dirty="0"/>
              <a:t>&lt;</a:t>
            </a:r>
            <a:r>
              <a:rPr lang="en-US" sz="1600" dirty="0" smtClean="0"/>
              <a:t>1e-15 @ 10 G (8 hours)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127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Functionality</a:t>
            </a:r>
          </a:p>
          <a:p>
            <a:pPr lvl="1"/>
            <a:r>
              <a:rPr lang="en-US" sz="1800" dirty="0" smtClean="0"/>
              <a:t>To provide PP 12V and MP 3.3V to the modules in the crate from AC power.</a:t>
            </a:r>
          </a:p>
          <a:p>
            <a:pPr lvl="1"/>
            <a:r>
              <a:rPr lang="en-US" sz="1800" dirty="0" smtClean="0"/>
              <a:t>Remote FW updates.</a:t>
            </a:r>
          </a:p>
          <a:p>
            <a:pPr lvl="1"/>
            <a:r>
              <a:rPr lang="en-US" sz="1800" dirty="0" smtClean="0"/>
              <a:t>Current, temperature and voltage readouts.</a:t>
            </a:r>
          </a:p>
          <a:p>
            <a:pPr lvl="1"/>
            <a:r>
              <a:rPr lang="en-US" sz="1800" dirty="0" smtClean="0"/>
              <a:t>Redundant operation.</a:t>
            </a:r>
          </a:p>
          <a:p>
            <a:pPr lvl="1"/>
            <a:r>
              <a:rPr lang="en-US" sz="1800" dirty="0" smtClean="0"/>
              <a:t>Low ripple &lt; </a:t>
            </a:r>
            <a:r>
              <a:rPr lang="en-US" sz="1800" dirty="0"/>
              <a:t>100mVpp at max load on 12 V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 smtClean="0"/>
              <a:t>Performance</a:t>
            </a:r>
          </a:p>
          <a:p>
            <a:pPr lvl="1"/>
            <a:r>
              <a:rPr lang="en-US" sz="1800" dirty="0" smtClean="0"/>
              <a:t>600 W (Gun) - 1000 W (Other stations)</a:t>
            </a:r>
          </a:p>
          <a:p>
            <a:pPr lvl="1"/>
            <a:r>
              <a:rPr lang="en-US" sz="1800" dirty="0" smtClean="0"/>
              <a:t>Most of the PM meet the ripple specs.</a:t>
            </a:r>
          </a:p>
          <a:p>
            <a:pPr marL="0" indent="0">
              <a:buNone/>
            </a:pPr>
            <a:r>
              <a:rPr lang="en-US" sz="1800" dirty="0" smtClean="0"/>
              <a:t>Upgradability</a:t>
            </a:r>
          </a:p>
          <a:p>
            <a:pPr lvl="1"/>
            <a:r>
              <a:rPr lang="en-US" sz="1800" dirty="0"/>
              <a:t>Supported by industry </a:t>
            </a:r>
            <a:r>
              <a:rPr lang="en-US" sz="1800" dirty="0" smtClean="0"/>
              <a:t>– COTS</a:t>
            </a:r>
          </a:p>
          <a:p>
            <a:pPr lvl="1"/>
            <a:r>
              <a:rPr lang="en-US" sz="1800" dirty="0"/>
              <a:t>Various vendors </a:t>
            </a:r>
            <a:r>
              <a:rPr lang="en-US" sz="1800" dirty="0" smtClean="0"/>
              <a:t>(PB-</a:t>
            </a:r>
            <a:r>
              <a:rPr lang="en-US" sz="1800" dirty="0" err="1" smtClean="0"/>
              <a:t>Telkoor</a:t>
            </a:r>
            <a:r>
              <a:rPr lang="en-US" sz="1800" dirty="0"/>
              <a:t>, Wiener, </a:t>
            </a:r>
            <a:r>
              <a:rPr lang="en-US" sz="1800" dirty="0" err="1"/>
              <a:t>Vadatech</a:t>
            </a:r>
            <a:r>
              <a:rPr lang="en-US" sz="1800" dirty="0"/>
              <a:t>, NAT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 smtClean="0"/>
              <a:t>Experience</a:t>
            </a:r>
          </a:p>
          <a:p>
            <a:pPr lvl="1"/>
            <a:r>
              <a:rPr lang="en-US" sz="1800" dirty="0" smtClean="0"/>
              <a:t>More than 10 various power supplies installed and running continuously to gather experience.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6296" y="2204864"/>
            <a:ext cx="141814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 descr="D:\Daten\user_fludwig\DESY_Datenaustausch\SEI-Tagung_FZ_2013\Vorlagen\Wiener_PW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26960"/>
            <a:ext cx="749580" cy="15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73" y="3846779"/>
            <a:ext cx="1447800" cy="929640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/>
        </p:nvSpPr>
        <p:spPr>
          <a:xfrm>
            <a:off x="35496" y="6453336"/>
            <a:ext cx="5702300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smtClean="0">
                <a:solidFill>
                  <a:schemeClr val="tx2"/>
                </a:solidFill>
              </a:rPr>
              <a:t>th</a:t>
            </a:r>
            <a:r>
              <a:rPr lang="en-GB" sz="80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865012" y="195762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1kW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92280" y="1860897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600W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996973" y="361297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1kW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02396" y="435270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2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MCH – MTCA Carrier </a:t>
            </a:r>
            <a:r>
              <a:rPr lang="en-US" dirty="0" smtClean="0"/>
              <a:t>Hub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dirty="0" smtClean="0"/>
              <a:t>Functionality</a:t>
            </a:r>
          </a:p>
          <a:p>
            <a:pPr lvl="1"/>
            <a:r>
              <a:rPr lang="en-US" sz="2100" dirty="0" smtClean="0"/>
              <a:t>Host of the MCMC(</a:t>
            </a:r>
            <a:r>
              <a:rPr lang="en-US" sz="2100" dirty="0" err="1" smtClean="0"/>
              <a:t>MicroTCA</a:t>
            </a:r>
            <a:r>
              <a:rPr lang="en-US" sz="2100" dirty="0" smtClean="0"/>
              <a:t> </a:t>
            </a:r>
            <a:r>
              <a:rPr lang="en-US" sz="2100" dirty="0"/>
              <a:t>Carrier Management Controller</a:t>
            </a:r>
            <a:r>
              <a:rPr lang="en-US" sz="2100" dirty="0" smtClean="0"/>
              <a:t>).</a:t>
            </a:r>
            <a:endParaRPr lang="en-US" sz="2300" dirty="0" smtClean="0">
              <a:solidFill>
                <a:srgbClr val="FF0000"/>
              </a:solidFill>
            </a:endParaRPr>
          </a:p>
          <a:p>
            <a:pPr lvl="1"/>
            <a:r>
              <a:rPr lang="en-US" sz="2100" dirty="0" smtClean="0"/>
              <a:t>Host of the </a:t>
            </a:r>
            <a:r>
              <a:rPr lang="en-US" sz="2100" dirty="0" err="1" smtClean="0"/>
              <a:t>PCIe</a:t>
            </a:r>
            <a:r>
              <a:rPr lang="en-US" sz="2100" dirty="0" smtClean="0"/>
              <a:t> switch : </a:t>
            </a:r>
            <a:r>
              <a:rPr lang="en-US" sz="2100" dirty="0" err="1" smtClean="0"/>
              <a:t>PCIe</a:t>
            </a:r>
            <a:r>
              <a:rPr lang="en-US" sz="2100" dirty="0" smtClean="0"/>
              <a:t> </a:t>
            </a:r>
            <a:r>
              <a:rPr lang="en-US" sz="2100" dirty="0"/>
              <a:t>x4 Gen </a:t>
            </a:r>
            <a:r>
              <a:rPr lang="en-US" sz="2100" dirty="0" smtClean="0"/>
              <a:t>3 to each unit.</a:t>
            </a:r>
          </a:p>
          <a:p>
            <a:pPr lvl="1"/>
            <a:r>
              <a:rPr lang="en-US" sz="2100" dirty="0" smtClean="0"/>
              <a:t>1 </a:t>
            </a:r>
            <a:r>
              <a:rPr lang="en-US" sz="2100" dirty="0" err="1" smtClean="0"/>
              <a:t>GbE</a:t>
            </a:r>
            <a:r>
              <a:rPr lang="en-US" sz="2100" dirty="0" smtClean="0"/>
              <a:t> (A)</a:t>
            </a:r>
          </a:p>
          <a:p>
            <a:pPr lvl="1"/>
            <a:r>
              <a:rPr lang="en-US" sz="2100" dirty="0" smtClean="0"/>
              <a:t>Centralized CLK distribution to all AMCs.</a:t>
            </a:r>
          </a:p>
          <a:p>
            <a:pPr lvl="1"/>
            <a:r>
              <a:rPr lang="en-US" sz="2100" dirty="0" smtClean="0"/>
              <a:t>Remote FW updates.</a:t>
            </a:r>
          </a:p>
          <a:p>
            <a:pPr lvl="1"/>
            <a:r>
              <a:rPr lang="en-US" sz="2100" dirty="0" smtClean="0"/>
              <a:t>Transition to rear over Z3 (COM Express, management module for the RF backplane).</a:t>
            </a:r>
          </a:p>
          <a:p>
            <a:pPr marL="0" indent="0">
              <a:buNone/>
            </a:pPr>
            <a:r>
              <a:rPr lang="en-US" sz="2300" dirty="0" smtClean="0"/>
              <a:t>Performance</a:t>
            </a:r>
          </a:p>
          <a:p>
            <a:pPr lvl="1"/>
            <a:r>
              <a:rPr lang="en-US" sz="2300" dirty="0" smtClean="0"/>
              <a:t>NAT-MCH (“Best Hardware Infrastructure Product” at </a:t>
            </a:r>
            <a:r>
              <a:rPr lang="en-US" sz="2300" dirty="0" err="1" smtClean="0"/>
              <a:t>xTCA</a:t>
            </a:r>
            <a:r>
              <a:rPr lang="en-US" sz="2300" dirty="0" smtClean="0"/>
              <a:t> Summit in Sept. 2012).</a:t>
            </a:r>
          </a:p>
          <a:p>
            <a:pPr lvl="1"/>
            <a:r>
              <a:rPr lang="en-US" sz="2300" dirty="0" smtClean="0"/>
              <a:t>Five-Nines Availability, allows complete </a:t>
            </a:r>
            <a:r>
              <a:rPr lang="en-US" sz="2300" dirty="0"/>
              <a:t>r</a:t>
            </a:r>
            <a:r>
              <a:rPr lang="en-US" sz="2300" dirty="0" smtClean="0"/>
              <a:t>edundancy</a:t>
            </a:r>
          </a:p>
          <a:p>
            <a:pPr marL="0" indent="0">
              <a:buNone/>
            </a:pPr>
            <a:r>
              <a:rPr lang="en-US" sz="2300" dirty="0" smtClean="0"/>
              <a:t>Upgradability</a:t>
            </a:r>
          </a:p>
          <a:p>
            <a:pPr lvl="1"/>
            <a:r>
              <a:rPr lang="en-US" sz="2300" dirty="0"/>
              <a:t>Supported by industry - </a:t>
            </a:r>
            <a:r>
              <a:rPr lang="en-US" sz="2300" dirty="0" smtClean="0"/>
              <a:t>COTS</a:t>
            </a:r>
          </a:p>
          <a:p>
            <a:pPr lvl="1"/>
            <a:r>
              <a:rPr lang="en-US" sz="2300" dirty="0"/>
              <a:t>V</a:t>
            </a:r>
            <a:r>
              <a:rPr lang="en-US" sz="2300" dirty="0" smtClean="0"/>
              <a:t>endors available (NAT, </a:t>
            </a:r>
            <a:r>
              <a:rPr lang="en-US" sz="2300" dirty="0" err="1" smtClean="0"/>
              <a:t>Vadatech</a:t>
            </a:r>
            <a:r>
              <a:rPr lang="en-US" sz="2300" dirty="0" smtClean="0"/>
              <a:t>, Kontron,  PT) </a:t>
            </a:r>
          </a:p>
          <a:p>
            <a:pPr marL="0" indent="0">
              <a:buNone/>
            </a:pPr>
            <a:r>
              <a:rPr lang="en-US" sz="2300" dirty="0" smtClean="0"/>
              <a:t>Experience</a:t>
            </a:r>
          </a:p>
          <a:p>
            <a:pPr lvl="1"/>
            <a:r>
              <a:rPr lang="en-US" sz="2300" dirty="0" smtClean="0"/>
              <a:t>More than 10 NAT-MCHs installed </a:t>
            </a:r>
            <a:r>
              <a:rPr lang="en-US" sz="2300" dirty="0"/>
              <a:t>and running </a:t>
            </a:r>
            <a:endParaRPr lang="en-US" sz="2300" dirty="0" smtClean="0"/>
          </a:p>
          <a:p>
            <a:pPr marL="300037" lvl="1" indent="0">
              <a:buNone/>
            </a:pPr>
            <a:r>
              <a:rPr lang="en-US" sz="2300" dirty="0"/>
              <a:t> </a:t>
            </a:r>
            <a:r>
              <a:rPr lang="en-US" sz="2300" dirty="0" smtClean="0"/>
              <a:t>    continuously </a:t>
            </a:r>
            <a:r>
              <a:rPr lang="en-US" sz="2300" dirty="0"/>
              <a:t>to gather experience.</a:t>
            </a:r>
            <a:endParaRPr lang="en-US" sz="2300" dirty="0" smtClean="0"/>
          </a:p>
          <a:p>
            <a:pPr lvl="1"/>
            <a:endParaRPr lang="en-US" sz="2000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6453336"/>
            <a:ext cx="5702300" cy="266700"/>
          </a:xfrm>
        </p:spPr>
        <p:txBody>
          <a:bodyPr/>
          <a:lstStyle/>
          <a:p>
            <a:r>
              <a:rPr lang="en-GB" sz="800" dirty="0" smtClean="0">
                <a:solidFill>
                  <a:schemeClr val="tx2"/>
                </a:solidFill>
              </a:rPr>
              <a:t>Uros Mavric, PRR, MTCA Infrastructure 26</a:t>
            </a:r>
            <a:r>
              <a:rPr lang="en-GB" sz="800" baseline="30000" dirty="0" smtClean="0">
                <a:solidFill>
                  <a:schemeClr val="tx2"/>
                </a:solidFill>
              </a:rPr>
              <a:t>th</a:t>
            </a:r>
            <a:r>
              <a:rPr lang="en-GB" sz="800" dirty="0" smtClean="0">
                <a:solidFill>
                  <a:schemeClr val="tx2"/>
                </a:solidFill>
              </a:rPr>
              <a:t> November, 2013</a:t>
            </a:r>
          </a:p>
          <a:p>
            <a:endParaRPr lang="en-GB" sz="8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438" r="23021" b="5468"/>
          <a:stretch/>
        </p:blipFill>
        <p:spPr>
          <a:xfrm>
            <a:off x="6593507" y="3861048"/>
            <a:ext cx="1772495" cy="237626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6478" r="1367" b="3778"/>
          <a:stretch/>
        </p:blipFill>
        <p:spPr bwMode="auto">
          <a:xfrm>
            <a:off x="6588224" y="1196752"/>
            <a:ext cx="2440464" cy="15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9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4_DESY European XF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4_DESY European XF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4_DESY European XF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2275</Words>
  <Application>Microsoft Office PowerPoint</Application>
  <PresentationFormat>On-screen Show (4:3)</PresentationFormat>
  <Paragraphs>448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4_DESY European XFEL</vt:lpstr>
      <vt:lpstr>5_DESY European XFEL</vt:lpstr>
      <vt:lpstr>6_DESY European XFEL</vt:lpstr>
      <vt:lpstr>DESY European XFEL</vt:lpstr>
      <vt:lpstr>1_DESY European XFEL</vt:lpstr>
      <vt:lpstr>Image</vt:lpstr>
      <vt:lpstr>Procurement Readiness Review WP02 - LLRF</vt:lpstr>
      <vt:lpstr>Talk Overview</vt:lpstr>
      <vt:lpstr>PowerPoint Presentation</vt:lpstr>
      <vt:lpstr>Chassis and Cooling Units</vt:lpstr>
      <vt:lpstr>EMI and Cooling Performance</vt:lpstr>
      <vt:lpstr>Backplane</vt:lpstr>
      <vt:lpstr>MTCA.4 Chassis Tests </vt:lpstr>
      <vt:lpstr>Power Supply</vt:lpstr>
      <vt:lpstr>MCH – MTCA Carrier Hub</vt:lpstr>
      <vt:lpstr>CPU</vt:lpstr>
      <vt:lpstr>System Improvements</vt:lpstr>
      <vt:lpstr>Other Applications using MTCA.4</vt:lpstr>
      <vt:lpstr>PowerPoint Presentation</vt:lpstr>
      <vt:lpstr>Laser Synchronization</vt:lpstr>
      <vt:lpstr>HOM-BPMs for 1.3 GHz Cavities in the XFEL</vt:lpstr>
      <vt:lpstr>Low Charge Beam Position Monitor for Buttons and Strip-line monitors for FLASH 1+2 </vt:lpstr>
      <vt:lpstr>Energy BPM</vt:lpstr>
      <vt:lpstr>Toroid signal detecting module</vt:lpstr>
      <vt:lpstr>1D Electro-Optical Detector</vt:lpstr>
      <vt:lpstr>Fast, Low-latency Camera System</vt:lpstr>
      <vt:lpstr>Interoperability Problems</vt:lpstr>
      <vt:lpstr>Standardizations : Zone 3 Recommendation</vt:lpstr>
      <vt:lpstr>Industrial Unit Optimization</vt:lpstr>
      <vt:lpstr>Standardizations : RF Backplane (optional)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MTCA.4 Infrastructure</dc:title>
  <dc:creator>Mavric, Uros</dc:creator>
  <cp:lastModifiedBy>Mavric, Uros</cp:lastModifiedBy>
  <cp:revision>147</cp:revision>
  <dcterms:created xsi:type="dcterms:W3CDTF">2013-11-18T08:36:31Z</dcterms:created>
  <dcterms:modified xsi:type="dcterms:W3CDTF">2013-11-26T10:09:45Z</dcterms:modified>
</cp:coreProperties>
</file>