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73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95752" autoAdjust="0"/>
  </p:normalViewPr>
  <p:slideViewPr>
    <p:cSldViewPr snapToGrid="0">
      <p:cViewPr>
        <p:scale>
          <a:sx n="125" d="100"/>
          <a:sy n="125" d="100"/>
        </p:scale>
        <p:origin x="-1212" y="-16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74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EFDDC25-8BC0-4ED9-B237-ADADBD1865D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9FA2-F720-48CB-A5A3-FFFCC35AE882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10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11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12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13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14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15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4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5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6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7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8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53E4-3838-429F-8BFA-821DA13741FF}" type="slidenum">
              <a:rPr lang="de-DE"/>
              <a:pPr/>
              <a:t>9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48178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152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18630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89637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611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9115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2578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9886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88558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524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-116442"/>
            <a:ext cx="6629400" cy="80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3600" noProof="0" dirty="0" smtClean="0">
                <a:solidFill>
                  <a:schemeClr val="bg1"/>
                </a:solidFill>
              </a:rPr>
              <a:t>Infrastructure</a:t>
            </a:r>
            <a:endParaRPr lang="en-US" sz="36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r>
              <a:rPr lang="en-US" sz="8000" dirty="0" smtClean="0"/>
              <a:t>Infrastructure</a:t>
            </a:r>
            <a:endParaRPr lang="en-US" sz="8000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54419" y="1319213"/>
            <a:ext cx="8484781" cy="1844675"/>
          </a:xfrm>
          <a:ln/>
        </p:spPr>
        <p:txBody>
          <a:bodyPr/>
          <a:lstStyle/>
          <a:p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 Readiness Review</a:t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WP02 - LLRF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10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err="1" smtClean="0"/>
              <a:t>External</a:t>
            </a:r>
            <a:r>
              <a:rPr lang="pl-PL" dirty="0" smtClean="0"/>
              <a:t> RF </a:t>
            </a:r>
            <a:r>
              <a:rPr lang="pl-PL" dirty="0" err="1" smtClean="0"/>
              <a:t>cabling</a:t>
            </a:r>
            <a:r>
              <a:rPr lang="pl-PL" dirty="0" smtClean="0"/>
              <a:t> in XFEL </a:t>
            </a:r>
            <a:r>
              <a:rPr lang="pl-PL" dirty="0" err="1" smtClean="0"/>
              <a:t>tunnel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2707" y="1256456"/>
            <a:ext cx="8937469" cy="2255866"/>
          </a:xfrm>
        </p:spPr>
        <p:txBody>
          <a:bodyPr/>
          <a:lstStyle/>
          <a:p>
            <a:r>
              <a:rPr lang="en-US" sz="2000" dirty="0" smtClean="0"/>
              <a:t>RF </a:t>
            </a:r>
            <a:r>
              <a:rPr lang="en-US" sz="2000" dirty="0"/>
              <a:t>cables selected – </a:t>
            </a:r>
            <a:r>
              <a:rPr lang="en-US" sz="2000" dirty="0" err="1"/>
              <a:t>Cellflex</a:t>
            </a:r>
            <a:r>
              <a:rPr lang="en-US" sz="2000" dirty="0"/>
              <a:t> </a:t>
            </a:r>
            <a:r>
              <a:rPr lang="en-US" sz="2000" dirty="0" smtClean="0"/>
              <a:t>½” (Probe) and ¼“ (FWD, REF, HOM’s), </a:t>
            </a:r>
            <a:r>
              <a:rPr lang="en-US" sz="2000" dirty="0"/>
              <a:t>temperature cycled (preheated</a:t>
            </a:r>
            <a:r>
              <a:rPr lang="en-US" sz="2000" dirty="0" smtClean="0"/>
              <a:t>).</a:t>
            </a:r>
            <a:endParaRPr lang="en-US" sz="2000" dirty="0"/>
          </a:p>
          <a:p>
            <a:r>
              <a:rPr lang="en-US" sz="2000" dirty="0"/>
              <a:t>Cables </a:t>
            </a:r>
            <a:r>
              <a:rPr lang="en-US" sz="2000" dirty="0" smtClean="0"/>
              <a:t>trays (placeholders) </a:t>
            </a:r>
            <a:r>
              <a:rPr lang="en-US" sz="2000" dirty="0"/>
              <a:t>implemented in 3D model, collisions </a:t>
            </a:r>
            <a:r>
              <a:rPr lang="en-US" sz="2000" dirty="0" smtClean="0"/>
              <a:t>checked and </a:t>
            </a:r>
            <a:r>
              <a:rPr lang="en-US" sz="2000" dirty="0" smtClean="0"/>
              <a:t>cleared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~120 </a:t>
            </a:r>
            <a:r>
              <a:rPr lang="en-US" sz="2000" dirty="0"/>
              <a:t>connections </a:t>
            </a:r>
            <a:r>
              <a:rPr lang="en-US" sz="2000" dirty="0" smtClean="0"/>
              <a:t>in one RF Station.</a:t>
            </a:r>
            <a:endParaRPr lang="en-US" sz="2000" dirty="0"/>
          </a:p>
          <a:p>
            <a:r>
              <a:rPr lang="en-US" sz="2000" dirty="0"/>
              <a:t>Cabling lists </a:t>
            </a:r>
            <a:r>
              <a:rPr lang="en-US" sz="2000" dirty="0" smtClean="0"/>
              <a:t>ready, implementation in KDS has started. </a:t>
            </a:r>
            <a:r>
              <a:rPr lang="pl-PL" sz="2000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pl-PL" sz="2000" dirty="0" smtClean="0"/>
              <a:t> </a:t>
            </a:r>
            <a:r>
              <a:rPr lang="en-US" sz="2000" dirty="0" smtClean="0"/>
              <a:t> </a:t>
            </a:r>
            <a:endParaRPr lang="pl-PL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93" y="3782362"/>
            <a:ext cx="3844306" cy="25491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" y="3782362"/>
            <a:ext cx="5220044" cy="2549166"/>
          </a:xfrm>
          <a:prstGeom prst="rect">
            <a:avLst/>
          </a:prstGeom>
        </p:spPr>
      </p:pic>
      <p:sp>
        <p:nvSpPr>
          <p:cNvPr id="12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02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11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err="1" smtClean="0"/>
              <a:t>Patch</a:t>
            </a:r>
            <a:r>
              <a:rPr lang="pl-PL" dirty="0" smtClean="0"/>
              <a:t> </a:t>
            </a:r>
            <a:r>
              <a:rPr lang="pl-PL" dirty="0" err="1" smtClean="0"/>
              <a:t>panels</a:t>
            </a:r>
            <a:r>
              <a:rPr lang="pl-PL" dirty="0" smtClean="0"/>
              <a:t>, </a:t>
            </a:r>
            <a:r>
              <a:rPr lang="pl-PL" dirty="0" err="1" smtClean="0"/>
              <a:t>splitters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1" y="1290638"/>
            <a:ext cx="8937285" cy="4459287"/>
          </a:xfrm>
        </p:spPr>
        <p:txBody>
          <a:bodyPr/>
          <a:lstStyle/>
          <a:p>
            <a:r>
              <a:rPr lang="en-US" sz="2000" dirty="0" smtClean="0"/>
              <a:t>Design of patch panels for accelerating module are ready and prototypes have been installed on preproduction modules.</a:t>
            </a:r>
          </a:p>
          <a:p>
            <a:r>
              <a:rPr lang="en-US" sz="2000" dirty="0" smtClean="0"/>
              <a:t>Splitter panels for Gun LLRF systems installed on UG07.</a:t>
            </a:r>
          </a:p>
          <a:p>
            <a:r>
              <a:rPr lang="en-US" sz="2000" dirty="0" smtClean="0"/>
              <a:t>Splitter panels for </a:t>
            </a:r>
            <a:r>
              <a:rPr lang="en-US" sz="2000" dirty="0" smtClean="0"/>
              <a:t>I1 </a:t>
            </a:r>
            <a:r>
              <a:rPr lang="en-US" sz="2000" dirty="0" smtClean="0"/>
              <a:t>and L1 redundant LLRF systems are ready to install.</a:t>
            </a:r>
          </a:p>
          <a:p>
            <a:r>
              <a:rPr lang="en-US" sz="2000" dirty="0" smtClean="0"/>
              <a:t>MECA firm, on our request, redesign splitters to achieve better phase versus temperature stability. </a:t>
            </a:r>
            <a:r>
              <a:rPr lang="pl-PL" sz="2000" dirty="0" smtClean="0"/>
              <a:t> </a:t>
            </a:r>
            <a:r>
              <a:rPr lang="en-US" sz="2000" dirty="0" smtClean="0"/>
              <a:t> </a:t>
            </a:r>
            <a:endParaRPr lang="pl-PL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12" y="4195985"/>
            <a:ext cx="2908417" cy="218131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6" y="4195985"/>
            <a:ext cx="2908418" cy="218131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75" y="4195985"/>
            <a:ext cx="2908416" cy="2181313"/>
          </a:xfrm>
          <a:prstGeom prst="rect">
            <a:avLst/>
          </a:prstGeom>
        </p:spPr>
      </p:pic>
      <p:sp>
        <p:nvSpPr>
          <p:cNvPr id="11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63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WL conn for feedbacks L1 &amp; L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828" y="4373320"/>
            <a:ext cx="4324171" cy="166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LWL conn L1-2 and Toroid-ver_8.2-10.09.201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9828" y="1700885"/>
            <a:ext cx="4324172" cy="26147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12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smtClean="0"/>
              <a:t>FO </a:t>
            </a:r>
            <a:r>
              <a:rPr lang="pl-PL" dirty="0" err="1" smtClean="0"/>
              <a:t>cabling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1" y="1290638"/>
            <a:ext cx="4493472" cy="4459287"/>
          </a:xfrm>
        </p:spPr>
        <p:txBody>
          <a:bodyPr/>
          <a:lstStyle/>
          <a:p>
            <a:r>
              <a:rPr lang="en-US" sz="1800" dirty="0" smtClean="0"/>
              <a:t>Master and Slave part of LLRF System connected with </a:t>
            </a:r>
            <a:r>
              <a:rPr lang="en-US" sz="1800" dirty="0"/>
              <a:t>12 </a:t>
            </a:r>
            <a:r>
              <a:rPr lang="en-US" sz="1800" dirty="0" smtClean="0"/>
              <a:t>fibers FO cable.</a:t>
            </a:r>
          </a:p>
          <a:p>
            <a:r>
              <a:rPr lang="en-US" sz="1800" dirty="0"/>
              <a:t>N</a:t>
            </a:r>
            <a:r>
              <a:rPr lang="en-US" sz="1800" dirty="0" smtClean="0"/>
              <a:t>eighboring stations connected with </a:t>
            </a:r>
            <a:r>
              <a:rPr lang="en-US" sz="1800" dirty="0"/>
              <a:t>12 </a:t>
            </a:r>
            <a:r>
              <a:rPr lang="en-US" sz="1800" dirty="0" smtClean="0"/>
              <a:t>fibers FO cable for Central Energy Management and feedbacks.</a:t>
            </a:r>
          </a:p>
          <a:p>
            <a:r>
              <a:rPr lang="en-US" sz="1800" dirty="0" smtClean="0"/>
              <a:t>Signals from </a:t>
            </a:r>
            <a:r>
              <a:rPr lang="en-US" sz="1800" dirty="0" err="1" smtClean="0"/>
              <a:t>Toroids</a:t>
            </a:r>
            <a:r>
              <a:rPr lang="en-US" sz="1800" dirty="0" smtClean="0"/>
              <a:t> are distributed via FO links. </a:t>
            </a:r>
          </a:p>
          <a:p>
            <a:r>
              <a:rPr lang="en-US" sz="1800" dirty="0"/>
              <a:t>Beam Based </a:t>
            </a:r>
            <a:r>
              <a:rPr lang="en-US" sz="1800" dirty="0" smtClean="0"/>
              <a:t>Feedbacks use Direct Fiber Optic connections with low latency.</a:t>
            </a:r>
          </a:p>
          <a:p>
            <a:r>
              <a:rPr lang="en-US" sz="2000" b="1" dirty="0" smtClean="0"/>
              <a:t>FO cabling lists ready and checked.</a:t>
            </a:r>
          </a:p>
          <a:p>
            <a:r>
              <a:rPr lang="en-US" sz="2000" b="1" dirty="0" smtClean="0"/>
              <a:t>FO pipes installed in XTL.</a:t>
            </a:r>
          </a:p>
          <a:p>
            <a:r>
              <a:rPr lang="en-US" sz="2000" b="1" dirty="0" smtClean="0"/>
              <a:t>Ready to blow in FO cables.</a:t>
            </a:r>
            <a:endParaRPr lang="pl-PL" sz="2000" b="1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988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55" y="2982470"/>
            <a:ext cx="3378466" cy="195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13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smtClean="0"/>
              <a:t>Inner </a:t>
            </a:r>
            <a:r>
              <a:rPr lang="pl-PL" dirty="0" err="1" smtClean="0"/>
              <a:t>rack</a:t>
            </a:r>
            <a:r>
              <a:rPr lang="pl-PL" dirty="0" smtClean="0"/>
              <a:t> </a:t>
            </a:r>
            <a:r>
              <a:rPr lang="pl-PL" dirty="0" err="1" smtClean="0"/>
              <a:t>cabling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1" y="1290638"/>
            <a:ext cx="5108769" cy="51042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Documentation schemes for:</a:t>
            </a:r>
          </a:p>
          <a:p>
            <a:r>
              <a:rPr lang="en-US" sz="2000" dirty="0" smtClean="0"/>
              <a:t>Between racks cabling diagrams</a:t>
            </a:r>
          </a:p>
          <a:p>
            <a:r>
              <a:rPr lang="en-US" sz="2000" dirty="0" smtClean="0"/>
              <a:t>Rack occupation</a:t>
            </a:r>
          </a:p>
          <a:p>
            <a:r>
              <a:rPr lang="en-US" sz="2000" dirty="0" smtClean="0"/>
              <a:t>Inner rack cabling diagrams</a:t>
            </a:r>
          </a:p>
          <a:p>
            <a:r>
              <a:rPr lang="en-US" sz="2000" dirty="0" smtClean="0"/>
              <a:t>Cable lists (towards work orders)</a:t>
            </a:r>
          </a:p>
          <a:p>
            <a:pPr marL="0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eady.</a:t>
            </a:r>
          </a:p>
          <a:p>
            <a:pPr marL="0" indent="0">
              <a:buNone/>
            </a:pPr>
            <a:r>
              <a:rPr lang="en-US" sz="2000" dirty="0" smtClean="0"/>
              <a:t>The implementation in KDS will start soon.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Inner racks cabling design for XFEL tested at </a:t>
            </a:r>
            <a:r>
              <a:rPr lang="en-US" sz="2000" dirty="0" smtClean="0"/>
              <a:t>FLASH </a:t>
            </a:r>
            <a:r>
              <a:rPr lang="en-US" sz="1600" dirty="0" smtClean="0"/>
              <a:t>(KDS documentation done).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First inner rack XFEL LLRF system cabling made for RF Gun commissioning.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43" y="1895432"/>
            <a:ext cx="3093578" cy="217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65" y="1121350"/>
            <a:ext cx="2866400" cy="20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11" y="4514889"/>
            <a:ext cx="1794410" cy="188003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80" y="4514890"/>
            <a:ext cx="1861985" cy="1880033"/>
          </a:xfrm>
          <a:prstGeom prst="rect">
            <a:avLst/>
          </a:prstGeom>
        </p:spPr>
      </p:pic>
      <p:sp>
        <p:nvSpPr>
          <p:cNvPr id="11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68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14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err="1" smtClean="0"/>
              <a:t>Racks</a:t>
            </a:r>
            <a:r>
              <a:rPr lang="pl-PL" dirty="0" smtClean="0"/>
              <a:t> </a:t>
            </a:r>
            <a:r>
              <a:rPr lang="pl-PL" dirty="0" err="1" smtClean="0"/>
              <a:t>assembly</a:t>
            </a:r>
            <a:r>
              <a:rPr lang="pl-PL" dirty="0" smtClean="0"/>
              <a:t> and test </a:t>
            </a:r>
            <a:r>
              <a:rPr lang="pl-PL" dirty="0" err="1" smtClean="0"/>
              <a:t>facility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61023" y="1187048"/>
            <a:ext cx="5262594" cy="5166748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 smtClean="0"/>
              <a:t>Cabinets population:</a:t>
            </a:r>
          </a:p>
          <a:p>
            <a:pPr lvl="0"/>
            <a:r>
              <a:rPr lang="en-US" sz="1800" dirty="0"/>
              <a:t>Transport of cabinet from storage place (</a:t>
            </a:r>
            <a:r>
              <a:rPr lang="en-US" sz="1800" dirty="0" err="1"/>
              <a:t>Reemtsma</a:t>
            </a:r>
            <a:r>
              <a:rPr lang="en-US" sz="1800" dirty="0"/>
              <a:t> Hall, Halle West) to XSE/UG05 with XSE </a:t>
            </a:r>
            <a:r>
              <a:rPr lang="en-US" sz="1800" dirty="0" smtClean="0"/>
              <a:t>lift,</a:t>
            </a:r>
          </a:p>
          <a:p>
            <a:pPr lvl="0"/>
            <a:r>
              <a:rPr lang="en-US" sz="1800" dirty="0"/>
              <a:t>Assembly and test </a:t>
            </a:r>
            <a:r>
              <a:rPr lang="en-US" sz="1800" dirty="0" smtClean="0"/>
              <a:t>cabinet,</a:t>
            </a:r>
          </a:p>
          <a:p>
            <a:r>
              <a:rPr lang="en-US" sz="1800" dirty="0"/>
              <a:t>Inner room circulation,</a:t>
            </a:r>
          </a:p>
          <a:p>
            <a:pPr lvl="0"/>
            <a:r>
              <a:rPr lang="en-US" sz="1800" dirty="0"/>
              <a:t>Transport of cabinet from XSE/UG05 to XTL</a:t>
            </a:r>
            <a:r>
              <a:rPr lang="en-US" sz="1800" dirty="0" smtClean="0"/>
              <a:t>.</a:t>
            </a: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 smtClean="0"/>
              <a:t>Space requirements:</a:t>
            </a:r>
          </a:p>
          <a:p>
            <a:pPr lvl="0"/>
            <a:r>
              <a:rPr lang="en-US" sz="1800" dirty="0" smtClean="0"/>
              <a:t>The </a:t>
            </a:r>
            <a:r>
              <a:rPr lang="en-US" sz="1800" dirty="0"/>
              <a:t>buffer storage space have to hold at least 6 cabinets,</a:t>
            </a:r>
          </a:p>
          <a:p>
            <a:r>
              <a:rPr lang="en-US" sz="1800" dirty="0"/>
              <a:t>The assembly and test space should have at least 18 m</a:t>
            </a:r>
            <a:r>
              <a:rPr lang="en-US" sz="1800" baseline="30000" dirty="0"/>
              <a:t>2</a:t>
            </a:r>
            <a:r>
              <a:rPr lang="en-US" sz="1800" dirty="0"/>
              <a:t> (4.5 m x 4 m</a:t>
            </a:r>
            <a:r>
              <a:rPr lang="en-US" sz="1800" dirty="0" smtClean="0"/>
              <a:t>), 73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requested</a:t>
            </a:r>
            <a:endParaRPr lang="en-US" sz="1800" dirty="0" smtClean="0"/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 smtClean="0"/>
              <a:t>LLRF </a:t>
            </a:r>
            <a:r>
              <a:rPr lang="en-US" sz="1800" dirty="0"/>
              <a:t>should share space with other WP’s</a:t>
            </a:r>
            <a:r>
              <a:rPr lang="en-US" sz="1800" dirty="0" smtClean="0"/>
              <a:t>.</a:t>
            </a:r>
            <a:r>
              <a:rPr lang="pl-PL" sz="1800" dirty="0" smtClean="0"/>
              <a:t> </a:t>
            </a:r>
            <a:r>
              <a:rPr lang="en-US" sz="1800" dirty="0" smtClean="0"/>
              <a:t> </a:t>
            </a:r>
            <a:endParaRPr lang="pl-PL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86" y="3032501"/>
            <a:ext cx="3162310" cy="3321295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26" y="1093862"/>
            <a:ext cx="3712431" cy="1834476"/>
          </a:xfrm>
          <a:prstGeom prst="rect">
            <a:avLst/>
          </a:prstGeom>
        </p:spPr>
      </p:pic>
      <p:sp>
        <p:nvSpPr>
          <p:cNvPr id="11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68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15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1" y="1145136"/>
            <a:ext cx="8903101" cy="414471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3D model – OK,</a:t>
            </a:r>
          </a:p>
          <a:p>
            <a:r>
              <a:rPr lang="en-US" dirty="0" smtClean="0"/>
              <a:t>Racks in Injector – ready to install,</a:t>
            </a:r>
          </a:p>
          <a:p>
            <a:r>
              <a:rPr lang="en-US" dirty="0" smtClean="0"/>
              <a:t>Racks in XTL – ordered, first set of 5 will come end of November 2013,</a:t>
            </a:r>
          </a:p>
          <a:p>
            <a:r>
              <a:rPr lang="en-US" dirty="0" smtClean="0"/>
              <a:t>Radiation shielding in Injector – design will be ready end of November 2013, ready to install May 2014,</a:t>
            </a:r>
          </a:p>
          <a:p>
            <a:r>
              <a:rPr lang="en-US" dirty="0" smtClean="0"/>
              <a:t>RF and FO cabling (external and inner rack), patch and splitter panels – designs, cables trays, cabling lists ready, implementation in KDS in progress,</a:t>
            </a:r>
          </a:p>
          <a:p>
            <a:r>
              <a:rPr lang="en-US" dirty="0" smtClean="0"/>
              <a:t>Racks assembly and test facility designed, room adaptation works ordered.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167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2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US" dirty="0" smtClean="0"/>
              <a:t>Tasks covered by Infrastructure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7505" y="1333378"/>
            <a:ext cx="8860371" cy="4459287"/>
          </a:xfrm>
        </p:spPr>
        <p:txBody>
          <a:bodyPr/>
          <a:lstStyle/>
          <a:p>
            <a:r>
              <a:rPr lang="en-US" dirty="0" smtClean="0"/>
              <a:t>3D model, placeholders, collisions checks</a:t>
            </a:r>
          </a:p>
          <a:p>
            <a:r>
              <a:rPr lang="en-US" dirty="0" smtClean="0"/>
              <a:t>Racks: Injector 16U, Main </a:t>
            </a:r>
            <a:r>
              <a:rPr lang="en-US" dirty="0" err="1" smtClean="0"/>
              <a:t>Linac’s</a:t>
            </a:r>
            <a:r>
              <a:rPr lang="en-US" dirty="0" smtClean="0"/>
              <a:t> </a:t>
            </a:r>
            <a:r>
              <a:rPr lang="en-US" dirty="0" smtClean="0"/>
              <a:t>28U, prototypes in FLASH,</a:t>
            </a:r>
          </a:p>
          <a:p>
            <a:r>
              <a:rPr lang="en-US" dirty="0" smtClean="0"/>
              <a:t>Radiation </a:t>
            </a:r>
            <a:r>
              <a:rPr lang="en-US" dirty="0" smtClean="0"/>
              <a:t>shielding</a:t>
            </a:r>
            <a:r>
              <a:rPr lang="pl-PL" dirty="0" smtClean="0"/>
              <a:t> </a:t>
            </a:r>
            <a:r>
              <a:rPr lang="pl-PL" dirty="0" smtClean="0"/>
              <a:t>in XFEL </a:t>
            </a:r>
            <a:r>
              <a:rPr lang="en-US" dirty="0" smtClean="0"/>
              <a:t>Injector, prototype in FLASH,</a:t>
            </a:r>
          </a:p>
          <a:p>
            <a:r>
              <a:rPr lang="en-US" dirty="0" smtClean="0"/>
              <a:t>Power dissipation and cooling units: Injector, Main </a:t>
            </a:r>
            <a:r>
              <a:rPr lang="en-US" dirty="0" smtClean="0"/>
              <a:t>Linac</a:t>
            </a:r>
            <a:endParaRPr lang="en-US" dirty="0" smtClean="0"/>
          </a:p>
          <a:p>
            <a:r>
              <a:rPr lang="en-US" dirty="0" smtClean="0"/>
              <a:t>Racks occupation: Injector, Main </a:t>
            </a:r>
            <a:r>
              <a:rPr lang="en-US" dirty="0" smtClean="0"/>
              <a:t>Linac</a:t>
            </a:r>
            <a:endParaRPr lang="en-US" dirty="0" smtClean="0"/>
          </a:p>
          <a:p>
            <a:r>
              <a:rPr lang="en-US" dirty="0" smtClean="0"/>
              <a:t>External RF cabling: cables list, </a:t>
            </a:r>
            <a:r>
              <a:rPr lang="en-US" dirty="0" smtClean="0"/>
              <a:t>cable </a:t>
            </a:r>
            <a:r>
              <a:rPr lang="en-US" dirty="0" smtClean="0"/>
              <a:t>ducts and trays, patch panels, splitters</a:t>
            </a:r>
            <a:r>
              <a:rPr lang="pl-PL" dirty="0" smtClean="0"/>
              <a:t> for </a:t>
            </a:r>
            <a:r>
              <a:rPr lang="en-US" dirty="0" smtClean="0"/>
              <a:t>I</a:t>
            </a:r>
            <a:r>
              <a:rPr lang="pl-PL" dirty="0" smtClean="0"/>
              <a:t>njector</a:t>
            </a:r>
            <a:r>
              <a:rPr lang="pl-PL" dirty="0"/>
              <a:t>,</a:t>
            </a:r>
            <a:endParaRPr lang="en-US" dirty="0" smtClean="0"/>
          </a:p>
          <a:p>
            <a:r>
              <a:rPr lang="en-US" dirty="0" smtClean="0"/>
              <a:t>External FO cabling: cables list, cables pipes,</a:t>
            </a:r>
          </a:p>
          <a:p>
            <a:r>
              <a:rPr lang="en-US" dirty="0" smtClean="0"/>
              <a:t>Internal </a:t>
            </a:r>
            <a:r>
              <a:rPr lang="pl-PL" dirty="0" err="1" smtClean="0"/>
              <a:t>rack</a:t>
            </a:r>
            <a:r>
              <a:rPr lang="pl-PL" dirty="0" smtClean="0"/>
              <a:t> </a:t>
            </a:r>
            <a:r>
              <a:rPr lang="en-US" dirty="0" smtClean="0"/>
              <a:t>cabling</a:t>
            </a:r>
          </a:p>
          <a:p>
            <a:r>
              <a:rPr lang="en-US" dirty="0" smtClean="0"/>
              <a:t>Racks Assembly and Tests Facility</a:t>
            </a: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7505" y="652186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800" kern="1200">
                <a:solidFill>
                  <a:srgbClr val="000000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3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smtClean="0"/>
              <a:t>3D model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2" y="1290638"/>
            <a:ext cx="8911646" cy="4459287"/>
          </a:xfrm>
        </p:spPr>
        <p:txBody>
          <a:bodyPr/>
          <a:lstStyle/>
          <a:p>
            <a:r>
              <a:rPr lang="en-US" sz="2000" dirty="0" smtClean="0"/>
              <a:t>Mostly </a:t>
            </a:r>
            <a:r>
              <a:rPr lang="en-US" sz="2000" dirty="0" smtClean="0"/>
              <a:t>all WP02 placeholders released and implemented in model.</a:t>
            </a:r>
          </a:p>
          <a:p>
            <a:r>
              <a:rPr lang="en-US" sz="2000" dirty="0" smtClean="0"/>
              <a:t>All collisions checked and cleared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Finalizing details in-progress.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84" y="2948299"/>
            <a:ext cx="3965249" cy="29995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91925"/>
            <a:ext cx="5683557" cy="3768775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60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4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err="1" smtClean="0"/>
              <a:t>Racks</a:t>
            </a:r>
            <a:r>
              <a:rPr lang="pl-PL" dirty="0" smtClean="0"/>
              <a:t> in </a:t>
            </a:r>
            <a:r>
              <a:rPr lang="pl-PL" dirty="0" err="1" smtClean="0"/>
              <a:t>Injector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1" y="1290639"/>
            <a:ext cx="6492563" cy="2426782"/>
          </a:xfrm>
        </p:spPr>
        <p:txBody>
          <a:bodyPr/>
          <a:lstStyle/>
          <a:p>
            <a:r>
              <a:rPr lang="en-US" sz="2000" dirty="0" smtClean="0"/>
              <a:t>3 cabinets with 3 racks 16U under </a:t>
            </a:r>
            <a:r>
              <a:rPr lang="en-US" sz="2000" dirty="0" smtClean="0"/>
              <a:t>I1.</a:t>
            </a:r>
            <a:endParaRPr lang="en-US" sz="2000" dirty="0" smtClean="0"/>
          </a:p>
          <a:p>
            <a:r>
              <a:rPr lang="en-US" sz="2000" dirty="0" smtClean="0"/>
              <a:t>All cabinets EMI shielded.</a:t>
            </a:r>
          </a:p>
          <a:p>
            <a:r>
              <a:rPr lang="en-US" sz="2000" dirty="0" smtClean="0"/>
              <a:t>Prototypes of racks have been tested in FLASH tunnel and are used for LLRF systems. </a:t>
            </a:r>
          </a:p>
          <a:p>
            <a:r>
              <a:rPr lang="en-US" sz="2000" dirty="0" smtClean="0"/>
              <a:t>Final racks cabinets are ready at DESY.</a:t>
            </a:r>
          </a:p>
          <a:p>
            <a:r>
              <a:rPr lang="en-US" sz="2000" dirty="0" smtClean="0"/>
              <a:t>One cabinet used for LLRF system for </a:t>
            </a:r>
            <a:r>
              <a:rPr lang="en-US" sz="2000" dirty="0" smtClean="0"/>
              <a:t>RF Gun </a:t>
            </a:r>
            <a:r>
              <a:rPr lang="en-US" sz="2000" dirty="0" smtClean="0"/>
              <a:t>commissioning.</a:t>
            </a:r>
          </a:p>
          <a:p>
            <a:endParaRPr lang="en-US" sz="2000" dirty="0"/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17" y="4366754"/>
            <a:ext cx="3134350" cy="2090493"/>
          </a:xfrm>
          <a:prstGeom prst="rect">
            <a:avLst/>
          </a:prstGeom>
        </p:spPr>
      </p:pic>
      <p:pic>
        <p:nvPicPr>
          <p:cNvPr id="7" name="Obraz 6" descr="P103020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5274" y="2690701"/>
            <a:ext cx="2442800" cy="147109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33" y="1147592"/>
            <a:ext cx="2370882" cy="148198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54" y="4735814"/>
            <a:ext cx="1803163" cy="13523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2" y="3717420"/>
            <a:ext cx="3478139" cy="2608604"/>
          </a:xfrm>
          <a:prstGeom prst="rect">
            <a:avLst/>
          </a:prstGeom>
        </p:spPr>
      </p:pic>
      <p:sp>
        <p:nvSpPr>
          <p:cNvPr id="11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590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5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err="1" smtClean="0"/>
              <a:t>Racks</a:t>
            </a:r>
            <a:r>
              <a:rPr lang="pl-PL" dirty="0" smtClean="0"/>
              <a:t> in XFEL </a:t>
            </a:r>
            <a:r>
              <a:rPr lang="pl-PL" dirty="0" err="1" smtClean="0"/>
              <a:t>tunnel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2" y="1290638"/>
            <a:ext cx="5074586" cy="4459287"/>
          </a:xfrm>
        </p:spPr>
        <p:txBody>
          <a:bodyPr/>
          <a:lstStyle/>
          <a:p>
            <a:r>
              <a:rPr lang="en-US" sz="2000" dirty="0" smtClean="0"/>
              <a:t>~50 cabinets 28U (2 per one RF Station) for L1, L2 and L3.</a:t>
            </a:r>
          </a:p>
          <a:p>
            <a:r>
              <a:rPr lang="en-US" sz="2000" dirty="0" smtClean="0"/>
              <a:t>LLRF system occupies one </a:t>
            </a:r>
            <a:r>
              <a:rPr lang="en-US" sz="2000" dirty="0"/>
              <a:t>rack in each of two cabinets </a:t>
            </a:r>
            <a:r>
              <a:rPr lang="en-US" sz="2000" dirty="0" smtClean="0"/>
              <a:t>(set of 3 racks) in </a:t>
            </a:r>
            <a:r>
              <a:rPr lang="en-US" sz="2000" dirty="0"/>
              <a:t>RF </a:t>
            </a:r>
            <a:r>
              <a:rPr lang="en-US" sz="2000" dirty="0" smtClean="0"/>
              <a:t>Station (marked yellow).</a:t>
            </a:r>
          </a:p>
          <a:p>
            <a:r>
              <a:rPr lang="en-US" sz="2000" dirty="0" smtClean="0"/>
              <a:t>All cabinets EMI shielded.</a:t>
            </a:r>
          </a:p>
          <a:p>
            <a:r>
              <a:rPr lang="en-US" sz="2000" dirty="0" smtClean="0"/>
              <a:t>Prototype of racks have been tested in FLASH for LLRF systems. </a:t>
            </a:r>
          </a:p>
          <a:p>
            <a:r>
              <a:rPr lang="en-US" sz="2000" dirty="0" smtClean="0"/>
              <a:t>Final racks are ordered and first 5 sets will come before end of November 2013.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" y="4630527"/>
            <a:ext cx="4913832" cy="140062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62" y="1395100"/>
            <a:ext cx="3956766" cy="193225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38" y="3403361"/>
            <a:ext cx="3939613" cy="2954710"/>
          </a:xfrm>
          <a:prstGeom prst="rect">
            <a:avLst/>
          </a:prstGeom>
        </p:spPr>
      </p:pic>
      <p:cxnSp>
        <p:nvCxnSpPr>
          <p:cNvPr id="12" name="Łącznik prosty ze strzałką 11"/>
          <p:cNvCxnSpPr/>
          <p:nvPr/>
        </p:nvCxnSpPr>
        <p:spPr bwMode="auto">
          <a:xfrm>
            <a:off x="4794191" y="2281727"/>
            <a:ext cx="1350235" cy="2392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Łącznik prosty ze strzałką 14"/>
          <p:cNvCxnSpPr/>
          <p:nvPr/>
        </p:nvCxnSpPr>
        <p:spPr bwMode="auto">
          <a:xfrm flipV="1">
            <a:off x="4794191" y="2059536"/>
            <a:ext cx="3290130" cy="22219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276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6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err="1" smtClean="0"/>
              <a:t>Radiation</a:t>
            </a:r>
            <a:r>
              <a:rPr lang="pl-PL" dirty="0" smtClean="0"/>
              <a:t> </a:t>
            </a:r>
            <a:r>
              <a:rPr lang="pl-PL" dirty="0" err="1" smtClean="0"/>
              <a:t>shielding</a:t>
            </a:r>
            <a:r>
              <a:rPr lang="pl-PL" dirty="0" smtClean="0"/>
              <a:t> in XFEL </a:t>
            </a:r>
            <a:r>
              <a:rPr lang="pl-PL" dirty="0" err="1" smtClean="0"/>
              <a:t>Injector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87830" y="1350460"/>
            <a:ext cx="7672508" cy="3153175"/>
          </a:xfrm>
        </p:spPr>
        <p:txBody>
          <a:bodyPr/>
          <a:lstStyle/>
          <a:p>
            <a:r>
              <a:rPr lang="en-US" sz="2000" dirty="0" smtClean="0"/>
              <a:t>Radiation Shielding in Injector is made from 10 mm lead and 5 mm boron-added plastic plates (to stop neutrons).</a:t>
            </a:r>
          </a:p>
          <a:p>
            <a:r>
              <a:rPr lang="en-US" sz="2000" dirty="0" smtClean="0"/>
              <a:t>Two prototypes (with sliding doors and without) successfully tested in FLASH tunnel.</a:t>
            </a:r>
          </a:p>
          <a:p>
            <a:r>
              <a:rPr lang="en-US" sz="2000" dirty="0" smtClean="0"/>
              <a:t>Redesign for XFEL Injector will be finished before end of November 2013. </a:t>
            </a:r>
          </a:p>
          <a:p>
            <a:r>
              <a:rPr lang="en-US" sz="2000" dirty="0" err="1" smtClean="0"/>
              <a:t>Röhr</a:t>
            </a:r>
            <a:r>
              <a:rPr lang="en-US" sz="2000" dirty="0" smtClean="0"/>
              <a:t>-Stolberg GmbH needs 8-12 weeks to produce radiation shielding for 3 set of racks. 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Obraz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0" y="4651503"/>
            <a:ext cx="2880360" cy="179007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32" y="4665869"/>
            <a:ext cx="2367611" cy="177570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3" y="4665869"/>
            <a:ext cx="2367610" cy="1775708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63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7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smtClean="0"/>
              <a:t>Power </a:t>
            </a:r>
            <a:r>
              <a:rPr lang="pl-PL" dirty="0" err="1" smtClean="0"/>
              <a:t>dissipation</a:t>
            </a:r>
            <a:r>
              <a:rPr lang="en-US" dirty="0" smtClean="0"/>
              <a:t> and cooling power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0" y="1290638"/>
            <a:ext cx="9031289" cy="445928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Estimated power dissipation in Injector racks:</a:t>
            </a:r>
          </a:p>
          <a:p>
            <a:r>
              <a:rPr lang="en-US" sz="1800" dirty="0" smtClean="0"/>
              <a:t>RF Gun </a:t>
            </a:r>
            <a:r>
              <a:rPr lang="en-US" sz="1800" dirty="0" smtClean="0"/>
              <a:t>and HOM’s – ~2.5 kW</a:t>
            </a:r>
          </a:p>
          <a:p>
            <a:r>
              <a:rPr lang="en-US" sz="1800" dirty="0" smtClean="0"/>
              <a:t>I1 </a:t>
            </a:r>
            <a:r>
              <a:rPr lang="en-US" sz="1800" dirty="0" smtClean="0"/>
              <a:t>and 3H9 </a:t>
            </a:r>
            <a:r>
              <a:rPr lang="en-US" sz="1800" dirty="0" smtClean="0"/>
              <a:t>- ~</a:t>
            </a:r>
            <a:r>
              <a:rPr lang="en-US" sz="1800" dirty="0" smtClean="0"/>
              <a:t>3.7 kW </a:t>
            </a:r>
          </a:p>
          <a:p>
            <a:pPr marL="0" indent="0">
              <a:buNone/>
            </a:pPr>
            <a:r>
              <a:rPr lang="en-US" sz="1800" dirty="0" smtClean="0"/>
              <a:t>Cooling unit parameters:</a:t>
            </a:r>
          </a:p>
          <a:p>
            <a:r>
              <a:rPr lang="en-US" sz="1800" dirty="0" smtClean="0"/>
              <a:t>Cooling power – 7 kW</a:t>
            </a:r>
          </a:p>
          <a:p>
            <a:r>
              <a:rPr lang="en-US" sz="1800" dirty="0" smtClean="0"/>
              <a:t>Air temperature stability - ±0.2ºC</a:t>
            </a:r>
          </a:p>
          <a:p>
            <a:r>
              <a:rPr lang="en-US" sz="1800" dirty="0" smtClean="0"/>
              <a:t>Expected cold air temperature (+18ºC cooling water, flow ~1.0 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/h) - ~22-25ºC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Estimated power dissipation in XTL:</a:t>
            </a:r>
          </a:p>
          <a:p>
            <a:r>
              <a:rPr lang="en-US" sz="1800" dirty="0" smtClean="0"/>
              <a:t>Master &amp; Slave LLRF - ~2.1 kW</a:t>
            </a:r>
          </a:p>
          <a:p>
            <a:pPr marL="0" indent="0">
              <a:buNone/>
            </a:pPr>
            <a:r>
              <a:rPr lang="en-US" sz="1800" dirty="0" smtClean="0"/>
              <a:t>Cooling </a:t>
            </a:r>
            <a:r>
              <a:rPr lang="en-US" sz="1800" dirty="0"/>
              <a:t>unit parameters:</a:t>
            </a:r>
          </a:p>
          <a:p>
            <a:r>
              <a:rPr lang="en-US" sz="1800" dirty="0"/>
              <a:t>Cooling power – </a:t>
            </a:r>
            <a:r>
              <a:rPr lang="en-US" sz="1800" dirty="0" smtClean="0"/>
              <a:t>5.5 </a:t>
            </a:r>
            <a:r>
              <a:rPr lang="en-US" sz="1800" dirty="0"/>
              <a:t>kW</a:t>
            </a:r>
          </a:p>
          <a:p>
            <a:r>
              <a:rPr lang="en-US" sz="1800" dirty="0"/>
              <a:t>Air temperature stability - ±</a:t>
            </a:r>
            <a:r>
              <a:rPr lang="en-US" sz="1800" dirty="0" smtClean="0"/>
              <a:t>0.8ºC</a:t>
            </a:r>
            <a:endParaRPr lang="en-US" sz="1800" dirty="0"/>
          </a:p>
          <a:p>
            <a:r>
              <a:rPr lang="en-US" sz="1800" dirty="0"/>
              <a:t>Expected cold air temperature (+18ºC cooling water, flow ~</a:t>
            </a:r>
            <a:r>
              <a:rPr lang="en-US" sz="1800" dirty="0" smtClean="0"/>
              <a:t>1.0 </a:t>
            </a:r>
            <a:r>
              <a:rPr lang="en-US" sz="1800" dirty="0"/>
              <a:t>m</a:t>
            </a:r>
            <a:r>
              <a:rPr lang="en-US" sz="1800" baseline="30000" dirty="0"/>
              <a:t>3</a:t>
            </a:r>
            <a:r>
              <a:rPr lang="en-US" sz="1800" dirty="0"/>
              <a:t>/h) - ~</a:t>
            </a:r>
            <a:r>
              <a:rPr lang="en-US" sz="1800" dirty="0" smtClean="0"/>
              <a:t>25-30ºC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206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8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err="1" smtClean="0"/>
              <a:t>Racks</a:t>
            </a:r>
            <a:r>
              <a:rPr lang="pl-PL" dirty="0" smtClean="0"/>
              <a:t> </a:t>
            </a:r>
            <a:r>
              <a:rPr lang="pl-PL" dirty="0" err="1" smtClean="0"/>
              <a:t>occupation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1" y="1290639"/>
            <a:ext cx="8894556" cy="2537878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dirty="0" smtClean="0"/>
              <a:t>five WP02 </a:t>
            </a:r>
            <a:r>
              <a:rPr lang="en-US" sz="1800" dirty="0"/>
              <a:t>racks in XFEL Injector (number 5-9) </a:t>
            </a:r>
            <a:r>
              <a:rPr lang="en-US" sz="1800" dirty="0" smtClean="0"/>
              <a:t>will </a:t>
            </a:r>
            <a:r>
              <a:rPr lang="en-US" sz="1800" dirty="0"/>
              <a:t>contain </a:t>
            </a:r>
            <a:r>
              <a:rPr lang="en-US" sz="1800" dirty="0" smtClean="0"/>
              <a:t>Main </a:t>
            </a:r>
            <a:r>
              <a:rPr lang="en-US" sz="1800" dirty="0"/>
              <a:t>and </a:t>
            </a:r>
            <a:r>
              <a:rPr lang="en-US" sz="1800" dirty="0" smtClean="0"/>
              <a:t>Spare LLRF Systems for </a:t>
            </a:r>
            <a:r>
              <a:rPr lang="en-US" sz="1800" dirty="0" smtClean="0"/>
              <a:t>RF Gun</a:t>
            </a:r>
            <a:r>
              <a:rPr lang="en-US" sz="1800" dirty="0" smtClean="0"/>
              <a:t>, </a:t>
            </a:r>
            <a:r>
              <a:rPr lang="en-US" sz="1800" dirty="0" smtClean="0"/>
              <a:t>I1, </a:t>
            </a:r>
            <a:r>
              <a:rPr lang="en-US" sz="1800" dirty="0" smtClean="0"/>
              <a:t>3H1 </a:t>
            </a:r>
            <a:r>
              <a:rPr lang="en-US" sz="1800" dirty="0"/>
              <a:t>and HOM’s electronics for </a:t>
            </a:r>
            <a:r>
              <a:rPr lang="en-US" sz="1800" dirty="0" smtClean="0"/>
              <a:t>I1, </a:t>
            </a:r>
            <a:r>
              <a:rPr lang="en-US" sz="1800" dirty="0" smtClean="0"/>
              <a:t>3H9. </a:t>
            </a:r>
          </a:p>
          <a:p>
            <a:r>
              <a:rPr lang="en-US" sz="1800" dirty="0" smtClean="0"/>
              <a:t>The WP02 racks in XTL will contain Master and Slave LLRF systems for each RF Station.</a:t>
            </a:r>
          </a:p>
          <a:p>
            <a:r>
              <a:rPr lang="en-US" sz="1800" dirty="0" smtClean="0"/>
              <a:t>WP02 occupies 21 U from 28U of one rack in each of two cabinets in RF Station. This gives ~25% place for future upgrades (i.e. CW operation).</a:t>
            </a:r>
            <a:endParaRPr lang="pl-PL" sz="1800" b="1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" y="3572142"/>
            <a:ext cx="5950305" cy="25103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19" y="3009813"/>
            <a:ext cx="2514514" cy="17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11" y="4725824"/>
            <a:ext cx="2485147" cy="16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39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DC27-9A51-4EDC-B446-07D939B0AB9D}" type="slidenum">
              <a:rPr lang="en-GB"/>
              <a:pPr/>
              <a:t>9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pl-PL" dirty="0" err="1" smtClean="0"/>
              <a:t>External</a:t>
            </a:r>
            <a:r>
              <a:rPr lang="pl-PL" dirty="0" smtClean="0"/>
              <a:t> RF </a:t>
            </a:r>
            <a:r>
              <a:rPr lang="pl-PL" dirty="0" err="1" smtClean="0"/>
              <a:t>cabling</a:t>
            </a:r>
            <a:r>
              <a:rPr lang="pl-PL" dirty="0" smtClean="0"/>
              <a:t> in XFEL </a:t>
            </a:r>
            <a:r>
              <a:rPr lang="pl-PL" dirty="0" err="1" smtClean="0"/>
              <a:t>Injector</a:t>
            </a:r>
            <a:endParaRPr lang="en-GB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0" y="1290639"/>
            <a:ext cx="9031289" cy="2290050"/>
          </a:xfrm>
        </p:spPr>
        <p:txBody>
          <a:bodyPr/>
          <a:lstStyle/>
          <a:p>
            <a:r>
              <a:rPr lang="en-US" sz="1600" dirty="0" smtClean="0"/>
              <a:t>RF cables selected – </a:t>
            </a:r>
            <a:r>
              <a:rPr lang="en-US" sz="1600" dirty="0" err="1" smtClean="0"/>
              <a:t>Cellflex</a:t>
            </a:r>
            <a:r>
              <a:rPr lang="en-US" sz="1600" dirty="0" smtClean="0"/>
              <a:t> ½”and ¼“, temperature cycled (preheated)</a:t>
            </a:r>
          </a:p>
          <a:p>
            <a:r>
              <a:rPr lang="en-US" sz="1600" dirty="0" smtClean="0"/>
              <a:t>Cables trays (placeholders) implemented in 3D model, collisions checked and </a:t>
            </a:r>
            <a:r>
              <a:rPr lang="en-US" sz="1600" dirty="0" smtClean="0"/>
              <a:t>cleared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~250 connections in Injector.</a:t>
            </a:r>
          </a:p>
          <a:p>
            <a:r>
              <a:rPr lang="en-US" sz="1600" dirty="0" smtClean="0"/>
              <a:t>Cabling lists ready, implementation in KDS in progress. </a:t>
            </a:r>
            <a:r>
              <a:rPr lang="pl-PL" sz="1600" dirty="0" smtClean="0"/>
              <a:t> </a:t>
            </a:r>
            <a:r>
              <a:rPr lang="en-US" sz="1600" dirty="0" smtClean="0"/>
              <a:t> </a:t>
            </a:r>
            <a:endParaRPr lang="pl-PL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4" y="2692500"/>
            <a:ext cx="7238287" cy="3731955"/>
          </a:xfrm>
          <a:prstGeom prst="rect">
            <a:avLst/>
          </a:prstGeom>
        </p:spPr>
      </p:pic>
      <p:sp>
        <p:nvSpPr>
          <p:cNvPr id="11" name="Rectangle 2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17475" y="6497638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PRR 26.11.2013</a:t>
            </a:r>
            <a:r>
              <a:rPr lang="en-US" dirty="0" smtClean="0"/>
              <a:t>, DESY, Hamburg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Wierba</a:t>
            </a:r>
            <a:r>
              <a:rPr lang="en-US" dirty="0" smtClean="0"/>
              <a:t>, IFJ PAN, Cracow, Poland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08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1510</Words>
  <Application>Microsoft Office PowerPoint</Application>
  <PresentationFormat>On-screen Show (4:3)</PresentationFormat>
  <Paragraphs>212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DESY European XFEL</vt:lpstr>
      <vt:lpstr>Procurement Readiness Review WP02 - LLRF</vt:lpstr>
      <vt:lpstr>Tasks covered by Infrastructure</vt:lpstr>
      <vt:lpstr>3D model</vt:lpstr>
      <vt:lpstr>Racks in Injector</vt:lpstr>
      <vt:lpstr>Racks in XFEL tunnel</vt:lpstr>
      <vt:lpstr>Radiation shielding in XFEL Injector</vt:lpstr>
      <vt:lpstr>Power dissipation and cooling power</vt:lpstr>
      <vt:lpstr>Racks occupation</vt:lpstr>
      <vt:lpstr>External RF cabling in XFEL Injector</vt:lpstr>
      <vt:lpstr>External RF cabling in XFEL tunnel</vt:lpstr>
      <vt:lpstr>Patch panels, splitters</vt:lpstr>
      <vt:lpstr>FO cabling</vt:lpstr>
      <vt:lpstr>Inner rack cabling</vt:lpstr>
      <vt:lpstr>Racks assembly and test facility</vt:lpstr>
      <vt:lpstr>Summary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branlard</cp:lastModifiedBy>
  <cp:revision>282</cp:revision>
  <cp:lastPrinted>2008-09-01T15:04:16Z</cp:lastPrinted>
  <dcterms:created xsi:type="dcterms:W3CDTF">2008-08-31T12:56:32Z</dcterms:created>
  <dcterms:modified xsi:type="dcterms:W3CDTF">2013-11-24T18:15:56Z</dcterms:modified>
</cp:coreProperties>
</file>