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57" r:id="rId3"/>
    <p:sldId id="293" r:id="rId4"/>
    <p:sldId id="292" r:id="rId5"/>
    <p:sldId id="294" r:id="rId6"/>
    <p:sldId id="297" r:id="rId7"/>
    <p:sldId id="295" r:id="rId8"/>
    <p:sldId id="299" r:id="rId9"/>
    <p:sldId id="300" r:id="rId10"/>
    <p:sldId id="301" r:id="rId11"/>
    <p:sldId id="302" r:id="rId12"/>
    <p:sldId id="303" r:id="rId13"/>
    <p:sldId id="288" r:id="rId14"/>
    <p:sldId id="289" r:id="rId15"/>
    <p:sldId id="290" r:id="rId16"/>
    <p:sldId id="304"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72" autoAdjust="0"/>
    <p:restoredTop sz="97391" autoAdjust="0"/>
  </p:normalViewPr>
  <p:slideViewPr>
    <p:cSldViewPr snapToGrid="0" snapToObjects="1">
      <p:cViewPr>
        <p:scale>
          <a:sx n="165" d="100"/>
          <a:sy n="165" d="100"/>
        </p:scale>
        <p:origin x="-80" y="15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C883FC-3F26-E14C-942A-C7D7D77DCFBD}" type="datetimeFigureOut">
              <a:t>5/15/14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3F8CC-E2C7-724B-896B-D7817CF6DAF4}" type="slidenum">
              <a:t>‹#›</a:t>
            </a:fld>
            <a:endParaRPr lang="en-US"/>
          </a:p>
        </p:txBody>
      </p:sp>
    </p:spTree>
    <p:extLst>
      <p:ext uri="{BB962C8B-B14F-4D97-AF65-F5344CB8AC3E}">
        <p14:creationId xmlns:p14="http://schemas.microsoft.com/office/powerpoint/2010/main" val="32549579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7ABEA-3B91-7843-9E0B-95B1CD79EBE9}" type="datetimeFigureOut">
              <a:t>5/15/14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AF00AB-5402-BB43-BD8D-951D2CB14314}" type="slidenum">
              <a:t>‹#›</a:t>
            </a:fld>
            <a:endParaRPr lang="en-US"/>
          </a:p>
        </p:txBody>
      </p:sp>
    </p:spTree>
    <p:extLst>
      <p:ext uri="{BB962C8B-B14F-4D97-AF65-F5344CB8AC3E}">
        <p14:creationId xmlns:p14="http://schemas.microsoft.com/office/powerpoint/2010/main" val="20380609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AF00AB-5402-BB43-BD8D-951D2CB14314}" type="slidenum">
              <a:t>2</a:t>
            </a:fld>
            <a:endParaRPr lang="en-US"/>
          </a:p>
        </p:txBody>
      </p:sp>
    </p:spTree>
    <p:extLst>
      <p:ext uri="{BB962C8B-B14F-4D97-AF65-F5344CB8AC3E}">
        <p14:creationId xmlns:p14="http://schemas.microsoft.com/office/powerpoint/2010/main" val="807186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2282773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80809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15003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263694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245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13775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8" name="Footer Placeholder 7"/>
          <p:cNvSpPr>
            <a:spLocks noGrp="1"/>
          </p:cNvSpPr>
          <p:nvPr>
            <p:ph type="ftr" sz="quarter" idx="11"/>
          </p:nvPr>
        </p:nvSpPr>
        <p:spPr/>
        <p:txBody>
          <a:bodyPr/>
          <a:lstStyle/>
          <a:p>
            <a:r>
              <a:rPr lang="en-US"/>
              <a:t>Hamburg 15/05/2014</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63979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4" name="Footer Placeholder 3"/>
          <p:cNvSpPr>
            <a:spLocks noGrp="1"/>
          </p:cNvSpPr>
          <p:nvPr>
            <p:ph type="ftr" sz="quarter" idx="11"/>
          </p:nvPr>
        </p:nvSpPr>
        <p:spPr/>
        <p:txBody>
          <a:bodyPr/>
          <a:lstStyle/>
          <a:p>
            <a:r>
              <a:rPr lang="en-US"/>
              <a:t>Hamburg 15/05/2014</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407628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3" name="Footer Placeholder 2"/>
          <p:cNvSpPr>
            <a:spLocks noGrp="1"/>
          </p:cNvSpPr>
          <p:nvPr>
            <p:ph type="ftr" sz="quarter" idx="11"/>
          </p:nvPr>
        </p:nvSpPr>
        <p:spPr/>
        <p:txBody>
          <a:bodyPr/>
          <a:lstStyle/>
          <a:p>
            <a:r>
              <a:rPr lang="en-US"/>
              <a:t>Hamburg 15/05/2014</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3706536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514239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0" y="1"/>
            <a:ext cx="2439939" cy="274637"/>
          </a:xfrm>
          <a:prstGeom prst="rect">
            <a:avLst/>
          </a:prstGeom>
        </p:spPr>
        <p:txBody>
          <a:bodyPr/>
          <a:lstStyle/>
          <a:p>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470840C-C878-9D49-8C5E-B09948355A3D}" type="slidenum">
              <a:t>‹#›</a:t>
            </a:fld>
            <a:endParaRPr lang="en-US"/>
          </a:p>
        </p:txBody>
      </p:sp>
    </p:spTree>
    <p:extLst>
      <p:ext uri="{BB962C8B-B14F-4D97-AF65-F5344CB8AC3E}">
        <p14:creationId xmlns:p14="http://schemas.microsoft.com/office/powerpoint/2010/main" val="19876830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6688667" y="0"/>
            <a:ext cx="2455332" cy="274638"/>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t>Hamburg 15/05/2014</a:t>
            </a:r>
          </a:p>
        </p:txBody>
      </p:sp>
      <p:sp>
        <p:nvSpPr>
          <p:cNvPr id="6" name="Date Placeholder 3"/>
          <p:cNvSpPr>
            <a:spLocks noGrp="1"/>
          </p:cNvSpPr>
          <p:nvPr>
            <p:ph type="dt" sz="half" idx="2"/>
          </p:nvPr>
        </p:nvSpPr>
        <p:spPr>
          <a:xfrm>
            <a:off x="1" y="1"/>
            <a:ext cx="1731818"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US"/>
              <a:t>dCache User Workshop</a:t>
            </a:r>
          </a:p>
        </p:txBody>
      </p:sp>
    </p:spTree>
    <p:extLst>
      <p:ext uri="{BB962C8B-B14F-4D97-AF65-F5344CB8AC3E}">
        <p14:creationId xmlns:p14="http://schemas.microsoft.com/office/powerpoint/2010/main" val="1045856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www.dcache.org/manuals/Book-2.7/config/cf-repman-fh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iff"/><Relationship Id="rId4" Type="http://schemas.openxmlformats.org/officeDocument/2006/relationships/image" Target="../media/image4.tiff"/><Relationship Id="rId5" Type="http://schemas.openxmlformats.org/officeDocument/2006/relationships/image" Target="../media/image5.tiff"/><Relationship Id="rId6" Type="http://schemas.openxmlformats.org/officeDocument/2006/relationships/image" Target="../media/image6.tiff"/><Relationship Id="rId1" Type="http://schemas.openxmlformats.org/officeDocument/2006/relationships/slideLayout" Target="../slideLayouts/slideLayout2.xml"/><Relationship Id="rId2"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2146" y="564615"/>
            <a:ext cx="7772400" cy="1470025"/>
          </a:xfrm>
        </p:spPr>
        <p:txBody>
          <a:bodyPr>
            <a:noAutofit/>
          </a:bodyPr>
          <a:lstStyle/>
          <a:p>
            <a:r>
              <a:rPr lang="en-US" sz="4800" b="1">
                <a:solidFill>
                  <a:srgbClr val="000090"/>
                </a:solidFill>
              </a:rPr>
              <a:t>Replica Manager</a:t>
            </a:r>
            <a:br>
              <a:rPr lang="en-US" sz="4800" b="1">
                <a:solidFill>
                  <a:srgbClr val="000090"/>
                </a:solidFill>
              </a:rPr>
            </a:br>
            <a:r>
              <a:rPr lang="en-US" sz="4800" b="1">
                <a:solidFill>
                  <a:srgbClr val="000090"/>
                </a:solidFill>
              </a:rPr>
              <a:t>(work in progress)</a:t>
            </a:r>
          </a:p>
        </p:txBody>
      </p:sp>
      <p:sp>
        <p:nvSpPr>
          <p:cNvPr id="3" name="Subtitle 2"/>
          <p:cNvSpPr>
            <a:spLocks noGrp="1"/>
          </p:cNvSpPr>
          <p:nvPr>
            <p:ph type="subTitle" idx="1"/>
          </p:nvPr>
        </p:nvSpPr>
        <p:spPr/>
        <p:txBody>
          <a:bodyPr>
            <a:normAutofit/>
          </a:bodyPr>
          <a:lstStyle/>
          <a:p>
            <a:r>
              <a:rPr lang="en-US">
                <a:solidFill>
                  <a:srgbClr val="000090"/>
                </a:solidFill>
              </a:rPr>
              <a:t>Albert L. Rossi</a:t>
            </a:r>
          </a:p>
          <a:p>
            <a:r>
              <a:rPr lang="en-US">
                <a:solidFill>
                  <a:srgbClr val="000090"/>
                </a:solidFill>
              </a:rPr>
              <a:t>Fermi National Accelerator Laboratory</a:t>
            </a:r>
          </a:p>
          <a:p>
            <a:endParaRPr lang="en-US">
              <a:solidFill>
                <a:srgbClr val="000090"/>
              </a:solidFill>
            </a:endParaRPr>
          </a:p>
        </p:txBody>
      </p:sp>
      <p:sp>
        <p:nvSpPr>
          <p:cNvPr id="6" name="Date Placeholder 5"/>
          <p:cNvSpPr>
            <a:spLocks noGrp="1"/>
          </p:cNvSpPr>
          <p:nvPr>
            <p:ph type="dt" sz="half" idx="10"/>
          </p:nvPr>
        </p:nvSpPr>
        <p:spPr/>
        <p:txBody>
          <a:bodyPr/>
          <a:lstStyle/>
          <a:p>
            <a:pPr algn="l"/>
            <a:r>
              <a:rPr lang="en-US"/>
              <a:t>dCache User Workshop</a:t>
            </a:r>
          </a:p>
        </p:txBody>
      </p:sp>
      <p:sp>
        <p:nvSpPr>
          <p:cNvPr id="7" name="Footer Placeholder 6"/>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12721329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459366"/>
            <a:ext cx="8229600" cy="464271"/>
          </a:xfrm>
        </p:spPr>
        <p:txBody>
          <a:bodyPr>
            <a:normAutofit fontScale="90000"/>
          </a:bodyPr>
          <a:lstStyle/>
          <a:p>
            <a:pPr>
              <a:spcBef>
                <a:spcPts val="0"/>
              </a:spcBef>
            </a:pPr>
            <a:r>
              <a:rPr lang="en-US" sz="4000" b="1">
                <a:solidFill>
                  <a:srgbClr val="000090"/>
                </a:solidFill>
              </a:rPr>
              <a:t>User-Facing Changes</a:t>
            </a:r>
            <a:r>
              <a:rPr lang="en-US" sz="3200"/>
              <a:t>	</a:t>
            </a:r>
          </a:p>
        </p:txBody>
      </p:sp>
      <p:sp>
        <p:nvSpPr>
          <p:cNvPr id="2" name="Rectangle 1"/>
          <p:cNvSpPr/>
          <p:nvPr/>
        </p:nvSpPr>
        <p:spPr>
          <a:xfrm>
            <a:off x="457200" y="1267072"/>
            <a:ext cx="8281939" cy="461665"/>
          </a:xfrm>
          <a:prstGeom prst="rect">
            <a:avLst/>
          </a:prstGeom>
        </p:spPr>
        <p:txBody>
          <a:bodyPr wrap="square">
            <a:spAutoFit/>
          </a:bodyPr>
          <a:lstStyle/>
          <a:p>
            <a:pPr marL="514350" indent="-514350">
              <a:buFont typeface="+mj-lt"/>
              <a:buAutoNum type="arabicPeriod" startAt="3"/>
            </a:pPr>
            <a:r>
              <a:rPr lang="en-US" sz="2400">
                <a:solidFill>
                  <a:srgbClr val="000090"/>
                </a:solidFill>
              </a:rPr>
              <a:t>Some new properties</a:t>
            </a:r>
          </a:p>
        </p:txBody>
      </p:sp>
      <p:sp>
        <p:nvSpPr>
          <p:cNvPr id="17" name="TextBox 16"/>
          <p:cNvSpPr txBox="1"/>
          <p:nvPr/>
        </p:nvSpPr>
        <p:spPr>
          <a:xfrm>
            <a:off x="1442414" y="2139758"/>
            <a:ext cx="6516254" cy="4093428"/>
          </a:xfrm>
          <a:prstGeom prst="rect">
            <a:avLst/>
          </a:prstGeom>
          <a:noFill/>
        </p:spPr>
        <p:txBody>
          <a:bodyPr wrap="square" rtlCol="0">
            <a:spAutoFit/>
          </a:bodyPr>
          <a:lstStyle/>
          <a:p>
            <a:r>
              <a:rPr lang="en-US" sz="2000" b="1"/>
              <a:t>replicamanager.limits.pool-scan-initial-wait=1</a:t>
            </a:r>
          </a:p>
          <a:p>
            <a:r>
              <a:rPr lang="en-US" sz="2000" b="1"/>
              <a:t>replicamanager.limits.pool-scan-initial-wait.unit=MINUTES</a:t>
            </a:r>
          </a:p>
          <a:p>
            <a:endParaRPr lang="en-US" sz="2000"/>
          </a:p>
          <a:p>
            <a:r>
              <a:rPr lang="en-US" sz="2000" b="1"/>
              <a:t>replicamanager.limits.pool-scan-period=12</a:t>
            </a:r>
          </a:p>
          <a:p>
            <a:r>
              <a:rPr lang="en-US" sz="2000" b="1"/>
              <a:t>replicamanager.limits.pool-scan-period.unit=HOURS</a:t>
            </a:r>
          </a:p>
          <a:p>
            <a:endParaRPr lang="en-US" sz="2000"/>
          </a:p>
          <a:p>
            <a:r>
              <a:rPr lang="en-US" sz="2000" b="1"/>
              <a:t>replicamanager.limits.status-workers-per-poolgroup=2</a:t>
            </a:r>
          </a:p>
          <a:p>
            <a:endParaRPr lang="en-US" sz="2000"/>
          </a:p>
          <a:p>
            <a:r>
              <a:rPr lang="en-US" sz="2000" b="1"/>
              <a:t>replicamanager.limits.replica-workers-per-poolgroup=10</a:t>
            </a:r>
          </a:p>
          <a:p>
            <a:endParaRPr lang="en-US" sz="2000"/>
          </a:p>
          <a:p>
            <a:r>
              <a:rPr lang="en-US" sz="2000" b="1"/>
              <a:t>replicamanager.limits.wait-queue-capacity=10000</a:t>
            </a:r>
          </a:p>
          <a:p>
            <a:endParaRPr lang="en-US" sz="2000"/>
          </a:p>
          <a:p>
            <a:r>
              <a:rPr lang="en-US" sz="2000" b="1"/>
              <a:t>replicamanager.requests.use-greedy-limits=true</a:t>
            </a:r>
          </a:p>
        </p:txBody>
      </p:sp>
    </p:spTree>
    <p:extLst>
      <p:ext uri="{BB962C8B-B14F-4D97-AF65-F5344CB8AC3E}">
        <p14:creationId xmlns:p14="http://schemas.microsoft.com/office/powerpoint/2010/main" val="27015216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459366"/>
            <a:ext cx="8229600" cy="464271"/>
          </a:xfrm>
        </p:spPr>
        <p:txBody>
          <a:bodyPr>
            <a:normAutofit fontScale="90000"/>
          </a:bodyPr>
          <a:lstStyle/>
          <a:p>
            <a:r>
              <a:rPr lang="en-US" sz="4000" b="1">
                <a:solidFill>
                  <a:srgbClr val="000090"/>
                </a:solidFill>
              </a:rPr>
              <a:t>Implementation Goals</a:t>
            </a:r>
            <a:endParaRPr lang="en-US" sz="3200"/>
          </a:p>
        </p:txBody>
      </p:sp>
      <p:sp>
        <p:nvSpPr>
          <p:cNvPr id="2" name="Rectangle 1"/>
          <p:cNvSpPr/>
          <p:nvPr/>
        </p:nvSpPr>
        <p:spPr>
          <a:xfrm>
            <a:off x="338665" y="1213117"/>
            <a:ext cx="8281939" cy="5262980"/>
          </a:xfrm>
          <a:prstGeom prst="rect">
            <a:avLst/>
          </a:prstGeom>
        </p:spPr>
        <p:txBody>
          <a:bodyPr wrap="square">
            <a:spAutoFit/>
          </a:bodyPr>
          <a:lstStyle/>
          <a:p>
            <a:pPr marL="342900" indent="-342900">
              <a:buFont typeface="Arial"/>
              <a:buChar char="•"/>
            </a:pPr>
            <a:r>
              <a:rPr lang="en-US" sz="2800">
                <a:solidFill>
                  <a:srgbClr val="000090"/>
                </a:solidFill>
              </a:rPr>
              <a:t>Make use of existing services and modules (</a:t>
            </a:r>
            <a:r>
              <a:rPr lang="en-US" sz="2800" i="1">
                <a:solidFill>
                  <a:srgbClr val="000090"/>
                </a:solidFill>
              </a:rPr>
              <a:t>Chimera</a:t>
            </a:r>
            <a:r>
              <a:rPr lang="en-US" sz="2800">
                <a:solidFill>
                  <a:srgbClr val="000090"/>
                </a:solidFill>
              </a:rPr>
              <a:t>, </a:t>
            </a:r>
            <a:r>
              <a:rPr lang="en-US" sz="2800" i="1">
                <a:solidFill>
                  <a:srgbClr val="000090"/>
                </a:solidFill>
              </a:rPr>
              <a:t>Migration Module</a:t>
            </a:r>
            <a:r>
              <a:rPr lang="en-US" sz="2800">
                <a:solidFill>
                  <a:srgbClr val="000090"/>
                </a:solidFill>
              </a:rPr>
              <a:t>) to do the heavy lifting.</a:t>
            </a:r>
          </a:p>
          <a:p>
            <a:pPr marL="342900" indent="-342900">
              <a:buFont typeface="Arial"/>
              <a:buChar char="•"/>
            </a:pPr>
            <a:r>
              <a:rPr lang="en-US" sz="2800">
                <a:solidFill>
                  <a:srgbClr val="000090"/>
                </a:solidFill>
              </a:rPr>
              <a:t>Make persistence more limited and lightweight (eliminate need for </a:t>
            </a:r>
            <a:r>
              <a:rPr lang="en-US" sz="2800" i="1">
                <a:solidFill>
                  <a:srgbClr val="000090"/>
                </a:solidFill>
              </a:rPr>
              <a:t>rdbms</a:t>
            </a:r>
            <a:r>
              <a:rPr lang="en-US" sz="2800">
                <a:solidFill>
                  <a:srgbClr val="000090"/>
                </a:solidFill>
              </a:rPr>
              <a:t> and unnecessary replication of stored data).</a:t>
            </a:r>
          </a:p>
          <a:p>
            <a:pPr marL="342900" indent="-342900">
              <a:buFont typeface="Arial"/>
              <a:buChar char="•"/>
            </a:pPr>
            <a:r>
              <a:rPr lang="en-US" sz="2800">
                <a:solidFill>
                  <a:srgbClr val="000090"/>
                </a:solidFill>
              </a:rPr>
              <a:t>Bring code up to date to use modern libraries and OO design praxis.</a:t>
            </a:r>
          </a:p>
          <a:p>
            <a:endParaRPr lang="en-US" sz="2800">
              <a:solidFill>
                <a:srgbClr val="000090"/>
              </a:solidFill>
            </a:endParaRPr>
          </a:p>
          <a:p>
            <a:r>
              <a:rPr lang="en-US" sz="2800">
                <a:solidFill>
                  <a:srgbClr val="000090"/>
                </a:solidFill>
              </a:rPr>
              <a:t>A partial prototype is under review, will go through several more iterations before inclusion in release. </a:t>
            </a:r>
          </a:p>
          <a:p>
            <a:endParaRPr lang="en-US" sz="2800">
              <a:solidFill>
                <a:srgbClr val="000090"/>
              </a:solidFill>
            </a:endParaRPr>
          </a:p>
          <a:p>
            <a:pPr algn="ctr"/>
            <a:r>
              <a:rPr lang="en-US" sz="2800">
                <a:solidFill>
                  <a:srgbClr val="000090"/>
                </a:solidFill>
              </a:rPr>
              <a:t>2.11?</a:t>
            </a:r>
          </a:p>
        </p:txBody>
      </p:sp>
    </p:spTree>
    <p:extLst>
      <p:ext uri="{BB962C8B-B14F-4D97-AF65-F5344CB8AC3E}">
        <p14:creationId xmlns:p14="http://schemas.microsoft.com/office/powerpoint/2010/main" val="42915048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dCache User Workshop</a:t>
            </a:r>
          </a:p>
        </p:txBody>
      </p:sp>
      <p:sp>
        <p:nvSpPr>
          <p:cNvPr id="5" name="Footer Placeholder 4"/>
          <p:cNvSpPr>
            <a:spLocks noGrp="1"/>
          </p:cNvSpPr>
          <p:nvPr>
            <p:ph type="ftr" sz="quarter" idx="11"/>
          </p:nvPr>
        </p:nvSpPr>
        <p:spPr/>
        <p:txBody>
          <a:bodyPr/>
          <a:lstStyle/>
          <a:p>
            <a:r>
              <a:rPr lang="en-US"/>
              <a:t>Hamburg 15/05/2014</a:t>
            </a:r>
          </a:p>
        </p:txBody>
      </p:sp>
      <p:sp>
        <p:nvSpPr>
          <p:cNvPr id="6" name="Title 1"/>
          <p:cNvSpPr txBox="1">
            <a:spLocks/>
          </p:cNvSpPr>
          <p:nvPr/>
        </p:nvSpPr>
        <p:spPr>
          <a:xfrm>
            <a:off x="1300788" y="1531697"/>
            <a:ext cx="6434668" cy="284787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90000"/>
              </a:lnSpc>
            </a:pPr>
            <a:r>
              <a:rPr lang="en-US" sz="4000" b="1" i="1">
                <a:solidFill>
                  <a:srgbClr val="000090"/>
                </a:solidFill>
              </a:rPr>
              <a:t>Feedback &amp; suggestions welcome, especially from those of you who make use of this feature in production.</a:t>
            </a:r>
          </a:p>
        </p:txBody>
      </p:sp>
    </p:spTree>
    <p:extLst>
      <p:ext uri="{BB962C8B-B14F-4D97-AF65-F5344CB8AC3E}">
        <p14:creationId xmlns:p14="http://schemas.microsoft.com/office/powerpoint/2010/main" val="23362328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4677" y="28606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5" name="TextBox 4"/>
          <p:cNvSpPr txBox="1"/>
          <p:nvPr/>
        </p:nvSpPr>
        <p:spPr>
          <a:xfrm>
            <a:off x="3452300"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Executor/Task</a:t>
            </a:r>
          </a:p>
        </p:txBody>
      </p:sp>
      <p:sp>
        <p:nvSpPr>
          <p:cNvPr id="6" name="TextBox 5"/>
          <p:cNvSpPr txBox="1"/>
          <p:nvPr/>
        </p:nvSpPr>
        <p:spPr>
          <a:xfrm>
            <a:off x="4591242"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RequestHandler</a:t>
            </a:r>
          </a:p>
        </p:txBody>
      </p:sp>
      <p:sp>
        <p:nvSpPr>
          <p:cNvPr id="7" name="TextBox 6"/>
          <p:cNvSpPr txBox="1"/>
          <p:nvPr/>
        </p:nvSpPr>
        <p:spPr>
          <a:xfrm>
            <a:off x="5730504"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8" name="TextBox 7"/>
          <p:cNvSpPr txBox="1"/>
          <p:nvPr/>
        </p:nvSpPr>
        <p:spPr>
          <a:xfrm>
            <a:off x="6868438"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9" name="TextBox 8"/>
          <p:cNvSpPr txBox="1"/>
          <p:nvPr/>
        </p:nvSpPr>
        <p:spPr>
          <a:xfrm>
            <a:off x="8003465"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sp>
        <p:nvSpPr>
          <p:cNvPr id="19" name="TextBox 18"/>
          <p:cNvSpPr txBox="1"/>
          <p:nvPr/>
        </p:nvSpPr>
        <p:spPr>
          <a:xfrm>
            <a:off x="1184677" y="643725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20" name="TextBox 19"/>
          <p:cNvSpPr txBox="1"/>
          <p:nvPr/>
        </p:nvSpPr>
        <p:spPr>
          <a:xfrm>
            <a:off x="3452300"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a:t>
            </a:r>
          </a:p>
        </p:txBody>
      </p:sp>
      <p:sp>
        <p:nvSpPr>
          <p:cNvPr id="21" name="TextBox 20"/>
          <p:cNvSpPr txBox="1"/>
          <p:nvPr/>
        </p:nvSpPr>
        <p:spPr>
          <a:xfrm>
            <a:off x="4591242"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TaskHandler</a:t>
            </a:r>
          </a:p>
        </p:txBody>
      </p:sp>
      <p:sp>
        <p:nvSpPr>
          <p:cNvPr id="22" name="TextBox 21"/>
          <p:cNvSpPr txBox="1"/>
          <p:nvPr/>
        </p:nvSpPr>
        <p:spPr>
          <a:xfrm>
            <a:off x="5730504"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23" name="TextBox 22"/>
          <p:cNvSpPr txBox="1"/>
          <p:nvPr/>
        </p:nvSpPr>
        <p:spPr>
          <a:xfrm>
            <a:off x="6868438"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24" name="TextBox 23"/>
          <p:cNvSpPr txBox="1"/>
          <p:nvPr/>
        </p:nvSpPr>
        <p:spPr>
          <a:xfrm>
            <a:off x="8003465"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cxnSp>
        <p:nvCxnSpPr>
          <p:cNvPr id="26" name="Straight Connector 25"/>
          <p:cNvCxnSpPr>
            <a:stCxn id="4" idx="2"/>
            <a:endCxn id="19" idx="0"/>
          </p:cNvCxnSpPr>
          <p:nvPr/>
        </p:nvCxnSpPr>
        <p:spPr>
          <a:xfrm>
            <a:off x="1716749" y="53229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2"/>
            <a:endCxn id="20" idx="0"/>
          </p:cNvCxnSpPr>
          <p:nvPr/>
        </p:nvCxnSpPr>
        <p:spPr>
          <a:xfrm>
            <a:off x="3984372"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6" idx="2"/>
            <a:endCxn id="21" idx="0"/>
          </p:cNvCxnSpPr>
          <p:nvPr/>
        </p:nvCxnSpPr>
        <p:spPr>
          <a:xfrm>
            <a:off x="5123314"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7" idx="2"/>
            <a:endCxn id="22" idx="0"/>
          </p:cNvCxnSpPr>
          <p:nvPr/>
        </p:nvCxnSpPr>
        <p:spPr>
          <a:xfrm>
            <a:off x="6262576"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8" idx="2"/>
            <a:endCxn id="23" idx="0"/>
          </p:cNvCxnSpPr>
          <p:nvPr/>
        </p:nvCxnSpPr>
        <p:spPr>
          <a:xfrm>
            <a:off x="7400510"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9" idx="2"/>
            <a:endCxn id="24" idx="0"/>
          </p:cNvCxnSpPr>
          <p:nvPr/>
        </p:nvCxnSpPr>
        <p:spPr>
          <a:xfrm>
            <a:off x="8535537"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08583" y="884537"/>
            <a:ext cx="1491360"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1718945" y="2677084"/>
            <a:ext cx="226542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3984372" y="3832882"/>
            <a:ext cx="113894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a:off x="1718945" y="6207438"/>
            <a:ext cx="1136784"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a:off x="5123314" y="4388046"/>
            <a:ext cx="3412223"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1716750" y="5758815"/>
            <a:ext cx="681878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2323657" y="27970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sp>
        <p:nvSpPr>
          <p:cNvPr id="35" name="TextBox 34"/>
          <p:cNvSpPr txBox="1"/>
          <p:nvPr/>
        </p:nvSpPr>
        <p:spPr>
          <a:xfrm>
            <a:off x="2323657" y="643089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cxnSp>
        <p:nvCxnSpPr>
          <p:cNvPr id="37" name="Straight Connector 36"/>
          <p:cNvCxnSpPr>
            <a:stCxn id="33" idx="2"/>
            <a:endCxn id="35" idx="0"/>
          </p:cNvCxnSpPr>
          <p:nvPr/>
        </p:nvCxnSpPr>
        <p:spPr>
          <a:xfrm>
            <a:off x="2855729" y="52593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1718945" y="1900993"/>
            <a:ext cx="1136784"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718945" y="1134848"/>
            <a:ext cx="1136784"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447846" y="623011"/>
            <a:ext cx="1252097" cy="230832"/>
          </a:xfrm>
          <a:prstGeom prst="rect">
            <a:avLst/>
          </a:prstGeom>
          <a:noFill/>
        </p:spPr>
        <p:txBody>
          <a:bodyPr wrap="none" rtlCol="0">
            <a:spAutoFit/>
          </a:bodyPr>
          <a:lstStyle/>
          <a:p>
            <a:r>
              <a:rPr lang="en-US" sz="900" b="1">
                <a:latin typeface="Arial Narrow"/>
                <a:cs typeface="Arial Narrow"/>
              </a:rPr>
              <a:t>PnfsAddCacheLocation</a:t>
            </a:r>
          </a:p>
        </p:txBody>
      </p:sp>
      <p:sp>
        <p:nvSpPr>
          <p:cNvPr id="56" name="TextBox 55"/>
          <p:cNvSpPr txBox="1"/>
          <p:nvPr/>
        </p:nvSpPr>
        <p:spPr>
          <a:xfrm>
            <a:off x="1662104" y="900151"/>
            <a:ext cx="1447087" cy="230832"/>
          </a:xfrm>
          <a:prstGeom prst="rect">
            <a:avLst/>
          </a:prstGeom>
          <a:noFill/>
        </p:spPr>
        <p:txBody>
          <a:bodyPr wrap="none" rtlCol="0">
            <a:spAutoFit/>
          </a:bodyPr>
          <a:lstStyle/>
          <a:p>
            <a:r>
              <a:rPr lang="en-US" sz="900" b="1">
                <a:latin typeface="Arial Narrow"/>
                <a:cs typeface="Arial Narrow"/>
              </a:rPr>
              <a:t>periodic  scan in progress ?</a:t>
            </a:r>
          </a:p>
        </p:txBody>
      </p:sp>
      <p:sp>
        <p:nvSpPr>
          <p:cNvPr id="57" name="TextBox 56"/>
          <p:cNvSpPr txBox="1"/>
          <p:nvPr/>
        </p:nvSpPr>
        <p:spPr>
          <a:xfrm>
            <a:off x="1654534" y="1661981"/>
            <a:ext cx="1289179" cy="230832"/>
          </a:xfrm>
          <a:prstGeom prst="rect">
            <a:avLst/>
          </a:prstGeom>
          <a:noFill/>
        </p:spPr>
        <p:txBody>
          <a:bodyPr wrap="none" rtlCol="0">
            <a:spAutoFit/>
          </a:bodyPr>
          <a:lstStyle/>
          <a:p>
            <a:r>
              <a:rPr lang="en-US" sz="900" b="1">
                <a:latin typeface="Arial Narrow"/>
                <a:cs typeface="Arial Narrow"/>
              </a:rPr>
              <a:t>replication in progress ?</a:t>
            </a:r>
          </a:p>
        </p:txBody>
      </p:sp>
      <p:sp>
        <p:nvSpPr>
          <p:cNvPr id="59" name="TextBox 58"/>
          <p:cNvSpPr txBox="1"/>
          <p:nvPr/>
        </p:nvSpPr>
        <p:spPr>
          <a:xfrm>
            <a:off x="1644025" y="2442406"/>
            <a:ext cx="1159292" cy="230832"/>
          </a:xfrm>
          <a:prstGeom prst="rect">
            <a:avLst/>
          </a:prstGeom>
          <a:noFill/>
        </p:spPr>
        <p:txBody>
          <a:bodyPr wrap="none" rtlCol="0">
            <a:spAutoFit/>
          </a:bodyPr>
          <a:lstStyle/>
          <a:p>
            <a:r>
              <a:rPr lang="en-US" sz="900" b="1">
                <a:latin typeface="Arial Narrow"/>
                <a:cs typeface="Arial Narrow"/>
              </a:rPr>
              <a:t>execute request task</a:t>
            </a:r>
          </a:p>
        </p:txBody>
      </p:sp>
      <p:sp>
        <p:nvSpPr>
          <p:cNvPr id="60" name="TextBox 59"/>
          <p:cNvSpPr txBox="1"/>
          <p:nvPr/>
        </p:nvSpPr>
        <p:spPr>
          <a:xfrm>
            <a:off x="3927672" y="3594737"/>
            <a:ext cx="1594119" cy="230832"/>
          </a:xfrm>
          <a:prstGeom prst="rect">
            <a:avLst/>
          </a:prstGeom>
          <a:noFill/>
        </p:spPr>
        <p:txBody>
          <a:bodyPr wrap="none" rtlCol="0">
            <a:spAutoFit/>
          </a:bodyPr>
          <a:lstStyle/>
          <a:p>
            <a:r>
              <a:rPr lang="en-US" sz="900" b="1">
                <a:latin typeface="Arial Narrow"/>
                <a:cs typeface="Arial Narrow"/>
              </a:rPr>
              <a:t>(if deficient) request replication</a:t>
            </a:r>
          </a:p>
        </p:txBody>
      </p:sp>
      <p:sp>
        <p:nvSpPr>
          <p:cNvPr id="61" name="TextBox 60"/>
          <p:cNvSpPr txBox="1"/>
          <p:nvPr/>
        </p:nvSpPr>
        <p:spPr>
          <a:xfrm>
            <a:off x="3927394" y="2659234"/>
            <a:ext cx="1305015" cy="369332"/>
          </a:xfrm>
          <a:prstGeom prst="rect">
            <a:avLst/>
          </a:prstGeom>
          <a:noFill/>
        </p:spPr>
        <p:txBody>
          <a:bodyPr wrap="none" rtlCol="0">
            <a:spAutoFit/>
          </a:bodyPr>
          <a:lstStyle/>
          <a:p>
            <a:pPr algn="ctr"/>
            <a:r>
              <a:rPr lang="en-US" sz="900" b="1">
                <a:latin typeface="Arial Narrow"/>
                <a:cs typeface="Arial Narrow"/>
              </a:rPr>
              <a:t>psu check for replication</a:t>
            </a:r>
          </a:p>
          <a:p>
            <a:pPr algn="ctr"/>
            <a:r>
              <a:rPr lang="en-US" sz="900" b="1">
                <a:latin typeface="Arial Narrow"/>
                <a:cs typeface="Arial Narrow"/>
              </a:rPr>
              <a:t> metadata</a:t>
            </a:r>
          </a:p>
        </p:txBody>
      </p:sp>
      <p:cxnSp>
        <p:nvCxnSpPr>
          <p:cNvPr id="62" name="Straight Arrow Connector 61"/>
          <p:cNvCxnSpPr/>
          <p:nvPr/>
        </p:nvCxnSpPr>
        <p:spPr>
          <a:xfrm>
            <a:off x="3984372" y="3017226"/>
            <a:ext cx="2275726"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5063299" y="4003788"/>
            <a:ext cx="3781436" cy="369332"/>
          </a:xfrm>
          <a:prstGeom prst="rect">
            <a:avLst/>
          </a:prstGeom>
          <a:noFill/>
        </p:spPr>
        <p:txBody>
          <a:bodyPr wrap="none" rtlCol="0">
            <a:spAutoFit/>
          </a:bodyPr>
          <a:lstStyle/>
          <a:p>
            <a:r>
              <a:rPr lang="en-US" sz="900" b="1">
                <a:latin typeface="Arial Narrow"/>
                <a:cs typeface="Arial Narrow"/>
              </a:rPr>
              <a:t>migration copy </a:t>
            </a:r>
            <a:r>
              <a:rPr lang="en-US" sz="900" b="1">
                <a:solidFill>
                  <a:srgbClr val="0000FF"/>
                </a:solidFill>
                <a:latin typeface="Arial Narrow"/>
                <a:cs typeface="Arial Narrow"/>
              </a:rPr>
              <a:t>(</a:t>
            </a:r>
            <a:r>
              <a:rPr lang="en-US" sz="900" b="1" i="1">
                <a:solidFill>
                  <a:srgbClr val="0000FF"/>
                </a:solidFill>
                <a:latin typeface="Arial Narrow"/>
                <a:cs typeface="Arial Narrow"/>
              </a:rPr>
              <a:t>currently repeated once for each replica requested;</a:t>
            </a:r>
          </a:p>
          <a:p>
            <a:pPr algn="ctr"/>
            <a:r>
              <a:rPr lang="en-US" sz="900" b="1" i="1">
                <a:solidFill>
                  <a:srgbClr val="0000FF"/>
                </a:solidFill>
                <a:latin typeface="Arial Narrow"/>
                <a:cs typeface="Arial Narrow"/>
              </a:rPr>
              <a:t>what is needed is a –replica parameter with the number of copies for the pnfsid</a:t>
            </a:r>
            <a:r>
              <a:rPr lang="en-US" sz="900" b="1">
                <a:solidFill>
                  <a:srgbClr val="0000FF"/>
                </a:solidFill>
                <a:latin typeface="Arial Narrow"/>
                <a:cs typeface="Arial Narrow"/>
              </a:rPr>
              <a:t>)</a:t>
            </a:r>
          </a:p>
        </p:txBody>
      </p:sp>
      <p:cxnSp>
        <p:nvCxnSpPr>
          <p:cNvPr id="47" name="Straight Arrow Connector 46"/>
          <p:cNvCxnSpPr/>
          <p:nvPr/>
        </p:nvCxnSpPr>
        <p:spPr>
          <a:xfrm flipH="1">
            <a:off x="2855729" y="4789921"/>
            <a:ext cx="2267585"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2767267" y="4542549"/>
            <a:ext cx="2483015" cy="230832"/>
          </a:xfrm>
          <a:prstGeom prst="rect">
            <a:avLst/>
          </a:prstGeom>
          <a:noFill/>
        </p:spPr>
        <p:txBody>
          <a:bodyPr wrap="none" rtlCol="0">
            <a:spAutoFit/>
          </a:bodyPr>
          <a:lstStyle/>
          <a:p>
            <a:pPr algn="ctr"/>
            <a:r>
              <a:rPr lang="en-US" sz="900" b="1">
                <a:latin typeface="Arial Narrow"/>
                <a:cs typeface="Arial Narrow"/>
              </a:rPr>
              <a:t>register job or unregister request (if no deficiency)</a:t>
            </a:r>
          </a:p>
        </p:txBody>
      </p:sp>
      <p:sp>
        <p:nvSpPr>
          <p:cNvPr id="53" name="TextBox 52"/>
          <p:cNvSpPr txBox="1"/>
          <p:nvPr/>
        </p:nvSpPr>
        <p:spPr>
          <a:xfrm>
            <a:off x="7442054" y="5532376"/>
            <a:ext cx="981058" cy="230832"/>
          </a:xfrm>
          <a:prstGeom prst="rect">
            <a:avLst/>
          </a:prstGeom>
          <a:noFill/>
        </p:spPr>
        <p:txBody>
          <a:bodyPr wrap="none" rtlCol="0">
            <a:spAutoFit/>
          </a:bodyPr>
          <a:lstStyle/>
          <a:p>
            <a:pPr algn="ctr"/>
            <a:r>
              <a:rPr lang="en-US" sz="900" b="1">
                <a:latin typeface="Arial Narrow"/>
                <a:cs typeface="Arial Narrow"/>
              </a:rPr>
              <a:t>job status update</a:t>
            </a:r>
          </a:p>
        </p:txBody>
      </p:sp>
      <p:sp>
        <p:nvSpPr>
          <p:cNvPr id="63" name="TextBox 62"/>
          <p:cNvSpPr txBox="1"/>
          <p:nvPr/>
        </p:nvSpPr>
        <p:spPr>
          <a:xfrm>
            <a:off x="1690594" y="5976379"/>
            <a:ext cx="1183907" cy="230832"/>
          </a:xfrm>
          <a:prstGeom prst="rect">
            <a:avLst/>
          </a:prstGeom>
          <a:noFill/>
        </p:spPr>
        <p:txBody>
          <a:bodyPr wrap="none" rtlCol="0">
            <a:spAutoFit/>
          </a:bodyPr>
          <a:lstStyle/>
          <a:p>
            <a:pPr algn="ctr"/>
            <a:r>
              <a:rPr lang="en-US" sz="900" b="1">
                <a:latin typeface="Arial Narrow"/>
                <a:cs typeface="Arial Narrow"/>
              </a:rPr>
              <a:t>unregister job/request</a:t>
            </a:r>
          </a:p>
        </p:txBody>
      </p:sp>
      <p:cxnSp>
        <p:nvCxnSpPr>
          <p:cNvPr id="64" name="Straight Arrow Connector 63"/>
          <p:cNvCxnSpPr/>
          <p:nvPr/>
        </p:nvCxnSpPr>
        <p:spPr>
          <a:xfrm flipH="1">
            <a:off x="1713920" y="5437964"/>
            <a:ext cx="6818787" cy="0"/>
          </a:xfrm>
          <a:prstGeom prst="straightConnector1">
            <a:avLst/>
          </a:prstGeom>
          <a:ln w="6350" cmpd="sng">
            <a:solidFill>
              <a:srgbClr val="800000"/>
            </a:solidFill>
            <a:miter lim="800000"/>
            <a:headEnd type="none"/>
            <a:tailEnd type="triangle"/>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7352829" y="5235455"/>
            <a:ext cx="1252097" cy="230832"/>
          </a:xfrm>
          <a:prstGeom prst="rect">
            <a:avLst/>
          </a:prstGeom>
          <a:noFill/>
        </p:spPr>
        <p:txBody>
          <a:bodyPr wrap="none" rtlCol="0">
            <a:spAutoFit/>
          </a:bodyPr>
          <a:lstStyle/>
          <a:p>
            <a:r>
              <a:rPr lang="en-US" sz="900" b="1">
                <a:latin typeface="Arial Narrow"/>
                <a:cs typeface="Arial Narrow"/>
              </a:rPr>
              <a:t>PnfsAddCacheLocation</a:t>
            </a:r>
          </a:p>
        </p:txBody>
      </p:sp>
      <p:cxnSp>
        <p:nvCxnSpPr>
          <p:cNvPr id="67" name="Straight Arrow Connector 66"/>
          <p:cNvCxnSpPr/>
          <p:nvPr/>
        </p:nvCxnSpPr>
        <p:spPr>
          <a:xfrm>
            <a:off x="1713920" y="1400608"/>
            <a:ext cx="113894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68" name="TextBox 67"/>
          <p:cNvSpPr txBox="1"/>
          <p:nvPr/>
        </p:nvSpPr>
        <p:spPr>
          <a:xfrm>
            <a:off x="1632718" y="1156973"/>
            <a:ext cx="1920305" cy="230832"/>
          </a:xfrm>
          <a:prstGeom prst="rect">
            <a:avLst/>
          </a:prstGeom>
          <a:noFill/>
        </p:spPr>
        <p:txBody>
          <a:bodyPr wrap="none" rtlCol="0">
            <a:spAutoFit/>
          </a:bodyPr>
          <a:lstStyle/>
          <a:p>
            <a:r>
              <a:rPr lang="en-US" sz="900" b="1">
                <a:latin typeface="Arial Narrow"/>
                <a:cs typeface="Arial Narrow"/>
              </a:rPr>
              <a:t>(if yes) enqueue message  (and return)</a:t>
            </a:r>
          </a:p>
        </p:txBody>
      </p:sp>
      <p:cxnSp>
        <p:nvCxnSpPr>
          <p:cNvPr id="16" name="Elbow Connector 15"/>
          <p:cNvCxnSpPr/>
          <p:nvPr/>
        </p:nvCxnSpPr>
        <p:spPr>
          <a:xfrm rot="16200000" flipV="1">
            <a:off x="-1037296" y="2394592"/>
            <a:ext cx="4276994" cy="1242751"/>
          </a:xfrm>
          <a:prstGeom prst="bentConnector3">
            <a:avLst>
              <a:gd name="adj1" fmla="val -7006"/>
            </a:avLst>
          </a:prstGeom>
          <a:ln w="6350" cmpd="sng">
            <a:solidFill>
              <a:srgbClr val="800000"/>
            </a:solidFill>
            <a:prstDash val="sysDash"/>
            <a:tailEnd type="none"/>
          </a:ln>
        </p:spPr>
        <p:style>
          <a:lnRef idx="2">
            <a:schemeClr val="accent1"/>
          </a:lnRef>
          <a:fillRef idx="0">
            <a:schemeClr val="accent1"/>
          </a:fillRef>
          <a:effectRef idx="1">
            <a:schemeClr val="accent1"/>
          </a:effectRef>
          <a:fontRef idx="minor">
            <a:schemeClr val="tx1"/>
          </a:fontRef>
        </p:style>
      </p:cxnSp>
      <p:sp>
        <p:nvSpPr>
          <p:cNvPr id="69" name="TextBox 68"/>
          <p:cNvSpPr txBox="1"/>
          <p:nvPr/>
        </p:nvSpPr>
        <p:spPr>
          <a:xfrm>
            <a:off x="83843" y="2842627"/>
            <a:ext cx="2689770" cy="2431435"/>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Note that the arrival of a PnfsAddCacheLocationMessage currently is not handled in an entirely correct fashion.  This is because the status of a migration job which actually does a copy, and one which skips it because a copy already exists, are identical; hence we cannot hold onto the request token for the replication until a PnfsAddCacheLocationMessage arrives, yet at the same time we cannot guarantee that one will not arrive after we receive a final status message on the migration job. The implementation as it stands risks triggering needlessly another migration request in the latter case.  </a:t>
            </a:r>
            <a:r>
              <a:rPr lang="en-US" sz="800" b="1" i="1">
                <a:solidFill>
                  <a:srgbClr val="008000"/>
                </a:solidFill>
                <a:latin typeface="Courier New"/>
                <a:cs typeface="Courier New"/>
              </a:rPr>
              <a:t>The way to fix this is to allow the replica manager to distinguish between a copy and a skip by the migration module</a:t>
            </a:r>
            <a:r>
              <a:rPr lang="en-US" sz="800" b="1">
                <a:solidFill>
                  <a:srgbClr val="008000"/>
                </a:solidFill>
                <a:latin typeface="Courier New"/>
                <a:cs typeface="Courier New"/>
              </a:rPr>
              <a:t>.</a:t>
            </a:r>
          </a:p>
        </p:txBody>
      </p:sp>
      <p:cxnSp>
        <p:nvCxnSpPr>
          <p:cNvPr id="70" name="Straight Arrow Connector 69"/>
          <p:cNvCxnSpPr/>
          <p:nvPr/>
        </p:nvCxnSpPr>
        <p:spPr>
          <a:xfrm flipV="1">
            <a:off x="1725877" y="1638713"/>
            <a:ext cx="4540165" cy="13944"/>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1664433" y="1418786"/>
            <a:ext cx="1043876" cy="230832"/>
          </a:xfrm>
          <a:prstGeom prst="rect">
            <a:avLst/>
          </a:prstGeom>
          <a:noFill/>
        </p:spPr>
        <p:txBody>
          <a:bodyPr wrap="none" rtlCol="0">
            <a:spAutoFit/>
          </a:bodyPr>
          <a:lstStyle/>
          <a:p>
            <a:pPr algn="ctr"/>
            <a:r>
              <a:rPr lang="en-US" sz="900" b="1">
                <a:latin typeface="Arial Narrow"/>
                <a:cs typeface="Arial Narrow"/>
              </a:rPr>
              <a:t>psu get pool group</a:t>
            </a:r>
          </a:p>
        </p:txBody>
      </p:sp>
      <p:cxnSp>
        <p:nvCxnSpPr>
          <p:cNvPr id="81" name="Straight Arrow Connector 80"/>
          <p:cNvCxnSpPr/>
          <p:nvPr/>
        </p:nvCxnSpPr>
        <p:spPr>
          <a:xfrm>
            <a:off x="1725877" y="2154070"/>
            <a:ext cx="1136784"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82" name="TextBox 81"/>
          <p:cNvSpPr txBox="1"/>
          <p:nvPr/>
        </p:nvSpPr>
        <p:spPr>
          <a:xfrm>
            <a:off x="1646360" y="1907643"/>
            <a:ext cx="1189091" cy="230832"/>
          </a:xfrm>
          <a:prstGeom prst="rect">
            <a:avLst/>
          </a:prstGeom>
          <a:noFill/>
        </p:spPr>
        <p:txBody>
          <a:bodyPr wrap="none" rtlCol="0">
            <a:spAutoFit/>
          </a:bodyPr>
          <a:lstStyle/>
          <a:p>
            <a:pPr algn="ctr"/>
            <a:r>
              <a:rPr lang="en-US" sz="900" b="1">
                <a:latin typeface="Arial Narrow"/>
                <a:cs typeface="Arial Narrow"/>
              </a:rPr>
              <a:t>(if no) register request</a:t>
            </a:r>
          </a:p>
        </p:txBody>
      </p:sp>
      <p:sp>
        <p:nvSpPr>
          <p:cNvPr id="71" name="Rectangle 70"/>
          <p:cNvSpPr/>
          <p:nvPr/>
        </p:nvSpPr>
        <p:spPr>
          <a:xfrm>
            <a:off x="5040619" y="3969768"/>
            <a:ext cx="3755118" cy="504741"/>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3984372" y="3435977"/>
            <a:ext cx="4548335"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3958723" y="3182465"/>
            <a:ext cx="2762295" cy="230832"/>
          </a:xfrm>
          <a:prstGeom prst="rect">
            <a:avLst/>
          </a:prstGeom>
          <a:noFill/>
        </p:spPr>
        <p:txBody>
          <a:bodyPr wrap="none" rtlCol="0">
            <a:spAutoFit/>
          </a:bodyPr>
          <a:lstStyle/>
          <a:p>
            <a:r>
              <a:rPr lang="en-US" sz="900" b="1">
                <a:solidFill>
                  <a:srgbClr val="0000FF"/>
                </a:solidFill>
                <a:latin typeface="Arial Narrow"/>
                <a:cs typeface="Arial Narrow"/>
              </a:rPr>
              <a:t>scatter/gather </a:t>
            </a:r>
            <a:r>
              <a:rPr lang="en-US" sz="900" b="1">
                <a:latin typeface="Arial Narrow"/>
                <a:cs typeface="Arial Narrow"/>
              </a:rPr>
              <a:t>rep ls pnfsid on other active pools of group</a:t>
            </a:r>
          </a:p>
        </p:txBody>
      </p:sp>
      <p:sp>
        <p:nvSpPr>
          <p:cNvPr id="75" name="Rectangle 74"/>
          <p:cNvSpPr/>
          <p:nvPr/>
        </p:nvSpPr>
        <p:spPr>
          <a:xfrm>
            <a:off x="3922037" y="3178438"/>
            <a:ext cx="4873700" cy="348259"/>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1653822" y="2130386"/>
            <a:ext cx="731597" cy="230832"/>
          </a:xfrm>
          <a:prstGeom prst="rect">
            <a:avLst/>
          </a:prstGeom>
          <a:noFill/>
        </p:spPr>
        <p:txBody>
          <a:bodyPr wrap="none" rtlCol="0">
            <a:spAutoFit/>
          </a:bodyPr>
          <a:lstStyle/>
          <a:p>
            <a:pPr algn="ctr"/>
            <a:r>
              <a:rPr lang="en-US" sz="900" b="1">
                <a:latin typeface="Arial Narrow"/>
                <a:cs typeface="Arial Narrow"/>
              </a:rPr>
              <a:t>(else return)</a:t>
            </a:r>
          </a:p>
        </p:txBody>
      </p:sp>
      <p:sp>
        <p:nvSpPr>
          <p:cNvPr id="2" name="Date Placeholder 1"/>
          <p:cNvSpPr>
            <a:spLocks noGrp="1"/>
          </p:cNvSpPr>
          <p:nvPr>
            <p:ph type="dt" sz="half" idx="10"/>
          </p:nvPr>
        </p:nvSpPr>
        <p:spPr/>
        <p:txBody>
          <a:bodyPr/>
          <a:lstStyle/>
          <a:p>
            <a:r>
              <a:rPr lang="en-US"/>
              <a:t>dCache User Workshop</a:t>
            </a:r>
          </a:p>
        </p:txBody>
      </p:sp>
      <p:sp>
        <p:nvSpPr>
          <p:cNvPr id="3" name="Footer Placeholder 2"/>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9015836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4677" y="28606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5" name="TextBox 4"/>
          <p:cNvSpPr txBox="1"/>
          <p:nvPr/>
        </p:nvSpPr>
        <p:spPr>
          <a:xfrm>
            <a:off x="3452300"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Executor/Task</a:t>
            </a:r>
          </a:p>
        </p:txBody>
      </p:sp>
      <p:sp>
        <p:nvSpPr>
          <p:cNvPr id="6" name="TextBox 5"/>
          <p:cNvSpPr txBox="1"/>
          <p:nvPr/>
        </p:nvSpPr>
        <p:spPr>
          <a:xfrm>
            <a:off x="4591242"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RequestHandler</a:t>
            </a:r>
          </a:p>
        </p:txBody>
      </p:sp>
      <p:sp>
        <p:nvSpPr>
          <p:cNvPr id="7" name="TextBox 6"/>
          <p:cNvSpPr txBox="1"/>
          <p:nvPr/>
        </p:nvSpPr>
        <p:spPr>
          <a:xfrm>
            <a:off x="5730504"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8" name="TextBox 7"/>
          <p:cNvSpPr txBox="1"/>
          <p:nvPr/>
        </p:nvSpPr>
        <p:spPr>
          <a:xfrm>
            <a:off x="6868438"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9" name="TextBox 8"/>
          <p:cNvSpPr txBox="1"/>
          <p:nvPr/>
        </p:nvSpPr>
        <p:spPr>
          <a:xfrm>
            <a:off x="8003465"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sp>
        <p:nvSpPr>
          <p:cNvPr id="19" name="TextBox 18"/>
          <p:cNvSpPr txBox="1"/>
          <p:nvPr/>
        </p:nvSpPr>
        <p:spPr>
          <a:xfrm>
            <a:off x="1184677" y="643725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20" name="TextBox 19"/>
          <p:cNvSpPr txBox="1"/>
          <p:nvPr/>
        </p:nvSpPr>
        <p:spPr>
          <a:xfrm>
            <a:off x="3452300"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a:t>
            </a:r>
          </a:p>
        </p:txBody>
      </p:sp>
      <p:sp>
        <p:nvSpPr>
          <p:cNvPr id="21" name="TextBox 20"/>
          <p:cNvSpPr txBox="1"/>
          <p:nvPr/>
        </p:nvSpPr>
        <p:spPr>
          <a:xfrm>
            <a:off x="4591242"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TaskHandler</a:t>
            </a:r>
          </a:p>
        </p:txBody>
      </p:sp>
      <p:sp>
        <p:nvSpPr>
          <p:cNvPr id="22" name="TextBox 21"/>
          <p:cNvSpPr txBox="1"/>
          <p:nvPr/>
        </p:nvSpPr>
        <p:spPr>
          <a:xfrm>
            <a:off x="5730504"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23" name="TextBox 22"/>
          <p:cNvSpPr txBox="1"/>
          <p:nvPr/>
        </p:nvSpPr>
        <p:spPr>
          <a:xfrm>
            <a:off x="6868438"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24" name="TextBox 23"/>
          <p:cNvSpPr txBox="1"/>
          <p:nvPr/>
        </p:nvSpPr>
        <p:spPr>
          <a:xfrm>
            <a:off x="8003465"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cxnSp>
        <p:nvCxnSpPr>
          <p:cNvPr id="26" name="Straight Connector 25"/>
          <p:cNvCxnSpPr>
            <a:stCxn id="4" idx="2"/>
            <a:endCxn id="19" idx="0"/>
          </p:cNvCxnSpPr>
          <p:nvPr/>
        </p:nvCxnSpPr>
        <p:spPr>
          <a:xfrm>
            <a:off x="1716749" y="53229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2"/>
            <a:endCxn id="20" idx="0"/>
          </p:cNvCxnSpPr>
          <p:nvPr/>
        </p:nvCxnSpPr>
        <p:spPr>
          <a:xfrm>
            <a:off x="3984372"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6" idx="2"/>
            <a:endCxn id="21" idx="0"/>
          </p:cNvCxnSpPr>
          <p:nvPr/>
        </p:nvCxnSpPr>
        <p:spPr>
          <a:xfrm>
            <a:off x="5123314"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7" idx="2"/>
            <a:endCxn id="22" idx="0"/>
          </p:cNvCxnSpPr>
          <p:nvPr/>
        </p:nvCxnSpPr>
        <p:spPr>
          <a:xfrm>
            <a:off x="6262576"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8" idx="2"/>
            <a:endCxn id="23" idx="0"/>
          </p:cNvCxnSpPr>
          <p:nvPr/>
        </p:nvCxnSpPr>
        <p:spPr>
          <a:xfrm>
            <a:off x="7400510"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9" idx="2"/>
            <a:endCxn id="24" idx="0"/>
          </p:cNvCxnSpPr>
          <p:nvPr/>
        </p:nvCxnSpPr>
        <p:spPr>
          <a:xfrm>
            <a:off x="8535537"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208583" y="884537"/>
            <a:ext cx="1491360"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1718945" y="2541004"/>
            <a:ext cx="226542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3984372" y="3073975"/>
            <a:ext cx="3416138"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2323657" y="27970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sp>
        <p:nvSpPr>
          <p:cNvPr id="35" name="TextBox 34"/>
          <p:cNvSpPr txBox="1"/>
          <p:nvPr/>
        </p:nvSpPr>
        <p:spPr>
          <a:xfrm>
            <a:off x="2323657" y="643089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cxnSp>
        <p:nvCxnSpPr>
          <p:cNvPr id="37" name="Straight Connector 36"/>
          <p:cNvCxnSpPr>
            <a:stCxn id="33" idx="2"/>
            <a:endCxn id="35" idx="0"/>
          </p:cNvCxnSpPr>
          <p:nvPr/>
        </p:nvCxnSpPr>
        <p:spPr>
          <a:xfrm>
            <a:off x="2855729" y="52593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a:off x="1718945" y="1662853"/>
            <a:ext cx="1136784"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p:nvPr/>
        </p:nvCxnSpPr>
        <p:spPr>
          <a:xfrm>
            <a:off x="1718945" y="1134848"/>
            <a:ext cx="1136784"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198366" y="623011"/>
            <a:ext cx="1483662" cy="230832"/>
          </a:xfrm>
          <a:prstGeom prst="rect">
            <a:avLst/>
          </a:prstGeom>
          <a:noFill/>
        </p:spPr>
        <p:txBody>
          <a:bodyPr wrap="none" rtlCol="0">
            <a:spAutoFit/>
          </a:bodyPr>
          <a:lstStyle/>
          <a:p>
            <a:r>
              <a:rPr lang="en-US" sz="900" b="1">
                <a:latin typeface="Arial Narrow"/>
                <a:cs typeface="Arial Narrow"/>
              </a:rPr>
              <a:t>PoolStatusChangedMessage</a:t>
            </a:r>
          </a:p>
        </p:txBody>
      </p:sp>
      <p:sp>
        <p:nvSpPr>
          <p:cNvPr id="56" name="TextBox 55"/>
          <p:cNvSpPr txBox="1"/>
          <p:nvPr/>
        </p:nvSpPr>
        <p:spPr>
          <a:xfrm>
            <a:off x="1662104" y="900151"/>
            <a:ext cx="1420769" cy="230832"/>
          </a:xfrm>
          <a:prstGeom prst="rect">
            <a:avLst/>
          </a:prstGeom>
          <a:noFill/>
        </p:spPr>
        <p:txBody>
          <a:bodyPr wrap="none" rtlCol="0">
            <a:spAutoFit/>
          </a:bodyPr>
          <a:lstStyle/>
          <a:p>
            <a:r>
              <a:rPr lang="en-US" sz="900" b="1">
                <a:latin typeface="Arial Narrow"/>
                <a:cs typeface="Arial Narrow"/>
              </a:rPr>
              <a:t>periodic scan in progress ?</a:t>
            </a:r>
          </a:p>
        </p:txBody>
      </p:sp>
      <p:sp>
        <p:nvSpPr>
          <p:cNvPr id="57" name="TextBox 56"/>
          <p:cNvSpPr txBox="1"/>
          <p:nvPr/>
        </p:nvSpPr>
        <p:spPr>
          <a:xfrm>
            <a:off x="1677214" y="1423841"/>
            <a:ext cx="1662816" cy="230832"/>
          </a:xfrm>
          <a:prstGeom prst="rect">
            <a:avLst/>
          </a:prstGeom>
          <a:noFill/>
        </p:spPr>
        <p:txBody>
          <a:bodyPr wrap="none" rtlCol="0">
            <a:spAutoFit/>
          </a:bodyPr>
          <a:lstStyle/>
          <a:p>
            <a:r>
              <a:rPr lang="en-US" sz="900" b="1">
                <a:latin typeface="Arial Narrow"/>
                <a:cs typeface="Arial Narrow"/>
              </a:rPr>
              <a:t>pool check already in progress ?</a:t>
            </a:r>
          </a:p>
        </p:txBody>
      </p:sp>
      <p:sp>
        <p:nvSpPr>
          <p:cNvPr id="60" name="TextBox 59"/>
          <p:cNvSpPr txBox="1"/>
          <p:nvPr/>
        </p:nvSpPr>
        <p:spPr>
          <a:xfrm>
            <a:off x="3987331" y="2809027"/>
            <a:ext cx="4037415" cy="230832"/>
          </a:xfrm>
          <a:prstGeom prst="rect">
            <a:avLst/>
          </a:prstGeom>
          <a:noFill/>
        </p:spPr>
        <p:txBody>
          <a:bodyPr wrap="none" rtlCol="0">
            <a:spAutoFit/>
          </a:bodyPr>
          <a:lstStyle/>
          <a:p>
            <a:r>
              <a:rPr lang="en-US" sz="900" b="1">
                <a:latin typeface="Arial Narrow"/>
                <a:cs typeface="Arial Narrow"/>
              </a:rPr>
              <a:t>ListPnfsIdsForPoolMessage deficient (status=DOWN) or redundant (status=RESTART)</a:t>
            </a:r>
          </a:p>
        </p:txBody>
      </p:sp>
      <p:sp>
        <p:nvSpPr>
          <p:cNvPr id="61" name="TextBox 60"/>
          <p:cNvSpPr txBox="1"/>
          <p:nvPr/>
        </p:nvSpPr>
        <p:spPr>
          <a:xfrm>
            <a:off x="3919403" y="2506106"/>
            <a:ext cx="1767863" cy="230832"/>
          </a:xfrm>
          <a:prstGeom prst="rect">
            <a:avLst/>
          </a:prstGeom>
          <a:noFill/>
        </p:spPr>
        <p:txBody>
          <a:bodyPr wrap="none" rtlCol="0">
            <a:spAutoFit/>
          </a:bodyPr>
          <a:lstStyle/>
          <a:p>
            <a:pPr algn="ctr"/>
            <a:r>
              <a:rPr lang="en-US" sz="900" b="1">
                <a:latin typeface="Arial Narrow"/>
                <a:cs typeface="Arial Narrow"/>
              </a:rPr>
              <a:t>psu get constraints, inactive pools</a:t>
            </a:r>
          </a:p>
        </p:txBody>
      </p:sp>
      <p:cxnSp>
        <p:nvCxnSpPr>
          <p:cNvPr id="62" name="Straight Arrow Connector 61"/>
          <p:cNvCxnSpPr/>
          <p:nvPr/>
        </p:nvCxnSpPr>
        <p:spPr>
          <a:xfrm>
            <a:off x="3984372" y="2767746"/>
            <a:ext cx="2275726"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2944485" y="5997043"/>
            <a:ext cx="1015629" cy="230832"/>
          </a:xfrm>
          <a:prstGeom prst="rect">
            <a:avLst/>
          </a:prstGeom>
          <a:noFill/>
        </p:spPr>
        <p:txBody>
          <a:bodyPr wrap="none" rtlCol="0">
            <a:spAutoFit/>
          </a:bodyPr>
          <a:lstStyle/>
          <a:p>
            <a:pPr algn="ctr"/>
            <a:r>
              <a:rPr lang="en-US" sz="900" b="1">
                <a:latin typeface="Arial Narrow"/>
                <a:cs typeface="Arial Narrow"/>
              </a:rPr>
              <a:t>unregister request</a:t>
            </a:r>
          </a:p>
        </p:txBody>
      </p:sp>
      <p:cxnSp>
        <p:nvCxnSpPr>
          <p:cNvPr id="67" name="Straight Arrow Connector 66"/>
          <p:cNvCxnSpPr/>
          <p:nvPr/>
        </p:nvCxnSpPr>
        <p:spPr>
          <a:xfrm>
            <a:off x="1713920" y="1400608"/>
            <a:ext cx="113894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72" name="TextBox 71"/>
          <p:cNvSpPr txBox="1"/>
          <p:nvPr/>
        </p:nvSpPr>
        <p:spPr>
          <a:xfrm>
            <a:off x="3559754" y="2537709"/>
            <a:ext cx="405580" cy="230832"/>
          </a:xfrm>
          <a:prstGeom prst="rect">
            <a:avLst/>
          </a:prstGeom>
          <a:noFill/>
        </p:spPr>
        <p:txBody>
          <a:bodyPr wrap="none" rtlCol="0">
            <a:spAutoFit/>
          </a:bodyPr>
          <a:lstStyle/>
          <a:p>
            <a:r>
              <a:rPr lang="en-US" sz="900" b="1">
                <a:solidFill>
                  <a:srgbClr val="800000"/>
                </a:solidFill>
                <a:latin typeface="Arial Narrow"/>
                <a:cs typeface="Arial Narrow"/>
              </a:rPr>
              <a:t>call()</a:t>
            </a:r>
          </a:p>
        </p:txBody>
      </p:sp>
      <p:sp>
        <p:nvSpPr>
          <p:cNvPr id="74" name="TextBox 73"/>
          <p:cNvSpPr txBox="1"/>
          <p:nvPr/>
        </p:nvSpPr>
        <p:spPr>
          <a:xfrm>
            <a:off x="3007430" y="3015163"/>
            <a:ext cx="1010219" cy="230832"/>
          </a:xfrm>
          <a:prstGeom prst="rect">
            <a:avLst/>
          </a:prstGeom>
          <a:noFill/>
        </p:spPr>
        <p:txBody>
          <a:bodyPr wrap="none" rtlCol="0">
            <a:spAutoFit/>
          </a:bodyPr>
          <a:lstStyle/>
          <a:p>
            <a:r>
              <a:rPr lang="en-US" sz="900" b="1">
                <a:solidFill>
                  <a:srgbClr val="800000"/>
                </a:solidFill>
                <a:latin typeface="Arial Narrow"/>
                <a:cs typeface="Arial Narrow"/>
              </a:rPr>
              <a:t>(ListenableFuture)</a:t>
            </a:r>
          </a:p>
        </p:txBody>
      </p:sp>
      <p:sp>
        <p:nvSpPr>
          <p:cNvPr id="75" name="TextBox 74"/>
          <p:cNvSpPr txBox="1"/>
          <p:nvPr/>
        </p:nvSpPr>
        <p:spPr>
          <a:xfrm>
            <a:off x="7404791" y="2989795"/>
            <a:ext cx="1010219" cy="230832"/>
          </a:xfrm>
          <a:prstGeom prst="rect">
            <a:avLst/>
          </a:prstGeom>
          <a:noFill/>
        </p:spPr>
        <p:txBody>
          <a:bodyPr wrap="none" rtlCol="0">
            <a:spAutoFit/>
          </a:bodyPr>
          <a:lstStyle/>
          <a:p>
            <a:r>
              <a:rPr lang="en-US" sz="900" b="1">
                <a:solidFill>
                  <a:srgbClr val="800000"/>
                </a:solidFill>
                <a:latin typeface="Arial Narrow"/>
                <a:cs typeface="Arial Narrow"/>
              </a:rPr>
              <a:t>(ListenableFuture)</a:t>
            </a:r>
          </a:p>
        </p:txBody>
      </p:sp>
      <p:sp>
        <p:nvSpPr>
          <p:cNvPr id="76" name="TextBox 75"/>
          <p:cNvSpPr txBox="1"/>
          <p:nvPr/>
        </p:nvSpPr>
        <p:spPr>
          <a:xfrm>
            <a:off x="3572176" y="3371335"/>
            <a:ext cx="400113" cy="230832"/>
          </a:xfrm>
          <a:prstGeom prst="rect">
            <a:avLst/>
          </a:prstGeom>
          <a:noFill/>
        </p:spPr>
        <p:txBody>
          <a:bodyPr wrap="none" rtlCol="0">
            <a:spAutoFit/>
          </a:bodyPr>
          <a:lstStyle/>
          <a:p>
            <a:r>
              <a:rPr lang="en-US" sz="900" b="1">
                <a:solidFill>
                  <a:srgbClr val="800000"/>
                </a:solidFill>
                <a:latin typeface="Arial Narrow"/>
                <a:cs typeface="Arial Narrow"/>
              </a:rPr>
              <a:t>run()</a:t>
            </a:r>
          </a:p>
        </p:txBody>
      </p:sp>
      <p:sp>
        <p:nvSpPr>
          <p:cNvPr id="77" name="TextBox 76"/>
          <p:cNvSpPr txBox="1"/>
          <p:nvPr/>
        </p:nvSpPr>
        <p:spPr>
          <a:xfrm>
            <a:off x="7401744" y="3375355"/>
            <a:ext cx="1026280" cy="230832"/>
          </a:xfrm>
          <a:prstGeom prst="rect">
            <a:avLst/>
          </a:prstGeom>
          <a:noFill/>
        </p:spPr>
        <p:txBody>
          <a:bodyPr wrap="none" rtlCol="0">
            <a:spAutoFit/>
          </a:bodyPr>
          <a:lstStyle/>
          <a:p>
            <a:r>
              <a:rPr lang="en-US" sz="900" b="1">
                <a:solidFill>
                  <a:srgbClr val="800000"/>
                </a:solidFill>
                <a:latin typeface="Arial Narrow"/>
                <a:cs typeface="Arial Narrow"/>
              </a:rPr>
              <a:t>(Executor.execute)</a:t>
            </a:r>
          </a:p>
        </p:txBody>
      </p:sp>
      <p:cxnSp>
        <p:nvCxnSpPr>
          <p:cNvPr id="13" name="Straight Arrow Connector 12"/>
          <p:cNvCxnSpPr>
            <a:stCxn id="75" idx="2"/>
            <a:endCxn id="77" idx="0"/>
          </p:cNvCxnSpPr>
          <p:nvPr/>
        </p:nvCxnSpPr>
        <p:spPr>
          <a:xfrm>
            <a:off x="7909901" y="3220627"/>
            <a:ext cx="4983" cy="154728"/>
          </a:xfrm>
          <a:prstGeom prst="straightConnector1">
            <a:avLst/>
          </a:prstGeom>
          <a:ln w="6350" cmpd="sng">
            <a:solidFill>
              <a:srgbClr val="800000"/>
            </a:solidFill>
            <a:tailEnd type="arrow" w="med" len="sm"/>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p:nvPr/>
        </p:nvCxnSpPr>
        <p:spPr>
          <a:xfrm>
            <a:off x="3984372" y="3845104"/>
            <a:ext cx="113894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83" name="TextBox 82"/>
          <p:cNvSpPr txBox="1"/>
          <p:nvPr/>
        </p:nvSpPr>
        <p:spPr>
          <a:xfrm>
            <a:off x="4032691" y="3606082"/>
            <a:ext cx="1031465" cy="230832"/>
          </a:xfrm>
          <a:prstGeom prst="rect">
            <a:avLst/>
          </a:prstGeom>
          <a:noFill/>
        </p:spPr>
        <p:txBody>
          <a:bodyPr wrap="none" rtlCol="0">
            <a:spAutoFit/>
          </a:bodyPr>
          <a:lstStyle/>
          <a:p>
            <a:r>
              <a:rPr lang="en-US" sz="900" b="1">
                <a:latin typeface="Arial Narrow"/>
                <a:cs typeface="Arial Narrow"/>
              </a:rPr>
              <a:t>request replication</a:t>
            </a:r>
          </a:p>
        </p:txBody>
      </p:sp>
      <p:sp>
        <p:nvSpPr>
          <p:cNvPr id="84" name="TextBox 83"/>
          <p:cNvSpPr txBox="1"/>
          <p:nvPr/>
        </p:nvSpPr>
        <p:spPr>
          <a:xfrm>
            <a:off x="3919550" y="3373654"/>
            <a:ext cx="1751633" cy="230832"/>
          </a:xfrm>
          <a:prstGeom prst="rect">
            <a:avLst/>
          </a:prstGeom>
          <a:noFill/>
        </p:spPr>
        <p:txBody>
          <a:bodyPr wrap="none" rtlCol="0">
            <a:spAutoFit/>
          </a:bodyPr>
          <a:lstStyle/>
          <a:p>
            <a:pPr algn="ctr"/>
            <a:r>
              <a:rPr lang="en-US" sz="900" b="1">
                <a:latin typeface="Arial Narrow"/>
                <a:cs typeface="Arial Narrow"/>
              </a:rPr>
              <a:t>(if DOWN) </a:t>
            </a:r>
            <a:r>
              <a:rPr lang="en-US" sz="900" b="1">
                <a:solidFill>
                  <a:srgbClr val="0000FF"/>
                </a:solidFill>
                <a:latin typeface="Arial Narrow"/>
                <a:cs typeface="Arial Narrow"/>
              </a:rPr>
              <a:t>for each deficient pnfsid</a:t>
            </a:r>
          </a:p>
        </p:txBody>
      </p:sp>
      <p:sp>
        <p:nvSpPr>
          <p:cNvPr id="89" name="TextBox 88"/>
          <p:cNvSpPr txBox="1"/>
          <p:nvPr/>
        </p:nvSpPr>
        <p:spPr>
          <a:xfrm>
            <a:off x="3932360" y="4682743"/>
            <a:ext cx="1625622" cy="230832"/>
          </a:xfrm>
          <a:prstGeom prst="rect">
            <a:avLst/>
          </a:prstGeom>
          <a:noFill/>
        </p:spPr>
        <p:txBody>
          <a:bodyPr wrap="none" rtlCol="0">
            <a:spAutoFit/>
          </a:bodyPr>
          <a:lstStyle/>
          <a:p>
            <a:pPr algn="ctr"/>
            <a:r>
              <a:rPr lang="en-US" sz="900" b="1">
                <a:latin typeface="Arial Narrow"/>
                <a:cs typeface="Arial Narrow"/>
              </a:rPr>
              <a:t>(else) </a:t>
            </a:r>
            <a:r>
              <a:rPr lang="en-US" sz="900" b="1">
                <a:solidFill>
                  <a:srgbClr val="0000FF"/>
                </a:solidFill>
                <a:latin typeface="Arial Narrow"/>
                <a:cs typeface="Arial Narrow"/>
              </a:rPr>
              <a:t>for each redundant pnfsid</a:t>
            </a:r>
          </a:p>
        </p:txBody>
      </p:sp>
      <p:sp>
        <p:nvSpPr>
          <p:cNvPr id="91" name="TextBox 90"/>
          <p:cNvSpPr txBox="1"/>
          <p:nvPr/>
        </p:nvSpPr>
        <p:spPr>
          <a:xfrm>
            <a:off x="5224193" y="3681547"/>
            <a:ext cx="3231963" cy="584776"/>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The procedure is the same as for the request initiated by a PnfsidAddCacheLocation method. The task uses a barrier on all such requests, waiting for all to complete before unregistering.</a:t>
            </a:r>
          </a:p>
        </p:txBody>
      </p:sp>
      <p:sp>
        <p:nvSpPr>
          <p:cNvPr id="64" name="Rectangle 63"/>
          <p:cNvSpPr/>
          <p:nvPr/>
        </p:nvSpPr>
        <p:spPr>
          <a:xfrm>
            <a:off x="2744193" y="3371335"/>
            <a:ext cx="5862590" cy="2956510"/>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TextBox 91"/>
          <p:cNvSpPr txBox="1"/>
          <p:nvPr/>
        </p:nvSpPr>
        <p:spPr>
          <a:xfrm>
            <a:off x="2504638" y="3956201"/>
            <a:ext cx="2484827" cy="707886"/>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If there are any deficient replicas which cannot be replicated, an alarm is sent with instructions to use the admin command ‘list singletons’ to discover files in need of recovery. </a:t>
            </a:r>
          </a:p>
        </p:txBody>
      </p:sp>
      <p:cxnSp>
        <p:nvCxnSpPr>
          <p:cNvPr id="93" name="Straight Arrow Connector 92"/>
          <p:cNvCxnSpPr/>
          <p:nvPr/>
        </p:nvCxnSpPr>
        <p:spPr>
          <a:xfrm>
            <a:off x="2852862" y="6230642"/>
            <a:ext cx="1130767" cy="0"/>
          </a:xfrm>
          <a:prstGeom prst="straightConnector1">
            <a:avLst/>
          </a:prstGeom>
          <a:ln w="6350" cmpd="sng">
            <a:solidFill>
              <a:srgbClr val="800000"/>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94" name="Straight Arrow Connector 93"/>
          <p:cNvCxnSpPr/>
          <p:nvPr/>
        </p:nvCxnSpPr>
        <p:spPr>
          <a:xfrm>
            <a:off x="3987331" y="5108844"/>
            <a:ext cx="113894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95" name="TextBox 94"/>
          <p:cNvSpPr txBox="1"/>
          <p:nvPr/>
        </p:nvSpPr>
        <p:spPr>
          <a:xfrm>
            <a:off x="4024352" y="4878012"/>
            <a:ext cx="984013" cy="230832"/>
          </a:xfrm>
          <a:prstGeom prst="rect">
            <a:avLst/>
          </a:prstGeom>
          <a:noFill/>
        </p:spPr>
        <p:txBody>
          <a:bodyPr wrap="none" rtlCol="0">
            <a:spAutoFit/>
          </a:bodyPr>
          <a:lstStyle/>
          <a:p>
            <a:r>
              <a:rPr lang="en-US" sz="900" b="1">
                <a:latin typeface="Arial Narrow"/>
                <a:cs typeface="Arial Narrow"/>
              </a:rPr>
              <a:t>request reduction</a:t>
            </a:r>
          </a:p>
        </p:txBody>
      </p:sp>
      <p:sp>
        <p:nvSpPr>
          <p:cNvPr id="96" name="TextBox 95"/>
          <p:cNvSpPr txBox="1"/>
          <p:nvPr/>
        </p:nvSpPr>
        <p:spPr>
          <a:xfrm>
            <a:off x="5074044" y="5040814"/>
            <a:ext cx="1305015" cy="369332"/>
          </a:xfrm>
          <a:prstGeom prst="rect">
            <a:avLst/>
          </a:prstGeom>
          <a:noFill/>
        </p:spPr>
        <p:txBody>
          <a:bodyPr wrap="none" rtlCol="0">
            <a:spAutoFit/>
          </a:bodyPr>
          <a:lstStyle/>
          <a:p>
            <a:pPr algn="ctr"/>
            <a:r>
              <a:rPr lang="en-US" sz="900" b="1">
                <a:latin typeface="Arial Narrow"/>
                <a:cs typeface="Arial Narrow"/>
              </a:rPr>
              <a:t>psu check for replication</a:t>
            </a:r>
          </a:p>
          <a:p>
            <a:pPr algn="ctr"/>
            <a:r>
              <a:rPr lang="en-US" sz="900" b="1">
                <a:latin typeface="Arial Narrow"/>
                <a:cs typeface="Arial Narrow"/>
              </a:rPr>
              <a:t> metadata</a:t>
            </a:r>
          </a:p>
        </p:txBody>
      </p:sp>
      <p:cxnSp>
        <p:nvCxnSpPr>
          <p:cNvPr id="97" name="Straight Arrow Connector 96"/>
          <p:cNvCxnSpPr/>
          <p:nvPr/>
        </p:nvCxnSpPr>
        <p:spPr>
          <a:xfrm>
            <a:off x="5119682" y="5376126"/>
            <a:ext cx="1134015"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p:nvPr/>
        </p:nvCxnSpPr>
        <p:spPr>
          <a:xfrm>
            <a:off x="5130850" y="6042403"/>
            <a:ext cx="340468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5083343" y="5807046"/>
            <a:ext cx="2954655" cy="230832"/>
          </a:xfrm>
          <a:prstGeom prst="rect">
            <a:avLst/>
          </a:prstGeom>
          <a:noFill/>
          <a:ln>
            <a:noFill/>
          </a:ln>
        </p:spPr>
        <p:txBody>
          <a:bodyPr wrap="none" rtlCol="0">
            <a:spAutoFit/>
          </a:bodyPr>
          <a:lstStyle/>
          <a:p>
            <a:pPr algn="ctr"/>
            <a:r>
              <a:rPr lang="en-US" sz="900" b="1">
                <a:solidFill>
                  <a:srgbClr val="0000FF"/>
                </a:solidFill>
                <a:latin typeface="Arial Narrow"/>
                <a:cs typeface="Arial Narrow"/>
              </a:rPr>
              <a:t>until upper limit reached, do on candidate pools</a:t>
            </a:r>
            <a:r>
              <a:rPr lang="en-US" sz="900" b="1">
                <a:latin typeface="Arial Narrow"/>
                <a:cs typeface="Arial Narrow"/>
              </a:rPr>
              <a:t> rep rm -force</a:t>
            </a:r>
          </a:p>
        </p:txBody>
      </p:sp>
      <p:sp>
        <p:nvSpPr>
          <p:cNvPr id="100" name="TextBox 99"/>
          <p:cNvSpPr txBox="1"/>
          <p:nvPr/>
        </p:nvSpPr>
        <p:spPr>
          <a:xfrm>
            <a:off x="3987331" y="5818386"/>
            <a:ext cx="1120842" cy="215444"/>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Fire-and-forget</a:t>
            </a:r>
          </a:p>
        </p:txBody>
      </p:sp>
      <p:cxnSp>
        <p:nvCxnSpPr>
          <p:cNvPr id="65" name="Straight Arrow Connector 64"/>
          <p:cNvCxnSpPr/>
          <p:nvPr/>
        </p:nvCxnSpPr>
        <p:spPr>
          <a:xfrm>
            <a:off x="5119682" y="5696701"/>
            <a:ext cx="3415855"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5090906" y="5455506"/>
            <a:ext cx="2762295" cy="230832"/>
          </a:xfrm>
          <a:prstGeom prst="rect">
            <a:avLst/>
          </a:prstGeom>
          <a:noFill/>
        </p:spPr>
        <p:txBody>
          <a:bodyPr wrap="none" rtlCol="0">
            <a:spAutoFit/>
          </a:bodyPr>
          <a:lstStyle/>
          <a:p>
            <a:r>
              <a:rPr lang="en-US" sz="900" b="1">
                <a:solidFill>
                  <a:srgbClr val="0000FF"/>
                </a:solidFill>
                <a:latin typeface="Arial Narrow"/>
                <a:cs typeface="Arial Narrow"/>
              </a:rPr>
              <a:t>scatter/gather </a:t>
            </a:r>
            <a:r>
              <a:rPr lang="en-US" sz="900" b="1">
                <a:latin typeface="Arial Narrow"/>
                <a:cs typeface="Arial Narrow"/>
              </a:rPr>
              <a:t>rep ls pnfsid on other active pools of group</a:t>
            </a:r>
          </a:p>
        </p:txBody>
      </p:sp>
      <p:sp>
        <p:nvSpPr>
          <p:cNvPr id="69" name="Rectangle 68"/>
          <p:cNvSpPr/>
          <p:nvPr/>
        </p:nvSpPr>
        <p:spPr>
          <a:xfrm>
            <a:off x="5064156" y="5431281"/>
            <a:ext cx="3542626" cy="348259"/>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TextBox 69"/>
          <p:cNvSpPr txBox="1"/>
          <p:nvPr/>
        </p:nvSpPr>
        <p:spPr>
          <a:xfrm>
            <a:off x="1673585" y="1158436"/>
            <a:ext cx="1920305" cy="230832"/>
          </a:xfrm>
          <a:prstGeom prst="rect">
            <a:avLst/>
          </a:prstGeom>
          <a:noFill/>
        </p:spPr>
        <p:txBody>
          <a:bodyPr wrap="none" rtlCol="0">
            <a:spAutoFit/>
          </a:bodyPr>
          <a:lstStyle/>
          <a:p>
            <a:r>
              <a:rPr lang="en-US" sz="900" b="1">
                <a:latin typeface="Arial Narrow"/>
                <a:cs typeface="Arial Narrow"/>
              </a:rPr>
              <a:t>(if yes) enqueue message  (and return)</a:t>
            </a:r>
          </a:p>
        </p:txBody>
      </p:sp>
      <p:cxnSp>
        <p:nvCxnSpPr>
          <p:cNvPr id="80" name="Straight Arrow Connector 79"/>
          <p:cNvCxnSpPr/>
          <p:nvPr/>
        </p:nvCxnSpPr>
        <p:spPr>
          <a:xfrm>
            <a:off x="1725877" y="1927270"/>
            <a:ext cx="1136784"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81" name="TextBox 80"/>
          <p:cNvSpPr txBox="1"/>
          <p:nvPr/>
        </p:nvSpPr>
        <p:spPr>
          <a:xfrm>
            <a:off x="1646360" y="1680843"/>
            <a:ext cx="1189091" cy="230832"/>
          </a:xfrm>
          <a:prstGeom prst="rect">
            <a:avLst/>
          </a:prstGeom>
          <a:noFill/>
        </p:spPr>
        <p:txBody>
          <a:bodyPr wrap="none" rtlCol="0">
            <a:spAutoFit/>
          </a:bodyPr>
          <a:lstStyle/>
          <a:p>
            <a:pPr algn="ctr"/>
            <a:r>
              <a:rPr lang="en-US" sz="900" b="1">
                <a:latin typeface="Arial Narrow"/>
                <a:cs typeface="Arial Narrow"/>
              </a:rPr>
              <a:t>(if no) register request</a:t>
            </a:r>
          </a:p>
        </p:txBody>
      </p:sp>
      <p:sp>
        <p:nvSpPr>
          <p:cNvPr id="86" name="TextBox 85"/>
          <p:cNvSpPr txBox="1"/>
          <p:nvPr/>
        </p:nvSpPr>
        <p:spPr>
          <a:xfrm>
            <a:off x="1653822" y="1892246"/>
            <a:ext cx="731597" cy="230832"/>
          </a:xfrm>
          <a:prstGeom prst="rect">
            <a:avLst/>
          </a:prstGeom>
          <a:noFill/>
        </p:spPr>
        <p:txBody>
          <a:bodyPr wrap="none" rtlCol="0">
            <a:spAutoFit/>
          </a:bodyPr>
          <a:lstStyle/>
          <a:p>
            <a:pPr algn="ctr"/>
            <a:r>
              <a:rPr lang="en-US" sz="900" b="1">
                <a:latin typeface="Arial Narrow"/>
                <a:cs typeface="Arial Narrow"/>
              </a:rPr>
              <a:t>(else return)</a:t>
            </a:r>
          </a:p>
        </p:txBody>
      </p:sp>
      <p:sp>
        <p:nvSpPr>
          <p:cNvPr id="87" name="TextBox 86"/>
          <p:cNvSpPr txBox="1"/>
          <p:nvPr/>
        </p:nvSpPr>
        <p:spPr>
          <a:xfrm>
            <a:off x="1655365" y="2329006"/>
            <a:ext cx="1159292" cy="230832"/>
          </a:xfrm>
          <a:prstGeom prst="rect">
            <a:avLst/>
          </a:prstGeom>
          <a:noFill/>
        </p:spPr>
        <p:txBody>
          <a:bodyPr wrap="none" rtlCol="0">
            <a:spAutoFit/>
          </a:bodyPr>
          <a:lstStyle/>
          <a:p>
            <a:r>
              <a:rPr lang="en-US" sz="900" b="1">
                <a:latin typeface="Arial Narrow"/>
                <a:cs typeface="Arial Narrow"/>
              </a:rPr>
              <a:t>execute request task</a:t>
            </a:r>
          </a:p>
        </p:txBody>
      </p:sp>
      <p:sp>
        <p:nvSpPr>
          <p:cNvPr id="90" name="TextBox 89"/>
          <p:cNvSpPr txBox="1"/>
          <p:nvPr/>
        </p:nvSpPr>
        <p:spPr>
          <a:xfrm>
            <a:off x="1714537" y="2052814"/>
            <a:ext cx="1043876" cy="230832"/>
          </a:xfrm>
          <a:prstGeom prst="rect">
            <a:avLst/>
          </a:prstGeom>
          <a:noFill/>
        </p:spPr>
        <p:txBody>
          <a:bodyPr wrap="none" rtlCol="0">
            <a:spAutoFit/>
          </a:bodyPr>
          <a:lstStyle/>
          <a:p>
            <a:pPr algn="ctr"/>
            <a:r>
              <a:rPr lang="en-US" sz="900" b="1">
                <a:latin typeface="Arial Narrow"/>
                <a:cs typeface="Arial Narrow"/>
              </a:rPr>
              <a:t>psu get pool group</a:t>
            </a:r>
          </a:p>
        </p:txBody>
      </p:sp>
      <p:cxnSp>
        <p:nvCxnSpPr>
          <p:cNvPr id="101" name="Straight Arrow Connector 100"/>
          <p:cNvCxnSpPr/>
          <p:nvPr/>
        </p:nvCxnSpPr>
        <p:spPr>
          <a:xfrm>
            <a:off x="1716749" y="2294986"/>
            <a:ext cx="4536948"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2" name="Date Placeholder 1"/>
          <p:cNvSpPr>
            <a:spLocks noGrp="1"/>
          </p:cNvSpPr>
          <p:nvPr>
            <p:ph type="dt" sz="half" idx="10"/>
          </p:nvPr>
        </p:nvSpPr>
        <p:spPr/>
        <p:txBody>
          <a:bodyPr/>
          <a:lstStyle/>
          <a:p>
            <a:r>
              <a:rPr lang="en-US"/>
              <a:t>dCache User Workshop</a:t>
            </a:r>
          </a:p>
        </p:txBody>
      </p:sp>
      <p:sp>
        <p:nvSpPr>
          <p:cNvPr id="3" name="Footer Placeholder 2"/>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24281456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4677" y="28606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5" name="TextBox 4"/>
          <p:cNvSpPr txBox="1"/>
          <p:nvPr/>
        </p:nvSpPr>
        <p:spPr>
          <a:xfrm>
            <a:off x="3452300"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Executor/Task</a:t>
            </a:r>
          </a:p>
        </p:txBody>
      </p:sp>
      <p:sp>
        <p:nvSpPr>
          <p:cNvPr id="6" name="TextBox 5"/>
          <p:cNvSpPr txBox="1"/>
          <p:nvPr/>
        </p:nvSpPr>
        <p:spPr>
          <a:xfrm>
            <a:off x="4591242"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RequestHandler</a:t>
            </a:r>
          </a:p>
        </p:txBody>
      </p:sp>
      <p:sp>
        <p:nvSpPr>
          <p:cNvPr id="7" name="TextBox 6"/>
          <p:cNvSpPr txBox="1"/>
          <p:nvPr/>
        </p:nvSpPr>
        <p:spPr>
          <a:xfrm>
            <a:off x="5730504"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8" name="TextBox 7"/>
          <p:cNvSpPr txBox="1"/>
          <p:nvPr/>
        </p:nvSpPr>
        <p:spPr>
          <a:xfrm>
            <a:off x="6868438"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9" name="TextBox 8"/>
          <p:cNvSpPr txBox="1"/>
          <p:nvPr/>
        </p:nvSpPr>
        <p:spPr>
          <a:xfrm>
            <a:off x="8003465" y="27472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sp>
        <p:nvSpPr>
          <p:cNvPr id="19" name="TextBox 18"/>
          <p:cNvSpPr txBox="1"/>
          <p:nvPr/>
        </p:nvSpPr>
        <p:spPr>
          <a:xfrm>
            <a:off x="1184677" y="643725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MessageHandler</a:t>
            </a:r>
          </a:p>
        </p:txBody>
      </p:sp>
      <p:sp>
        <p:nvSpPr>
          <p:cNvPr id="20" name="TextBox 19"/>
          <p:cNvSpPr txBox="1"/>
          <p:nvPr/>
        </p:nvSpPr>
        <p:spPr>
          <a:xfrm>
            <a:off x="3452300"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Executor</a:t>
            </a:r>
          </a:p>
        </p:txBody>
      </p:sp>
      <p:sp>
        <p:nvSpPr>
          <p:cNvPr id="21" name="TextBox 20"/>
          <p:cNvSpPr txBox="1"/>
          <p:nvPr/>
        </p:nvSpPr>
        <p:spPr>
          <a:xfrm>
            <a:off x="4591242"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TaskHandler</a:t>
            </a:r>
          </a:p>
        </p:txBody>
      </p:sp>
      <p:sp>
        <p:nvSpPr>
          <p:cNvPr id="22" name="TextBox 21"/>
          <p:cNvSpPr txBox="1"/>
          <p:nvPr/>
        </p:nvSpPr>
        <p:spPr>
          <a:xfrm>
            <a:off x="5730504"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PoolMonitor</a:t>
            </a:r>
          </a:p>
        </p:txBody>
      </p:sp>
      <p:sp>
        <p:nvSpPr>
          <p:cNvPr id="23" name="TextBox 22"/>
          <p:cNvSpPr txBox="1"/>
          <p:nvPr/>
        </p:nvSpPr>
        <p:spPr>
          <a:xfrm>
            <a:off x="6868438"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Namespace</a:t>
            </a:r>
          </a:p>
        </p:txBody>
      </p:sp>
      <p:sp>
        <p:nvSpPr>
          <p:cNvPr id="24" name="TextBox 23"/>
          <p:cNvSpPr txBox="1"/>
          <p:nvPr/>
        </p:nvSpPr>
        <p:spPr>
          <a:xfrm>
            <a:off x="8003465" y="642591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Pool</a:t>
            </a:r>
          </a:p>
        </p:txBody>
      </p:sp>
      <p:cxnSp>
        <p:nvCxnSpPr>
          <p:cNvPr id="26" name="Straight Connector 25"/>
          <p:cNvCxnSpPr>
            <a:stCxn id="4" idx="2"/>
            <a:endCxn id="19" idx="0"/>
          </p:cNvCxnSpPr>
          <p:nvPr/>
        </p:nvCxnSpPr>
        <p:spPr>
          <a:xfrm>
            <a:off x="1716749" y="53229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2"/>
            <a:endCxn id="20" idx="0"/>
          </p:cNvCxnSpPr>
          <p:nvPr/>
        </p:nvCxnSpPr>
        <p:spPr>
          <a:xfrm>
            <a:off x="3984372"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a:stCxn id="6" idx="2"/>
            <a:endCxn id="21" idx="0"/>
          </p:cNvCxnSpPr>
          <p:nvPr/>
        </p:nvCxnSpPr>
        <p:spPr>
          <a:xfrm>
            <a:off x="5123314"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7" idx="2"/>
            <a:endCxn id="22" idx="0"/>
          </p:cNvCxnSpPr>
          <p:nvPr/>
        </p:nvCxnSpPr>
        <p:spPr>
          <a:xfrm>
            <a:off x="6262576"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a:stCxn id="8" idx="2"/>
            <a:endCxn id="23" idx="0"/>
          </p:cNvCxnSpPr>
          <p:nvPr/>
        </p:nvCxnSpPr>
        <p:spPr>
          <a:xfrm>
            <a:off x="7400510"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a:stCxn id="9" idx="2"/>
            <a:endCxn id="24" idx="0"/>
          </p:cNvCxnSpPr>
          <p:nvPr/>
        </p:nvCxnSpPr>
        <p:spPr>
          <a:xfrm>
            <a:off x="8535537" y="52095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97413" y="2294021"/>
            <a:ext cx="2258316"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33" name="TextBox 32"/>
          <p:cNvSpPr txBox="1"/>
          <p:nvPr/>
        </p:nvSpPr>
        <p:spPr>
          <a:xfrm>
            <a:off x="2323657" y="27970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sp>
        <p:nvSpPr>
          <p:cNvPr id="35" name="TextBox 34"/>
          <p:cNvSpPr txBox="1"/>
          <p:nvPr/>
        </p:nvSpPr>
        <p:spPr>
          <a:xfrm>
            <a:off x="2323657" y="643089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Queues</a:t>
            </a:r>
          </a:p>
        </p:txBody>
      </p:sp>
      <p:cxnSp>
        <p:nvCxnSpPr>
          <p:cNvPr id="37" name="Straight Connector 36"/>
          <p:cNvCxnSpPr>
            <a:stCxn id="33" idx="2"/>
            <a:endCxn id="35" idx="0"/>
          </p:cNvCxnSpPr>
          <p:nvPr/>
        </p:nvCxnSpPr>
        <p:spPr>
          <a:xfrm>
            <a:off x="2855729" y="525930"/>
            <a:ext cx="0" cy="5904962"/>
          </a:xfrm>
          <a:prstGeom prst="line">
            <a:avLst/>
          </a:prstGeom>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519328" y="2405927"/>
            <a:ext cx="1294476" cy="230832"/>
          </a:xfrm>
          <a:prstGeom prst="rect">
            <a:avLst/>
          </a:prstGeom>
          <a:noFill/>
        </p:spPr>
        <p:txBody>
          <a:bodyPr wrap="none" rtlCol="0">
            <a:spAutoFit/>
          </a:bodyPr>
          <a:lstStyle/>
          <a:p>
            <a:r>
              <a:rPr lang="en-US" sz="900" b="1">
                <a:latin typeface="Arial Narrow"/>
                <a:cs typeface="Arial Narrow"/>
              </a:rPr>
              <a:t>CheckReplicaCoherency</a:t>
            </a:r>
          </a:p>
        </p:txBody>
      </p:sp>
      <p:cxnSp>
        <p:nvCxnSpPr>
          <p:cNvPr id="39" name="Straight Arrow Connector 38"/>
          <p:cNvCxnSpPr/>
          <p:nvPr/>
        </p:nvCxnSpPr>
        <p:spPr>
          <a:xfrm>
            <a:off x="1718945" y="3000513"/>
            <a:ext cx="226542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689385" y="2777175"/>
            <a:ext cx="761747" cy="230832"/>
          </a:xfrm>
          <a:prstGeom prst="rect">
            <a:avLst/>
          </a:prstGeom>
          <a:noFill/>
        </p:spPr>
        <p:txBody>
          <a:bodyPr wrap="none" rtlCol="0">
            <a:spAutoFit/>
          </a:bodyPr>
          <a:lstStyle/>
          <a:p>
            <a:r>
              <a:rPr lang="en-US" sz="900" b="1">
                <a:latin typeface="Arial Narrow"/>
                <a:cs typeface="Arial Narrow"/>
              </a:rPr>
              <a:t>execute task</a:t>
            </a:r>
          </a:p>
        </p:txBody>
      </p:sp>
      <p:sp>
        <p:nvSpPr>
          <p:cNvPr id="43" name="TextBox 42"/>
          <p:cNvSpPr txBox="1"/>
          <p:nvPr/>
        </p:nvSpPr>
        <p:spPr>
          <a:xfrm>
            <a:off x="588772" y="571478"/>
            <a:ext cx="1107996" cy="369332"/>
          </a:xfrm>
          <a:prstGeom prst="rect">
            <a:avLst/>
          </a:prstGeom>
          <a:noFill/>
        </p:spPr>
        <p:txBody>
          <a:bodyPr wrap="none" rtlCol="0">
            <a:spAutoFit/>
          </a:bodyPr>
          <a:lstStyle/>
          <a:p>
            <a:r>
              <a:rPr lang="en-US" sz="900" b="1">
                <a:latin typeface="Arial Narrow"/>
                <a:cs typeface="Arial Narrow"/>
              </a:rPr>
              <a:t>pause cache </a:t>
            </a:r>
          </a:p>
          <a:p>
            <a:r>
              <a:rPr lang="en-US" sz="900" b="1">
                <a:latin typeface="Arial Narrow"/>
                <a:cs typeface="Arial Narrow"/>
              </a:rPr>
              <a:t>location processing	</a:t>
            </a:r>
          </a:p>
        </p:txBody>
      </p:sp>
      <p:cxnSp>
        <p:nvCxnSpPr>
          <p:cNvPr id="46" name="Straight Arrow Connector 45"/>
          <p:cNvCxnSpPr/>
          <p:nvPr/>
        </p:nvCxnSpPr>
        <p:spPr>
          <a:xfrm>
            <a:off x="593242" y="926849"/>
            <a:ext cx="1106701"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56700" y="286069"/>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Cron Module</a:t>
            </a:r>
          </a:p>
        </p:txBody>
      </p:sp>
      <p:sp>
        <p:nvSpPr>
          <p:cNvPr id="48" name="TextBox 47"/>
          <p:cNvSpPr txBox="1"/>
          <p:nvPr/>
        </p:nvSpPr>
        <p:spPr>
          <a:xfrm>
            <a:off x="56700" y="6437252"/>
            <a:ext cx="1064143" cy="246221"/>
          </a:xfrm>
          <a:prstGeom prst="rect">
            <a:avLst/>
          </a:prstGeom>
          <a:noFill/>
          <a:ln w="12700" cmpd="sng">
            <a:solidFill>
              <a:schemeClr val="accent1"/>
            </a:solidFill>
          </a:ln>
        </p:spPr>
        <p:txBody>
          <a:bodyPr wrap="square" rtlCol="0">
            <a:spAutoFit/>
          </a:bodyPr>
          <a:lstStyle/>
          <a:p>
            <a:pPr algn="ctr"/>
            <a:r>
              <a:rPr lang="en-US" sz="1000" b="1">
                <a:solidFill>
                  <a:schemeClr val="accent1"/>
                </a:solidFill>
              </a:rPr>
              <a:t>Cron Module</a:t>
            </a:r>
          </a:p>
        </p:txBody>
      </p:sp>
      <p:cxnSp>
        <p:nvCxnSpPr>
          <p:cNvPr id="49" name="Straight Connector 48"/>
          <p:cNvCxnSpPr>
            <a:stCxn id="47" idx="2"/>
            <a:endCxn id="48" idx="0"/>
          </p:cNvCxnSpPr>
          <p:nvPr/>
        </p:nvCxnSpPr>
        <p:spPr>
          <a:xfrm>
            <a:off x="588772" y="532290"/>
            <a:ext cx="0" cy="5904962"/>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587368" y="4572070"/>
            <a:ext cx="1106701"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86073" y="4180058"/>
            <a:ext cx="1107996" cy="369332"/>
          </a:xfrm>
          <a:prstGeom prst="rect">
            <a:avLst/>
          </a:prstGeom>
          <a:noFill/>
        </p:spPr>
        <p:txBody>
          <a:bodyPr wrap="none" rtlCol="0">
            <a:spAutoFit/>
          </a:bodyPr>
          <a:lstStyle/>
          <a:p>
            <a:r>
              <a:rPr lang="en-US" sz="900" b="1">
                <a:latin typeface="Arial Narrow"/>
                <a:cs typeface="Arial Narrow"/>
              </a:rPr>
              <a:t>resume cache </a:t>
            </a:r>
          </a:p>
          <a:p>
            <a:r>
              <a:rPr lang="en-US" sz="900" b="1">
                <a:latin typeface="Arial Narrow"/>
                <a:cs typeface="Arial Narrow"/>
              </a:rPr>
              <a:t>location processing	</a:t>
            </a:r>
          </a:p>
        </p:txBody>
      </p:sp>
      <p:sp>
        <p:nvSpPr>
          <p:cNvPr id="44" name="TextBox 43"/>
          <p:cNvSpPr txBox="1"/>
          <p:nvPr/>
        </p:nvSpPr>
        <p:spPr>
          <a:xfrm>
            <a:off x="1774036" y="746204"/>
            <a:ext cx="1797950" cy="338554"/>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blocks until current replication jobs complete.</a:t>
            </a:r>
          </a:p>
        </p:txBody>
      </p:sp>
      <p:sp>
        <p:nvSpPr>
          <p:cNvPr id="45" name="TextBox 44"/>
          <p:cNvSpPr txBox="1"/>
          <p:nvPr/>
        </p:nvSpPr>
        <p:spPr>
          <a:xfrm>
            <a:off x="562778" y="1240058"/>
            <a:ext cx="1893987" cy="230832"/>
          </a:xfrm>
          <a:prstGeom prst="rect">
            <a:avLst/>
          </a:prstGeom>
          <a:noFill/>
        </p:spPr>
        <p:txBody>
          <a:bodyPr wrap="none" rtlCol="0">
            <a:spAutoFit/>
          </a:bodyPr>
          <a:lstStyle/>
          <a:p>
            <a:pPr algn="ctr"/>
            <a:r>
              <a:rPr lang="en-US" sz="900" b="1">
                <a:latin typeface="Arial Narrow"/>
                <a:cs typeface="Arial Narrow"/>
              </a:rPr>
              <a:t>psu get pool groups, replica metadata</a:t>
            </a:r>
          </a:p>
        </p:txBody>
      </p:sp>
      <p:cxnSp>
        <p:nvCxnSpPr>
          <p:cNvPr id="51" name="Straight Arrow Connector 50"/>
          <p:cNvCxnSpPr/>
          <p:nvPr/>
        </p:nvCxnSpPr>
        <p:spPr>
          <a:xfrm>
            <a:off x="593242" y="1486326"/>
            <a:ext cx="5650050"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4024482" y="2323339"/>
            <a:ext cx="1073619" cy="230832"/>
          </a:xfrm>
          <a:prstGeom prst="rect">
            <a:avLst/>
          </a:prstGeom>
          <a:noFill/>
        </p:spPr>
        <p:txBody>
          <a:bodyPr wrap="none" rtlCol="0">
            <a:spAutoFit/>
          </a:bodyPr>
          <a:lstStyle/>
          <a:p>
            <a:pPr algn="ctr"/>
            <a:r>
              <a:rPr lang="en-US" sz="900" b="1">
                <a:solidFill>
                  <a:srgbClr val="0000FF"/>
                </a:solidFill>
                <a:latin typeface="Arial Narrow"/>
                <a:cs typeface="Arial Narrow"/>
              </a:rPr>
              <a:t>for each active pool</a:t>
            </a:r>
          </a:p>
        </p:txBody>
      </p:sp>
      <p:sp>
        <p:nvSpPr>
          <p:cNvPr id="10" name="Rectangle 9"/>
          <p:cNvSpPr/>
          <p:nvPr/>
        </p:nvSpPr>
        <p:spPr>
          <a:xfrm>
            <a:off x="3821896" y="2324272"/>
            <a:ext cx="4905542" cy="1149556"/>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TextBox 52"/>
          <p:cNvSpPr txBox="1"/>
          <p:nvPr/>
        </p:nvSpPr>
        <p:spPr>
          <a:xfrm>
            <a:off x="528758" y="2064392"/>
            <a:ext cx="1499723" cy="230832"/>
          </a:xfrm>
          <a:prstGeom prst="rect">
            <a:avLst/>
          </a:prstGeom>
          <a:noFill/>
        </p:spPr>
        <p:txBody>
          <a:bodyPr wrap="none" rtlCol="0">
            <a:spAutoFit/>
          </a:bodyPr>
          <a:lstStyle/>
          <a:p>
            <a:r>
              <a:rPr lang="en-US" sz="900" b="1">
                <a:latin typeface="Arial Narrow"/>
                <a:cs typeface="Arial Narrow"/>
              </a:rPr>
              <a:t>register active pools for scan</a:t>
            </a:r>
          </a:p>
        </p:txBody>
      </p:sp>
      <p:cxnSp>
        <p:nvCxnSpPr>
          <p:cNvPr id="54" name="Straight Arrow Connector 53"/>
          <p:cNvCxnSpPr/>
          <p:nvPr/>
        </p:nvCxnSpPr>
        <p:spPr>
          <a:xfrm>
            <a:off x="589787" y="2626142"/>
            <a:ext cx="1106981"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4069001" y="2617953"/>
            <a:ext cx="4344385" cy="707886"/>
          </a:xfrm>
          <a:prstGeom prst="rect">
            <a:avLst/>
          </a:prstGeom>
          <a:solidFill>
            <a:schemeClr val="bg2">
              <a:lumMod val="90000"/>
            </a:schemeClr>
          </a:solidFill>
          <a:ln>
            <a:solidFill>
              <a:srgbClr val="008000"/>
            </a:solidFill>
          </a:ln>
          <a:effectLst>
            <a:outerShdw blurRad="50800" dist="38100" algn="l" rotWithShape="0">
              <a:prstClr val="black">
                <a:alpha val="40000"/>
              </a:prstClr>
            </a:outerShdw>
          </a:effectLst>
        </p:spPr>
        <p:txBody>
          <a:bodyPr wrap="square" rtlCol="0">
            <a:spAutoFit/>
          </a:bodyPr>
          <a:lstStyle/>
          <a:p>
            <a:r>
              <a:rPr lang="en-US" sz="800" b="1">
                <a:solidFill>
                  <a:srgbClr val="008000"/>
                </a:solidFill>
                <a:latin typeface="Courier New"/>
                <a:cs typeface="Courier New"/>
              </a:rPr>
              <a:t>combines the DOWN/RESTART phases of the PoolStatusChanged task (see previous slide), but enforces serialization on the processing first of deficient, then of redundant pnfsids, and serialization by pool within those sections, in order to avoid unnecessary copies and deletes across pools in the group.</a:t>
            </a:r>
          </a:p>
        </p:txBody>
      </p:sp>
      <p:cxnSp>
        <p:nvCxnSpPr>
          <p:cNvPr id="56" name="Straight Arrow Connector 55"/>
          <p:cNvCxnSpPr/>
          <p:nvPr/>
        </p:nvCxnSpPr>
        <p:spPr>
          <a:xfrm flipH="1">
            <a:off x="2844340" y="3600632"/>
            <a:ext cx="1140032"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2837312" y="3337490"/>
            <a:ext cx="926193" cy="230832"/>
          </a:xfrm>
          <a:prstGeom prst="rect">
            <a:avLst/>
          </a:prstGeom>
          <a:noFill/>
        </p:spPr>
        <p:txBody>
          <a:bodyPr wrap="none" rtlCol="0">
            <a:spAutoFit/>
          </a:bodyPr>
          <a:lstStyle/>
          <a:p>
            <a:r>
              <a:rPr lang="en-US" sz="900" b="1">
                <a:latin typeface="Arial Narrow"/>
                <a:cs typeface="Arial Narrow"/>
              </a:rPr>
              <a:t>unregister pools</a:t>
            </a:r>
          </a:p>
        </p:txBody>
      </p:sp>
      <p:cxnSp>
        <p:nvCxnSpPr>
          <p:cNvPr id="58" name="Straight Arrow Connector 57"/>
          <p:cNvCxnSpPr/>
          <p:nvPr/>
        </p:nvCxnSpPr>
        <p:spPr>
          <a:xfrm>
            <a:off x="590770" y="4136108"/>
            <a:ext cx="2258316"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507988" y="3905276"/>
            <a:ext cx="1294420" cy="230832"/>
          </a:xfrm>
          <a:prstGeom prst="rect">
            <a:avLst/>
          </a:prstGeom>
          <a:noFill/>
        </p:spPr>
        <p:txBody>
          <a:bodyPr wrap="none" rtlCol="0">
            <a:spAutoFit/>
          </a:bodyPr>
          <a:lstStyle/>
          <a:p>
            <a:r>
              <a:rPr lang="en-US" sz="900" b="1">
                <a:latin typeface="Arial Narrow"/>
                <a:cs typeface="Arial Narrow"/>
              </a:rPr>
              <a:t>wait for scan completion	</a:t>
            </a:r>
          </a:p>
        </p:txBody>
      </p:sp>
      <p:cxnSp>
        <p:nvCxnSpPr>
          <p:cNvPr id="60" name="Straight Arrow Connector 59"/>
          <p:cNvCxnSpPr/>
          <p:nvPr/>
        </p:nvCxnSpPr>
        <p:spPr>
          <a:xfrm>
            <a:off x="1699943" y="4889537"/>
            <a:ext cx="1144397" cy="0"/>
          </a:xfrm>
          <a:prstGeom prst="straightConnector1">
            <a:avLst/>
          </a:prstGeom>
          <a:ln w="6350" cmpd="sng">
            <a:solidFill>
              <a:srgbClr val="800000"/>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1666328" y="4656594"/>
            <a:ext cx="1252548" cy="230832"/>
          </a:xfrm>
          <a:prstGeom prst="rect">
            <a:avLst/>
          </a:prstGeom>
          <a:noFill/>
        </p:spPr>
        <p:txBody>
          <a:bodyPr wrap="none" rtlCol="0">
            <a:spAutoFit/>
          </a:bodyPr>
          <a:lstStyle/>
          <a:p>
            <a:r>
              <a:rPr lang="en-US" sz="900" b="1">
                <a:latin typeface="Arial Narrow"/>
                <a:cs typeface="Arial Narrow"/>
              </a:rPr>
              <a:t>drain waiting messages	</a:t>
            </a:r>
          </a:p>
        </p:txBody>
      </p:sp>
      <p:sp>
        <p:nvSpPr>
          <p:cNvPr id="62" name="TextBox 61"/>
          <p:cNvSpPr txBox="1"/>
          <p:nvPr/>
        </p:nvSpPr>
        <p:spPr>
          <a:xfrm>
            <a:off x="1036243" y="5005187"/>
            <a:ext cx="1351652" cy="230832"/>
          </a:xfrm>
          <a:prstGeom prst="rect">
            <a:avLst/>
          </a:prstGeom>
          <a:noFill/>
        </p:spPr>
        <p:txBody>
          <a:bodyPr wrap="none" rtlCol="0">
            <a:spAutoFit/>
          </a:bodyPr>
          <a:lstStyle/>
          <a:p>
            <a:pPr algn="ctr"/>
            <a:r>
              <a:rPr lang="en-US" sz="900" b="1">
                <a:solidFill>
                  <a:srgbClr val="0000FF"/>
                </a:solidFill>
                <a:latin typeface="Arial Narrow"/>
                <a:cs typeface="Arial Narrow"/>
              </a:rPr>
              <a:t>for each queued message</a:t>
            </a:r>
          </a:p>
        </p:txBody>
      </p:sp>
      <p:cxnSp>
        <p:nvCxnSpPr>
          <p:cNvPr id="63" name="Straight Arrow Connector 62"/>
          <p:cNvCxnSpPr/>
          <p:nvPr/>
        </p:nvCxnSpPr>
        <p:spPr>
          <a:xfrm>
            <a:off x="1146998" y="5794852"/>
            <a:ext cx="576407" cy="0"/>
          </a:xfrm>
          <a:prstGeom prst="straightConnector1">
            <a:avLst/>
          </a:prstGeom>
          <a:ln w="6350" cmpd="sng">
            <a:solidFill>
              <a:srgbClr val="800000"/>
            </a:solidFill>
            <a:headEnd type="none"/>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1146998" y="5297040"/>
            <a:ext cx="553350" cy="0"/>
          </a:xfrm>
          <a:prstGeom prst="straightConnector1">
            <a:avLst/>
          </a:prstGeom>
          <a:ln w="6350" cmpd="sng">
            <a:solidFill>
              <a:srgbClr val="800000"/>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V="1">
            <a:off x="1146998" y="5297040"/>
            <a:ext cx="0" cy="497812"/>
          </a:xfrm>
          <a:prstGeom prst="straightConnector1">
            <a:avLst/>
          </a:prstGeom>
          <a:ln w="6350" cmpd="sng">
            <a:solidFill>
              <a:srgbClr val="800000"/>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1115354" y="5418518"/>
            <a:ext cx="931772" cy="230832"/>
          </a:xfrm>
          <a:prstGeom prst="rect">
            <a:avLst/>
          </a:prstGeom>
          <a:noFill/>
        </p:spPr>
        <p:txBody>
          <a:bodyPr wrap="none" rtlCol="0">
            <a:spAutoFit/>
          </a:bodyPr>
          <a:lstStyle/>
          <a:p>
            <a:r>
              <a:rPr lang="en-US" sz="900" b="1">
                <a:latin typeface="Arial Narrow"/>
                <a:cs typeface="Arial Narrow"/>
              </a:rPr>
              <a:t>message arrived</a:t>
            </a:r>
          </a:p>
        </p:txBody>
      </p:sp>
      <p:sp>
        <p:nvSpPr>
          <p:cNvPr id="67" name="Rectangle 66"/>
          <p:cNvSpPr/>
          <p:nvPr/>
        </p:nvSpPr>
        <p:spPr>
          <a:xfrm>
            <a:off x="507988" y="1644334"/>
            <a:ext cx="8336894" cy="2158881"/>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Rectangle 67"/>
          <p:cNvSpPr/>
          <p:nvPr/>
        </p:nvSpPr>
        <p:spPr>
          <a:xfrm>
            <a:off x="904015" y="4998356"/>
            <a:ext cx="1647799" cy="1012566"/>
          </a:xfrm>
          <a:prstGeom prst="rect">
            <a:avLst/>
          </a:prstGeom>
          <a:noFill/>
          <a:ln>
            <a:solidFill>
              <a:srgbClr val="0000FF"/>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TextBox 68"/>
          <p:cNvSpPr txBox="1"/>
          <p:nvPr/>
        </p:nvSpPr>
        <p:spPr>
          <a:xfrm>
            <a:off x="525857" y="1644334"/>
            <a:ext cx="1582484" cy="230832"/>
          </a:xfrm>
          <a:prstGeom prst="rect">
            <a:avLst/>
          </a:prstGeom>
          <a:noFill/>
        </p:spPr>
        <p:txBody>
          <a:bodyPr wrap="none" rtlCol="0">
            <a:spAutoFit/>
          </a:bodyPr>
          <a:lstStyle/>
          <a:p>
            <a:pPr algn="ctr"/>
            <a:r>
              <a:rPr lang="en-US" sz="900" b="1">
                <a:solidFill>
                  <a:srgbClr val="0000FF"/>
                </a:solidFill>
                <a:latin typeface="Arial Narrow"/>
                <a:cs typeface="Arial Narrow"/>
              </a:rPr>
              <a:t>for each replicating pool group</a:t>
            </a:r>
          </a:p>
        </p:txBody>
      </p:sp>
      <p:sp>
        <p:nvSpPr>
          <p:cNvPr id="2" name="Date Placeholder 1"/>
          <p:cNvSpPr>
            <a:spLocks noGrp="1"/>
          </p:cNvSpPr>
          <p:nvPr>
            <p:ph type="dt" sz="half" idx="10"/>
          </p:nvPr>
        </p:nvSpPr>
        <p:spPr/>
        <p:txBody>
          <a:bodyPr/>
          <a:lstStyle/>
          <a:p>
            <a:r>
              <a:rPr lang="en-US"/>
              <a:t>dCache User Workshop</a:t>
            </a:r>
          </a:p>
        </p:txBody>
      </p:sp>
      <p:sp>
        <p:nvSpPr>
          <p:cNvPr id="3" name="Footer Placeholder 2"/>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87588646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459366"/>
            <a:ext cx="8229600" cy="1241664"/>
          </a:xfrm>
        </p:spPr>
        <p:txBody>
          <a:bodyPr>
            <a:normAutofit fontScale="90000"/>
          </a:bodyPr>
          <a:lstStyle/>
          <a:p>
            <a:r>
              <a:rPr lang="en-US" sz="3200">
                <a:solidFill>
                  <a:srgbClr val="000090"/>
                </a:solidFill>
              </a:rPr>
              <a:t>Addendum: </a:t>
            </a:r>
            <a:br>
              <a:rPr lang="en-US" sz="3200">
                <a:solidFill>
                  <a:srgbClr val="000090"/>
                </a:solidFill>
              </a:rPr>
            </a:br>
            <a:r>
              <a:rPr lang="en-US" sz="3200">
                <a:solidFill>
                  <a:srgbClr val="000090"/>
                </a:solidFill>
              </a:rPr>
              <a:t>Why Replica Manager should interact with the Migration Module and not the Pool Manager</a:t>
            </a:r>
            <a:r>
              <a:rPr lang="en-US" sz="3200"/>
              <a:t>	</a:t>
            </a:r>
          </a:p>
        </p:txBody>
      </p:sp>
      <p:sp>
        <p:nvSpPr>
          <p:cNvPr id="2" name="Rectangle 1"/>
          <p:cNvSpPr/>
          <p:nvPr/>
        </p:nvSpPr>
        <p:spPr>
          <a:xfrm>
            <a:off x="457200" y="2118359"/>
            <a:ext cx="8281939" cy="3416320"/>
          </a:xfrm>
          <a:prstGeom prst="rect">
            <a:avLst/>
          </a:prstGeom>
        </p:spPr>
        <p:txBody>
          <a:bodyPr wrap="square">
            <a:spAutoFit/>
          </a:bodyPr>
          <a:lstStyle/>
          <a:p>
            <a:pPr marL="171450" indent="-171450">
              <a:buFont typeface="Arial"/>
              <a:buChar char="•"/>
            </a:pPr>
            <a:r>
              <a:rPr lang="en-US">
                <a:solidFill>
                  <a:srgbClr val="000090"/>
                </a:solidFill>
              </a:rPr>
              <a:t>Pool Manager manages </a:t>
            </a:r>
            <a:r>
              <a:rPr lang="en-US" i="1">
                <a:solidFill>
                  <a:srgbClr val="000090"/>
                </a:solidFill>
              </a:rPr>
              <a:t>transfers.</a:t>
            </a:r>
            <a:r>
              <a:rPr lang="en-US">
                <a:solidFill>
                  <a:srgbClr val="000090"/>
                </a:solidFill>
              </a:rPr>
              <a:t>  Its primary job is to do pool selection.  This is designed to respond to client read requests by initiating hot spot replication, staging from files, failing on load, dealing with the aging of files, link fallback etc. Different thresholds can be defined for it which are irrelevant to the replication of a file. The Migration Module on the other hand was designed to operate independently of the Pool Manager, precisely because the task of internally moving files is different from clients reading files.</a:t>
            </a:r>
          </a:p>
          <a:p>
            <a:endParaRPr lang="en-US">
              <a:solidFill>
                <a:srgbClr val="000090"/>
              </a:solidFill>
            </a:endParaRPr>
          </a:p>
          <a:p>
            <a:pPr marL="171450" indent="-171450">
              <a:buFont typeface="Arial"/>
              <a:buChar char="•"/>
            </a:pPr>
            <a:r>
              <a:rPr lang="en-US">
                <a:solidFill>
                  <a:srgbClr val="000090"/>
                </a:solidFill>
              </a:rPr>
              <a:t>Pool Manager queues reads to same file, but not different files. Replica Manager should handle all replication requests via queuing/throttling, i.e., allow only X number of replications of different pnfsids proceeding concurrently.</a:t>
            </a:r>
          </a:p>
          <a:p>
            <a:pPr marL="171450" indent="-171450">
              <a:buFont typeface="Arial"/>
              <a:buChar char="•"/>
            </a:pPr>
            <a:endParaRPr lang="en-US">
              <a:solidFill>
                <a:srgbClr val="000090"/>
              </a:solidFill>
            </a:endParaRPr>
          </a:p>
        </p:txBody>
      </p:sp>
    </p:spTree>
    <p:extLst>
      <p:ext uri="{BB962C8B-B14F-4D97-AF65-F5344CB8AC3E}">
        <p14:creationId xmlns:p14="http://schemas.microsoft.com/office/powerpoint/2010/main" val="39328911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90"/>
                </a:solidFill>
              </a:rPr>
              <a:t>Resilience</a:t>
            </a:r>
            <a:r>
              <a:rPr lang="en-US" b="1"/>
              <a:t>	</a:t>
            </a:r>
          </a:p>
        </p:txBody>
      </p:sp>
      <p:sp>
        <p:nvSpPr>
          <p:cNvPr id="3" name="Content Placeholder 2"/>
          <p:cNvSpPr>
            <a:spLocks noGrp="1"/>
          </p:cNvSpPr>
          <p:nvPr>
            <p:ph idx="1"/>
          </p:nvPr>
        </p:nvSpPr>
        <p:spPr>
          <a:xfrm>
            <a:off x="457200" y="1417639"/>
            <a:ext cx="8229600" cy="5032422"/>
          </a:xfrm>
        </p:spPr>
        <p:txBody>
          <a:bodyPr>
            <a:noAutofit/>
          </a:bodyPr>
          <a:lstStyle/>
          <a:p>
            <a:pPr>
              <a:lnSpc>
                <a:spcPct val="80000"/>
              </a:lnSpc>
            </a:pPr>
            <a:r>
              <a:rPr lang="en-US" sz="2400" b="1" i="1">
                <a:solidFill>
                  <a:srgbClr val="000090"/>
                </a:solidFill>
                <a:sym typeface="Wingdings"/>
              </a:rPr>
              <a:t> d</a:t>
            </a:r>
            <a:r>
              <a:rPr lang="en-US" sz="2400" b="1" i="1">
                <a:solidFill>
                  <a:srgbClr val="000090"/>
                </a:solidFill>
              </a:rPr>
              <a:t>Cache Book,</a:t>
            </a:r>
            <a:r>
              <a:rPr lang="en-US" sz="2400" i="1">
                <a:solidFill>
                  <a:srgbClr val="000090"/>
                </a:solidFill>
              </a:rPr>
              <a:t> </a:t>
            </a:r>
            <a:r>
              <a:rPr lang="en-US" sz="2400" b="1">
                <a:solidFill>
                  <a:srgbClr val="000090"/>
                </a:solidFill>
              </a:rPr>
              <a:t>Chapter II. 6</a:t>
            </a:r>
            <a:r>
              <a:rPr lang="en-US" sz="2400" b="1" i="1">
                <a:solidFill>
                  <a:srgbClr val="000090"/>
                </a:solidFill>
              </a:rPr>
              <a:t>.</a:t>
            </a:r>
          </a:p>
          <a:p>
            <a:pPr lvl="1">
              <a:lnSpc>
                <a:spcPct val="80000"/>
              </a:lnSpc>
            </a:pPr>
            <a:r>
              <a:rPr lang="en-US" sz="2400">
                <a:solidFill>
                  <a:srgbClr val="000090"/>
                </a:solidFill>
                <a:hlinkClick r:id="rId3"/>
              </a:rPr>
              <a:t>http://www.dcache.org/manuals/Book-2.7/config/cf-repman-fhs.shtml</a:t>
            </a:r>
            <a:endParaRPr lang="en-US" sz="2400">
              <a:solidFill>
                <a:srgbClr val="000090"/>
              </a:solidFill>
            </a:endParaRPr>
          </a:p>
          <a:p>
            <a:pPr marL="457200" lvl="1" indent="0">
              <a:lnSpc>
                <a:spcPct val="80000"/>
              </a:lnSpc>
              <a:buNone/>
            </a:pPr>
            <a:endParaRPr lang="en-US" sz="2000"/>
          </a:p>
          <a:p>
            <a:pPr lvl="1">
              <a:lnSpc>
                <a:spcPct val="90000"/>
              </a:lnSpc>
              <a:buFont typeface="Wingdings" charset="2"/>
              <a:buChar char="u"/>
            </a:pPr>
            <a:r>
              <a:rPr lang="en-US" sz="2000" b="1" i="1">
                <a:solidFill>
                  <a:srgbClr val="000090"/>
                </a:solidFill>
              </a:rPr>
              <a:t>replica service </a:t>
            </a:r>
            <a:r>
              <a:rPr lang="en-US" sz="2000">
                <a:solidFill>
                  <a:srgbClr val="000090"/>
                </a:solidFill>
              </a:rPr>
              <a:t>(</a:t>
            </a:r>
            <a:r>
              <a:rPr lang="en-US" sz="2000" b="1">
                <a:solidFill>
                  <a:srgbClr val="000090"/>
                </a:solidFill>
              </a:rPr>
              <a:t>Replica Manager</a:t>
            </a:r>
            <a:r>
              <a:rPr lang="en-US" sz="2000">
                <a:solidFill>
                  <a:srgbClr val="000090"/>
                </a:solidFill>
              </a:rPr>
              <a:t>) controls number of replicas of a file on the pools. </a:t>
            </a:r>
          </a:p>
          <a:p>
            <a:pPr lvl="1">
              <a:lnSpc>
                <a:spcPct val="90000"/>
              </a:lnSpc>
              <a:buFont typeface="Wingdings" charset="2"/>
              <a:buChar char="u"/>
            </a:pPr>
            <a:endParaRPr lang="en-US" sz="2000">
              <a:solidFill>
                <a:srgbClr val="000090"/>
              </a:solidFill>
            </a:endParaRPr>
          </a:p>
          <a:p>
            <a:pPr lvl="1">
              <a:lnSpc>
                <a:spcPct val="90000"/>
              </a:lnSpc>
              <a:buFont typeface="Wingdings" charset="2"/>
              <a:buChar char="u"/>
            </a:pPr>
            <a:r>
              <a:rPr lang="en-US" sz="2000">
                <a:solidFill>
                  <a:srgbClr val="000090"/>
                </a:solidFill>
              </a:rPr>
              <a:t>for higher security and/or availability in absence of tertiary file system:  </a:t>
            </a:r>
          </a:p>
          <a:p>
            <a:pPr lvl="2">
              <a:lnSpc>
                <a:spcPct val="140000"/>
              </a:lnSpc>
            </a:pPr>
            <a:r>
              <a:rPr lang="en-US" sz="1600">
                <a:solidFill>
                  <a:srgbClr val="000090"/>
                </a:solidFill>
              </a:rPr>
              <a:t>Uses p2p to guarantee number of copies of a file is at least 2.  </a:t>
            </a:r>
          </a:p>
          <a:p>
            <a:pPr lvl="2">
              <a:lnSpc>
                <a:spcPct val="140000"/>
              </a:lnSpc>
            </a:pPr>
            <a:r>
              <a:rPr lang="en-US" sz="1600">
                <a:solidFill>
                  <a:srgbClr val="000090"/>
                </a:solidFill>
              </a:rPr>
              <a:t>If four or more replicas exist, some of them will be deleted.</a:t>
            </a:r>
          </a:p>
          <a:p>
            <a:pPr lvl="1">
              <a:lnSpc>
                <a:spcPct val="80000"/>
              </a:lnSpc>
              <a:buFont typeface="Wingdings" charset="2"/>
              <a:buChar char="u"/>
            </a:pPr>
            <a:endParaRPr lang="en-US" sz="2000">
              <a:solidFill>
                <a:srgbClr val="000090"/>
              </a:solidFill>
            </a:endParaRPr>
          </a:p>
          <a:p>
            <a:pPr lvl="1">
              <a:lnSpc>
                <a:spcPct val="80000"/>
              </a:lnSpc>
              <a:buFont typeface="Wingdings" charset="2"/>
              <a:buChar char="u"/>
            </a:pPr>
            <a:r>
              <a:rPr lang="en-US" sz="2000">
                <a:solidFill>
                  <a:srgbClr val="000090"/>
                </a:solidFill>
              </a:rPr>
              <a:t>hybrid mode (resilient pool group, non-resilient groups for HSM, etc.)</a:t>
            </a:r>
          </a:p>
        </p:txBody>
      </p:sp>
      <p:sp>
        <p:nvSpPr>
          <p:cNvPr id="6" name="Date Placeholder 5"/>
          <p:cNvSpPr>
            <a:spLocks noGrp="1"/>
          </p:cNvSpPr>
          <p:nvPr>
            <p:ph type="dt" sz="half" idx="10"/>
          </p:nvPr>
        </p:nvSpPr>
        <p:spPr/>
        <p:txBody>
          <a:bodyPr/>
          <a:lstStyle/>
          <a:p>
            <a:pPr algn="l"/>
            <a:r>
              <a:rPr lang="en-US"/>
              <a:t>dCache User Workshop</a:t>
            </a:r>
          </a:p>
        </p:txBody>
      </p:sp>
      <p:sp>
        <p:nvSpPr>
          <p:cNvPr id="7" name="Footer Placeholder 6"/>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339173622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90"/>
                </a:solidFill>
              </a:rPr>
              <a:t>Current Replica Service</a:t>
            </a:r>
            <a:r>
              <a:rPr lang="en-US"/>
              <a:t>	</a:t>
            </a:r>
          </a:p>
        </p:txBody>
      </p:sp>
      <p:sp>
        <p:nvSpPr>
          <p:cNvPr id="3" name="Content Placeholder 2"/>
          <p:cNvSpPr>
            <a:spLocks noGrp="1"/>
          </p:cNvSpPr>
          <p:nvPr>
            <p:ph idx="1"/>
          </p:nvPr>
        </p:nvSpPr>
        <p:spPr>
          <a:xfrm>
            <a:off x="457200" y="1607897"/>
            <a:ext cx="8229600" cy="5113577"/>
          </a:xfrm>
        </p:spPr>
        <p:txBody>
          <a:bodyPr>
            <a:normAutofit fontScale="55000" lnSpcReduction="20000"/>
          </a:bodyPr>
          <a:lstStyle/>
          <a:p>
            <a:pPr>
              <a:lnSpc>
                <a:spcPct val="120000"/>
              </a:lnSpc>
              <a:spcBef>
                <a:spcPts val="1080"/>
              </a:spcBef>
            </a:pPr>
            <a:r>
              <a:rPr lang="en-US" sz="3600">
                <a:solidFill>
                  <a:srgbClr val="000090"/>
                </a:solidFill>
              </a:rPr>
              <a:t>No significant modification since 2007.</a:t>
            </a:r>
          </a:p>
          <a:p>
            <a:pPr lvl="1">
              <a:lnSpc>
                <a:spcPct val="120000"/>
              </a:lnSpc>
              <a:spcBef>
                <a:spcPts val="1080"/>
              </a:spcBef>
            </a:pPr>
            <a:r>
              <a:rPr lang="en-US">
                <a:solidFill>
                  <a:srgbClr val="000090"/>
                </a:solidFill>
              </a:rPr>
              <a:t>Maintains a rather heavyweight set of database tables (written before move from PNFS to Chimera).</a:t>
            </a:r>
          </a:p>
          <a:p>
            <a:pPr>
              <a:lnSpc>
                <a:spcPct val="120000"/>
              </a:lnSpc>
              <a:spcBef>
                <a:spcPts val="1080"/>
              </a:spcBef>
            </a:pPr>
            <a:r>
              <a:rPr lang="en-US" sz="3600">
                <a:solidFill>
                  <a:srgbClr val="000090"/>
                </a:solidFill>
              </a:rPr>
              <a:t>The basis for replication is established by the pool the file ends up on; if it is in the resilient group, it gets replicated, regardless of the storage information associated with it; hence replication must ultimately be controlled by the way links direct files to pool groups. </a:t>
            </a:r>
          </a:p>
          <a:p>
            <a:pPr lvl="1">
              <a:lnSpc>
                <a:spcPct val="120000"/>
              </a:lnSpc>
              <a:spcBef>
                <a:spcPts val="1080"/>
              </a:spcBef>
            </a:pPr>
            <a:r>
              <a:rPr lang="en-US">
                <a:solidFill>
                  <a:srgbClr val="000090"/>
                </a:solidFill>
              </a:rPr>
              <a:t>Is this how it should work? (what about tags? storage class?)</a:t>
            </a:r>
          </a:p>
          <a:p>
            <a:pPr lvl="1">
              <a:lnSpc>
                <a:spcPct val="120000"/>
              </a:lnSpc>
              <a:spcBef>
                <a:spcPts val="1080"/>
              </a:spcBef>
            </a:pPr>
            <a:r>
              <a:rPr lang="en-US">
                <a:solidFill>
                  <a:srgbClr val="000090"/>
                </a:solidFill>
              </a:rPr>
              <a:t>If it is, is the current behavior consistent?</a:t>
            </a:r>
          </a:p>
          <a:p>
            <a:pPr>
              <a:lnSpc>
                <a:spcPct val="120000"/>
              </a:lnSpc>
              <a:spcBef>
                <a:spcPts val="1080"/>
              </a:spcBef>
            </a:pPr>
            <a:r>
              <a:rPr lang="en-US" sz="3600">
                <a:solidFill>
                  <a:srgbClr val="000090"/>
                </a:solidFill>
              </a:rPr>
              <a:t>Limitations/brittleness: </a:t>
            </a:r>
          </a:p>
          <a:p>
            <a:pPr lvl="1">
              <a:lnSpc>
                <a:spcPct val="120000"/>
              </a:lnSpc>
              <a:spcBef>
                <a:spcPts val="1080"/>
              </a:spcBef>
            </a:pPr>
            <a:r>
              <a:rPr lang="en-US">
                <a:solidFill>
                  <a:srgbClr val="000090"/>
                </a:solidFill>
              </a:rPr>
              <a:t>Allows for only one “resilient” pool group per instance.</a:t>
            </a:r>
          </a:p>
          <a:p>
            <a:pPr marL="914400" lvl="2" indent="0">
              <a:lnSpc>
                <a:spcPct val="120000"/>
              </a:lnSpc>
              <a:spcBef>
                <a:spcPts val="1080"/>
              </a:spcBef>
              <a:buNone/>
            </a:pPr>
            <a:r>
              <a:rPr lang="en-US">
                <a:solidFill>
                  <a:srgbClr val="000090"/>
                </a:solidFill>
              </a:rPr>
              <a:t>To simulate the existence of different resilient groups, one has to run as many Replica Managers as the pool groups one wants to make resilient. This entails hacking broadcast.batch as only one Replica Manager is supported.</a:t>
            </a:r>
          </a:p>
          <a:p>
            <a:pPr lvl="1">
              <a:lnSpc>
                <a:spcPct val="120000"/>
              </a:lnSpc>
              <a:spcBef>
                <a:spcPts val="1080"/>
              </a:spcBef>
            </a:pPr>
            <a:r>
              <a:rPr lang="en-US">
                <a:solidFill>
                  <a:srgbClr val="000090"/>
                </a:solidFill>
              </a:rPr>
              <a:t>Replica range is fixed to 2 &lt;= n &lt;= 3 for all pools in the group.</a:t>
            </a:r>
          </a:p>
        </p:txBody>
      </p:sp>
      <p:sp>
        <p:nvSpPr>
          <p:cNvPr id="6" name="Date Placeholder 5"/>
          <p:cNvSpPr>
            <a:spLocks noGrp="1"/>
          </p:cNvSpPr>
          <p:nvPr>
            <p:ph type="dt" sz="half" idx="10"/>
          </p:nvPr>
        </p:nvSpPr>
        <p:spPr/>
        <p:txBody>
          <a:bodyPr/>
          <a:lstStyle/>
          <a:p>
            <a:pPr algn="l"/>
            <a:r>
              <a:rPr lang="en-US"/>
              <a:t>dCache User Workshop</a:t>
            </a:r>
          </a:p>
        </p:txBody>
      </p:sp>
      <p:sp>
        <p:nvSpPr>
          <p:cNvPr id="7" name="Footer Placeholder 6"/>
          <p:cNvSpPr>
            <a:spLocks noGrp="1"/>
          </p:cNvSpPr>
          <p:nvPr>
            <p:ph type="ftr" sz="quarter" idx="11"/>
          </p:nvPr>
        </p:nvSpPr>
        <p:spPr/>
        <p:txBody>
          <a:bodyPr/>
          <a:lstStyle/>
          <a:p>
            <a:r>
              <a:rPr lang="en-US"/>
              <a:t>Hamburg 15/05/2014</a:t>
            </a:r>
          </a:p>
        </p:txBody>
      </p:sp>
    </p:spTree>
    <p:extLst>
      <p:ext uri="{BB962C8B-B14F-4D97-AF65-F5344CB8AC3E}">
        <p14:creationId xmlns:p14="http://schemas.microsoft.com/office/powerpoint/2010/main" val="171645489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488" y="579273"/>
            <a:ext cx="4795209" cy="441180"/>
          </a:xfrm>
        </p:spPr>
        <p:txBody>
          <a:bodyPr>
            <a:noAutofit/>
          </a:bodyPr>
          <a:lstStyle/>
          <a:p>
            <a:r>
              <a:rPr lang="en-US" sz="3200">
                <a:solidFill>
                  <a:srgbClr val="000090"/>
                </a:solidFill>
              </a:rPr>
              <a:t>Pool States &amp; Replication</a:t>
            </a:r>
            <a:endParaRPr lang="en-US" sz="3200"/>
          </a:p>
        </p:txBody>
      </p:sp>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pic>
        <p:nvPicPr>
          <p:cNvPr id="3" name="Picture 2" descr="poolstates.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40447"/>
            <a:ext cx="4419600" cy="2800350"/>
          </a:xfrm>
          <a:prstGeom prst="rect">
            <a:avLst/>
          </a:prstGeom>
        </p:spPr>
      </p:pic>
      <p:pic>
        <p:nvPicPr>
          <p:cNvPr id="7" name="Picture 6" descr="poolstate2.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6245" y="563879"/>
            <a:ext cx="3249160" cy="1929130"/>
          </a:xfrm>
          <a:prstGeom prst="rect">
            <a:avLst/>
          </a:prstGeom>
        </p:spPr>
      </p:pic>
      <p:pic>
        <p:nvPicPr>
          <p:cNvPr id="8" name="Picture 7" descr="poolstate3.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3942" y="2623858"/>
            <a:ext cx="3238126" cy="1893570"/>
          </a:xfrm>
          <a:prstGeom prst="rect">
            <a:avLst/>
          </a:prstGeom>
        </p:spPr>
      </p:pic>
      <p:pic>
        <p:nvPicPr>
          <p:cNvPr id="9" name="Picture 8" descr="poolstate4.tif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19414" y="4694920"/>
            <a:ext cx="3255991" cy="2009140"/>
          </a:xfrm>
          <a:prstGeom prst="rect">
            <a:avLst/>
          </a:prstGeom>
        </p:spPr>
      </p:pic>
      <p:pic>
        <p:nvPicPr>
          <p:cNvPr id="4" name="Picture 3" descr="initial.tif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4908" y="4672062"/>
            <a:ext cx="3231515" cy="1880235"/>
          </a:xfrm>
          <a:prstGeom prst="rect">
            <a:avLst/>
          </a:prstGeom>
        </p:spPr>
      </p:pic>
    </p:spTree>
    <p:extLst>
      <p:ext uri="{BB962C8B-B14F-4D97-AF65-F5344CB8AC3E}">
        <p14:creationId xmlns:p14="http://schemas.microsoft.com/office/powerpoint/2010/main" val="18182524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274638"/>
            <a:ext cx="8229600" cy="648998"/>
          </a:xfrm>
        </p:spPr>
        <p:txBody>
          <a:bodyPr>
            <a:normAutofit fontScale="90000"/>
          </a:bodyPr>
          <a:lstStyle/>
          <a:p>
            <a:r>
              <a:rPr lang="en-US" sz="4000" b="1">
                <a:solidFill>
                  <a:srgbClr val="000090"/>
                </a:solidFill>
              </a:rPr>
              <a:t>Tags &amp; Pools</a:t>
            </a:r>
            <a:r>
              <a:rPr lang="en-US" sz="3200"/>
              <a:t>	</a:t>
            </a:r>
          </a:p>
        </p:txBody>
      </p:sp>
      <p:sp>
        <p:nvSpPr>
          <p:cNvPr id="13" name="Subtitle 2"/>
          <p:cNvSpPr txBox="1">
            <a:spLocks/>
          </p:cNvSpPr>
          <p:nvPr/>
        </p:nvSpPr>
        <p:spPr>
          <a:xfrm>
            <a:off x="230139" y="1146079"/>
            <a:ext cx="8713740" cy="4118648"/>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a:solidFill>
                  <a:srgbClr val="000090"/>
                </a:solidFill>
              </a:rPr>
              <a:t>How does/should replication take into consideration the relationship between the following?</a:t>
            </a:r>
          </a:p>
          <a:p>
            <a:pPr marL="0" indent="0">
              <a:buNone/>
            </a:pPr>
            <a:endParaRPr lang="en-US" sz="1800">
              <a:solidFill>
                <a:srgbClr val="000090"/>
              </a:solidFill>
            </a:endParaRPr>
          </a:p>
          <a:p>
            <a:pPr marL="857250" lvl="1" indent="-457200">
              <a:buFont typeface="+mj-lt"/>
              <a:buAutoNum type="arabicPeriod"/>
            </a:pPr>
            <a:r>
              <a:rPr lang="en-US" sz="2000">
                <a:solidFill>
                  <a:srgbClr val="000090"/>
                </a:solidFill>
              </a:rPr>
              <a:t>Retention Policy (REPLICA, CUSTODIAL, OUTPUT)</a:t>
            </a:r>
          </a:p>
          <a:p>
            <a:pPr marL="857250" lvl="1" indent="-457200">
              <a:buFont typeface="+mj-lt"/>
              <a:buAutoNum type="arabicPeriod"/>
            </a:pPr>
            <a:r>
              <a:rPr lang="en-US" sz="2000">
                <a:solidFill>
                  <a:srgbClr val="000090"/>
                </a:solidFill>
              </a:rPr>
              <a:t>Access Latency (NEARLINE, ONLINE)</a:t>
            </a:r>
          </a:p>
          <a:p>
            <a:pPr marL="857250" lvl="1" indent="-457200">
              <a:buFont typeface="+mj-lt"/>
              <a:buAutoNum type="arabicPeriod"/>
            </a:pPr>
            <a:r>
              <a:rPr lang="en-US" sz="2000">
                <a:solidFill>
                  <a:srgbClr val="000090"/>
                </a:solidFill>
              </a:rPr>
              <a:t>Large File Store pool settings (</a:t>
            </a:r>
            <a:r>
              <a:rPr lang="en-US" sz="2000" i="1">
                <a:solidFill>
                  <a:srgbClr val="000090"/>
                </a:solidFill>
              </a:rPr>
              <a:t>none</a:t>
            </a:r>
            <a:r>
              <a:rPr lang="en-US" sz="2000">
                <a:solidFill>
                  <a:srgbClr val="000090"/>
                </a:solidFill>
              </a:rPr>
              <a:t>, </a:t>
            </a:r>
            <a:r>
              <a:rPr lang="en-US" sz="2000" i="1">
                <a:solidFill>
                  <a:srgbClr val="000090"/>
                </a:solidFill>
              </a:rPr>
              <a:t>precious</a:t>
            </a:r>
            <a:r>
              <a:rPr lang="en-US" sz="2000">
                <a:solidFill>
                  <a:srgbClr val="000090"/>
                </a:solidFill>
              </a:rPr>
              <a:t>, </a:t>
            </a:r>
            <a:r>
              <a:rPr lang="en-US" sz="2000" i="1">
                <a:solidFill>
                  <a:srgbClr val="000090"/>
                </a:solidFill>
              </a:rPr>
              <a:t>volatile</a:t>
            </a:r>
            <a:r>
              <a:rPr lang="en-US" sz="2000">
                <a:solidFill>
                  <a:srgbClr val="000090"/>
                </a:solidFill>
              </a:rPr>
              <a:t>)</a:t>
            </a:r>
          </a:p>
          <a:p>
            <a:pPr marL="0" indent="0">
              <a:buNone/>
            </a:pPr>
            <a:endParaRPr lang="en-US" sz="2600">
              <a:solidFill>
                <a:srgbClr val="000090"/>
              </a:solidFill>
            </a:endParaRPr>
          </a:p>
          <a:p>
            <a:pPr marL="0" indent="0">
              <a:buNone/>
            </a:pPr>
            <a:r>
              <a:rPr lang="en-US" sz="2600">
                <a:solidFill>
                  <a:srgbClr val="000090"/>
                </a:solidFill>
              </a:rPr>
              <a:t>When does it make sense, for instance, to replicate files with CUSTODIAL retention policy?  What about those with NEARLINE access latency?  (As it stands, dCache relies on the admin to set up pools and tags in a way that makes sense.)</a:t>
            </a:r>
          </a:p>
          <a:p>
            <a:pPr lvl="1">
              <a:buFont typeface="+mj-lt"/>
              <a:buAutoNum type="arabicPeriod"/>
            </a:pPr>
            <a:endParaRPr lang="en-US" sz="2000">
              <a:solidFill>
                <a:srgbClr val="0000FF"/>
              </a:solidFill>
            </a:endParaRPr>
          </a:p>
        </p:txBody>
      </p:sp>
    </p:spTree>
    <p:extLst>
      <p:ext uri="{BB962C8B-B14F-4D97-AF65-F5344CB8AC3E}">
        <p14:creationId xmlns:p14="http://schemas.microsoft.com/office/powerpoint/2010/main" val="37678469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pic>
        <p:nvPicPr>
          <p:cNvPr id="11" name="Picture 10" descr="Tags&amp;Pools.tif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059" y="2892139"/>
            <a:ext cx="8435340" cy="3619500"/>
          </a:xfrm>
          <a:prstGeom prst="rect">
            <a:avLst/>
          </a:prstGeom>
        </p:spPr>
      </p:pic>
      <p:sp>
        <p:nvSpPr>
          <p:cNvPr id="13" name="Subtitle 2"/>
          <p:cNvSpPr txBox="1">
            <a:spLocks/>
          </p:cNvSpPr>
          <p:nvPr/>
        </p:nvSpPr>
        <p:spPr>
          <a:xfrm>
            <a:off x="230139" y="1192263"/>
            <a:ext cx="8713740" cy="1609436"/>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a:solidFill>
                  <a:srgbClr val="000090"/>
                </a:solidFill>
              </a:rPr>
              <a:t>An experiment to test for consistency the current handling of replication according to these tags and large file store type.</a:t>
            </a:r>
          </a:p>
          <a:p>
            <a:pPr marL="0" indent="0">
              <a:buNone/>
            </a:pPr>
            <a:r>
              <a:rPr lang="en-US" sz="2400">
                <a:solidFill>
                  <a:srgbClr val="000090"/>
                </a:solidFill>
              </a:rPr>
              <a:t>With a resilient group of two pools, the following results were obtained:</a:t>
            </a:r>
          </a:p>
        </p:txBody>
      </p:sp>
      <p:sp>
        <p:nvSpPr>
          <p:cNvPr id="8" name="Title 1"/>
          <p:cNvSpPr>
            <a:spLocks noGrp="1"/>
          </p:cNvSpPr>
          <p:nvPr>
            <p:ph type="title"/>
          </p:nvPr>
        </p:nvSpPr>
        <p:spPr>
          <a:xfrm>
            <a:off x="457200" y="274638"/>
            <a:ext cx="8229600" cy="648998"/>
          </a:xfrm>
        </p:spPr>
        <p:txBody>
          <a:bodyPr>
            <a:normAutofit fontScale="90000"/>
          </a:bodyPr>
          <a:lstStyle/>
          <a:p>
            <a:r>
              <a:rPr lang="en-US" sz="4000" b="1">
                <a:solidFill>
                  <a:srgbClr val="000090"/>
                </a:solidFill>
              </a:rPr>
              <a:t>Tags &amp; Pools</a:t>
            </a:r>
            <a:r>
              <a:rPr lang="en-US" sz="3200"/>
              <a:t>	</a:t>
            </a:r>
          </a:p>
        </p:txBody>
      </p:sp>
    </p:spTree>
    <p:extLst>
      <p:ext uri="{BB962C8B-B14F-4D97-AF65-F5344CB8AC3E}">
        <p14:creationId xmlns:p14="http://schemas.microsoft.com/office/powerpoint/2010/main" val="94313874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2" name="Rectangle 1"/>
          <p:cNvSpPr/>
          <p:nvPr/>
        </p:nvSpPr>
        <p:spPr>
          <a:xfrm>
            <a:off x="431029" y="1114934"/>
            <a:ext cx="8281939" cy="4974696"/>
          </a:xfrm>
          <a:prstGeom prst="rect">
            <a:avLst/>
          </a:prstGeom>
        </p:spPr>
        <p:txBody>
          <a:bodyPr wrap="square">
            <a:spAutoFit/>
          </a:bodyPr>
          <a:lstStyle/>
          <a:p>
            <a:r>
              <a:rPr lang="en-US" sz="2000" b="1">
                <a:solidFill>
                  <a:srgbClr val="000090"/>
                </a:solidFill>
              </a:rPr>
              <a:t>Summary</a:t>
            </a:r>
          </a:p>
          <a:p>
            <a:pPr marL="342900" indent="-342900">
              <a:buFont typeface="+mj-lt"/>
              <a:buAutoNum type="arabicPeriod"/>
            </a:pPr>
            <a:endParaRPr lang="en-US" sz="1600">
              <a:solidFill>
                <a:srgbClr val="000090"/>
              </a:solidFill>
            </a:endParaRPr>
          </a:p>
          <a:p>
            <a:pPr marL="342900" indent="-342900">
              <a:lnSpc>
                <a:spcPct val="110000"/>
              </a:lnSpc>
              <a:buFont typeface="+mj-lt"/>
              <a:buAutoNum type="arabicPeriod"/>
            </a:pPr>
            <a:r>
              <a:rPr lang="en-US">
                <a:solidFill>
                  <a:srgbClr val="000090"/>
                </a:solidFill>
              </a:rPr>
              <a:t>Regardless of retention policy and access latency tags, files are indeed replicated.</a:t>
            </a:r>
          </a:p>
          <a:p>
            <a:pPr marL="342900" indent="-342900">
              <a:lnSpc>
                <a:spcPct val="110000"/>
              </a:lnSpc>
              <a:buFont typeface="+mj-lt"/>
              <a:buAutoNum type="arabicPeriod"/>
            </a:pPr>
            <a:r>
              <a:rPr lang="en-US">
                <a:solidFill>
                  <a:srgbClr val="000090"/>
                </a:solidFill>
              </a:rPr>
              <a:t>REPLICA NONE is changed to REPLICA NEARLINE; this combination is somewhat non-sensical, but attempts to specify a temporary copy </a:t>
            </a:r>
            <a:r>
              <a:rPr lang="en-US" i="1">
                <a:solidFill>
                  <a:srgbClr val="000090"/>
                </a:solidFill>
              </a:rPr>
              <a:t>without using </a:t>
            </a:r>
            <a:r>
              <a:rPr lang="en-US" b="1" i="1">
                <a:solidFill>
                  <a:srgbClr val="000090"/>
                </a:solidFill>
              </a:rPr>
              <a:t>lfs</a:t>
            </a:r>
            <a:r>
              <a:rPr lang="en-US">
                <a:solidFill>
                  <a:srgbClr val="000090"/>
                </a:solidFill>
              </a:rPr>
              <a:t>. </a:t>
            </a:r>
          </a:p>
          <a:p>
            <a:pPr marL="342900" indent="-342900">
              <a:lnSpc>
                <a:spcPct val="110000"/>
              </a:lnSpc>
              <a:buFont typeface="+mj-lt"/>
              <a:buAutoNum type="arabicPeriod"/>
            </a:pPr>
            <a:r>
              <a:rPr lang="en-US">
                <a:solidFill>
                  <a:srgbClr val="000090"/>
                </a:solidFill>
              </a:rPr>
              <a:t>Coming onto the source pool, the file is marked </a:t>
            </a:r>
            <a:r>
              <a:rPr lang="en-US" i="1">
                <a:solidFill>
                  <a:srgbClr val="000090"/>
                </a:solidFill>
              </a:rPr>
              <a:t>cached</a:t>
            </a:r>
            <a:r>
              <a:rPr lang="en-US">
                <a:solidFill>
                  <a:srgbClr val="000090"/>
                </a:solidFill>
              </a:rPr>
              <a:t> unless </a:t>
            </a:r>
          </a:p>
          <a:p>
            <a:pPr marL="914400" lvl="1" indent="-457200">
              <a:lnSpc>
                <a:spcPct val="110000"/>
              </a:lnSpc>
              <a:buFont typeface="+mj-lt"/>
              <a:buAutoNum type="alphaLcPeriod"/>
            </a:pPr>
            <a:r>
              <a:rPr lang="en-US">
                <a:solidFill>
                  <a:srgbClr val="000090"/>
                </a:solidFill>
              </a:rPr>
              <a:t>Retention Policy is CUSTODIAL and Large File Store is not </a:t>
            </a:r>
            <a:r>
              <a:rPr lang="en-US" i="1">
                <a:solidFill>
                  <a:srgbClr val="000090"/>
                </a:solidFill>
              </a:rPr>
              <a:t>volatile</a:t>
            </a:r>
            <a:r>
              <a:rPr lang="en-US">
                <a:solidFill>
                  <a:srgbClr val="000090"/>
                </a:solidFill>
              </a:rPr>
              <a:t>; </a:t>
            </a:r>
          </a:p>
          <a:p>
            <a:pPr marL="914400" lvl="1" indent="-457200">
              <a:lnSpc>
                <a:spcPct val="110000"/>
              </a:lnSpc>
              <a:buFont typeface="+mj-lt"/>
              <a:buAutoNum type="alphaLcPeriod"/>
            </a:pPr>
            <a:r>
              <a:rPr lang="en-US">
                <a:solidFill>
                  <a:srgbClr val="000090"/>
                </a:solidFill>
              </a:rPr>
              <a:t>If CUSTODIAL + ONLINE, original is </a:t>
            </a:r>
            <a:r>
              <a:rPr lang="en-US" i="1">
                <a:solidFill>
                  <a:srgbClr val="000090"/>
                </a:solidFill>
              </a:rPr>
              <a:t>precious</a:t>
            </a:r>
            <a:r>
              <a:rPr lang="en-US">
                <a:solidFill>
                  <a:srgbClr val="000090"/>
                </a:solidFill>
              </a:rPr>
              <a:t> + </a:t>
            </a:r>
            <a:r>
              <a:rPr lang="en-US" i="1">
                <a:solidFill>
                  <a:srgbClr val="000090"/>
                </a:solidFill>
              </a:rPr>
              <a:t>sticky</a:t>
            </a:r>
            <a:r>
              <a:rPr lang="en-US">
                <a:solidFill>
                  <a:srgbClr val="000090"/>
                </a:solidFill>
              </a:rPr>
              <a:t>.</a:t>
            </a:r>
          </a:p>
          <a:p>
            <a:pPr lvl="1">
              <a:lnSpc>
                <a:spcPct val="110000"/>
              </a:lnSpc>
            </a:pPr>
            <a:r>
              <a:rPr lang="en-US" b="1" i="1">
                <a:solidFill>
                  <a:srgbClr val="000090"/>
                </a:solidFill>
              </a:rPr>
              <a:t>In other words</a:t>
            </a:r>
            <a:r>
              <a:rPr lang="en-US" b="1">
                <a:solidFill>
                  <a:srgbClr val="000090"/>
                </a:solidFill>
              </a:rPr>
              <a:t>: </a:t>
            </a:r>
          </a:p>
          <a:p>
            <a:pPr marL="1314450" lvl="2" indent="-400050">
              <a:lnSpc>
                <a:spcPct val="110000"/>
              </a:lnSpc>
              <a:buFont typeface="+mj-lt"/>
              <a:buAutoNum type="romanLcPeriod"/>
            </a:pPr>
            <a:r>
              <a:rPr lang="en-US">
                <a:solidFill>
                  <a:srgbClr val="000090"/>
                </a:solidFill>
              </a:rPr>
              <a:t>REPLICA | volatile =&gt; C, else =&gt; P </a:t>
            </a:r>
          </a:p>
          <a:p>
            <a:pPr marL="1314450" lvl="2" indent="-400050">
              <a:lnSpc>
                <a:spcPct val="110000"/>
              </a:lnSpc>
              <a:buFont typeface="+mj-lt"/>
              <a:buAutoNum type="romanLcPeriod"/>
            </a:pPr>
            <a:r>
              <a:rPr lang="en-US">
                <a:solidFill>
                  <a:srgbClr val="000090"/>
                </a:solidFill>
              </a:rPr>
              <a:t>ONLINE &amp; not volatile =&gt; X</a:t>
            </a:r>
          </a:p>
          <a:p>
            <a:pPr lvl="1">
              <a:lnSpc>
                <a:spcPct val="110000"/>
              </a:lnSpc>
            </a:pPr>
            <a:r>
              <a:rPr lang="en-US">
                <a:solidFill>
                  <a:srgbClr val="000090"/>
                </a:solidFill>
              </a:rPr>
              <a:t>(</a:t>
            </a:r>
            <a:r>
              <a:rPr lang="en-US" i="1">
                <a:solidFill>
                  <a:srgbClr val="000090"/>
                </a:solidFill>
              </a:rPr>
              <a:t>This is just the way dCache works</a:t>
            </a:r>
            <a:r>
              <a:rPr lang="en-US">
                <a:solidFill>
                  <a:srgbClr val="000090"/>
                </a:solidFill>
              </a:rPr>
              <a:t>.)</a:t>
            </a:r>
          </a:p>
          <a:p>
            <a:pPr marL="342900" indent="-342900">
              <a:lnSpc>
                <a:spcPct val="110000"/>
              </a:lnSpc>
              <a:buFont typeface="+mj-lt"/>
              <a:buAutoNum type="arabicPeriod"/>
            </a:pPr>
            <a:r>
              <a:rPr lang="en-US" u="sng">
                <a:solidFill>
                  <a:srgbClr val="000090"/>
                </a:solidFill>
              </a:rPr>
              <a:t>But the replicated copy is currently marked </a:t>
            </a:r>
            <a:r>
              <a:rPr lang="en-US" i="1" u="sng">
                <a:solidFill>
                  <a:srgbClr val="000090"/>
                </a:solidFill>
              </a:rPr>
              <a:t>precious</a:t>
            </a:r>
            <a:r>
              <a:rPr lang="en-US">
                <a:solidFill>
                  <a:srgbClr val="000090"/>
                </a:solidFill>
              </a:rPr>
              <a:t> (P).</a:t>
            </a:r>
          </a:p>
          <a:p>
            <a:pPr>
              <a:lnSpc>
                <a:spcPct val="110000"/>
              </a:lnSpc>
            </a:pPr>
            <a:endParaRPr lang="en-US">
              <a:solidFill>
                <a:srgbClr val="000090"/>
              </a:solidFill>
            </a:endParaRPr>
          </a:p>
          <a:p>
            <a:pPr>
              <a:lnSpc>
                <a:spcPct val="110000"/>
              </a:lnSpc>
            </a:pPr>
            <a:r>
              <a:rPr lang="en-US" sz="2000">
                <a:solidFill>
                  <a:srgbClr val="000090"/>
                </a:solidFill>
              </a:rPr>
              <a:t>Regardless of replication policy concerning CUSTODIAL, NEARLINE or precious files, it would make more sense that the resulting replica be CACHED+STICKY.</a:t>
            </a:r>
          </a:p>
        </p:txBody>
      </p:sp>
      <p:sp>
        <p:nvSpPr>
          <p:cNvPr id="7" name="Title 1"/>
          <p:cNvSpPr>
            <a:spLocks noGrp="1"/>
          </p:cNvSpPr>
          <p:nvPr>
            <p:ph type="title"/>
          </p:nvPr>
        </p:nvSpPr>
        <p:spPr>
          <a:xfrm>
            <a:off x="457200" y="274638"/>
            <a:ext cx="8229600" cy="648998"/>
          </a:xfrm>
        </p:spPr>
        <p:txBody>
          <a:bodyPr>
            <a:normAutofit fontScale="90000"/>
          </a:bodyPr>
          <a:lstStyle/>
          <a:p>
            <a:r>
              <a:rPr lang="en-US" sz="4000" b="1">
                <a:solidFill>
                  <a:srgbClr val="000090"/>
                </a:solidFill>
              </a:rPr>
              <a:t>Tags &amp; Pools</a:t>
            </a:r>
            <a:r>
              <a:rPr lang="en-US" sz="3200"/>
              <a:t>	</a:t>
            </a:r>
          </a:p>
        </p:txBody>
      </p:sp>
    </p:spTree>
    <p:extLst>
      <p:ext uri="{BB962C8B-B14F-4D97-AF65-F5344CB8AC3E}">
        <p14:creationId xmlns:p14="http://schemas.microsoft.com/office/powerpoint/2010/main" val="40054552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459366"/>
            <a:ext cx="8229600" cy="464271"/>
          </a:xfrm>
        </p:spPr>
        <p:txBody>
          <a:bodyPr>
            <a:normAutofit fontScale="90000"/>
          </a:bodyPr>
          <a:lstStyle/>
          <a:p>
            <a:r>
              <a:rPr lang="en-US" sz="4000" b="1">
                <a:solidFill>
                  <a:srgbClr val="000090"/>
                </a:solidFill>
              </a:rPr>
              <a:t>User-Facing Changes</a:t>
            </a:r>
            <a:r>
              <a:rPr lang="en-US" sz="3200"/>
              <a:t>	</a:t>
            </a:r>
          </a:p>
        </p:txBody>
      </p:sp>
      <p:sp>
        <p:nvSpPr>
          <p:cNvPr id="2" name="Rectangle 1"/>
          <p:cNvSpPr/>
          <p:nvPr/>
        </p:nvSpPr>
        <p:spPr>
          <a:xfrm>
            <a:off x="431029" y="1236208"/>
            <a:ext cx="8281939" cy="2016450"/>
          </a:xfrm>
          <a:prstGeom prst="rect">
            <a:avLst/>
          </a:prstGeom>
        </p:spPr>
        <p:txBody>
          <a:bodyPr wrap="square">
            <a:spAutoFit/>
          </a:bodyPr>
          <a:lstStyle/>
          <a:p>
            <a:pPr marL="342900" indent="-342900">
              <a:buFont typeface="+mj-lt"/>
              <a:buAutoNum type="arabicPeriod"/>
            </a:pPr>
            <a:r>
              <a:rPr lang="en-US" sz="2400">
                <a:solidFill>
                  <a:srgbClr val="000090"/>
                </a:solidFill>
              </a:rPr>
              <a:t>Provide flexibility in defining how replication is handled on the basis of:</a:t>
            </a:r>
          </a:p>
          <a:p>
            <a:pPr marL="914400" lvl="1" indent="-457200">
              <a:buFont typeface="+mj-lt"/>
              <a:buAutoNum type="alphaLcPeriod"/>
            </a:pPr>
            <a:r>
              <a:rPr lang="en-US" sz="2000">
                <a:solidFill>
                  <a:srgbClr val="000090"/>
                </a:solidFill>
              </a:rPr>
              <a:t>Pool Group</a:t>
            </a:r>
          </a:p>
          <a:p>
            <a:pPr marL="914400" lvl="1" indent="-457200">
              <a:lnSpc>
                <a:spcPct val="90000"/>
              </a:lnSpc>
              <a:spcAft>
                <a:spcPts val="1200"/>
              </a:spcAft>
              <a:buFont typeface="+mj-lt"/>
              <a:buAutoNum type="alphaLcPeriod"/>
            </a:pPr>
            <a:r>
              <a:rPr lang="en-US" sz="2000">
                <a:solidFill>
                  <a:srgbClr val="000090"/>
                </a:solidFill>
              </a:rPr>
              <a:t>Storage Unit (</a:t>
            </a:r>
            <a:r>
              <a:rPr lang="en-US" sz="2000" i="1">
                <a:solidFill>
                  <a:srgbClr val="000090"/>
                </a:solidFill>
              </a:rPr>
              <a:t>overrides pool group constraints</a:t>
            </a:r>
            <a:r>
              <a:rPr lang="en-US" sz="2000">
                <a:solidFill>
                  <a:srgbClr val="000090"/>
                </a:solidFill>
              </a:rPr>
              <a:t>)</a:t>
            </a:r>
          </a:p>
          <a:p>
            <a:pPr marL="1200150" lvl="2" indent="-285750">
              <a:lnSpc>
                <a:spcPct val="80000"/>
              </a:lnSpc>
              <a:buFont typeface="Wingdings" charset="2"/>
              <a:buChar char="Ø"/>
            </a:pPr>
            <a:r>
              <a:rPr lang="en-US">
                <a:solidFill>
                  <a:srgbClr val="000090"/>
                </a:solidFill>
              </a:rPr>
              <a:t>defined on basis of </a:t>
            </a:r>
            <a:r>
              <a:rPr lang="en-US" b="1" i="1">
                <a:solidFill>
                  <a:srgbClr val="000090"/>
                </a:solidFill>
              </a:rPr>
              <a:t>storage class</a:t>
            </a:r>
            <a:r>
              <a:rPr lang="en-US">
                <a:solidFill>
                  <a:srgbClr val="000090"/>
                </a:solidFill>
              </a:rPr>
              <a:t>, e.g. </a:t>
            </a:r>
          </a:p>
          <a:p>
            <a:pPr lvl="2">
              <a:lnSpc>
                <a:spcPct val="110000"/>
              </a:lnSpc>
            </a:pPr>
            <a:r>
              <a:rPr lang="en-US" sz="1400" b="1">
                <a:solidFill>
                  <a:srgbClr val="000090"/>
                </a:solidFill>
                <a:latin typeface="Courier"/>
                <a:cs typeface="Courier"/>
              </a:rPr>
              <a:t>			</a:t>
            </a:r>
            <a:r>
              <a:rPr lang="en-US" sz="1400" b="1">
                <a:solidFill>
                  <a:schemeClr val="tx1">
                    <a:lumMod val="65000"/>
                    <a:lumOff val="35000"/>
                  </a:schemeClr>
                </a:solidFill>
                <a:latin typeface="Courier"/>
                <a:cs typeface="Courier"/>
              </a:rPr>
              <a:t>psu create unit -store &lt;storage class tag&gt;</a:t>
            </a:r>
            <a:endParaRPr lang="en-US" b="1">
              <a:solidFill>
                <a:schemeClr val="tx1">
                  <a:lumMod val="65000"/>
                  <a:lumOff val="35000"/>
                </a:schemeClr>
              </a:solidFill>
              <a:latin typeface="Courier"/>
              <a:cs typeface="Courier"/>
            </a:endParaRPr>
          </a:p>
        </p:txBody>
      </p:sp>
      <p:sp>
        <p:nvSpPr>
          <p:cNvPr id="3" name="Rectangle 2"/>
          <p:cNvSpPr/>
          <p:nvPr/>
        </p:nvSpPr>
        <p:spPr>
          <a:xfrm>
            <a:off x="646545" y="3937109"/>
            <a:ext cx="7881697" cy="461665"/>
          </a:xfrm>
          <a:prstGeom prst="rect">
            <a:avLst/>
          </a:prstGeom>
        </p:spPr>
        <p:txBody>
          <a:bodyPr wrap="square">
            <a:spAutoFit/>
          </a:bodyPr>
          <a:lstStyle/>
          <a:p>
            <a:r>
              <a:rPr lang="en-US" sz="1200" b="1">
                <a:solidFill>
                  <a:schemeClr val="tx1">
                    <a:lumMod val="65000"/>
                    <a:lumOff val="35000"/>
                  </a:schemeClr>
                </a:solidFill>
                <a:latin typeface="Courier"/>
                <a:cs typeface="Courier"/>
              </a:rPr>
              <a:t>psu set pgroup &lt;group name&gt; [-minreplicas=&lt;integer&gt;] [-maxreplicas=&lt;integer&gt;] \ 				        [sameHostEnabled=&lt;true|false&gt;]</a:t>
            </a:r>
          </a:p>
        </p:txBody>
      </p:sp>
      <p:sp>
        <p:nvSpPr>
          <p:cNvPr id="7" name="Rectangle 6"/>
          <p:cNvSpPr/>
          <p:nvPr/>
        </p:nvSpPr>
        <p:spPr>
          <a:xfrm>
            <a:off x="638847" y="4766572"/>
            <a:ext cx="8074121" cy="461665"/>
          </a:xfrm>
          <a:prstGeom prst="rect">
            <a:avLst/>
          </a:prstGeom>
        </p:spPr>
        <p:txBody>
          <a:bodyPr wrap="square">
            <a:spAutoFit/>
          </a:bodyPr>
          <a:lstStyle/>
          <a:p>
            <a:r>
              <a:rPr lang="en-US" sz="1200" b="1">
                <a:solidFill>
                  <a:schemeClr val="tx1">
                    <a:lumMod val="65000"/>
                    <a:lumOff val="35000"/>
                  </a:schemeClr>
                </a:solidFill>
                <a:latin typeface="Courier"/>
                <a:cs typeface="Courier"/>
              </a:rPr>
              <a:t>psu set storage unit &lt;unit name&gt; [-minreplicas=&lt;integer&gt;] [-maxreplicas=&lt;integer&gt;] \ 				             [sameHostEnabled=&lt;true|false&gt;]</a:t>
            </a:r>
          </a:p>
        </p:txBody>
      </p:sp>
      <p:sp>
        <p:nvSpPr>
          <p:cNvPr id="4" name="TextBox 3"/>
          <p:cNvSpPr txBox="1"/>
          <p:nvPr/>
        </p:nvSpPr>
        <p:spPr>
          <a:xfrm>
            <a:off x="638848" y="3398443"/>
            <a:ext cx="1759804" cy="338554"/>
          </a:xfrm>
          <a:prstGeom prst="rect">
            <a:avLst/>
          </a:prstGeom>
          <a:noFill/>
        </p:spPr>
        <p:txBody>
          <a:bodyPr wrap="none" rtlCol="0">
            <a:spAutoFit/>
          </a:bodyPr>
          <a:lstStyle/>
          <a:p>
            <a:r>
              <a:rPr lang="en-US" sz="1600" i="1">
                <a:solidFill>
                  <a:srgbClr val="800000"/>
                </a:solidFill>
              </a:rPr>
              <a:t>poolmanager.conf</a:t>
            </a:r>
          </a:p>
        </p:txBody>
      </p:sp>
      <p:sp>
        <p:nvSpPr>
          <p:cNvPr id="8" name="Rectangle 7"/>
          <p:cNvSpPr/>
          <p:nvPr/>
        </p:nvSpPr>
        <p:spPr>
          <a:xfrm>
            <a:off x="515696" y="3390745"/>
            <a:ext cx="8197271" cy="1997133"/>
          </a:xfrm>
          <a:prstGeom prst="rect">
            <a:avLst/>
          </a:prstGeom>
          <a:noFill/>
          <a:ln>
            <a:solidFill>
              <a:srgbClr val="80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515696" y="5642001"/>
            <a:ext cx="8197271" cy="923330"/>
          </a:xfrm>
          <a:prstGeom prst="rect">
            <a:avLst/>
          </a:prstGeom>
          <a:noFill/>
        </p:spPr>
        <p:txBody>
          <a:bodyPr wrap="square" rtlCol="0">
            <a:spAutoFit/>
          </a:bodyPr>
          <a:lstStyle/>
          <a:p>
            <a:r>
              <a:rPr lang="en-US" b="1" i="1">
                <a:solidFill>
                  <a:srgbClr val="800000"/>
                </a:solidFill>
              </a:rPr>
              <a:t>NB.  There is a tacit assumption that replicating pools must be partitioned by group (that is, any pool in a replicating group may not belong to another replicating pool group).</a:t>
            </a:r>
          </a:p>
        </p:txBody>
      </p:sp>
    </p:spTree>
    <p:extLst>
      <p:ext uri="{BB962C8B-B14F-4D97-AF65-F5344CB8AC3E}">
        <p14:creationId xmlns:p14="http://schemas.microsoft.com/office/powerpoint/2010/main" val="165910031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lgn="l"/>
            <a:r>
              <a:rPr lang="en-US"/>
              <a:t>dCache User Workshop</a:t>
            </a:r>
          </a:p>
        </p:txBody>
      </p:sp>
      <p:sp>
        <p:nvSpPr>
          <p:cNvPr id="6" name="Footer Placeholder 5"/>
          <p:cNvSpPr>
            <a:spLocks noGrp="1"/>
          </p:cNvSpPr>
          <p:nvPr>
            <p:ph type="ftr" sz="quarter" idx="11"/>
          </p:nvPr>
        </p:nvSpPr>
        <p:spPr/>
        <p:txBody>
          <a:bodyPr/>
          <a:lstStyle/>
          <a:p>
            <a:r>
              <a:rPr lang="en-US"/>
              <a:t>Hamburg 15/05/2014</a:t>
            </a:r>
          </a:p>
        </p:txBody>
      </p:sp>
      <p:sp>
        <p:nvSpPr>
          <p:cNvPr id="12" name="Title 1"/>
          <p:cNvSpPr>
            <a:spLocks noGrp="1"/>
          </p:cNvSpPr>
          <p:nvPr>
            <p:ph type="title"/>
          </p:nvPr>
        </p:nvSpPr>
        <p:spPr>
          <a:xfrm>
            <a:off x="457200" y="459366"/>
            <a:ext cx="8229600" cy="464271"/>
          </a:xfrm>
        </p:spPr>
        <p:txBody>
          <a:bodyPr>
            <a:normAutofit fontScale="90000"/>
          </a:bodyPr>
          <a:lstStyle/>
          <a:p>
            <a:r>
              <a:rPr lang="en-US" sz="4000" b="1">
                <a:solidFill>
                  <a:srgbClr val="000090"/>
                </a:solidFill>
              </a:rPr>
              <a:t>User-Facing Changes</a:t>
            </a:r>
            <a:r>
              <a:rPr lang="en-US" sz="3200"/>
              <a:t>	</a:t>
            </a:r>
          </a:p>
        </p:txBody>
      </p:sp>
      <p:sp>
        <p:nvSpPr>
          <p:cNvPr id="2" name="Rectangle 1"/>
          <p:cNvSpPr/>
          <p:nvPr/>
        </p:nvSpPr>
        <p:spPr>
          <a:xfrm>
            <a:off x="431029" y="1236208"/>
            <a:ext cx="8281939" cy="830997"/>
          </a:xfrm>
          <a:prstGeom prst="rect">
            <a:avLst/>
          </a:prstGeom>
        </p:spPr>
        <p:txBody>
          <a:bodyPr wrap="square">
            <a:spAutoFit/>
          </a:bodyPr>
          <a:lstStyle/>
          <a:p>
            <a:pPr marL="514350" indent="-514350">
              <a:buFont typeface="+mj-lt"/>
              <a:buAutoNum type="arabicPeriod" startAt="2"/>
            </a:pPr>
            <a:r>
              <a:rPr lang="en-US" sz="2400">
                <a:solidFill>
                  <a:srgbClr val="000090"/>
                </a:solidFill>
              </a:rPr>
              <a:t>Retain some current admin commands, and add several new ones.</a:t>
            </a:r>
            <a:endParaRPr lang="en-US" sz="2800">
              <a:solidFill>
                <a:srgbClr val="000090"/>
              </a:solidFill>
            </a:endParaRPr>
          </a:p>
        </p:txBody>
      </p:sp>
      <p:sp>
        <p:nvSpPr>
          <p:cNvPr id="3" name="Rectangle 2"/>
          <p:cNvSpPr/>
          <p:nvPr/>
        </p:nvSpPr>
        <p:spPr>
          <a:xfrm>
            <a:off x="526473" y="2713709"/>
            <a:ext cx="8017164" cy="1354217"/>
          </a:xfrm>
          <a:prstGeom prst="rect">
            <a:avLst/>
          </a:prstGeom>
        </p:spPr>
        <p:txBody>
          <a:bodyPr wrap="square">
            <a:spAutoFit/>
          </a:bodyPr>
          <a:lstStyle/>
          <a:p>
            <a:r>
              <a:rPr lang="en-US" sz="1600"/>
              <a:t>set pool &lt;pool&gt;&lt;state&gt;                  (for controlling in particular drain, offline settings)</a:t>
            </a:r>
          </a:p>
          <a:p>
            <a:r>
              <a:rPr lang="en-US" sz="1600"/>
              <a:t>show pool &lt;pool&gt;                           (show pool state)</a:t>
            </a:r>
          </a:p>
          <a:p>
            <a:r>
              <a:rPr lang="en-US" sz="1600"/>
              <a:t>ls unique &lt;pool&gt;                             (show pnfsids unique to this pool)</a:t>
            </a:r>
          </a:p>
          <a:p>
            <a:r>
              <a:rPr lang="en-US" sz="1600"/>
              <a:t>exclude &lt;pnfsId&gt;                            (do not replicate this particular file)</a:t>
            </a:r>
          </a:p>
          <a:p>
            <a:r>
              <a:rPr lang="en-US" sz="1600"/>
              <a:t>release &lt;pnfsId&gt;                             (allow replication for this particular file)</a:t>
            </a:r>
          </a:p>
        </p:txBody>
      </p:sp>
      <p:sp>
        <p:nvSpPr>
          <p:cNvPr id="7" name="Rectangle 6"/>
          <p:cNvSpPr/>
          <p:nvPr/>
        </p:nvSpPr>
        <p:spPr>
          <a:xfrm>
            <a:off x="526473" y="4613320"/>
            <a:ext cx="8297333" cy="1815882"/>
          </a:xfrm>
          <a:prstGeom prst="rect">
            <a:avLst/>
          </a:prstGeom>
        </p:spPr>
        <p:txBody>
          <a:bodyPr wrap="square">
            <a:spAutoFit/>
          </a:bodyPr>
          <a:lstStyle/>
          <a:p>
            <a:r>
              <a:rPr lang="en-US" sz="1600"/>
              <a:t>replicate &lt;pnfisd&gt; &lt;pool&gt;              (a single file using a pool as source) </a:t>
            </a:r>
          </a:p>
          <a:p>
            <a:r>
              <a:rPr lang="en-US" sz="1600"/>
              <a:t>reduce &lt;pnfisd&gt; &lt;pool group&gt;      (a single file to minimum copies)</a:t>
            </a:r>
          </a:p>
          <a:p>
            <a:r>
              <a:rPr lang="en-US" sz="1600"/>
              <a:t>ls unavailable &lt;pool&gt;                      (show pnfsids on this pool with no replicas on </a:t>
            </a:r>
            <a:r>
              <a:rPr lang="en-US" sz="1600" i="1"/>
              <a:t>active</a:t>
            </a:r>
            <a:r>
              <a:rPr lang="en-US" sz="1600"/>
              <a:t> pools)</a:t>
            </a:r>
          </a:p>
          <a:p>
            <a:r>
              <a:rPr lang="en-US" sz="1600"/>
              <a:t>statistics                                            (current and total counts for requests, messages and queues) dump queues                                   (current content of all the queue data)</a:t>
            </a:r>
          </a:p>
          <a:p>
            <a:r>
              <a:rPr lang="en-US" sz="1600"/>
              <a:t>next scan                                           (date and time the next pool scan is scheduled to run)</a:t>
            </a:r>
          </a:p>
          <a:p>
            <a:r>
              <a:rPr lang="en-US" sz="1600"/>
              <a:t>run scan                                             (force the pool scan to run immediately)</a:t>
            </a:r>
          </a:p>
        </p:txBody>
      </p:sp>
      <p:sp>
        <p:nvSpPr>
          <p:cNvPr id="4" name="Rectangle 3"/>
          <p:cNvSpPr/>
          <p:nvPr/>
        </p:nvSpPr>
        <p:spPr>
          <a:xfrm>
            <a:off x="560242" y="2321286"/>
            <a:ext cx="920344" cy="369332"/>
          </a:xfrm>
          <a:prstGeom prst="rect">
            <a:avLst/>
          </a:prstGeom>
        </p:spPr>
        <p:txBody>
          <a:bodyPr wrap="none">
            <a:spAutoFit/>
          </a:bodyPr>
          <a:lstStyle/>
          <a:p>
            <a:r>
              <a:rPr lang="en-US" i="1"/>
              <a:t>current</a:t>
            </a:r>
          </a:p>
        </p:txBody>
      </p:sp>
      <p:sp>
        <p:nvSpPr>
          <p:cNvPr id="9" name="Rectangle 8"/>
          <p:cNvSpPr/>
          <p:nvPr/>
        </p:nvSpPr>
        <p:spPr>
          <a:xfrm>
            <a:off x="560242" y="4267079"/>
            <a:ext cx="635072" cy="369332"/>
          </a:xfrm>
          <a:prstGeom prst="rect">
            <a:avLst/>
          </a:prstGeom>
        </p:spPr>
        <p:txBody>
          <a:bodyPr wrap="none">
            <a:spAutoFit/>
          </a:bodyPr>
          <a:lstStyle/>
          <a:p>
            <a:r>
              <a:rPr lang="en-US" i="1"/>
              <a:t>new</a:t>
            </a:r>
          </a:p>
        </p:txBody>
      </p:sp>
    </p:spTree>
    <p:extLst>
      <p:ext uri="{BB962C8B-B14F-4D97-AF65-F5344CB8AC3E}">
        <p14:creationId xmlns:p14="http://schemas.microsoft.com/office/powerpoint/2010/main" val="181283254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1442</TotalTime>
  <Words>1925</Words>
  <Application>Microsoft Macintosh PowerPoint</Application>
  <PresentationFormat>On-screen Show (4:3)</PresentationFormat>
  <Paragraphs>244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Replica Manager (work in progress)</vt:lpstr>
      <vt:lpstr>Resilience </vt:lpstr>
      <vt:lpstr>Current Replica Service </vt:lpstr>
      <vt:lpstr>Pool States &amp; Replication</vt:lpstr>
      <vt:lpstr>Tags &amp; Pools </vt:lpstr>
      <vt:lpstr>Tags &amp; Pools </vt:lpstr>
      <vt:lpstr>Tags &amp; Pools </vt:lpstr>
      <vt:lpstr>User-Facing Changes </vt:lpstr>
      <vt:lpstr>User-Facing Changes </vt:lpstr>
      <vt:lpstr>User-Facing Changes </vt:lpstr>
      <vt:lpstr>Implementation Goals</vt:lpstr>
      <vt:lpstr>PowerPoint Presentation</vt:lpstr>
      <vt:lpstr>PowerPoint Presentation</vt:lpstr>
      <vt:lpstr>PowerPoint Presentation</vt:lpstr>
      <vt:lpstr>PowerPoint Presentation</vt:lpstr>
      <vt:lpstr>Addendum:  Why Replica Manager should interact with the Migration Module and not the Pool Manager </vt:lpstr>
    </vt:vector>
  </TitlesOfParts>
  <Company>NCSA - University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Features - Alarms (and Billing Plots)</dc:title>
  <dc:creator>Albert Rossi</dc:creator>
  <cp:lastModifiedBy>Albert Rossi</cp:lastModifiedBy>
  <cp:revision>436</cp:revision>
  <dcterms:created xsi:type="dcterms:W3CDTF">2013-05-23T20:33:08Z</dcterms:created>
  <dcterms:modified xsi:type="dcterms:W3CDTF">2014-05-15T11:30:30Z</dcterms:modified>
</cp:coreProperties>
</file>