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9" r:id="rId2"/>
    <p:sldId id="261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1F2BE-CA5E-8848-9591-DB4D74936DB5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69C36-820D-7849-A3E1-CB091E9A425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81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3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6134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3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4454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2694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2713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2695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04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2874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25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9252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3789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7116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35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7567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_final-0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49383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981075"/>
            <a:ext cx="7561263" cy="935038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April 4, 2014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LSDMA Spring 2014 - All Hands Meeting – M. Gasthuber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0452-3174-42A5-BA02-8893E7D3616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49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5DD3-44E3-4441-B6E1-2A2107FA5C98}" type="datetime1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31-3-2014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All Hands Meeting 25 September 2013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0452-3174-42A5-BA02-8893E7D3616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811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40513" y="333375"/>
            <a:ext cx="2057400" cy="5461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333375"/>
            <a:ext cx="6019800" cy="5461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195-6635-4091-8425-DD6CD7F2DA4F}" type="datetime1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31-3-2014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All Hands Meeting 25 September 2013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0452-3174-42A5-BA02-8893E7D3616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872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24B42434-24D3-A443-93A6-F28B0F25C75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9598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April 4, 2014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LSDMA Spring 2014 - All Hands Meeting – M. Gasthuber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0452-3174-42A5-BA02-8893E7D3616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032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C9F3-4911-467A-BBED-4294096E486B}" type="datetime1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31-3-2014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All Hands Meeting 25 September 2013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0452-3174-42A5-BA02-8893E7D3616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379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966D-F6B1-44AC-87F5-779D0D8BA315}" type="datetime1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31-3-2014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All Hands Meeting 25 September 2013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0452-3174-42A5-BA02-8893E7D3616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680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180F-43D3-40F0-B467-A2EFCB87B4B4}" type="datetime1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31-3-2014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All Hands Meeting 25 September 2013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0452-3174-42A5-BA02-8893E7D3616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80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AD098-0B94-45D9-952E-99C4E1A84F09}" type="datetime1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31-3-2014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All Hands Meeting 25 September 2013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0452-3174-42A5-BA02-8893E7D3616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500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8197-920A-4ECC-94C8-C592CBA969F2}" type="datetime1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31-3-2014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All Hands Meeting 25 September 2013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0452-3174-42A5-BA02-8893E7D3616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94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84605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67A42-9BF0-49F7-A305-FE9ADA068066}" type="datetime1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31-3-2014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All Hands Meeting 25 September 2013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0452-3174-42A5-BA02-8893E7D3616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727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33375"/>
            <a:ext cx="69119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0"/>
            <a:endParaRPr lang="de-DE" dirty="0" smtClean="0"/>
          </a:p>
        </p:txBody>
      </p:sp>
      <p:pic>
        <p:nvPicPr>
          <p:cNvPr id="1028" name="Picture 7" descr="Logo_final-0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33375"/>
            <a:ext cx="149383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7020272" y="6453360"/>
            <a:ext cx="1691208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dirty="0" smtClean="0">
                <a:solidFill>
                  <a:srgbClr val="000000">
                    <a:tint val="75000"/>
                  </a:srgbClr>
                </a:solidFill>
              </a:rPr>
              <a:t>April 4, 2014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540024" y="6453360"/>
            <a:ext cx="4760168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LSDMA Spring 2014 - All Hands Meeting – M. Gasthuber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5888" y="6453360"/>
            <a:ext cx="370384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2D0452-3174-42A5-BA02-8893E7D3616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0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477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477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477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477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00477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477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477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477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477B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DLCL – HEP &amp; Photon Science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successful model of ‘community interaction’</a:t>
            </a:r>
          </a:p>
          <a:p>
            <a:pPr lvl="1"/>
            <a:r>
              <a:rPr lang="en-US" dirty="0" smtClean="0"/>
              <a:t>LSDMA member located/worked 2 days per week @community</a:t>
            </a:r>
          </a:p>
          <a:p>
            <a:pPr lvl="2"/>
            <a:r>
              <a:rPr lang="en-US" dirty="0" smtClean="0"/>
              <a:t>requires: individual engagement, close locality, common understanding</a:t>
            </a:r>
          </a:p>
          <a:p>
            <a:r>
              <a:rPr lang="en-US" dirty="0" smtClean="0"/>
              <a:t>PS – central data recording &amp; data analysis (the storage issue)</a:t>
            </a:r>
          </a:p>
          <a:p>
            <a:pPr lvl="1"/>
            <a:r>
              <a:rPr lang="en-US" dirty="0" smtClean="0"/>
              <a:t>continue development of simulator (incl. native HDF5 modes)</a:t>
            </a:r>
          </a:p>
          <a:p>
            <a:pPr lvl="1"/>
            <a:r>
              <a:rPr lang="en-US" dirty="0" smtClean="0"/>
              <a:t>test &amp; analyze various systems – HW&amp;SW (</a:t>
            </a:r>
            <a:r>
              <a:rPr lang="en-US" dirty="0" err="1" smtClean="0"/>
              <a:t>dCache</a:t>
            </a:r>
            <a:r>
              <a:rPr lang="en-US" dirty="0" smtClean="0"/>
              <a:t>, JBOD, NFS/</a:t>
            </a:r>
            <a:r>
              <a:rPr lang="en-US" dirty="0" err="1" smtClean="0"/>
              <a:t>Ganesha</a:t>
            </a:r>
            <a:r>
              <a:rPr lang="en-US" dirty="0" smtClean="0"/>
              <a:t>, ZFS,  </a:t>
            </a:r>
            <a:r>
              <a:rPr lang="en-US" dirty="0" err="1" smtClean="0"/>
              <a:t>Btrfs</a:t>
            </a:r>
            <a:r>
              <a:rPr lang="en-US" smtClean="0"/>
              <a:t>, XFS, GPFS</a:t>
            </a:r>
            <a:r>
              <a:rPr lang="en-US" dirty="0" smtClean="0"/>
              <a:t>, ...)</a:t>
            </a:r>
          </a:p>
          <a:p>
            <a:pPr lvl="1"/>
            <a:r>
              <a:rPr lang="en-US" dirty="0" smtClean="0"/>
              <a:t>introduction of new production storage systems – dense storage</a:t>
            </a:r>
          </a:p>
          <a:p>
            <a:pPr lvl="1"/>
            <a:r>
              <a:rPr lang="en-US" dirty="0" smtClean="0"/>
              <a:t>detail planning of next generation storage service for PS</a:t>
            </a:r>
          </a:p>
          <a:p>
            <a:pPr lvl="2"/>
            <a:r>
              <a:rPr lang="en-US" dirty="0" smtClean="0"/>
              <a:t>workshop with ALS (Berkeley) lab people @DESY</a:t>
            </a:r>
          </a:p>
          <a:p>
            <a:pPr lvl="2"/>
            <a:r>
              <a:rPr lang="en-US" dirty="0" smtClean="0"/>
              <a:t>visit and workshop with ESRF and Diamond at both sites</a:t>
            </a:r>
          </a:p>
          <a:p>
            <a:pPr lvl="2"/>
            <a:r>
              <a:rPr lang="en-US" dirty="0" smtClean="0"/>
              <a:t>larger workshop planned @DESY by end of 2014</a:t>
            </a:r>
          </a:p>
          <a:p>
            <a:pPr lvl="2"/>
            <a:r>
              <a:rPr lang="en-US" dirty="0" smtClean="0"/>
              <a:t>workshop and planned beta tests with vendors (DDN, IBM, DELL)</a:t>
            </a:r>
          </a:p>
          <a:p>
            <a:pPr lvl="3"/>
            <a:r>
              <a:rPr lang="en-US" dirty="0" smtClean="0"/>
              <a:t>low-cost/high density, </a:t>
            </a:r>
            <a:r>
              <a:rPr lang="en-US" dirty="0" err="1" smtClean="0"/>
              <a:t>burstbuffer</a:t>
            </a:r>
            <a:r>
              <a:rPr lang="en-US" dirty="0" smtClean="0"/>
              <a:t>, NFS/</a:t>
            </a:r>
            <a:r>
              <a:rPr lang="en-US" dirty="0" err="1" smtClean="0"/>
              <a:t>Ganesha</a:t>
            </a:r>
            <a:r>
              <a:rPr lang="en-US" dirty="0" smtClean="0"/>
              <a:t>, cluster FS, ...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April 4, 2014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LSDMA Spring 2014 - All Hands Meeting – M. Gasthuber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0452-3174-42A5-BA02-8893E7D3616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869160"/>
            <a:ext cx="122413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67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8229600" cy="131286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/>
              <a:t>General objectives</a:t>
            </a:r>
            <a:br>
              <a:rPr lang="de-DE"/>
            </a:br>
            <a:r>
              <a:rPr lang="de-DE" sz="2400"/>
              <a:t>(according to document „Ausführliche Bedarfsanalyse“)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09750"/>
            <a:ext cx="8229600" cy="4525963"/>
          </a:xfrm>
          <a:ln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sz="2800"/>
              <a:t>Parallel and distributed computing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sz="2400"/>
              <a:t>Triggerless „online“ system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sz="2400"/>
              <a:t>Metropolitan Area Network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sz="2400"/>
              <a:t>Grid/Cloud infrastructure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de-DE" sz="2800"/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sz="2800"/>
              <a:t>Archive and authenticity 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sz="2400"/>
              <a:t>Long time archives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sz="2400"/>
              <a:t>Archiving meta data catalogue and analysis frameworks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de-DE" sz="2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8229600" cy="131286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/>
              <a:t>General objectives</a:t>
            </a:r>
            <a:br>
              <a:rPr lang="de-DE"/>
            </a:br>
            <a:r>
              <a:rPr lang="de-DE" sz="3200"/>
              <a:t>(according to „ausführliche Bedarfsanalyse“)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66838"/>
            <a:ext cx="8229600" cy="4552950"/>
          </a:xfrm>
          <a:ln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de-DE" sz="2400"/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sz="2800"/>
              <a:t>Metropolitan Area Systems (</a:t>
            </a:r>
            <a:r>
              <a:rPr lang="de-DE" sz="2800">
                <a:sym typeface="Wingdings" charset="0"/>
              </a:rPr>
              <a:t>GSI/DSIT)</a:t>
            </a:r>
            <a:endParaRPr lang="de-DE" sz="2800"/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sz="2400"/>
              <a:t>Data centre for „online Computing“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sz="2400"/>
              <a:t>Pooling of GSI and the surrounding centres to creating a single compute cluster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sz="2400"/>
              <a:t>Storage systems 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sz="2400"/>
              <a:t>Single Sign On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sz="2400"/>
              <a:t>Integration in global Grid/Cloud infrastructure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de-DE" sz="2400"/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sz="2800"/>
              <a:t>Global federation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sz="2400"/>
              <a:t>Globally distributed file system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de-DE" sz="2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9600" cy="14351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/>
              <a:t>Specific objectives and status 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229600" cy="3816350"/>
          </a:xfrm>
          <a:ln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sz="2400"/>
              <a:t>Parallel and distributed computing (1)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sz="2000"/>
              <a:t>Triggerless online system </a:t>
            </a:r>
          </a:p>
          <a:p>
            <a:pPr marL="1141413" lvl="2" indent="-2270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sz="2000"/>
              <a:t>Development of FairRoot</a:t>
            </a:r>
          </a:p>
          <a:p>
            <a:pPr marL="1598613" lvl="3" indent="-2270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/>
              <a:t>High speed data analysis (online) in real time  </a:t>
            </a:r>
            <a:endParaRPr lang="de-DE" sz="1800"/>
          </a:p>
          <a:p>
            <a:pPr marL="1598613" lvl="3" indent="-227013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/>
              <a:t>Porting of algorithms to GPU</a:t>
            </a:r>
          </a:p>
          <a:p>
            <a:pPr marL="2055813" lvl="4" indent="-227013">
              <a:buFont typeface="Arial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>
                <a:solidFill>
                  <a:srgbClr val="33CC66"/>
                </a:solidFill>
              </a:rPr>
              <a:t>Interface class is included in framework</a:t>
            </a:r>
          </a:p>
          <a:p>
            <a:pPr marL="1598613" lvl="3" indent="-227013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/>
              <a:t>Parallelisation via message based processing framework </a:t>
            </a:r>
            <a:r>
              <a:rPr lang="de-DE">
                <a:sym typeface="Wingdings" charset="0"/>
              </a:rPr>
              <a:t></a:t>
            </a:r>
            <a:r>
              <a:rPr lang="de-DE"/>
              <a:t> </a:t>
            </a:r>
            <a:r>
              <a:rPr lang="en-US"/>
              <a:t>ZeroMQ</a:t>
            </a:r>
            <a:r>
              <a:rPr lang="de-DE"/>
              <a:t> (</a:t>
            </a:r>
            <a:r>
              <a:rPr lang="en-US"/>
              <a:t>FairMQProccessorTask)</a:t>
            </a:r>
            <a:r>
              <a:rPr lang="de-DE" sz="1800"/>
              <a:t> </a:t>
            </a:r>
            <a:endParaRPr lang="de-DE"/>
          </a:p>
          <a:p>
            <a:pPr marL="2055813" lvl="4" indent="-227013">
              <a:buFont typeface="Arial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>
                <a:solidFill>
                  <a:srgbClr val="33CC66"/>
                </a:solidFill>
              </a:rPr>
              <a:t>Prototype exists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de-DE" sz="2400"/>
          </a:p>
        </p:txBody>
      </p:sp>
      <p:pic>
        <p:nvPicPr>
          <p:cNvPr id="717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819650"/>
            <a:ext cx="35623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68313" y="5734050"/>
            <a:ext cx="45370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ZeroMQ sockets provide efficient transport options for inter-thread, inter-process</a:t>
            </a:r>
            <a:r>
              <a:rPr lang="de-DE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9600" cy="14351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/>
              <a:t>Specific objectives and status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  <a:ln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sz="2400"/>
              <a:t>Parallel and distributed computing (2)</a:t>
            </a:r>
          </a:p>
          <a:p>
            <a:pPr marL="741363" lvl="1" indent="-284163">
              <a:lnSpc>
                <a:spcPct val="80000"/>
              </a:lnSpc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sz="2000"/>
              <a:t>Grid/Cloud infrastructure</a:t>
            </a:r>
          </a:p>
          <a:p>
            <a:pPr marL="1141413" lvl="2" indent="-227013">
              <a:lnSpc>
                <a:spcPct val="8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sz="2000"/>
              <a:t>Identification of suited escience environments </a:t>
            </a:r>
          </a:p>
          <a:p>
            <a:pPr marL="1598613" lvl="3" indent="-227013">
              <a:lnSpc>
                <a:spcPct val="8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>
                <a:solidFill>
                  <a:srgbClr val="33CC66"/>
                </a:solidFill>
              </a:rPr>
              <a:t>Prototype for PANDA, PandaGrid (AliEn based), is working</a:t>
            </a:r>
          </a:p>
          <a:p>
            <a:pPr marL="1598613" lvl="3" indent="-227013">
              <a:lnSpc>
                <a:spcPct val="80000"/>
              </a:lnSpc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>
                <a:solidFill>
                  <a:srgbClr val="F6200A"/>
                </a:solidFill>
              </a:rPr>
              <a:t>Investigation for alternative solutions and testing</a:t>
            </a:r>
          </a:p>
          <a:p>
            <a:pPr marL="1141413" lvl="2" indent="-227013">
              <a:lnSpc>
                <a:spcPct val="8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sz="2000"/>
              <a:t>Integration of the Metr. Area System into the global Grid/Cloud infrastructure</a:t>
            </a:r>
            <a:endParaRPr lang="de-DE" sz="2000">
              <a:solidFill>
                <a:srgbClr val="33CC66"/>
              </a:solidFill>
            </a:endParaRPr>
          </a:p>
          <a:p>
            <a:pPr marL="1598613" lvl="3" indent="-227013">
              <a:lnSpc>
                <a:spcPct val="8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sz="1800"/>
              <a:t>Interfaces to storage systems: </a:t>
            </a:r>
            <a:r>
              <a:rPr lang="de-DE" sz="1800">
                <a:solidFill>
                  <a:srgbClr val="FF9933"/>
                </a:solidFill>
              </a:rPr>
              <a:t>name space mapping between globally distributed file system and MAN HPC system</a:t>
            </a:r>
            <a:endParaRPr lang="de-DE">
              <a:solidFill>
                <a:srgbClr val="FF0000"/>
              </a:solidFill>
            </a:endParaRPr>
          </a:p>
          <a:p>
            <a:pPr marL="1598613" lvl="3" indent="-227013">
              <a:lnSpc>
                <a:spcPct val="8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sz="1800"/>
              <a:t>Interfaces to batch systems: </a:t>
            </a:r>
            <a:r>
              <a:rPr lang="de-DE" sz="1800">
                <a:solidFill>
                  <a:srgbClr val="00CC66"/>
                </a:solidFill>
              </a:rPr>
              <a:t>exist for AliEn based prototype PandaGrid</a:t>
            </a:r>
            <a:endParaRPr lang="de-DE">
              <a:solidFill>
                <a:srgbClr val="33CC66"/>
              </a:solidFill>
            </a:endParaRPr>
          </a:p>
          <a:p>
            <a:pPr marL="1598613" lvl="3" indent="-227013">
              <a:lnSpc>
                <a:spcPct val="8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sz="1800"/>
              <a:t>Interfaces to Grid/Cloud services: </a:t>
            </a:r>
            <a:r>
              <a:rPr lang="de-DE" sz="1800">
                <a:solidFill>
                  <a:srgbClr val="F6200A"/>
                </a:solidFill>
              </a:rPr>
              <a:t>Proxies</a:t>
            </a:r>
            <a:r>
              <a:rPr lang="de-DE" sz="1800"/>
              <a:t> </a:t>
            </a:r>
          </a:p>
          <a:p>
            <a:pPr marL="1598613" lvl="3" indent="-227013">
              <a:lnSpc>
                <a:spcPct val="8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sz="1800"/>
              <a:t>Outsourcing of compute jobs </a:t>
            </a:r>
          </a:p>
          <a:p>
            <a:pPr lvl="4">
              <a:lnSpc>
                <a:spcPct val="80000"/>
              </a:lnSpc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>
                <a:solidFill>
                  <a:srgbClr val="33CC66"/>
                </a:solidFill>
              </a:rPr>
              <a:t>Prototype of a Grid site in a Cloud exists </a:t>
            </a:r>
          </a:p>
          <a:p>
            <a:pPr lvl="4">
              <a:lnSpc>
                <a:spcPct val="80000"/>
              </a:lnSpc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>
                <a:solidFill>
                  <a:srgbClr val="F6200A"/>
                </a:solidFill>
              </a:rPr>
              <a:t>Interfaces to super computers</a:t>
            </a:r>
            <a:endParaRPr lang="de-DE" sz="16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/>
              <a:t>Specific objectives and Status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96988"/>
            <a:ext cx="8229600" cy="4548187"/>
          </a:xfrm>
          <a:ln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de-DE" sz="2400"/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/>
              <a:t>Archive and authenticity </a:t>
            </a:r>
            <a:endParaRPr lang="de-DE" sz="2800"/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sz="2400">
                <a:solidFill>
                  <a:srgbClr val="F6200A"/>
                </a:solidFill>
              </a:rPr>
              <a:t>Development of concepts for archiving together with the FAIR experiments</a:t>
            </a:r>
            <a:endParaRPr lang="de-DE">
              <a:solidFill>
                <a:srgbClr val="F6200A"/>
              </a:solidFill>
            </a:endParaRP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de-DE" sz="2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27063" y="80963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3600"/>
              <a:t>Specific objectives and status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079500"/>
            <a:ext cx="8229600" cy="5589588"/>
          </a:xfrm>
          <a:ln/>
        </p:spPr>
        <p:txBody>
          <a:bodyPr/>
          <a:lstStyle/>
          <a:p>
            <a:pPr marL="341313" indent="-3413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/>
              <a:t>Global federation</a:t>
            </a:r>
          </a:p>
          <a:p>
            <a:pPr marL="741363" lvl="1" indent="-284163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/>
              <a:t>Optimised data storage </a:t>
            </a:r>
          </a:p>
          <a:p>
            <a:pPr marL="1141413" lvl="2" indent="-2270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>
                <a:solidFill>
                  <a:schemeClr val="tx1"/>
                </a:solidFill>
              </a:rPr>
              <a:t>Globally distributed file system </a:t>
            </a:r>
          </a:p>
          <a:p>
            <a:pPr marL="1141413" lvl="2" indent="-2270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>
                <a:solidFill>
                  <a:schemeClr val="tx1"/>
                </a:solidFill>
              </a:rPr>
              <a:t>Mending corrupt and incomplete data sets</a:t>
            </a:r>
          </a:p>
          <a:p>
            <a:pPr marL="1141413" lvl="2" indent="-2270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/>
              <a:t>Optimised data placement </a:t>
            </a:r>
            <a:endParaRPr lang="de-DE">
              <a:solidFill>
                <a:srgbClr val="33CC66"/>
              </a:solidFill>
            </a:endParaRPr>
          </a:p>
          <a:p>
            <a:pPr marL="1598613" lvl="3" indent="-2270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>
                <a:solidFill>
                  <a:schemeClr val="tx1"/>
                </a:solidFill>
              </a:rPr>
              <a:t>3rd party copy</a:t>
            </a:r>
          </a:p>
          <a:p>
            <a:pPr marL="1598613" lvl="3" indent="-2270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>
                <a:solidFill>
                  <a:schemeClr val="tx1"/>
                </a:solidFill>
              </a:rPr>
              <a:t>replicas</a:t>
            </a:r>
          </a:p>
          <a:p>
            <a:pPr marL="1598613" lvl="3" indent="-2270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>
                <a:solidFill>
                  <a:srgbClr val="F6200A"/>
                </a:solidFill>
              </a:rPr>
              <a:t>Concept for optimising the tasks of individual computing centres </a:t>
            </a:r>
          </a:p>
          <a:p>
            <a:pPr marL="1141413" lvl="2" indent="-2270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>
                <a:solidFill>
                  <a:srgbClr val="FF0000"/>
                </a:solidFill>
              </a:rPr>
              <a:t>Searching for complete data sets while mapping in optimised way to phys. Storage systems </a:t>
            </a:r>
          </a:p>
          <a:p>
            <a:pPr marL="1141413" lvl="2" indent="-2270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>
                <a:solidFill>
                  <a:srgbClr val="FF0000"/>
                </a:solidFill>
              </a:rPr>
              <a:t>Concept for dealing with hot versus cold data in order to optimise storage costs</a:t>
            </a:r>
          </a:p>
          <a:p>
            <a:pPr marL="1141413" lvl="2" indent="-227013"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de-DE"/>
          </a:p>
          <a:p>
            <a:pPr marL="1141413" lvl="2" indent="-227013"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de-DE"/>
          </a:p>
          <a:p>
            <a:pPr marL="741363" lvl="1" indent="-284163"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80963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3600"/>
              <a:t>Specific objectives and status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79500"/>
            <a:ext cx="8229600" cy="7059613"/>
          </a:xfrm>
          <a:ln/>
        </p:spPr>
        <p:txBody>
          <a:bodyPr/>
          <a:lstStyle/>
          <a:p>
            <a:pPr marL="341313" indent="-3413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/>
              <a:t>Global federation (2)</a:t>
            </a:r>
          </a:p>
          <a:p>
            <a:pPr marL="741363" lvl="1" indent="-284163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/>
              <a:t>Prototype solutions based on AliEn and xrootd </a:t>
            </a:r>
          </a:p>
          <a:p>
            <a:pPr marL="1141413" lvl="2" indent="-2270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/>
              <a:t>Globally distributed file system </a:t>
            </a:r>
          </a:p>
          <a:p>
            <a:pPr marL="1598613" lvl="3" indent="-227013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>
                <a:solidFill>
                  <a:srgbClr val="33CC66"/>
                </a:solidFill>
              </a:rPr>
              <a:t>Xrootd: global redirector </a:t>
            </a:r>
            <a:endParaRPr lang="de-DE"/>
          </a:p>
          <a:p>
            <a:pPr marL="1141413" lvl="2" indent="-2270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/>
              <a:t>Mending of corrupt and incomplete data sets</a:t>
            </a:r>
          </a:p>
          <a:p>
            <a:pPr marL="1598613" lvl="3" indent="-227013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>
                <a:solidFill>
                  <a:srgbClr val="33CC66"/>
                </a:solidFill>
              </a:rPr>
              <a:t>Xrootd: missing data can be copied from remote SEs using the global redirector </a:t>
            </a:r>
          </a:p>
          <a:p>
            <a:pPr marL="1141413" lvl="2" indent="-2270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/>
              <a:t>3rd party copy</a:t>
            </a:r>
          </a:p>
          <a:p>
            <a:pPr marL="1598613" lvl="3" indent="-227013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>
                <a:solidFill>
                  <a:srgbClr val="33CC66"/>
                </a:solidFill>
              </a:rPr>
              <a:t>Xrootd: xrd3cp</a:t>
            </a:r>
          </a:p>
          <a:p>
            <a:pPr marL="1141413" lvl="2" indent="-2270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/>
              <a:t>Replicas</a:t>
            </a:r>
          </a:p>
          <a:p>
            <a:pPr marL="1598613" lvl="3" indent="-227013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>
                <a:solidFill>
                  <a:srgbClr val="33CC66"/>
                </a:solidFill>
              </a:rPr>
              <a:t>AliEn/PandaGrid: functioning solution</a:t>
            </a:r>
          </a:p>
          <a:p>
            <a:pPr marL="1141413" lvl="2" indent="-227013"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de-DE"/>
          </a:p>
          <a:p>
            <a:pPr marL="1141413" lvl="2" indent="-227013"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de-DE"/>
          </a:p>
          <a:p>
            <a:pPr marL="741363" lvl="1" indent="-284163"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/>
              <a:t>outview 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 marL="341313" indent="-3413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/>
              <a:t>In the next months 1-2 positions will be advertised and hired for the LSDMA/FAIR DLCL (Struktur der Materie).</a:t>
            </a:r>
          </a:p>
          <a:p>
            <a:pPr marL="341313" indent="-3413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/>
              <a:t>Work can start summer 2014</a:t>
            </a:r>
          </a:p>
          <a:p>
            <a:pPr marL="741363" lvl="1" indent="-28416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/>
              <a:t>Task: development work in the context of data management/interface programming between global Grid file systems and HPC storage systems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simulator tests....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April 4, 2014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LSDMA Spring 2014 - All Hands Meeting – M. Gasthuber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0452-3174-42A5-BA02-8893E7D3616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471" y="866878"/>
            <a:ext cx="7200900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7632079" cy="561975"/>
          </a:xfrm>
        </p:spPr>
        <p:txBody>
          <a:bodyPr/>
          <a:lstStyle/>
          <a:p>
            <a:r>
              <a:rPr lang="en-US" dirty="0"/>
              <a:t>DLCL – HEP &amp; Photon Science </a:t>
            </a:r>
            <a:r>
              <a:rPr lang="en-US" dirty="0" smtClean="0"/>
              <a:t>Community,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installation and operation of (currently focused on PS)</a:t>
            </a:r>
          </a:p>
          <a:p>
            <a:pPr lvl="1"/>
            <a:r>
              <a:rPr lang="en-US" dirty="0" smtClean="0"/>
              <a:t>Logbook/WIKI + </a:t>
            </a:r>
            <a:r>
              <a:rPr lang="en-US" dirty="0" err="1" smtClean="0"/>
              <a:t>Git</a:t>
            </a:r>
            <a:r>
              <a:rPr lang="en-US" dirty="0" smtClean="0"/>
              <a:t> + Tracker (</a:t>
            </a:r>
            <a:r>
              <a:rPr lang="en-US" dirty="0" err="1" smtClean="0"/>
              <a:t>Atlassian</a:t>
            </a:r>
            <a:r>
              <a:rPr lang="en-US" dirty="0" smtClean="0"/>
              <a:t>)</a:t>
            </a:r>
          </a:p>
          <a:p>
            <a:r>
              <a:rPr lang="en-US" dirty="0" smtClean="0"/>
              <a:t>DPHEP collaboration</a:t>
            </a:r>
          </a:p>
          <a:p>
            <a:pPr lvl="1"/>
            <a:r>
              <a:rPr lang="en-US" dirty="0" smtClean="0"/>
              <a:t>bit preservation, </a:t>
            </a:r>
            <a:r>
              <a:rPr lang="en-US" dirty="0" err="1" smtClean="0"/>
              <a:t>dCache</a:t>
            </a:r>
            <a:r>
              <a:rPr lang="en-US" dirty="0" smtClean="0"/>
              <a:t> ‘active archive’</a:t>
            </a:r>
          </a:p>
          <a:p>
            <a:r>
              <a:rPr lang="en-US" dirty="0" smtClean="0"/>
              <a:t>automated installation and management of storage servers and nodes (puppet)</a:t>
            </a:r>
          </a:p>
          <a:p>
            <a:r>
              <a:rPr lang="en-US" dirty="0" smtClean="0"/>
              <a:t>scientific data archive with community specific extensions</a:t>
            </a:r>
          </a:p>
          <a:p>
            <a:pPr lvl="1"/>
            <a:r>
              <a:rPr lang="en-US" dirty="0" smtClean="0"/>
              <a:t>see DSIT WP4 report form Marco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April 4, 2014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LSDMA Spring 2014 - All Hands Meeting – M. Gasthuber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0452-3174-42A5-BA02-8893E7D3616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869160"/>
            <a:ext cx="122413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78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GSI ....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April 4, 2014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LSDMA Spring 2014 - All Hands Meeting – M. Gasthuber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0452-3174-42A5-BA02-8893E7D3616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30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4213" y="908050"/>
            <a:ext cx="7772400" cy="192246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4000"/>
              <a:t>LSDMA</a:t>
            </a:r>
            <a:br>
              <a:rPr lang="de-DE" sz="4000"/>
            </a:br>
            <a:r>
              <a:rPr lang="de-DE" sz="4000"/>
              <a:t>Spring Meeting 2014</a:t>
            </a:r>
            <a:br>
              <a:rPr lang="de-DE" sz="4000"/>
            </a:br>
            <a:r>
              <a:rPr lang="de-DE" sz="4000"/>
              <a:t>DLCL Struktur der Materie</a:t>
            </a:r>
            <a:br>
              <a:rPr lang="de-DE" sz="4000"/>
            </a:br>
            <a:r>
              <a:rPr lang="de-DE" sz="4000"/>
              <a:t>GSI/FAIR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0" indent="0"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/>
              <a:t>Status update</a:t>
            </a:r>
          </a:p>
          <a:p>
            <a:pPr marL="0" indent="0"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/>
              <a:t>Kilian Schwarz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uppieren 1"/>
          <p:cNvGrpSpPr>
            <a:grpSpLocks/>
          </p:cNvGrpSpPr>
          <p:nvPr/>
        </p:nvGrpSpPr>
        <p:grpSpPr bwMode="auto">
          <a:xfrm>
            <a:off x="3348038" y="1484313"/>
            <a:ext cx="5389562" cy="3840162"/>
            <a:chOff x="366253" y="452437"/>
            <a:chExt cx="8535988" cy="6096000"/>
          </a:xfrm>
        </p:grpSpPr>
        <p:pic>
          <p:nvPicPr>
            <p:cNvPr id="25603" name="Picture 31" descr="FAI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253" y="452437"/>
              <a:ext cx="8535988" cy="60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604" name="Group 28"/>
            <p:cNvGrpSpPr>
              <a:grpSpLocks/>
            </p:cNvGrpSpPr>
            <p:nvPr/>
          </p:nvGrpSpPr>
          <p:grpSpPr bwMode="auto">
            <a:xfrm>
              <a:off x="2140038" y="3511551"/>
              <a:ext cx="2602952" cy="1185990"/>
              <a:chOff x="620" y="2482"/>
              <a:chExt cx="2124" cy="791"/>
            </a:xfrm>
          </p:grpSpPr>
          <p:sp>
            <p:nvSpPr>
              <p:cNvPr id="25605" name="Oval 25"/>
              <p:cNvSpPr>
                <a:spLocks noChangeArrowheads="1"/>
              </p:cNvSpPr>
              <p:nvPr/>
            </p:nvSpPr>
            <p:spPr bwMode="auto">
              <a:xfrm>
                <a:off x="2427" y="2482"/>
                <a:ext cx="317" cy="317"/>
              </a:xfrm>
              <a:prstGeom prst="ellipse">
                <a:avLst/>
              </a:prstGeom>
              <a:solidFill>
                <a:srgbClr val="E62B06">
                  <a:alpha val="47058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buClrTx/>
                  <a:buSzTx/>
                  <a:buFontTx/>
                  <a:buNone/>
                </a:pPr>
                <a:endParaRPr lang="de-DE">
                  <a:solidFill>
                    <a:srgbClr val="000000"/>
                  </a:solidFill>
                  <a:latin typeface="Calibri" charset="0"/>
                </a:endParaRPr>
              </a:p>
            </p:txBody>
          </p:sp>
          <p:sp>
            <p:nvSpPr>
              <p:cNvPr id="25606" name="Line 27"/>
              <p:cNvSpPr>
                <a:spLocks noChangeShapeType="1"/>
              </p:cNvSpPr>
              <p:nvPr/>
            </p:nvSpPr>
            <p:spPr bwMode="auto">
              <a:xfrm flipV="1">
                <a:off x="1395" y="2704"/>
                <a:ext cx="1032" cy="362"/>
              </a:xfrm>
              <a:prstGeom prst="line">
                <a:avLst/>
              </a:prstGeom>
              <a:noFill/>
              <a:ln w="9525">
                <a:solidFill>
                  <a:srgbClr val="00004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7" name="Text Box 26"/>
              <p:cNvSpPr txBox="1">
                <a:spLocks noChangeArrowheads="1"/>
              </p:cNvSpPr>
              <p:nvPr/>
            </p:nvSpPr>
            <p:spPr bwMode="auto">
              <a:xfrm>
                <a:off x="620" y="2951"/>
                <a:ext cx="938" cy="32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1pPr>
                <a:lvl2pPr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defTabSz="914400">
                  <a:buClrTx/>
                  <a:buSzTx/>
                  <a:buFontTx/>
                  <a:buNone/>
                </a:pPr>
                <a:r>
                  <a:rPr lang="de-DE" sz="1400" b="1">
                    <a:latin typeface="Calibri" charset="0"/>
                  </a:rPr>
                  <a:t>PANDA</a:t>
                </a:r>
                <a:endParaRPr lang="en-GB" sz="1400" b="1">
                  <a:latin typeface="Calibri" charset="0"/>
                </a:endParaRPr>
              </a:p>
            </p:txBody>
          </p:sp>
        </p:grpSp>
        <p:grpSp>
          <p:nvGrpSpPr>
            <p:cNvPr id="25608" name="Group 13"/>
            <p:cNvGrpSpPr>
              <a:grpSpLocks/>
            </p:cNvGrpSpPr>
            <p:nvPr/>
          </p:nvGrpSpPr>
          <p:grpSpPr bwMode="auto">
            <a:xfrm>
              <a:off x="5641521" y="2584455"/>
              <a:ext cx="2414590" cy="782639"/>
              <a:chOff x="3323" y="1343"/>
              <a:chExt cx="1521" cy="493"/>
            </a:xfrm>
          </p:grpSpPr>
          <p:sp>
            <p:nvSpPr>
              <p:cNvPr id="25609" name="Oval 10"/>
              <p:cNvSpPr>
                <a:spLocks noChangeArrowheads="1"/>
              </p:cNvSpPr>
              <p:nvPr/>
            </p:nvSpPr>
            <p:spPr bwMode="auto">
              <a:xfrm>
                <a:off x="3323" y="1343"/>
                <a:ext cx="317" cy="363"/>
              </a:xfrm>
              <a:prstGeom prst="ellipse">
                <a:avLst/>
              </a:prstGeom>
              <a:solidFill>
                <a:srgbClr val="E62B06">
                  <a:alpha val="47058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buClrTx/>
                  <a:buSzTx/>
                  <a:buFontTx/>
                  <a:buNone/>
                </a:pPr>
                <a:endParaRPr lang="de-DE">
                  <a:solidFill>
                    <a:srgbClr val="000000"/>
                  </a:solidFill>
                  <a:latin typeface="Calibri" charset="0"/>
                </a:endParaRPr>
              </a:p>
            </p:txBody>
          </p:sp>
          <p:sp>
            <p:nvSpPr>
              <p:cNvPr id="25610" name="Text Box 11"/>
              <p:cNvSpPr txBox="1">
                <a:spLocks noChangeArrowheads="1"/>
              </p:cNvSpPr>
              <p:nvPr/>
            </p:nvSpPr>
            <p:spPr bwMode="auto">
              <a:xfrm>
                <a:off x="3599" y="1500"/>
                <a:ext cx="1245" cy="33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1pPr>
                <a:lvl2pPr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defTabSz="914400">
                  <a:buClrTx/>
                  <a:buSzTx/>
                  <a:buFontTx/>
                  <a:buNone/>
                </a:pPr>
                <a:r>
                  <a:rPr lang="de-DE" sz="1600" b="1">
                    <a:latin typeface="Calibri" charset="0"/>
                  </a:rPr>
                  <a:t>CBM/HADES</a:t>
                </a:r>
                <a:endParaRPr lang="en-GB" sz="1600" b="1">
                  <a:latin typeface="Calibri" charset="0"/>
                </a:endParaRPr>
              </a:p>
            </p:txBody>
          </p:sp>
        </p:grpSp>
        <p:grpSp>
          <p:nvGrpSpPr>
            <p:cNvPr id="25611" name="Group 35"/>
            <p:cNvGrpSpPr>
              <a:grpSpLocks/>
            </p:cNvGrpSpPr>
            <p:nvPr/>
          </p:nvGrpSpPr>
          <p:grpSpPr bwMode="auto">
            <a:xfrm>
              <a:off x="3736517" y="4494215"/>
              <a:ext cx="3929064" cy="1185864"/>
              <a:chOff x="2123" y="2546"/>
              <a:chExt cx="2475" cy="747"/>
            </a:xfrm>
          </p:grpSpPr>
          <p:grpSp>
            <p:nvGrpSpPr>
              <p:cNvPr id="25612" name="Group 21"/>
              <p:cNvGrpSpPr>
                <a:grpSpLocks/>
              </p:cNvGrpSpPr>
              <p:nvPr/>
            </p:nvGrpSpPr>
            <p:grpSpPr bwMode="auto">
              <a:xfrm>
                <a:off x="2757" y="2546"/>
                <a:ext cx="1841" cy="347"/>
                <a:chOff x="2880" y="3066"/>
                <a:chExt cx="1841" cy="347"/>
              </a:xfrm>
            </p:grpSpPr>
            <p:sp>
              <p:nvSpPr>
                <p:cNvPr id="25613" name="Oval 18"/>
                <p:cNvSpPr>
                  <a:spLocks noChangeArrowheads="1"/>
                </p:cNvSpPr>
                <p:nvPr/>
              </p:nvSpPr>
              <p:spPr bwMode="auto">
                <a:xfrm>
                  <a:off x="2880" y="3066"/>
                  <a:ext cx="317" cy="317"/>
                </a:xfrm>
                <a:prstGeom prst="ellipse">
                  <a:avLst/>
                </a:prstGeom>
                <a:solidFill>
                  <a:srgbClr val="E62B06">
                    <a:alpha val="47058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>
                    <a:buClrTx/>
                    <a:buSzTx/>
                    <a:buFontTx/>
                    <a:buNone/>
                  </a:pPr>
                  <a:endParaRPr lang="de-DE">
                    <a:solidFill>
                      <a:srgbClr val="000000"/>
                    </a:solidFill>
                    <a:latin typeface="Calibri" charset="0"/>
                  </a:endParaRPr>
                </a:p>
              </p:txBody>
            </p:sp>
            <p:sp>
              <p:nvSpPr>
                <p:cNvPr id="25614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861" y="3076"/>
                  <a:ext cx="860" cy="337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1pPr>
                  <a:lvl2pPr>
                    <a:defRPr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defRPr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defRPr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defRPr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defRPr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defTabSz="914400">
                    <a:buClrTx/>
                    <a:buSzTx/>
                    <a:buFontTx/>
                    <a:buNone/>
                  </a:pPr>
                  <a:r>
                    <a:rPr lang="de-DE" sz="1600" b="1">
                      <a:latin typeface="Calibri" charset="0"/>
                    </a:rPr>
                    <a:t>NuSTAR</a:t>
                  </a:r>
                  <a:endParaRPr lang="en-GB" sz="1600" b="1">
                    <a:latin typeface="Calibri" charset="0"/>
                  </a:endParaRPr>
                </a:p>
              </p:txBody>
            </p:sp>
            <p:sp>
              <p:nvSpPr>
                <p:cNvPr id="25615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3197" y="3211"/>
                  <a:ext cx="755" cy="38"/>
                </a:xfrm>
                <a:prstGeom prst="line">
                  <a:avLst/>
                </a:prstGeom>
                <a:noFill/>
                <a:ln w="9525">
                  <a:solidFill>
                    <a:srgbClr val="000046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616" name="Oval 32"/>
              <p:cNvSpPr>
                <a:spLocks noChangeArrowheads="1"/>
              </p:cNvSpPr>
              <p:nvPr/>
            </p:nvSpPr>
            <p:spPr bwMode="auto">
              <a:xfrm>
                <a:off x="2123" y="2751"/>
                <a:ext cx="603" cy="542"/>
              </a:xfrm>
              <a:prstGeom prst="ellipse">
                <a:avLst/>
              </a:prstGeom>
              <a:solidFill>
                <a:srgbClr val="E62B06">
                  <a:alpha val="47058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buClrTx/>
                  <a:buSzTx/>
                  <a:buFontTx/>
                  <a:buNone/>
                </a:pPr>
                <a:endParaRPr lang="de-DE">
                  <a:solidFill>
                    <a:srgbClr val="000000"/>
                  </a:solidFill>
                  <a:latin typeface="Calibri" charset="0"/>
                </a:endParaRPr>
              </a:p>
            </p:txBody>
          </p:sp>
          <p:sp>
            <p:nvSpPr>
              <p:cNvPr id="25617" name="Line 34"/>
              <p:cNvSpPr>
                <a:spLocks noChangeShapeType="1"/>
              </p:cNvSpPr>
              <p:nvPr/>
            </p:nvSpPr>
            <p:spPr bwMode="auto">
              <a:xfrm flipH="1">
                <a:off x="2740" y="2691"/>
                <a:ext cx="1148" cy="354"/>
              </a:xfrm>
              <a:prstGeom prst="line">
                <a:avLst/>
              </a:prstGeom>
              <a:noFill/>
              <a:ln w="9525">
                <a:solidFill>
                  <a:srgbClr val="000047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18" name="Group 41"/>
            <p:cNvGrpSpPr>
              <a:grpSpLocks/>
            </p:cNvGrpSpPr>
            <p:nvPr/>
          </p:nvGrpSpPr>
          <p:grpSpPr bwMode="auto">
            <a:xfrm>
              <a:off x="4693777" y="1073149"/>
              <a:ext cx="3408362" cy="3160708"/>
              <a:chOff x="2726" y="391"/>
              <a:chExt cx="2147" cy="1991"/>
            </a:xfrm>
          </p:grpSpPr>
          <p:grpSp>
            <p:nvGrpSpPr>
              <p:cNvPr id="25619" name="Group 17"/>
              <p:cNvGrpSpPr>
                <a:grpSpLocks/>
              </p:cNvGrpSpPr>
              <p:nvPr/>
            </p:nvGrpSpPr>
            <p:grpSpPr bwMode="auto">
              <a:xfrm>
                <a:off x="2726" y="2001"/>
                <a:ext cx="1791" cy="381"/>
                <a:chOff x="2744" y="2523"/>
                <a:chExt cx="1791" cy="381"/>
              </a:xfrm>
            </p:grpSpPr>
            <p:sp>
              <p:nvSpPr>
                <p:cNvPr id="25620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3061" y="2659"/>
                  <a:ext cx="953" cy="45"/>
                </a:xfrm>
                <a:prstGeom prst="line">
                  <a:avLst/>
                </a:prstGeom>
                <a:noFill/>
                <a:ln w="9525">
                  <a:solidFill>
                    <a:srgbClr val="000046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21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889" y="2567"/>
                  <a:ext cx="646" cy="337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1pPr>
                  <a:lvl2pPr>
                    <a:defRPr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defRPr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defRPr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defRPr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defRPr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defTabSz="914400">
                    <a:buClrTx/>
                    <a:buSzTx/>
                    <a:buFontTx/>
                    <a:buNone/>
                  </a:pPr>
                  <a:r>
                    <a:rPr lang="de-DE" sz="1600" b="1">
                      <a:latin typeface="Calibri" charset="0"/>
                    </a:rPr>
                    <a:t>APPA</a:t>
                  </a:r>
                  <a:endParaRPr lang="en-GB" sz="1600" b="1">
                    <a:latin typeface="Calibri" charset="0"/>
                  </a:endParaRPr>
                </a:p>
              </p:txBody>
            </p:sp>
            <p:sp>
              <p:nvSpPr>
                <p:cNvPr id="25622" name="Oval 16"/>
                <p:cNvSpPr>
                  <a:spLocks noChangeArrowheads="1"/>
                </p:cNvSpPr>
                <p:nvPr/>
              </p:nvSpPr>
              <p:spPr bwMode="auto">
                <a:xfrm>
                  <a:off x="2744" y="2523"/>
                  <a:ext cx="317" cy="317"/>
                </a:xfrm>
                <a:prstGeom prst="ellipse">
                  <a:avLst/>
                </a:prstGeom>
                <a:solidFill>
                  <a:srgbClr val="E62B06">
                    <a:alpha val="47058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>
                    <a:buClrTx/>
                    <a:buSzTx/>
                    <a:buFontTx/>
                    <a:buNone/>
                  </a:pPr>
                  <a:endParaRPr lang="de-DE">
                    <a:solidFill>
                      <a:srgbClr val="000000"/>
                    </a:solidFill>
                    <a:latin typeface="Calibri" charset="0"/>
                  </a:endParaRPr>
                </a:p>
              </p:txBody>
            </p:sp>
          </p:grpSp>
          <p:grpSp>
            <p:nvGrpSpPr>
              <p:cNvPr id="25623" name="Group 40"/>
              <p:cNvGrpSpPr>
                <a:grpSpLocks/>
              </p:cNvGrpSpPr>
              <p:nvPr/>
            </p:nvGrpSpPr>
            <p:grpSpPr bwMode="auto">
              <a:xfrm>
                <a:off x="3935" y="391"/>
                <a:ext cx="938" cy="1758"/>
                <a:chOff x="3935" y="391"/>
                <a:chExt cx="938" cy="1758"/>
              </a:xfrm>
            </p:grpSpPr>
            <p:sp>
              <p:nvSpPr>
                <p:cNvPr id="25624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3935" y="708"/>
                  <a:ext cx="780" cy="1441"/>
                </a:xfrm>
                <a:prstGeom prst="line">
                  <a:avLst/>
                </a:prstGeom>
                <a:noFill/>
                <a:ln w="9525">
                  <a:solidFill>
                    <a:srgbClr val="000046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25" name="Oval 39"/>
                <p:cNvSpPr>
                  <a:spLocks noChangeArrowheads="1"/>
                </p:cNvSpPr>
                <p:nvPr/>
              </p:nvSpPr>
              <p:spPr bwMode="auto">
                <a:xfrm>
                  <a:off x="4556" y="391"/>
                  <a:ext cx="317" cy="317"/>
                </a:xfrm>
                <a:prstGeom prst="ellipse">
                  <a:avLst/>
                </a:prstGeom>
                <a:solidFill>
                  <a:srgbClr val="E62B06">
                    <a:alpha val="47058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>
                    <a:buClrTx/>
                    <a:buSzTx/>
                    <a:buFontTx/>
                    <a:buNone/>
                  </a:pPr>
                  <a:endParaRPr lang="de-DE">
                    <a:solidFill>
                      <a:srgbClr val="000000"/>
                    </a:solidFill>
                    <a:latin typeface="Calibri" charset="0"/>
                  </a:endParaRPr>
                </a:p>
              </p:txBody>
            </p:sp>
          </p:grpSp>
        </p:grpSp>
        <p:grpSp>
          <p:nvGrpSpPr>
            <p:cNvPr id="25626" name="Gruppieren 30"/>
            <p:cNvGrpSpPr>
              <a:grpSpLocks/>
            </p:cNvGrpSpPr>
            <p:nvPr/>
          </p:nvGrpSpPr>
          <p:grpSpPr bwMode="auto">
            <a:xfrm>
              <a:off x="433925" y="3479477"/>
              <a:ext cx="2328113" cy="2944751"/>
              <a:chOff x="443686" y="3789040"/>
              <a:chExt cx="2328114" cy="2944751"/>
            </a:xfrm>
          </p:grpSpPr>
          <p:pic>
            <p:nvPicPr>
              <p:cNvPr id="25627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686" y="4401642"/>
                <a:ext cx="1872207" cy="2332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0" name="Gerade Verbindung mit Pfeil 9"/>
              <p:cNvCxnSpPr/>
              <p:nvPr/>
            </p:nvCxnSpPr>
            <p:spPr>
              <a:xfrm flipV="1">
                <a:off x="1690983" y="4148947"/>
                <a:ext cx="648685" cy="360366"/>
              </a:xfrm>
              <a:prstGeom prst="straightConnector1">
                <a:avLst/>
              </a:prstGeom>
              <a:ln w="762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Würfel 10"/>
              <p:cNvSpPr/>
              <p:nvPr/>
            </p:nvSpPr>
            <p:spPr>
              <a:xfrm>
                <a:off x="2339752" y="3789040"/>
                <a:ext cx="432048" cy="360040"/>
              </a:xfrm>
              <a:prstGeom prst="cube">
                <a:avLst/>
              </a:prstGeom>
              <a:scene3d>
                <a:camera prst="isometricTopUp">
                  <a:rot lat="20338334" lon="12654284" rev="9100884"/>
                </a:camera>
                <a:lightRig rig="sunse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5630" name="Textfeld 30"/>
          <p:cNvSpPr txBox="1">
            <a:spLocks noChangeArrowheads="1"/>
          </p:cNvSpPr>
          <p:nvPr/>
        </p:nvSpPr>
        <p:spPr bwMode="auto">
          <a:xfrm>
            <a:off x="0" y="1090613"/>
            <a:ext cx="3062288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457200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buClrTx/>
              <a:buSzTx/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GSI/FAIR computing </a:t>
            </a:r>
          </a:p>
          <a:p>
            <a:pPr defTabSz="914400"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</a:rPr>
              <a:t>ALICE T2/T3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HADES</a:t>
            </a:r>
          </a:p>
          <a:p>
            <a:pPr lvl="1" indent="0" defTabSz="914400"/>
            <a:r>
              <a:rPr lang="en-US">
                <a:solidFill>
                  <a:schemeClr val="tx1"/>
                </a:solidFill>
              </a:rPr>
              <a:t>CBM</a:t>
            </a:r>
          </a:p>
          <a:p>
            <a:pPr lvl="1" indent="0" defTabSz="914400"/>
            <a:r>
              <a:rPr lang="en-US">
                <a:solidFill>
                  <a:schemeClr val="tx1"/>
                </a:solidFill>
              </a:rPr>
              <a:t>PANDA</a:t>
            </a:r>
          </a:p>
          <a:p>
            <a:pPr lvl="1" indent="0" defTabSz="914400"/>
            <a:r>
              <a:rPr lang="en-US">
                <a:solidFill>
                  <a:schemeClr val="tx1"/>
                </a:solidFill>
              </a:rPr>
              <a:t>NuSTAR</a:t>
            </a:r>
          </a:p>
          <a:p>
            <a:pPr lvl="1" indent="0" defTabSz="914400"/>
            <a:r>
              <a:rPr lang="en-US">
                <a:solidFill>
                  <a:schemeClr val="tx1"/>
                </a:solidFill>
              </a:rPr>
              <a:t>APPA</a:t>
            </a:r>
          </a:p>
          <a:p>
            <a:pPr lvl="1" indent="0" defTabSz="914400"/>
            <a:r>
              <a:rPr lang="en-US">
                <a:solidFill>
                  <a:schemeClr val="tx1"/>
                </a:solidFill>
              </a:rPr>
              <a:t>Theory</a:t>
            </a:r>
          </a:p>
          <a:p>
            <a:pPr lvl="1" indent="0" defTabSz="914400"/>
            <a:r>
              <a:rPr lang="en-US">
                <a:solidFill>
                  <a:schemeClr val="tx1"/>
                </a:solidFill>
              </a:rPr>
              <a:t>LQCD</a:t>
            </a:r>
          </a:p>
          <a:p>
            <a:pPr lvl="1" indent="0" defTabSz="914400">
              <a:buClrTx/>
              <a:buSzTx/>
              <a:buFontTx/>
              <a:buNone/>
            </a:pPr>
            <a:r>
              <a:rPr lang="en-US" sz="2000" b="1">
                <a:solidFill>
                  <a:schemeClr val="tx1"/>
                </a:solidFill>
              </a:rPr>
              <a:t>today</a:t>
            </a:r>
          </a:p>
          <a:p>
            <a:pPr lvl="1" indent="0" defTabSz="914400"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</a:rPr>
              <a:t>~ 14000 cores, </a:t>
            </a:r>
          </a:p>
          <a:p>
            <a:pPr lvl="1" indent="0" defTabSz="914400"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</a:rPr>
              <a:t>~ 5.5 PB lustre</a:t>
            </a:r>
          </a:p>
          <a:p>
            <a:pPr lvl="1" indent="0" defTabSz="914400"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</a:rPr>
              <a:t>~ 9 PB archive capacity</a:t>
            </a:r>
          </a:p>
          <a:p>
            <a:pPr lvl="1" indent="0" defTabSz="914400">
              <a:buClrTx/>
              <a:buSzTx/>
              <a:buFontTx/>
              <a:buNone/>
            </a:pPr>
            <a:r>
              <a:rPr lang="en-US" sz="2000" b="1">
                <a:solidFill>
                  <a:schemeClr val="tx1"/>
                </a:solidFill>
              </a:rPr>
              <a:t>~ 2018</a:t>
            </a:r>
          </a:p>
          <a:p>
            <a:pPr lvl="1" indent="0" defTabSz="914400"/>
            <a:r>
              <a:rPr lang="en-US">
                <a:solidFill>
                  <a:schemeClr val="tx1"/>
                </a:solidFill>
              </a:rPr>
              <a:t>	~ 300000 cores</a:t>
            </a:r>
          </a:p>
          <a:p>
            <a:pPr lvl="1" indent="0" defTabSz="914400"/>
            <a:r>
              <a:rPr lang="en-US">
                <a:solidFill>
                  <a:schemeClr val="tx1"/>
                </a:solidFill>
              </a:rPr>
              <a:t>	~ 40 PB  disk</a:t>
            </a:r>
          </a:p>
          <a:p>
            <a:pPr lvl="1" indent="0" defTabSz="914400"/>
            <a:r>
              <a:rPr lang="en-US">
                <a:solidFill>
                  <a:schemeClr val="tx1"/>
                </a:solidFill>
              </a:rPr>
              <a:t>	~ 40 PB  archive</a:t>
            </a:r>
          </a:p>
          <a:p>
            <a:pPr lvl="1" indent="0" defTabSz="914400">
              <a:buClrTx/>
              <a:buSzTx/>
              <a:buFontTx/>
              <a:buNone/>
            </a:pPr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25632" name="Textfeld 33"/>
          <p:cNvSpPr txBox="1">
            <a:spLocks noChangeArrowheads="1"/>
          </p:cNvSpPr>
          <p:nvPr/>
        </p:nvSpPr>
        <p:spPr bwMode="auto">
          <a:xfrm>
            <a:off x="3419475" y="5373688"/>
            <a:ext cx="5253038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457200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buClrTx/>
              <a:buSzTx/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open source and community software</a:t>
            </a:r>
          </a:p>
          <a:p>
            <a:pPr defTabSz="914400">
              <a:buClrTx/>
              <a:buSzTx/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commodity hardware</a:t>
            </a:r>
          </a:p>
          <a:p>
            <a:pPr defTabSz="914400">
              <a:buClrTx/>
              <a:buSzTx/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support different communities</a:t>
            </a:r>
          </a:p>
          <a:p>
            <a:pPr defTabSz="914400">
              <a:buClrTx/>
              <a:buSzTx/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scarce manpower</a:t>
            </a:r>
          </a:p>
          <a:p>
            <a:pPr defTabSz="914400">
              <a:buClrTx/>
              <a:buSzTx/>
              <a:buFontTx/>
              <a:buNone/>
            </a:pPr>
            <a:endParaRPr lang="en-US" sz="2400">
              <a:solidFill>
                <a:schemeClr val="tx1"/>
              </a:solidFill>
            </a:endParaRPr>
          </a:p>
          <a:p>
            <a:pPr lvl="1" indent="0" defTabSz="914400">
              <a:buClrTx/>
              <a:buSzTx/>
              <a:buFontTx/>
              <a:buNone/>
            </a:pPr>
            <a:endParaRPr lang="de-DE">
              <a:solidFill>
                <a:srgbClr val="FFFF00"/>
              </a:solidFill>
            </a:endParaRPr>
          </a:p>
        </p:txBody>
      </p:sp>
      <p:sp>
        <p:nvSpPr>
          <p:cNvPr id="25633" name="Titel 34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9144000" cy="1143000"/>
          </a:xfrm>
        </p:spPr>
        <p:txBody>
          <a:bodyPr lIns="91440" tIns="45720" rIns="91440" bIns="45720" anchor="t"/>
          <a:lstStyle/>
          <a:p>
            <a:r>
              <a:rPr lang="en-US" sz="2800"/>
              <a:t>GSI: a German National Lab for Heavy Ion Research</a:t>
            </a:r>
            <a:br>
              <a:rPr lang="en-US" sz="2800"/>
            </a:br>
            <a:r>
              <a:rPr lang="en-US" sz="2800"/>
              <a:t>FAIR: Facility for Ion and Antiproton Research ~2018</a:t>
            </a:r>
          </a:p>
        </p:txBody>
      </p:sp>
      <p:sp>
        <p:nvSpPr>
          <p:cNvPr id="25634" name="Rechteck 26"/>
          <p:cNvSpPr>
            <a:spLocks noChangeArrowheads="1"/>
          </p:cNvSpPr>
          <p:nvPr/>
        </p:nvSpPr>
        <p:spPr bwMode="auto">
          <a:xfrm>
            <a:off x="179388" y="6035675"/>
            <a:ext cx="2708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2400">
                <a:solidFill>
                  <a:schemeClr val="tx1"/>
                </a:solidFill>
                <a:cs typeface="Arial" charset="0"/>
              </a:rPr>
              <a:t>&amp; FAIR MAN</a:t>
            </a:r>
          </a:p>
          <a:p>
            <a:pPr defTabSz="914400">
              <a:buClrTx/>
              <a:buSzTx/>
              <a:buFontTx/>
              <a:buNone/>
            </a:pPr>
            <a:r>
              <a:rPr lang="en-US" sz="2400">
                <a:solidFill>
                  <a:schemeClr val="tx1"/>
                </a:solidFill>
                <a:cs typeface="Arial" charset="0"/>
              </a:rPr>
              <a:t>&amp; FAIR Grid/Cloud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250825" y="1125538"/>
            <a:ext cx="8205788" cy="4608512"/>
          </a:xfrm>
        </p:spPr>
        <p:txBody>
          <a:bodyPr lIns="91440" tIns="45720" rIns="91440" bIns="45720"/>
          <a:lstStyle/>
          <a:p>
            <a:pPr marL="0" indent="0" defTabSz="914400"/>
            <a:r>
              <a:rPr lang="en-US" sz="2800" b="1">
                <a:solidFill>
                  <a:schemeClr val="tx1"/>
                </a:solidFill>
              </a:rPr>
              <a:t>The four pillars of FAIR:</a:t>
            </a:r>
            <a:r>
              <a:rPr lang="en-US" sz="2400" b="1">
                <a:solidFill>
                  <a:schemeClr val="tx1"/>
                </a:solidFill>
              </a:rPr>
              <a:t> </a:t>
            </a:r>
          </a:p>
          <a:p>
            <a:pPr marL="0" indent="0" defTabSz="914400"/>
            <a:r>
              <a:rPr lang="en-US" sz="2400" b="1">
                <a:solidFill>
                  <a:schemeClr val="tx1"/>
                </a:solidFill>
              </a:rPr>
              <a:t>Facility for Ion and Antiproton Research  ~2018</a:t>
            </a:r>
          </a:p>
          <a:p>
            <a:pPr marL="0" indent="0" defTabSz="914400">
              <a:buFont typeface="Arial" charset="0"/>
              <a:buChar char="•"/>
            </a:pPr>
            <a:endParaRPr lang="en-US" sz="2000" b="1">
              <a:solidFill>
                <a:schemeClr val="tx1"/>
              </a:solidFill>
            </a:endParaRPr>
          </a:p>
          <a:p>
            <a:pPr marL="0" indent="0" defTabSz="914400">
              <a:buFont typeface="Arial" charset="0"/>
              <a:buChar char="•"/>
            </a:pPr>
            <a:r>
              <a:rPr lang="en-US" sz="2000" b="1">
                <a:solidFill>
                  <a:schemeClr val="tx1"/>
                </a:solidFill>
              </a:rPr>
              <a:t>Atomic, Plasma Physics and Applications: APPA   </a:t>
            </a:r>
          </a:p>
          <a:p>
            <a:pPr marL="0" indent="0" defTabSz="914400">
              <a:buFont typeface="Arial" charset="0"/>
              <a:buChar char="•"/>
            </a:pPr>
            <a:r>
              <a:rPr lang="en-US" sz="2000" b="1">
                <a:solidFill>
                  <a:schemeClr val="tx1"/>
                </a:solidFill>
              </a:rPr>
              <a:t>Nuclear Matter Physics: CBM (Compressed Baryonic Matter)</a:t>
            </a:r>
          </a:p>
          <a:p>
            <a:pPr marL="0" indent="0" defTabSz="914400">
              <a:buFont typeface="Arial" charset="0"/>
              <a:buChar char="•"/>
            </a:pPr>
            <a:r>
              <a:rPr lang="en-US" sz="2000" b="1">
                <a:solidFill>
                  <a:schemeClr val="tx1"/>
                </a:solidFill>
              </a:rPr>
              <a:t>Nuclear Structure, Astrophysics and Reactions: NUSTAR</a:t>
            </a:r>
          </a:p>
          <a:p>
            <a:pPr marL="0" indent="0" defTabSz="914400">
              <a:buFont typeface="Arial" charset="0"/>
              <a:buChar char="•"/>
            </a:pPr>
            <a:r>
              <a:rPr lang="en-US" sz="2000" b="1">
                <a:solidFill>
                  <a:schemeClr val="tx1"/>
                </a:solidFill>
              </a:rPr>
              <a:t>Antiproton Physics: PANDA (Antiproton Anihilation at Darmstadt)</a:t>
            </a:r>
          </a:p>
          <a:p>
            <a:pPr marL="0" indent="0" defTabSz="914400"/>
            <a:endParaRPr lang="en-US" sz="2000" b="1">
              <a:solidFill>
                <a:schemeClr val="tx1"/>
              </a:solidFill>
            </a:endParaRPr>
          </a:p>
          <a:p>
            <a:pPr marL="0" indent="0" defTabSz="914400"/>
            <a:r>
              <a:rPr lang="en-US" sz="2000" b="1">
                <a:solidFill>
                  <a:schemeClr val="tx1"/>
                </a:solidFill>
              </a:rPr>
              <a:t>Two HEP like experiments (CBM &amp; PANDA)</a:t>
            </a:r>
          </a:p>
          <a:p>
            <a:pPr marL="0" indent="0" defTabSz="914400"/>
            <a:r>
              <a:rPr lang="en-US" sz="2000" b="1">
                <a:solidFill>
                  <a:schemeClr val="tx1"/>
                </a:solidFill>
              </a:rPr>
              <a:t>APPA more like Photon Science</a:t>
            </a:r>
          </a:p>
          <a:p>
            <a:pPr marL="0" indent="0" defTabSz="914400"/>
            <a:r>
              <a:rPr lang="en-US" sz="2000" b="1">
                <a:solidFill>
                  <a:schemeClr val="tx1"/>
                </a:solidFill>
              </a:rPr>
              <a:t>NUSTAR in between</a:t>
            </a:r>
          </a:p>
        </p:txBody>
      </p:sp>
      <p:sp>
        <p:nvSpPr>
          <p:cNvPr id="33795" name="Title 3"/>
          <p:cNvSpPr>
            <a:spLocks noGrp="1"/>
          </p:cNvSpPr>
          <p:nvPr>
            <p:ph type="ctrTitle" sz="quarter" idx="4294967295"/>
          </p:nvPr>
        </p:nvSpPr>
        <p:spPr>
          <a:xfrm>
            <a:off x="250825" y="260350"/>
            <a:ext cx="8520113" cy="646113"/>
          </a:xfrm>
        </p:spPr>
        <p:txBody>
          <a:bodyPr lIns="91440" tIns="45720" rIns="91440" bIns="45720" anchor="b"/>
          <a:lstStyle/>
          <a:p>
            <a:pPr>
              <a:lnSpc>
                <a:spcPct val="80000"/>
              </a:lnSpc>
            </a:pPr>
            <a:r>
              <a:rPr lang="en-US" sz="3600"/>
              <a:t>DLCL – Struktur der Materie</a:t>
            </a:r>
          </a:p>
        </p:txBody>
      </p:sp>
      <p:pic>
        <p:nvPicPr>
          <p:cNvPr id="33796" name="Picture 4" descr="UrQMD_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581525"/>
            <a:ext cx="2738437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ubtitle 4"/>
          <p:cNvSpPr>
            <a:spLocks noGrp="1"/>
          </p:cNvSpPr>
          <p:nvPr>
            <p:ph type="subTitle" idx="4294967295"/>
          </p:nvPr>
        </p:nvSpPr>
        <p:spPr>
          <a:xfrm>
            <a:off x="468313" y="1412875"/>
            <a:ext cx="8205787" cy="1655763"/>
          </a:xfrm>
        </p:spPr>
        <p:txBody>
          <a:bodyPr lIns="91440" tIns="45720" rIns="91440" bIns="45720"/>
          <a:lstStyle/>
          <a:p>
            <a:pPr marL="0" indent="0" defTabSz="914400"/>
            <a:r>
              <a:rPr lang="en-US" sz="2400" b="1">
                <a:solidFill>
                  <a:schemeClr val="tx1"/>
                </a:solidFill>
              </a:rPr>
              <a:t>Fast  online event reconstruction, no hardware trigger:</a:t>
            </a:r>
          </a:p>
          <a:p>
            <a:pPr marL="0" indent="0" defTabSz="914400"/>
            <a:r>
              <a:rPr lang="en-US" sz="2400" b="1">
                <a:solidFill>
                  <a:schemeClr val="tx1"/>
                </a:solidFill>
              </a:rPr>
              <a:t>time to reconstruct 1-10ms  &amp; 10</a:t>
            </a:r>
            <a:r>
              <a:rPr lang="en-US" sz="2400" b="1" baseline="30000">
                <a:solidFill>
                  <a:schemeClr val="tx1"/>
                </a:solidFill>
              </a:rPr>
              <a:t>7</a:t>
            </a:r>
            <a:r>
              <a:rPr lang="en-US" sz="2400" b="1">
                <a:solidFill>
                  <a:schemeClr val="tx1"/>
                </a:solidFill>
              </a:rPr>
              <a:t>  collisions/s  </a:t>
            </a:r>
          </a:p>
          <a:p>
            <a:pPr marL="0" indent="0" defTabSz="914400"/>
            <a:r>
              <a:rPr lang="en-US" sz="2400" b="1">
                <a:solidFill>
                  <a:schemeClr val="tx1"/>
                </a:solidFill>
              </a:rPr>
              <a:t> -&gt;   10</a:t>
            </a:r>
            <a:r>
              <a:rPr lang="en-US" sz="2400" b="1" baseline="30000">
                <a:solidFill>
                  <a:schemeClr val="tx1"/>
                </a:solidFill>
              </a:rPr>
              <a:t>4</a:t>
            </a:r>
            <a:r>
              <a:rPr lang="en-US" sz="2400" b="1">
                <a:solidFill>
                  <a:schemeClr val="tx1"/>
                </a:solidFill>
              </a:rPr>
              <a:t> – 10</a:t>
            </a:r>
            <a:r>
              <a:rPr lang="en-US" sz="2400" b="1" baseline="30000">
                <a:solidFill>
                  <a:schemeClr val="tx1"/>
                </a:solidFill>
              </a:rPr>
              <a:t>5</a:t>
            </a:r>
            <a:r>
              <a:rPr lang="en-US" sz="2400" b="1">
                <a:solidFill>
                  <a:schemeClr val="tx1"/>
                </a:solidFill>
              </a:rPr>
              <a:t> cores</a:t>
            </a:r>
          </a:p>
          <a:p>
            <a:pPr marL="0" indent="0" defTabSz="914400"/>
            <a:endParaRPr lang="en-US" sz="2400" b="1">
              <a:solidFill>
                <a:srgbClr val="F28E00"/>
              </a:solidFill>
            </a:endParaRPr>
          </a:p>
        </p:txBody>
      </p:sp>
      <p:sp>
        <p:nvSpPr>
          <p:cNvPr id="34819" name="Title 3"/>
          <p:cNvSpPr>
            <a:spLocks noGrp="1"/>
          </p:cNvSpPr>
          <p:nvPr>
            <p:ph type="ctrTitle" sz="quarter" idx="4294967295"/>
          </p:nvPr>
        </p:nvSpPr>
        <p:spPr>
          <a:xfrm>
            <a:off x="282575" y="0"/>
            <a:ext cx="8520113" cy="1266825"/>
          </a:xfrm>
        </p:spPr>
        <p:txBody>
          <a:bodyPr lIns="91440" tIns="45720" rIns="91440" bIns="45720" anchor="b"/>
          <a:lstStyle/>
          <a:p>
            <a:pPr>
              <a:lnSpc>
                <a:spcPct val="80000"/>
              </a:lnSpc>
            </a:pPr>
            <a:r>
              <a:rPr lang="en-US" sz="4000"/>
              <a:t>Additional challenges for reconstruction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73463"/>
            <a:ext cx="3203575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4" descr="UrQMD_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789363"/>
            <a:ext cx="2738438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2" name="Gruppieren 6"/>
          <p:cNvGrpSpPr>
            <a:grpSpLocks/>
          </p:cNvGrpSpPr>
          <p:nvPr/>
        </p:nvGrpSpPr>
        <p:grpSpPr bwMode="auto">
          <a:xfrm>
            <a:off x="6224588" y="3644900"/>
            <a:ext cx="2917825" cy="2952750"/>
            <a:chOff x="6003940" y="3454400"/>
            <a:chExt cx="2919078" cy="2952033"/>
          </a:xfrm>
        </p:grpSpPr>
        <p:grpSp>
          <p:nvGrpSpPr>
            <p:cNvPr id="34823" name="Gruppierung 13"/>
            <p:cNvGrpSpPr>
              <a:grpSpLocks/>
            </p:cNvGrpSpPr>
            <p:nvPr/>
          </p:nvGrpSpPr>
          <p:grpSpPr bwMode="auto">
            <a:xfrm>
              <a:off x="6039501" y="3454400"/>
              <a:ext cx="2883517" cy="1371600"/>
              <a:chOff x="1163177" y="1300163"/>
              <a:chExt cx="3124633" cy="1371600"/>
            </a:xfrm>
          </p:grpSpPr>
          <p:grpSp>
            <p:nvGrpSpPr>
              <p:cNvPr id="34824" name="Gruppierung 11"/>
              <p:cNvGrpSpPr>
                <a:grpSpLocks/>
              </p:cNvGrpSpPr>
              <p:nvPr/>
            </p:nvGrpSpPr>
            <p:grpSpPr bwMode="auto">
              <a:xfrm>
                <a:off x="1163177" y="1300163"/>
                <a:ext cx="3105611" cy="1371600"/>
                <a:chOff x="1163177" y="1300163"/>
                <a:chExt cx="3105611" cy="1371600"/>
              </a:xfrm>
            </p:grpSpPr>
            <p:sp>
              <p:nvSpPr>
                <p:cNvPr id="34825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220788" y="2287588"/>
                  <a:ext cx="1609725" cy="3460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lIns="90000" tIns="46800" rIns="90000" bIns="46800"/>
                <a:lstStyle/>
                <a:p>
                  <a:endParaRPr lang="en-US"/>
                </a:p>
              </p:txBody>
            </p:sp>
            <p:sp>
              <p:nvSpPr>
                <p:cNvPr id="34826" name="Bogen 7"/>
                <p:cNvSpPr>
                  <a:spLocks/>
                </p:cNvSpPr>
                <p:nvPr/>
              </p:nvSpPr>
              <p:spPr bwMode="auto">
                <a:xfrm rot="19956337" flipV="1">
                  <a:off x="2624138" y="1300163"/>
                  <a:ext cx="1249362" cy="744537"/>
                </a:xfrm>
                <a:custGeom>
                  <a:avLst/>
                  <a:gdLst>
                    <a:gd name="T0" fmla="*/ 0 w 21469"/>
                    <a:gd name="T1" fmla="*/ 0 h 21600"/>
                    <a:gd name="T2" fmla="*/ 2147483647 w 21469"/>
                    <a:gd name="T3" fmla="*/ 787465891 h 21600"/>
                    <a:gd name="T4" fmla="*/ 0 w 21469"/>
                    <a:gd name="T5" fmla="*/ 884608632 h 21600"/>
                    <a:gd name="T6" fmla="*/ 0 60000 65536"/>
                    <a:gd name="T7" fmla="*/ 0 60000 65536"/>
                    <a:gd name="T8" fmla="*/ 0 60000 65536"/>
                    <a:gd name="T9" fmla="*/ 0 w 21469"/>
                    <a:gd name="T10" fmla="*/ 0 h 21600"/>
                    <a:gd name="T11" fmla="*/ 21469 w 2146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469" h="21600" fill="none" extrusionOk="0">
                      <a:moveTo>
                        <a:pt x="0" y="-1"/>
                      </a:moveTo>
                      <a:cubicBezTo>
                        <a:pt x="11011" y="-1"/>
                        <a:pt x="20260" y="8283"/>
                        <a:pt x="21469" y="19227"/>
                      </a:cubicBezTo>
                    </a:path>
                    <a:path w="21469" h="21600" stroke="0" extrusionOk="0">
                      <a:moveTo>
                        <a:pt x="0" y="-1"/>
                      </a:moveTo>
                      <a:cubicBezTo>
                        <a:pt x="11011" y="-1"/>
                        <a:pt x="20260" y="8283"/>
                        <a:pt x="21469" y="1922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en-US"/>
                </a:p>
              </p:txBody>
            </p:sp>
            <p:sp>
              <p:nvSpPr>
                <p:cNvPr id="34827" name="Bogen 8"/>
                <p:cNvSpPr>
                  <a:spLocks/>
                </p:cNvSpPr>
                <p:nvPr/>
              </p:nvSpPr>
              <p:spPr bwMode="auto">
                <a:xfrm>
                  <a:off x="2868613" y="2289175"/>
                  <a:ext cx="1400175" cy="382588"/>
                </a:xfrm>
                <a:custGeom>
                  <a:avLst/>
                  <a:gdLst>
                    <a:gd name="T0" fmla="*/ 0 w 20497"/>
                    <a:gd name="T1" fmla="*/ 0 h 21600"/>
                    <a:gd name="T2" fmla="*/ 2147483647 w 20497"/>
                    <a:gd name="T3" fmla="*/ 82164463 h 21600"/>
                    <a:gd name="T4" fmla="*/ 0 w 20497"/>
                    <a:gd name="T5" fmla="*/ 120029042 h 21600"/>
                    <a:gd name="T6" fmla="*/ 0 60000 65536"/>
                    <a:gd name="T7" fmla="*/ 0 60000 65536"/>
                    <a:gd name="T8" fmla="*/ 0 60000 65536"/>
                    <a:gd name="T9" fmla="*/ 0 w 20497"/>
                    <a:gd name="T10" fmla="*/ 0 h 21600"/>
                    <a:gd name="T11" fmla="*/ 20497 w 2049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497" h="21600" fill="none" extrusionOk="0">
                      <a:moveTo>
                        <a:pt x="0" y="-1"/>
                      </a:moveTo>
                      <a:cubicBezTo>
                        <a:pt x="9303" y="-1"/>
                        <a:pt x="17562" y="5957"/>
                        <a:pt x="20497" y="14785"/>
                      </a:cubicBezTo>
                    </a:path>
                    <a:path w="20497" h="21600" stroke="0" extrusionOk="0">
                      <a:moveTo>
                        <a:pt x="0" y="-1"/>
                      </a:moveTo>
                      <a:cubicBezTo>
                        <a:pt x="9303" y="-1"/>
                        <a:pt x="17562" y="5957"/>
                        <a:pt x="20497" y="14785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en-US"/>
                </a:p>
              </p:txBody>
            </p:sp>
            <p:sp>
              <p:nvSpPr>
                <p:cNvPr id="34828" name="Text Box 9"/>
                <p:cNvSpPr txBox="1">
                  <a:spLocks noChangeArrowheads="1"/>
                </p:cNvSpPr>
                <p:nvPr/>
              </p:nvSpPr>
              <p:spPr bwMode="auto">
                <a:xfrm rot="-651931">
                  <a:off x="1163177" y="2087563"/>
                  <a:ext cx="1569151" cy="336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defRPr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1pPr>
                  <a:lvl2pPr>
                    <a:defRPr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2pPr>
                  <a:lvl3pPr>
                    <a:defRPr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3pPr>
                  <a:lvl4pPr>
                    <a:defRPr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4pPr>
                  <a:lvl5pPr>
                    <a:defRPr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defRPr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defRPr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defRPr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defRPr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defTabSz="914400" eaLnBrk="0" hangingPunct="0">
                    <a:buClrTx/>
                    <a:buSzTx/>
                    <a:buFontTx/>
                    <a:buNone/>
                  </a:pPr>
                  <a:r>
                    <a:rPr lang="de-DE" sz="1600">
                      <a:cs typeface="ＭＳ Ｐゴシック" charset="0"/>
                    </a:rPr>
                    <a:t>D</a:t>
                  </a:r>
                  <a:r>
                    <a:rPr lang="de-DE" sz="1600" baseline="30000">
                      <a:cs typeface="ＭＳ Ｐゴシック" charset="0"/>
                    </a:rPr>
                    <a:t>0</a:t>
                  </a:r>
                  <a:r>
                    <a:rPr lang="de-DE" sz="1600">
                      <a:cs typeface="ＭＳ Ｐゴシック" charset="0"/>
                    </a:rPr>
                    <a:t>, c</a:t>
                  </a:r>
                  <a:r>
                    <a:rPr lang="el-GR" sz="1600">
                      <a:latin typeface="Times New Roman" charset="0"/>
                      <a:cs typeface="Times New Roman" charset="0"/>
                    </a:rPr>
                    <a:t>τ</a:t>
                  </a:r>
                  <a:r>
                    <a:rPr lang="de-DE" sz="1600">
                      <a:latin typeface="Times New Roman" charset="0"/>
                      <a:cs typeface="Times New Roman" charset="0"/>
                    </a:rPr>
                    <a:t>=127 </a:t>
                  </a:r>
                  <a:r>
                    <a:rPr lang="el-GR" sz="1600">
                      <a:latin typeface="Times New Roman" charset="0"/>
                      <a:cs typeface="Times New Roman" charset="0"/>
                    </a:rPr>
                    <a:t>μ</a:t>
                  </a:r>
                  <a:r>
                    <a:rPr lang="de-DE" sz="1600">
                      <a:latin typeface="Times New Roman" charset="0"/>
                      <a:cs typeface="Times New Roman" charset="0"/>
                    </a:rPr>
                    <a:t>m</a:t>
                  </a:r>
                  <a:endParaRPr lang="el-GR" sz="1600">
                    <a:latin typeface="Times New Roman" charset="0"/>
                    <a:cs typeface="Times New Roman" charset="0"/>
                  </a:endParaRPr>
                </a:p>
              </p:txBody>
            </p:sp>
          </p:grpSp>
          <p:sp>
            <p:nvSpPr>
              <p:cNvPr id="34829" name="Text Box 10"/>
              <p:cNvSpPr txBox="1">
                <a:spLocks noChangeArrowheads="1"/>
              </p:cNvSpPr>
              <p:nvPr/>
            </p:nvSpPr>
            <p:spPr bwMode="auto">
              <a:xfrm>
                <a:off x="3191780" y="1371601"/>
                <a:ext cx="392299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1pPr>
                <a:lvl2pPr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0" hangingPunct="0">
                  <a:buClrTx/>
                  <a:buSzTx/>
                  <a:buFontTx/>
                  <a:buNone/>
                </a:pPr>
                <a:r>
                  <a:rPr lang="de-DE" sz="1600">
                    <a:cs typeface="ＭＳ Ｐゴシック" charset="0"/>
                  </a:rPr>
                  <a:t>K</a:t>
                </a:r>
                <a:r>
                  <a:rPr lang="de-DE" sz="1600" baseline="30000">
                    <a:cs typeface="ＭＳ Ｐゴシック" charset="0"/>
                  </a:rPr>
                  <a:t>-</a:t>
                </a:r>
                <a:endParaRPr lang="de-DE" sz="1600">
                  <a:cs typeface="ＭＳ Ｐゴシック" charset="0"/>
                </a:endParaRPr>
              </a:p>
            </p:txBody>
          </p:sp>
          <p:sp>
            <p:nvSpPr>
              <p:cNvPr id="34830" name="Text Box 11"/>
              <p:cNvSpPr txBox="1">
                <a:spLocks noChangeArrowheads="1"/>
              </p:cNvSpPr>
              <p:nvPr/>
            </p:nvSpPr>
            <p:spPr bwMode="auto">
              <a:xfrm>
                <a:off x="3852495" y="2063751"/>
                <a:ext cx="435315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1pPr>
                <a:lvl2pPr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0" hangingPunct="0">
                  <a:buClrTx/>
                  <a:buSzTx/>
                  <a:buFontTx/>
                  <a:buNone/>
                </a:pPr>
                <a:r>
                  <a:rPr lang="el-GR" sz="1600">
                    <a:cs typeface="ＭＳ Ｐゴシック" charset="0"/>
                  </a:rPr>
                  <a:t>π</a:t>
                </a:r>
                <a:r>
                  <a:rPr lang="de-DE" sz="1600" baseline="30000">
                    <a:cs typeface="ＭＳ Ｐゴシック" charset="0"/>
                  </a:rPr>
                  <a:t>+</a:t>
                </a:r>
                <a:endParaRPr lang="el-GR" sz="1600">
                  <a:cs typeface="ＭＳ Ｐゴシック" charset="0"/>
                </a:endParaRPr>
              </a:p>
            </p:txBody>
          </p:sp>
        </p:grpSp>
        <p:sp>
          <p:nvSpPr>
            <p:cNvPr id="34831" name="Textfeld 12"/>
            <p:cNvSpPr txBox="1">
              <a:spLocks noChangeArrowheads="1"/>
            </p:cNvSpPr>
            <p:nvPr/>
          </p:nvSpPr>
          <p:spPr bwMode="auto">
            <a:xfrm>
              <a:off x="6003940" y="3578195"/>
              <a:ext cx="1629474" cy="366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1pPr>
              <a:lvl2pPr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3pPr>
              <a:lvl4pPr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4pPr>
              <a:lvl5pPr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hangingPunct="0">
                <a:buClrTx/>
                <a:buSzTx/>
                <a:buFontTx/>
                <a:buNone/>
              </a:pPr>
              <a:r>
                <a:rPr lang="de-DE">
                  <a:cs typeface="ＭＳ Ｐゴシック" charset="0"/>
                </a:rPr>
                <a:t>Open charm:</a:t>
              </a:r>
            </a:p>
          </p:txBody>
        </p:sp>
        <p:sp>
          <p:nvSpPr>
            <p:cNvPr id="34832" name="Textfeld 12"/>
            <p:cNvSpPr txBox="1">
              <a:spLocks noChangeArrowheads="1"/>
            </p:cNvSpPr>
            <p:nvPr/>
          </p:nvSpPr>
          <p:spPr bwMode="auto">
            <a:xfrm>
              <a:off x="6199286" y="4941526"/>
              <a:ext cx="2691968" cy="1464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1pPr>
              <a:lvl2pPr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3pPr>
              <a:lvl4pPr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4pPr>
              <a:lvl5pPr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hangingPunct="0">
                <a:buClrTx/>
                <a:buSzTx/>
                <a:buFontTx/>
                <a:buNone/>
              </a:pPr>
              <a:r>
                <a:rPr lang="de-DE">
                  <a:cs typeface="ＭＳ Ｐゴシック" charset="0"/>
                </a:rPr>
                <a:t>Typical signal multiplicities: O(10</a:t>
              </a:r>
              <a:r>
                <a:rPr lang="de-DE" baseline="30000">
                  <a:cs typeface="ＭＳ Ｐゴシック" charset="0"/>
                </a:rPr>
                <a:t>-6</a:t>
              </a:r>
              <a:r>
                <a:rPr lang="de-DE">
                  <a:cs typeface="ＭＳ Ｐゴシック" charset="0"/>
                </a:rPr>
                <a:t>)</a:t>
              </a:r>
            </a:p>
            <a:p>
              <a:pPr defTabSz="914400" eaLnBrk="0" hangingPunct="0">
                <a:buClrTx/>
                <a:buSzTx/>
                <a:buFontTx/>
                <a:buNone/>
              </a:pPr>
              <a:endParaRPr lang="de-DE">
                <a:cs typeface="ＭＳ Ｐゴシック" charset="0"/>
              </a:endParaRPr>
            </a:p>
            <a:p>
              <a:pPr defTabSz="914400" eaLnBrk="0" hangingPunct="0">
                <a:buClrTx/>
                <a:buSzTx/>
                <a:buFontTx/>
                <a:buNone/>
              </a:pPr>
              <a:r>
                <a:rPr lang="de-DE">
                  <a:cs typeface="ＭＳ Ｐゴシック" charset="0"/>
                </a:rPr>
                <a:t>No „easy“ trigger signatures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ctrTitle" sz="quarter" idx="4294967295"/>
          </p:nvPr>
        </p:nvSpPr>
        <p:spPr>
          <a:xfrm>
            <a:off x="282575" y="0"/>
            <a:ext cx="8520113" cy="1266825"/>
          </a:xfrm>
        </p:spPr>
        <p:txBody>
          <a:bodyPr lIns="91440" tIns="45720" rIns="91440" bIns="45720" anchor="b"/>
          <a:lstStyle/>
          <a:p>
            <a:pPr>
              <a:lnSpc>
                <a:spcPct val="80000"/>
              </a:lnSpc>
            </a:pPr>
            <a:r>
              <a:rPr lang="en-US" sz="4000"/>
              <a:t>Infrastructure: T0/T1 MAN &amp; Grid/Cloud</a:t>
            </a:r>
          </a:p>
        </p:txBody>
      </p:sp>
      <p:sp>
        <p:nvSpPr>
          <p:cNvPr id="19" name="Ellipse 18"/>
          <p:cNvSpPr/>
          <p:nvPr/>
        </p:nvSpPr>
        <p:spPr>
          <a:xfrm>
            <a:off x="3170238" y="2805113"/>
            <a:ext cx="2954337" cy="290512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pic>
        <p:nvPicPr>
          <p:cNvPr id="3584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424238"/>
            <a:ext cx="1271588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3897313"/>
            <a:ext cx="1687513" cy="5492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84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63" y="5311775"/>
            <a:ext cx="1347787" cy="5508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850" name="Picture 26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13" y="3687763"/>
            <a:ext cx="760412" cy="968375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feld 25"/>
          <p:cNvSpPr txBox="1"/>
          <p:nvPr/>
        </p:nvSpPr>
        <p:spPr>
          <a:xfrm>
            <a:off x="5532913" y="2976480"/>
            <a:ext cx="817847" cy="307819"/>
          </a:xfrm>
          <a:prstGeom prst="rect">
            <a:avLst/>
          </a:prstGeom>
          <a:noFill/>
          <a:scene3d>
            <a:camera prst="orthographicFront">
              <a:rot lat="0" lon="0" rev="19199999"/>
            </a:camera>
            <a:lightRig rig="threePt" dir="t"/>
          </a:scene3d>
        </p:spPr>
        <p:txBody>
          <a:bodyPr>
            <a:spAutoFit/>
          </a:bodyPr>
          <a:lstStyle/>
          <a:p>
            <a:pPr defTabSz="914400" eaLnBrk="0" hangingPunct="0">
              <a:buClrTx/>
              <a:buSzTx/>
              <a:buFontTx/>
              <a:buNone/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+mn-ea"/>
              </a:rPr>
              <a:t>1Tb/s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3081020" y="3089472"/>
            <a:ext cx="713137" cy="307948"/>
          </a:xfrm>
          <a:prstGeom prst="rect">
            <a:avLst/>
          </a:prstGeom>
          <a:noFill/>
          <a:scene3d>
            <a:camera prst="orthographicFront">
              <a:rot lat="0" lon="0" rev="3000000"/>
            </a:camera>
            <a:lightRig rig="threePt" dir="t"/>
          </a:scene3d>
        </p:spPr>
        <p:txBody>
          <a:bodyPr>
            <a:spAutoFit/>
          </a:bodyPr>
          <a:lstStyle/>
          <a:p>
            <a:pPr defTabSz="914400" eaLnBrk="0" hangingPunct="0">
              <a:buClrTx/>
              <a:buSzTx/>
              <a:buFontTx/>
              <a:buNone/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+mn-ea"/>
              </a:rPr>
              <a:t>1Tb/s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2913217" y="4969474"/>
            <a:ext cx="793639" cy="308152"/>
          </a:xfrm>
          <a:prstGeom prst="rect">
            <a:avLst/>
          </a:prstGeom>
          <a:noFill/>
          <a:scene3d>
            <a:camera prst="orthographicFront">
              <a:rot lat="0" lon="0" rev="18300000"/>
            </a:camera>
            <a:lightRig rig="threePt" dir="t"/>
          </a:scene3d>
        </p:spPr>
        <p:txBody>
          <a:bodyPr>
            <a:spAutoFit/>
          </a:bodyPr>
          <a:lstStyle/>
          <a:p>
            <a:pPr defTabSz="914400" eaLnBrk="0" hangingPunct="0">
              <a:buClrTx/>
              <a:buSzTx/>
              <a:buFontTx/>
              <a:buNone/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+mn-ea"/>
              </a:rPr>
              <a:t>1Tb/s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5645218" y="5083282"/>
            <a:ext cx="816499" cy="307975"/>
          </a:xfrm>
          <a:prstGeom prst="rect">
            <a:avLst/>
          </a:prstGeom>
          <a:noFill/>
          <a:scene3d>
            <a:camera prst="orthographicFront">
              <a:rot lat="0" lon="0" rev="3000000"/>
            </a:camera>
            <a:lightRig rig="threePt" dir="t"/>
          </a:scene3d>
        </p:spPr>
        <p:txBody>
          <a:bodyPr>
            <a:spAutoFit/>
          </a:bodyPr>
          <a:lstStyle/>
          <a:p>
            <a:pPr defTabSz="914400" eaLnBrk="0" hangingPunct="0">
              <a:buClrTx/>
              <a:buSzTx/>
              <a:buFontTx/>
              <a:buNone/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+mn-ea"/>
              </a:rPr>
              <a:t>1Tb/s</a:t>
            </a:r>
          </a:p>
        </p:txBody>
      </p:sp>
      <p:sp>
        <p:nvSpPr>
          <p:cNvPr id="31" name="Ellipse 30"/>
          <p:cNvSpPr/>
          <p:nvPr/>
        </p:nvSpPr>
        <p:spPr>
          <a:xfrm>
            <a:off x="2039938" y="2225675"/>
            <a:ext cx="5127625" cy="393065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pic>
        <p:nvPicPr>
          <p:cNvPr id="35857" name="Picture 4" descr="flagge-deutschla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8" y="2027238"/>
            <a:ext cx="63976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8" name="Picture 5" descr="engla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711450"/>
            <a:ext cx="6413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9" name="Picture 6" descr="russland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508375"/>
            <a:ext cx="639762" cy="427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860" name="Picture 7" descr="rumaenien"/>
          <p:cNvPicPr preferRelativeResize="0"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533900"/>
            <a:ext cx="6397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1" name="Picture 9" descr="flagge-spanien"/>
          <p:cNvPicPr preferRelativeResize="0"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5387975"/>
            <a:ext cx="639762" cy="427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862" name="Picture 8" descr="schweden"/>
          <p:cNvPicPr preferRelativeResize="0"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6015038"/>
            <a:ext cx="641350" cy="425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863" name="Picture 14" descr="flagge_indien_001"/>
          <p:cNvPicPr preferRelativeResize="0"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6242050"/>
            <a:ext cx="639763" cy="427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864" name="Picture 12" descr="PolenFlagge"/>
          <p:cNvPicPr preferRelativeResize="0"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8" y="6242050"/>
            <a:ext cx="6111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5" name="Picture 19" descr="oesterreich"/>
          <p:cNvPicPr preferRelativeResize="0"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5900738"/>
            <a:ext cx="641350" cy="427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866" name="Picture 16" descr="frankreich_flagge"/>
          <p:cNvPicPr preferRelativeResize="0"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5216525"/>
            <a:ext cx="641350" cy="427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867" name="Picture 15" descr="flagge_griechenland_001"/>
          <p:cNvPicPr preferRelativeResize="0"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5" y="4419600"/>
            <a:ext cx="639763" cy="427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868" name="Picture 17" descr="19_flagge_finland"/>
          <p:cNvPicPr preferRelativeResize="0">
            <a:picLocks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5" y="3394075"/>
            <a:ext cx="639763" cy="427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869" name="Picture 10" descr="slowenien"/>
          <p:cNvPicPr preferRelativeResize="0">
            <a:picLocks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2654300"/>
            <a:ext cx="639763" cy="427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870" name="Picture 11" descr="slowakei"/>
          <p:cNvPicPr preferRelativeResize="0">
            <a:picLocks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1912938"/>
            <a:ext cx="641350" cy="427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871" name="Picture 18" descr="flagge_china_001"/>
          <p:cNvPicPr preferRelativeResize="0">
            <a:picLocks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75" y="1628775"/>
            <a:ext cx="639763" cy="427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872" name="Picture 13" descr="flagge_italien_"/>
          <p:cNvPicPr preferRelativeResize="0">
            <a:picLocks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1685925"/>
            <a:ext cx="639762" cy="427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873" name="Picture 33" descr="uni-ffm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492375"/>
            <a:ext cx="131445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875</Words>
  <Application>Microsoft Office PowerPoint</Application>
  <PresentationFormat>Bildschirmpräsentation (4:3)</PresentationFormat>
  <Paragraphs>169</Paragraphs>
  <Slides>17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3" baseType="lpstr">
      <vt:lpstr>ＭＳ Ｐゴシック</vt:lpstr>
      <vt:lpstr>Arial</vt:lpstr>
      <vt:lpstr>Calibri</vt:lpstr>
      <vt:lpstr>Times New Roman</vt:lpstr>
      <vt:lpstr>Wingdings</vt:lpstr>
      <vt:lpstr>Standarddesign</vt:lpstr>
      <vt:lpstr>DLCL – HEP &amp; Photon Science Community</vt:lpstr>
      <vt:lpstr>simulator tests....</vt:lpstr>
      <vt:lpstr>DLCL – HEP &amp; Photon Science Community, cont.</vt:lpstr>
      <vt:lpstr>GSI ....</vt:lpstr>
      <vt:lpstr>LSDMA Spring Meeting 2014 DLCL Struktur der Materie GSI/FAIR</vt:lpstr>
      <vt:lpstr>GSI: a German National Lab for Heavy Ion Research FAIR: Facility for Ion and Antiproton Research ~2018</vt:lpstr>
      <vt:lpstr>DLCL – Struktur der Materie</vt:lpstr>
      <vt:lpstr>Additional challenges for reconstruction</vt:lpstr>
      <vt:lpstr>Infrastructure: T0/T1 MAN &amp; Grid/Cloud</vt:lpstr>
      <vt:lpstr>General objectives (according to document „Ausführliche Bedarfsanalyse“)</vt:lpstr>
      <vt:lpstr>General objectives (according to „ausführliche Bedarfsanalyse“)</vt:lpstr>
      <vt:lpstr>Specific objectives and status </vt:lpstr>
      <vt:lpstr>Specific objectives and status</vt:lpstr>
      <vt:lpstr>Specific objectives and Status</vt:lpstr>
      <vt:lpstr>Specific objectives and status</vt:lpstr>
      <vt:lpstr>Specific objectives and status </vt:lpstr>
      <vt:lpstr>outview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Activities and Results DESY</dc:title>
  <dc:creator>geraffel</dc:creator>
  <cp:lastModifiedBy>Multimedia</cp:lastModifiedBy>
  <cp:revision>31</cp:revision>
  <dcterms:created xsi:type="dcterms:W3CDTF">2013-09-24T07:01:15Z</dcterms:created>
  <dcterms:modified xsi:type="dcterms:W3CDTF">2014-03-31T16:48:53Z</dcterms:modified>
</cp:coreProperties>
</file>