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52" r:id="rId3"/>
    <p:sldId id="471" r:id="rId4"/>
    <p:sldId id="470" r:id="rId5"/>
    <p:sldId id="482" r:id="rId6"/>
    <p:sldId id="475" r:id="rId7"/>
    <p:sldId id="485" r:id="rId8"/>
    <p:sldId id="478" r:id="rId9"/>
    <p:sldId id="487" r:id="rId10"/>
    <p:sldId id="476" r:id="rId11"/>
    <p:sldId id="479" r:id="rId12"/>
    <p:sldId id="477" r:id="rId13"/>
    <p:sldId id="484" r:id="rId14"/>
    <p:sldId id="488" r:id="rId15"/>
    <p:sldId id="474" r:id="rId1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00"/>
    <a:srgbClr val="37441C"/>
    <a:srgbClr val="4F81BD"/>
    <a:srgbClr val="009900"/>
    <a:srgbClr val="CCFFCC"/>
    <a:srgbClr val="006600"/>
    <a:srgbClr val="00FF00"/>
    <a:srgbClr val="4F622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9832" autoAdjust="0"/>
  </p:normalViewPr>
  <p:slideViewPr>
    <p:cSldViewPr snapToGrid="0" showGuides="1">
      <p:cViewPr>
        <p:scale>
          <a:sx n="100" d="100"/>
          <a:sy n="100" d="100"/>
        </p:scale>
        <p:origin x="-2202" y="-85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600" y="-240"/>
      </p:cViewPr>
      <p:guideLst>
        <p:guide orient="horz" pos="3224"/>
        <p:guide pos="22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2" tIns="47581" rIns="95162" bIns="4758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62" tIns="47581" rIns="95162" bIns="475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62" tIns="47581" rIns="95162" bIns="47581"/>
          <a:lstStyle/>
          <a:p>
            <a:pPr marL="237904" indent="-237904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 dirty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Data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recording, management and access</a:t>
            </a:r>
            <a:r>
              <a:rPr lang="en-GB" sz="1000" noProof="0" dirty="0" smtClean="0">
                <a:solidFill>
                  <a:schemeClr val="bg1"/>
                </a:solidFill>
              </a:rPr>
              <a:t>  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5888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 K.Wrona, April 8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,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3926540"/>
            <a:ext cx="8325262" cy="235360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Krzysztof Wrona, WP76</a:t>
            </a:r>
          </a:p>
          <a:p>
            <a:r>
              <a:rPr lang="en-US" sz="2000" dirty="0"/>
              <a:t>3rd Collaboration Meeting of the European </a:t>
            </a:r>
            <a:r>
              <a:rPr lang="en-US" sz="2000" dirty="0" smtClean="0"/>
              <a:t>XFEL</a:t>
            </a:r>
            <a:endParaRPr lang="en-US" sz="2000" dirty="0"/>
          </a:p>
          <a:p>
            <a:r>
              <a:rPr lang="en-US" sz="2000" dirty="0" smtClean="0"/>
              <a:t>April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2014, Hamburg</a:t>
            </a:r>
            <a:endParaRPr lang="en-GB" sz="20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04813" y="1314450"/>
            <a:ext cx="8331200" cy="2720340"/>
          </a:xfrm>
        </p:spPr>
        <p:txBody>
          <a:bodyPr/>
          <a:lstStyle/>
          <a:p>
            <a:r>
              <a:rPr lang="en-US" sz="4000" dirty="0" smtClean="0"/>
              <a:t>Data recording, management and access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 smtClean="0"/>
              <a:t>Data format in files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24950"/>
            <a:ext cx="8877500" cy="53834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Big question: </a:t>
            </a:r>
            <a:r>
              <a:rPr lang="en-US" sz="1800" b="1" u="sng" dirty="0" smtClean="0">
                <a:solidFill>
                  <a:schemeClr val="tx1"/>
                </a:solidFill>
              </a:rPr>
              <a:t>How to organize data in file?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Main DAQ requirements: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Uniquely identify each data source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Sufficient data writing speed for small and big datasets (images vs. scalar values)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Reliability, no data corruption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Avoid both small (~MBs) and huge (&gt;100s GB) files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Main User requirements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Easily understandable structure (i.e. no cryptic names)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Easy navigation and correlation between datasets (i.e. for a given image show me what is the beam position)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Sufficient read performance (?)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Partial and direct access to data (i.e. when interested in beam position read only this dataset without a need to read the whole file or list of files)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Portability (access from python, </a:t>
            </a:r>
            <a:r>
              <a:rPr lang="en-US" sz="1600" dirty="0" err="1" smtClean="0">
                <a:solidFill>
                  <a:schemeClr val="tx1"/>
                </a:solidFill>
              </a:rPr>
              <a:t>Matlab</a:t>
            </a:r>
            <a:r>
              <a:rPr lang="en-US" sz="1600" dirty="0" smtClean="0">
                <a:solidFill>
                  <a:schemeClr val="tx1"/>
                </a:solidFill>
              </a:rPr>
              <a:t>, IDL,…)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Must be able to export complete datasets required for analysis (i.e. all needed data in a file, no need to access 3 different databases)</a:t>
            </a:r>
          </a:p>
        </p:txBody>
      </p:sp>
    </p:spTree>
    <p:extLst>
      <p:ext uri="{BB962C8B-B14F-4D97-AF65-F5344CB8AC3E}">
        <p14:creationId xmlns:p14="http://schemas.microsoft.com/office/powerpoint/2010/main" val="308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 smtClean="0"/>
              <a:t>HDF5 Data format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124950"/>
            <a:ext cx="8900553" cy="5391111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HDF5 is chosen as a container to store experiment data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tructure of HDF5 file resembles the file system view with HDF5 groups and datasets corresponding to folders and files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Data within HDF5 file is organized according to the data source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For example:</a:t>
            </a:r>
          </a:p>
          <a:p>
            <a:pPr marL="300037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/facility/XFEL/SPB/…</a:t>
            </a:r>
          </a:p>
          <a:p>
            <a:pPr marL="300037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/instrument/LPD/LPD1/data/image</a:t>
            </a:r>
          </a:p>
          <a:p>
            <a:pPr marL="300037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/</a:t>
            </a:r>
            <a:r>
              <a:rPr lang="en-US" sz="1200" dirty="0" smtClean="0">
                <a:solidFill>
                  <a:schemeClr val="tx1"/>
                </a:solidFill>
              </a:rPr>
              <a:t>instrument/LPD/LPD1/descriptors/</a:t>
            </a:r>
            <a:r>
              <a:rPr lang="en-US" sz="1200" dirty="0" err="1" smtClean="0">
                <a:solidFill>
                  <a:schemeClr val="tx1"/>
                </a:solidFill>
              </a:rPr>
              <a:t>trainId</a:t>
            </a:r>
            <a:endParaRPr lang="en-US" sz="1200" dirty="0">
              <a:solidFill>
                <a:schemeClr val="tx1"/>
              </a:solidFill>
            </a:endParaRPr>
          </a:p>
          <a:p>
            <a:pPr marL="300037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/</a:t>
            </a:r>
            <a:r>
              <a:rPr lang="en-US" sz="1200" dirty="0" smtClean="0">
                <a:solidFill>
                  <a:schemeClr val="tx1"/>
                </a:solidFill>
              </a:rPr>
              <a:t>instrument/LPD/LPD1/descriptors/</a:t>
            </a:r>
            <a:r>
              <a:rPr lang="en-US" sz="1200" dirty="0" err="1" smtClean="0">
                <a:solidFill>
                  <a:schemeClr val="tx1"/>
                </a:solidFill>
              </a:rPr>
              <a:t>pulseId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300037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/</a:t>
            </a:r>
            <a:r>
              <a:rPr lang="en-US" sz="1200" dirty="0" smtClean="0">
                <a:solidFill>
                  <a:schemeClr val="tx1"/>
                </a:solidFill>
              </a:rPr>
              <a:t>instrument/LPD/LPD1/descriptors/</a:t>
            </a:r>
            <a:r>
              <a:rPr lang="en-US" sz="1200" dirty="0" err="1" smtClean="0">
                <a:solidFill>
                  <a:schemeClr val="tx1"/>
                </a:solidFill>
              </a:rPr>
              <a:t>cellId</a:t>
            </a:r>
            <a:endParaRPr lang="en-US" sz="1200" dirty="0">
              <a:solidFill>
                <a:schemeClr val="tx1"/>
              </a:solidFill>
            </a:endParaRPr>
          </a:p>
          <a:p>
            <a:pPr marL="300037" lvl="1" indent="0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	/monitor/BPM/BPM1/data/x</a:t>
            </a:r>
          </a:p>
          <a:p>
            <a:pPr marL="300037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/</a:t>
            </a:r>
            <a:r>
              <a:rPr lang="en-US" sz="1200" dirty="0" smtClean="0">
                <a:solidFill>
                  <a:schemeClr val="tx1"/>
                </a:solidFill>
              </a:rPr>
              <a:t>monitor/BPM/BPM1/data/y</a:t>
            </a:r>
          </a:p>
          <a:p>
            <a:pPr marL="300037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…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Provide different </a:t>
            </a:r>
            <a:r>
              <a:rPr lang="en-US" sz="1600" dirty="0" smtClean="0">
                <a:solidFill>
                  <a:schemeClr val="tx1"/>
                </a:solidFill>
              </a:rPr>
              <a:t>views </a:t>
            </a:r>
            <a:r>
              <a:rPr lang="en-US" sz="1600" dirty="0">
                <a:solidFill>
                  <a:schemeClr val="tx1"/>
                </a:solidFill>
              </a:rPr>
              <a:t>to the datasets (this is not yet </a:t>
            </a:r>
            <a:r>
              <a:rPr lang="en-US" sz="1600" dirty="0" smtClean="0">
                <a:solidFill>
                  <a:schemeClr val="tx1"/>
                </a:solidFill>
              </a:rPr>
              <a:t>solved, ideas exist) 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From the user point of view the original structure is not always the best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Different grouping, not interested in all datasets stored (i.e. detector expert vs. beamline scientist vs. end user)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Data stored as records of simple values - portability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Easier navigation through files</a:t>
            </a:r>
          </a:p>
          <a:p>
            <a:pPr marL="300037" lvl="1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53" y="2484548"/>
            <a:ext cx="2572108" cy="2175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8996" y="6268477"/>
            <a:ext cx="5087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/>
              <a:t>Discussion with LCLS, Flash and CFEL ongoing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2689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-5392"/>
          <a:stretch/>
        </p:blipFill>
        <p:spPr bwMode="auto">
          <a:xfrm>
            <a:off x="4250509" y="3251200"/>
            <a:ext cx="4803715" cy="15589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Calibration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88" y="1155687"/>
            <a:ext cx="8600874" cy="4797438"/>
          </a:xfrm>
        </p:spPr>
        <p:txBody>
          <a:bodyPr/>
          <a:lstStyle/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chemeClr val="tx1"/>
                </a:solidFill>
              </a:rPr>
              <a:t>Calibration of </a:t>
            </a:r>
            <a:r>
              <a:rPr lang="en-US" sz="1800" dirty="0">
                <a:solidFill>
                  <a:schemeClr val="tx1"/>
                </a:solidFill>
              </a:rPr>
              <a:t>2D detectors is very complex task and requires expert </a:t>
            </a:r>
            <a:r>
              <a:rPr lang="en-US" sz="1800" dirty="0" smtClean="0">
                <a:solidFill>
                  <a:schemeClr val="tx1"/>
                </a:solidFill>
              </a:rPr>
              <a:t>knowledge, dedicated measurements in the lab, experiments on the beam and data analysis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chemeClr val="tx1"/>
                </a:solidFill>
              </a:rPr>
              <a:t>Calibration may need to be repeated and is CPU intensive process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chemeClr val="tx1"/>
                </a:solidFill>
              </a:rPr>
              <a:t>Result of expert analysis is stored in archive</a:t>
            </a:r>
          </a:p>
          <a:p>
            <a:pPr marL="557213" lvl="2" indent="-2984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Calibration constants in HDF5 files (can be 100s of GB per detector)</a:t>
            </a:r>
          </a:p>
          <a:p>
            <a:pPr marL="557213" lvl="2" indent="-2984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Metadata in database 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Usage of the calibration constants: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In the facility: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Applied on the fly when processing data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Requires access to the calibration database and constants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Dedicated </a:t>
            </a:r>
            <a:r>
              <a:rPr lang="en-US" sz="1600" dirty="0" err="1" smtClean="0">
                <a:solidFill>
                  <a:schemeClr val="tx1"/>
                </a:solidFill>
              </a:rPr>
              <a:t>Karabo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calibration pipeline (</a:t>
            </a:r>
            <a:r>
              <a:rPr lang="en-US" sz="1600" dirty="0" smtClean="0">
                <a:solidFill>
                  <a:schemeClr val="tx1"/>
                </a:solidFill>
              </a:rPr>
              <a:t>WP75, detector consortia)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Outside of the facility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Export only calibrated data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de-D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7833" y="6023005"/>
            <a:ext cx="7409401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/>
              <a:t>Currently </a:t>
            </a:r>
            <a:r>
              <a:rPr lang="en-US" sz="2000" dirty="0" smtClean="0"/>
              <a:t>developing database services needed for calibration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571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data access &amp; processing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39354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Different storage classes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Archive – tapes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Raw data – commodity storage, cheap, distributed over many storage nodes, initially ~10PB, access through parallel NFS (pNFS)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Scratch space – cluster file system, ~1-2PB, used for hot data, no backup, fast access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Space for user data, i.e. 5TB per beamtime, backup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Offline Computing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1000 CPU cores per 1PB is foreseen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933" y="5641945"/>
            <a:ext cx="8051435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/>
              <a:t>Currently defining resources for the CC infrastructure with </a:t>
            </a:r>
            <a:r>
              <a:rPr lang="en-US" sz="2000" dirty="0" smtClean="0"/>
              <a:t>DESY-IT</a:t>
            </a:r>
            <a:endParaRPr lang="de-DE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35637" y="3742005"/>
            <a:ext cx="3272822" cy="1674058"/>
            <a:chOff x="5535637" y="3742005"/>
            <a:chExt cx="3272822" cy="167405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2425"/>
            <a:stretch/>
          </p:blipFill>
          <p:spPr bwMode="auto">
            <a:xfrm>
              <a:off x="6018887" y="3742005"/>
              <a:ext cx="2670448" cy="1576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5535637" y="4677507"/>
              <a:ext cx="3272822" cy="73855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2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export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1357313"/>
            <a:ext cx="8348662" cy="49323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Raw data will be calibrated before exporting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Raw </a:t>
            </a:r>
            <a:r>
              <a:rPr lang="en-US" sz="2000" dirty="0">
                <a:solidFill>
                  <a:schemeClr val="tx1"/>
                </a:solidFill>
              </a:rPr>
              <a:t>data can be </a:t>
            </a:r>
            <a:r>
              <a:rPr lang="en-US" sz="2000" dirty="0" smtClean="0">
                <a:solidFill>
                  <a:schemeClr val="tx1"/>
                </a:solidFill>
              </a:rPr>
              <a:t>optionally reorganized/transformed </a:t>
            </a:r>
            <a:r>
              <a:rPr lang="en-US" sz="2000" dirty="0">
                <a:solidFill>
                  <a:schemeClr val="tx1"/>
                </a:solidFill>
              </a:rPr>
              <a:t>before </a:t>
            </a:r>
            <a:r>
              <a:rPr lang="en-US" sz="2000" dirty="0" smtClean="0">
                <a:solidFill>
                  <a:schemeClr val="tx1"/>
                </a:solidFill>
              </a:rPr>
              <a:t>exporting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Data </a:t>
            </a:r>
            <a:r>
              <a:rPr lang="en-US" sz="2000" dirty="0">
                <a:solidFill>
                  <a:schemeClr val="tx1"/>
                </a:solidFill>
              </a:rPr>
              <a:t>transfer services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i.e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GlobusOnline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or similar </a:t>
            </a:r>
            <a:r>
              <a:rPr lang="en-US" sz="1800" dirty="0" smtClean="0">
                <a:solidFill>
                  <a:schemeClr val="tx1"/>
                </a:solidFill>
              </a:rPr>
              <a:t>tool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Efficient data transfer over WAN requires enough bandwidth between two sites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Currently ~100MB/s is achievable between large computer centers. Dedicated lines can be setup between two points but require advanced planning and extra founding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Exporting huge amount of data will be a problem – pre-processing and data reduction at the facility may be the only </a:t>
            </a:r>
            <a:r>
              <a:rPr lang="en-US" sz="2000" dirty="0" smtClean="0">
                <a:solidFill>
                  <a:schemeClr val="tx1"/>
                </a:solidFill>
              </a:rPr>
              <a:t>option for some experiment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Development and testing of the data recording </a:t>
            </a:r>
            <a:r>
              <a:rPr lang="en-US" sz="2000" dirty="0" smtClean="0">
                <a:solidFill>
                  <a:schemeClr val="tx1"/>
                </a:solidFill>
              </a:rPr>
              <a:t>prototype</a:t>
            </a:r>
            <a:r>
              <a:rPr lang="en-US" sz="2000" dirty="0" smtClean="0">
                <a:solidFill>
                  <a:schemeClr val="tx1"/>
                </a:solidFill>
              </a:rPr>
              <a:t>. Complex task but no </a:t>
            </a:r>
            <a:r>
              <a:rPr lang="en-US" sz="2000" dirty="0" smtClean="0">
                <a:solidFill>
                  <a:schemeClr val="tx1"/>
                </a:solidFill>
              </a:rPr>
              <a:t>show stoppers. Further tests required.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Data format – working on the API for accessing data on PC layer, HDF5 is chosen as a container for experiment data, discussion with LCLS, </a:t>
            </a:r>
            <a:r>
              <a:rPr lang="en-US" sz="2000" dirty="0" smtClean="0">
                <a:solidFill>
                  <a:schemeClr val="tx1"/>
                </a:solidFill>
              </a:rPr>
              <a:t>FLASH </a:t>
            </a:r>
            <a:r>
              <a:rPr lang="en-US" sz="2000" dirty="0" smtClean="0">
                <a:solidFill>
                  <a:schemeClr val="tx1"/>
                </a:solidFill>
              </a:rPr>
              <a:t>and CFEL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Extending slice test prototype to include online cluster for fast user feedback – ongoing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Definition of resources for the CC infrastructure in progress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4964112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Data recording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architecture &amp; prototype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How users can access data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Data format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Data calibration process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IT infrastructure (storage, computing, </a:t>
            </a:r>
            <a:r>
              <a:rPr lang="en-US" sz="20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Data export service</a:t>
            </a: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Initially known data recording requirements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Support for different operation modes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Continuous </a:t>
            </a:r>
            <a:r>
              <a:rPr lang="en-GB" sz="1800" dirty="0">
                <a:solidFill>
                  <a:schemeClr val="tx1"/>
                </a:solidFill>
              </a:rPr>
              <a:t>data taking mode vs. experiments requiring complex setup </a:t>
            </a:r>
            <a:r>
              <a:rPr lang="en-GB" sz="1800" dirty="0" smtClean="0">
                <a:solidFill>
                  <a:schemeClr val="tx1"/>
                </a:solidFill>
              </a:rPr>
              <a:t>and </a:t>
            </a:r>
            <a:r>
              <a:rPr lang="en-GB" sz="1800" dirty="0">
                <a:solidFill>
                  <a:schemeClr val="tx1"/>
                </a:solidFill>
              </a:rPr>
              <a:t>feedback </a:t>
            </a:r>
            <a:r>
              <a:rPr lang="en-GB" sz="1800" dirty="0" smtClean="0">
                <a:solidFill>
                  <a:schemeClr val="tx1"/>
                </a:solidFill>
              </a:rPr>
              <a:t>loops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High data rates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</a:t>
            </a:r>
            <a:r>
              <a:rPr lang="en-US" sz="1800" dirty="0" smtClean="0">
                <a:solidFill>
                  <a:schemeClr val="tx1"/>
                </a:solidFill>
              </a:rPr>
              <a:t>p </a:t>
            </a:r>
            <a:r>
              <a:rPr lang="en-US" sz="1800" dirty="0">
                <a:solidFill>
                  <a:schemeClr val="tx1"/>
                </a:solidFill>
              </a:rPr>
              <a:t>to 10GB/s from a </a:t>
            </a:r>
            <a:r>
              <a:rPr lang="en-US" sz="1800" dirty="0" smtClean="0">
                <a:solidFill>
                  <a:schemeClr val="tx1"/>
                </a:solidFill>
              </a:rPr>
              <a:t>single 1Mpxl detector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Multiple data 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Real </a:t>
            </a:r>
            <a:r>
              <a:rPr lang="en-US" dirty="0" smtClean="0">
                <a:solidFill>
                  <a:schemeClr val="tx1"/>
                </a:solidFill>
              </a:rPr>
              <a:t>time/immediate </a:t>
            </a:r>
            <a:r>
              <a:rPr lang="en-US" dirty="0" smtClean="0">
                <a:solidFill>
                  <a:schemeClr val="tx1"/>
                </a:solidFill>
              </a:rPr>
              <a:t>processing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veto, data monitoring, formatting, </a:t>
            </a:r>
            <a:r>
              <a:rPr lang="en-US" sz="1800" dirty="0" smtClean="0">
                <a:solidFill>
                  <a:schemeClr val="tx1"/>
                </a:solidFill>
              </a:rPr>
              <a:t>compression, dedicated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Fast feedback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Data inspection using dedicated user algorithms and tools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storing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Data caching, long term storage and archiving</a:t>
            </a:r>
          </a:p>
          <a:p>
            <a:pPr lvl="1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25"/>
          <a:stretch/>
        </p:blipFill>
        <p:spPr bwMode="auto">
          <a:xfrm>
            <a:off x="4602736" y="1140252"/>
            <a:ext cx="4479791" cy="264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and DM overview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472" y="1324736"/>
            <a:ext cx="4441370" cy="2171499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Layered architecture focusing on </a:t>
            </a:r>
            <a:r>
              <a:rPr lang="en-US" sz="1600" dirty="0" smtClean="0">
                <a:solidFill>
                  <a:schemeClr val="tx1"/>
                </a:solidFill>
              </a:rPr>
              <a:t>scalability and flexibility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Allows for data processing on each layer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Addresses issue of simultaneous reliable data recording and fast user access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Offline data </a:t>
            </a:r>
            <a:r>
              <a:rPr lang="en-US" sz="1600" dirty="0" smtClean="0">
                <a:solidFill>
                  <a:schemeClr val="tx1"/>
                </a:solidFill>
              </a:rPr>
              <a:t>analysis </a:t>
            </a:r>
            <a:r>
              <a:rPr lang="en-US" sz="1600" dirty="0" smtClean="0">
                <a:solidFill>
                  <a:schemeClr val="tx1"/>
                </a:solidFill>
              </a:rPr>
              <a:t>at the facility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1496" y="1290979"/>
            <a:ext cx="1661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/>
              <a:t>Architecture</a:t>
            </a:r>
            <a:endParaRPr lang="de-DE" sz="1800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5233773" y="3682455"/>
            <a:ext cx="3642232" cy="2682159"/>
            <a:chOff x="4794838" y="3760901"/>
            <a:chExt cx="3642232" cy="26821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838" y="3760901"/>
              <a:ext cx="3642232" cy="2682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910099" y="3998632"/>
              <a:ext cx="15829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800" dirty="0"/>
                <a:t>P</a:t>
              </a:r>
              <a:r>
                <a:rPr lang="en-US" sz="1800" dirty="0" smtClean="0"/>
                <a:t>rototype</a:t>
              </a:r>
              <a:endParaRPr lang="de-DE" sz="1800" dirty="0" smtClean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106014" y="3785470"/>
              <a:ext cx="291994" cy="949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63695" y="4000177"/>
            <a:ext cx="518430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b="1" dirty="0" smtClean="0"/>
              <a:t>Demonstrated sufficient performance of DAQ chain for ½ </a:t>
            </a:r>
            <a:r>
              <a:rPr lang="en-US" sz="1600" b="1" dirty="0" err="1" smtClean="0"/>
              <a:t>Mpxl</a:t>
            </a:r>
            <a:r>
              <a:rPr lang="en-US" sz="1600" b="1" dirty="0" smtClean="0"/>
              <a:t> detector from train builder </a:t>
            </a:r>
            <a:r>
              <a:rPr lang="en-US" sz="1600" b="1" dirty="0" smtClean="0"/>
              <a:t>to </a:t>
            </a:r>
            <a:r>
              <a:rPr lang="en-US" sz="1600" b="1" dirty="0" smtClean="0"/>
              <a:t>online data storage using prototype system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/>
              <a:t>Easily scalable to 1Mpxl – requires more </a:t>
            </a:r>
            <a:r>
              <a:rPr lang="en-US" sz="1600" dirty="0" smtClean="0"/>
              <a:t>hardware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/>
              <a:t>16 streams per 1Mpx det., 1GB/s per data stream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/>
              <a:t>Final </a:t>
            </a:r>
            <a:r>
              <a:rPr lang="en-US" sz="1600" dirty="0" smtClean="0"/>
              <a:t>acceptance tests when detectors are available</a:t>
            </a:r>
          </a:p>
        </p:txBody>
      </p:sp>
      <p:sp>
        <p:nvSpPr>
          <p:cNvPr id="16" name="Down Arrow 15"/>
          <p:cNvSpPr/>
          <p:nvPr/>
        </p:nvSpPr>
        <p:spPr bwMode="auto">
          <a:xfrm rot="16200000">
            <a:off x="6781958" y="1247621"/>
            <a:ext cx="222308" cy="197521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6200000">
            <a:off x="6731476" y="2278498"/>
            <a:ext cx="222308" cy="197521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5554724" y="2417210"/>
            <a:ext cx="465076" cy="1164190"/>
          </a:xfrm>
          <a:prstGeom prst="downArrow">
            <a:avLst/>
          </a:prstGeom>
          <a:solidFill>
            <a:srgbClr val="FF99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554724" y="1140252"/>
            <a:ext cx="465076" cy="1322610"/>
          </a:xfrm>
          <a:prstGeom prst="downArrow">
            <a:avLst/>
          </a:prstGeom>
          <a:solidFill>
            <a:srgbClr val="FF99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8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36" y="1209475"/>
            <a:ext cx="5436814" cy="270938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What has been done?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Hardware selection, configuration, installation and advanced tuning of OS, network and kernel parameters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Design and implementation of the network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Pure UDP and TCP tests focused on data throughput, bit error rate assessment and long term (days) stabilities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Definition and implementation of Train </a:t>
            </a:r>
            <a:r>
              <a:rPr lang="en-US" sz="1200" dirty="0">
                <a:solidFill>
                  <a:schemeClr val="tx1"/>
                </a:solidFill>
              </a:rPr>
              <a:t>T</a:t>
            </a:r>
            <a:r>
              <a:rPr lang="en-US" sz="1200" dirty="0" smtClean="0">
                <a:solidFill>
                  <a:schemeClr val="tx1"/>
                </a:solidFill>
              </a:rPr>
              <a:t>ransfer Protocol (TTP) for exchanging data between train builder and PC layer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Definition of Train Data Format for 2D detectors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Development of dedicated </a:t>
            </a:r>
            <a:r>
              <a:rPr lang="en-US" sz="1200" dirty="0" err="1" smtClean="0">
                <a:solidFill>
                  <a:schemeClr val="tx1"/>
                </a:solidFill>
              </a:rPr>
              <a:t>Karabo</a:t>
            </a:r>
            <a:r>
              <a:rPr lang="en-US" sz="1200" dirty="0" smtClean="0">
                <a:solidFill>
                  <a:schemeClr val="tx1"/>
                </a:solidFill>
              </a:rPr>
              <a:t> based applications (devices) </a:t>
            </a:r>
            <a:r>
              <a:rPr lang="en-US" sz="1200" dirty="0">
                <a:solidFill>
                  <a:schemeClr val="tx1"/>
                </a:solidFill>
              </a:rPr>
              <a:t>for emulating train builder (i.e. </a:t>
            </a:r>
            <a:r>
              <a:rPr lang="en-US" sz="1200" dirty="0" smtClean="0">
                <a:solidFill>
                  <a:schemeClr val="tx1"/>
                </a:solidFill>
              </a:rPr>
              <a:t>multichannel </a:t>
            </a:r>
            <a:r>
              <a:rPr lang="en-US" sz="1200" dirty="0">
                <a:solidFill>
                  <a:schemeClr val="tx1"/>
                </a:solidFill>
              </a:rPr>
              <a:t>data sending, timing), data readout, framework for real time </a:t>
            </a:r>
            <a:r>
              <a:rPr lang="en-US" sz="1200" dirty="0" smtClean="0">
                <a:solidFill>
                  <a:schemeClr val="tx1"/>
                </a:solidFill>
              </a:rPr>
              <a:t>data monitoring and processing</a:t>
            </a:r>
            <a:r>
              <a:rPr lang="en-US" sz="1200" dirty="0">
                <a:solidFill>
                  <a:schemeClr val="tx1"/>
                </a:solidFill>
              </a:rPr>
              <a:t>, data </a:t>
            </a:r>
            <a:r>
              <a:rPr lang="en-US" sz="1200" dirty="0" smtClean="0">
                <a:solidFill>
                  <a:schemeClr val="tx1"/>
                </a:solidFill>
              </a:rPr>
              <a:t>formatting to HDF5, </a:t>
            </a:r>
            <a:r>
              <a:rPr lang="en-US" sz="1200" dirty="0">
                <a:solidFill>
                  <a:schemeClr val="tx1"/>
                </a:solidFill>
              </a:rPr>
              <a:t>data sending using </a:t>
            </a:r>
            <a:r>
              <a:rPr lang="en-US" sz="1200" dirty="0" err="1">
                <a:solidFill>
                  <a:schemeClr val="tx1"/>
                </a:solidFill>
              </a:rPr>
              <a:t>tcp</a:t>
            </a:r>
            <a:r>
              <a:rPr lang="en-US" sz="1200" dirty="0">
                <a:solidFill>
                  <a:schemeClr val="tx1"/>
                </a:solidFill>
              </a:rPr>
              <a:t>, data </a:t>
            </a:r>
            <a:r>
              <a:rPr lang="en-US" sz="1200" dirty="0" smtClean="0">
                <a:solidFill>
                  <a:schemeClr val="tx1"/>
                </a:solidFill>
              </a:rPr>
              <a:t>storing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Performance and stability tests of the developed applications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Data transfer to the </a:t>
            </a:r>
            <a:r>
              <a:rPr lang="en-US" sz="1200" dirty="0" err="1" smtClean="0">
                <a:solidFill>
                  <a:schemeClr val="tx1"/>
                </a:solidFill>
              </a:rPr>
              <a:t>dCache</a:t>
            </a:r>
            <a:r>
              <a:rPr lang="en-US" sz="1200" dirty="0" smtClean="0">
                <a:solidFill>
                  <a:schemeClr val="tx1"/>
                </a:solidFill>
              </a:rPr>
              <a:t> system in CC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00037" lvl="1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9300"/>
            <a:ext cx="3505200" cy="18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269899"/>
            <a:ext cx="2293443" cy="208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4364773"/>
            <a:ext cx="1101190" cy="189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1467967"/>
            <a:ext cx="3048000" cy="2389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6587766" y="1076325"/>
            <a:ext cx="1659429" cy="36933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Network setup</a:t>
            </a:r>
            <a:endParaRPr lang="de-DE" sz="18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9887" y="6352856"/>
            <a:ext cx="1467068" cy="36933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Data Format</a:t>
            </a:r>
            <a:endParaRPr lang="de-DE" sz="1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3507" y="6352856"/>
            <a:ext cx="2005677" cy="36933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PC layer software</a:t>
            </a:r>
            <a:endParaRPr lang="de-DE" sz="18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195910"/>
            <a:ext cx="1970668" cy="36933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Data flow in DAQ</a:t>
            </a:r>
            <a:endParaRPr lang="de-DE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data sink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4" y="1163371"/>
            <a:ext cx="9015812" cy="2813097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Generalization of PC layer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PC layer need to understand data format from all different data sources, not only 2D detectors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Data format description language – formalism </a:t>
            </a:r>
            <a:r>
              <a:rPr lang="en-US" sz="1600" dirty="0">
                <a:solidFill>
                  <a:schemeClr val="tx1"/>
                </a:solidFill>
              </a:rPr>
              <a:t>that allows generic tools to correctly understand the </a:t>
            </a:r>
            <a:r>
              <a:rPr lang="en-US" sz="1600" dirty="0" smtClean="0">
                <a:solidFill>
                  <a:schemeClr val="tx1"/>
                </a:solidFill>
              </a:rPr>
              <a:t>binary data content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Provide </a:t>
            </a:r>
            <a:r>
              <a:rPr lang="en-US" sz="1600" dirty="0">
                <a:solidFill>
                  <a:schemeClr val="tx1"/>
                </a:solidFill>
              </a:rPr>
              <a:t>API for encoding binary data at 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data sources (tool for device developers) and decoding at data </a:t>
            </a:r>
            <a:r>
              <a:rPr lang="en-US" sz="1600" dirty="0" smtClean="0">
                <a:solidFill>
                  <a:schemeClr val="tx1"/>
                </a:solidFill>
              </a:rPr>
              <a:t>sinks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Aggregation of data from different sources ( i.e. 2D camera, digitizer, beam position monitor)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59" y="3807419"/>
            <a:ext cx="2794631" cy="24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803" y="3976468"/>
            <a:ext cx="6243156" cy="236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prove of concept has been demonstrated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Currently starting implementation of selected concrete data sources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2D detectors, digitizers, commercial camera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Release data description specification and API after selected use cases are implemented and tested (expected end of Q2/2014)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data access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46" y="1246187"/>
            <a:ext cx="8608558" cy="522234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What, when, where and how?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What: 	Raw data (complete or subset), calibrated data, monitor 			data (aka.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low), metadata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When: 	Immediate,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online, offline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Where: 	Directly at the experiment, in the facility server, in the 			desktop computer, outside of the facility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How: 	From data stream, from data buffer in memory, </a:t>
            </a: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file, 			sequentially, randomly, iteratively, </a:t>
            </a:r>
            <a:r>
              <a:rPr lang="en-US" sz="2000" dirty="0">
                <a:solidFill>
                  <a:schemeClr val="tx1"/>
                </a:solidFill>
              </a:rPr>
              <a:t>using </a:t>
            </a:r>
            <a:r>
              <a:rPr lang="en-US" sz="2000" dirty="0" smtClean="0">
                <a:solidFill>
                  <a:schemeClr val="tx1"/>
                </a:solidFill>
              </a:rPr>
              <a:t>facility provided 			tool/library, using any user tool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It is not possible to provide solution for all possible combinations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Different requirements and constraints, i.e.: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real time access to the raw data requires very efficient data consumer and distributed computing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Iterative access requires appropriate size buffer to store the data</a:t>
            </a:r>
          </a:p>
        </p:txBody>
      </p:sp>
    </p:spTree>
    <p:extLst>
      <p:ext uri="{BB962C8B-B14F-4D97-AF65-F5344CB8AC3E}">
        <p14:creationId xmlns:p14="http://schemas.microsoft.com/office/powerpoint/2010/main" val="35814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feedback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42" y="1319653"/>
            <a:ext cx="6185900" cy="49323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Immediate access (~2 sec)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During the data acquisition instrument or “experiment class” dedicated algorithms can be plugged to the real time data stream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Compliant with </a:t>
            </a:r>
            <a:r>
              <a:rPr lang="en-US" sz="1600" dirty="0" err="1" smtClean="0">
                <a:solidFill>
                  <a:schemeClr val="tx1"/>
                </a:solidFill>
              </a:rPr>
              <a:t>Karabo</a:t>
            </a:r>
            <a:r>
              <a:rPr lang="en-US" sz="1600" dirty="0" smtClean="0">
                <a:solidFill>
                  <a:schemeClr val="tx1"/>
                </a:solidFill>
              </a:rPr>
              <a:t> and usage </a:t>
            </a:r>
            <a:r>
              <a:rPr lang="en-US" sz="1600" dirty="0">
                <a:solidFill>
                  <a:schemeClr val="tx1"/>
                </a:solidFill>
              </a:rPr>
              <a:t>of PC layer API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Provided or approved by beam line scientists, well tested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Providing sufficient performance, i.e. to process 1GB/s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No iterative algorithms, each stream processed separately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Useful for extending data monitoring, data reduction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Note: This algorithm can be run later in the online or offline mode at the facility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60388" lvl="2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929" y="5294811"/>
            <a:ext cx="76354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/>
              <a:t>Framework is implemented – user input (concrete use cases) is required</a:t>
            </a:r>
            <a:r>
              <a:rPr lang="de-DE" sz="1800" dirty="0" smtClean="0"/>
              <a:t> </a:t>
            </a:r>
            <a:endParaRPr lang="en-US" sz="1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572128" y="2074986"/>
            <a:ext cx="2452748" cy="1448294"/>
            <a:chOff x="6572128" y="2074986"/>
            <a:chExt cx="2452748" cy="14482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2425"/>
            <a:stretch/>
          </p:blipFill>
          <p:spPr bwMode="auto">
            <a:xfrm>
              <a:off x="6572128" y="2074986"/>
              <a:ext cx="2452748" cy="1448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6572128" y="2356337"/>
              <a:ext cx="1122900" cy="379830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feedback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46" y="1186921"/>
            <a:ext cx="7972425" cy="4861454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Online (~seconds)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Data is sent from PC layer to the online cluster for fast feedback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Data visualization (e.g. images, histograms, trend lines)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Selected data streams ( e.g. all data from one stream)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All streams for limited time (e.g. 100 000 images)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Selected data (e.g. first image from each train)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Data access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Data can be pre-processed using </a:t>
            </a:r>
            <a:r>
              <a:rPr lang="en-US" sz="1600" dirty="0" err="1" smtClean="0">
                <a:solidFill>
                  <a:schemeClr val="tx1"/>
                </a:solidFill>
              </a:rPr>
              <a:t>karabo</a:t>
            </a:r>
            <a:r>
              <a:rPr lang="en-US" sz="1600" dirty="0" smtClean="0">
                <a:solidFill>
                  <a:schemeClr val="tx1"/>
                </a:solidFill>
              </a:rPr>
              <a:t> (i.e. calibration pipeline) and then passed to the user module (</a:t>
            </a:r>
            <a:r>
              <a:rPr lang="en-US" sz="1600" dirty="0" err="1" smtClean="0">
                <a:solidFill>
                  <a:schemeClr val="tx1"/>
                </a:solidFill>
              </a:rPr>
              <a:t>karabo</a:t>
            </a:r>
            <a:r>
              <a:rPr lang="en-US" sz="1600" dirty="0" smtClean="0">
                <a:solidFill>
                  <a:schemeClr val="tx1"/>
                </a:solidFill>
              </a:rPr>
              <a:t> device) or stored on disk and later accessed by user tool (i.e. python script)</a:t>
            </a:r>
          </a:p>
          <a:p>
            <a:pPr lvl="2"/>
            <a:r>
              <a:rPr lang="en-US" sz="1600" dirty="0" err="1" smtClean="0">
                <a:solidFill>
                  <a:schemeClr val="tx1"/>
                </a:solidFill>
              </a:rPr>
              <a:t>Karabo</a:t>
            </a:r>
            <a:r>
              <a:rPr lang="en-US" sz="1600" dirty="0" smtClean="0">
                <a:solidFill>
                  <a:schemeClr val="tx1"/>
                </a:solidFill>
              </a:rPr>
              <a:t> scientific computing devices or external tools</a:t>
            </a:r>
          </a:p>
          <a:p>
            <a:pPr lvl="3"/>
            <a:r>
              <a:rPr lang="en-US" sz="1400" dirty="0" smtClean="0">
                <a:solidFill>
                  <a:schemeClr val="tx1"/>
                </a:solidFill>
              </a:rPr>
              <a:t>Not all user tools will be supported</a:t>
            </a:r>
          </a:p>
          <a:p>
            <a:pPr lvl="3"/>
            <a:r>
              <a:rPr lang="en-US" sz="1400" dirty="0" smtClean="0">
                <a:solidFill>
                  <a:schemeClr val="tx1"/>
                </a:solidFill>
              </a:rPr>
              <a:t>Certain standard non-</a:t>
            </a:r>
            <a:r>
              <a:rPr lang="en-US" sz="1400" dirty="0" err="1" smtClean="0">
                <a:solidFill>
                  <a:schemeClr val="tx1"/>
                </a:solidFill>
              </a:rPr>
              <a:t>Karabo</a:t>
            </a:r>
            <a:r>
              <a:rPr lang="en-US" sz="1400" dirty="0" smtClean="0">
                <a:solidFill>
                  <a:schemeClr val="tx1"/>
                </a:solidFill>
              </a:rPr>
              <a:t> tools may be preinstalled</a:t>
            </a:r>
          </a:p>
          <a:p>
            <a:pPr lvl="3"/>
            <a:r>
              <a:rPr lang="en-US" sz="1400" dirty="0" smtClean="0">
                <a:solidFill>
                  <a:schemeClr val="tx1"/>
                </a:solidFill>
              </a:rPr>
              <a:t>Python usage is encouraged, python API to provide access to data will be supported</a:t>
            </a:r>
          </a:p>
          <a:p>
            <a:pPr lvl="3"/>
            <a:r>
              <a:rPr lang="en-US" sz="1400" dirty="0" err="1" smtClean="0">
                <a:solidFill>
                  <a:schemeClr val="tx1"/>
                </a:solidFill>
              </a:rPr>
              <a:t>Karabo</a:t>
            </a:r>
            <a:r>
              <a:rPr lang="en-US" sz="1400" dirty="0" smtClean="0">
                <a:solidFill>
                  <a:schemeClr val="tx1"/>
                </a:solidFill>
              </a:rPr>
              <a:t> or standard tools will have usually better performance and can benefit from distributed computing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4428" y="2074985"/>
            <a:ext cx="2789572" cy="1576841"/>
            <a:chOff x="6354428" y="2074985"/>
            <a:chExt cx="2789572" cy="15768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2425"/>
            <a:stretch/>
          </p:blipFill>
          <p:spPr bwMode="auto">
            <a:xfrm>
              <a:off x="6354428" y="2074985"/>
              <a:ext cx="2670448" cy="1576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7849772" y="2314135"/>
              <a:ext cx="1294228" cy="893299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9124" y="6049060"/>
            <a:ext cx="8173037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/>
              <a:t>Currently extending prototype by online </a:t>
            </a:r>
            <a:r>
              <a:rPr lang="en-US" sz="1800" dirty="0"/>
              <a:t>computing </a:t>
            </a:r>
            <a:r>
              <a:rPr lang="en-US" sz="1800" dirty="0" smtClean="0"/>
              <a:t>farm with </a:t>
            </a:r>
            <a:r>
              <a:rPr lang="en-US" sz="1800" dirty="0"/>
              <a:t>cluster file system</a:t>
            </a:r>
          </a:p>
        </p:txBody>
      </p:sp>
    </p:spTree>
    <p:extLst>
      <p:ext uri="{BB962C8B-B14F-4D97-AF65-F5344CB8AC3E}">
        <p14:creationId xmlns:p14="http://schemas.microsoft.com/office/powerpoint/2010/main" val="18379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ln w="28575">
          <a:solidFill>
            <a:srgbClr val="4F81BD"/>
          </a:solidFill>
          <a:headEnd type="none" w="med" len="med"/>
          <a:tailEnd type="none" w="med" len="med"/>
        </a:ln>
        <a:ex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1341</Words>
  <Application>Microsoft Office PowerPoint</Application>
  <PresentationFormat>On-screen Show (4:3)</PresentationFormat>
  <Paragraphs>175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template-european-xfel-gmbh_presentation</vt:lpstr>
      <vt:lpstr>Data recording, management and access</vt:lpstr>
      <vt:lpstr>Outline</vt:lpstr>
      <vt:lpstr>Initially known data recording requirements</vt:lpstr>
      <vt:lpstr>DAQ and DM overview</vt:lpstr>
      <vt:lpstr>Prototype</vt:lpstr>
      <vt:lpstr>Generic data sink</vt:lpstr>
      <vt:lpstr>User data access</vt:lpstr>
      <vt:lpstr>Fast feedback</vt:lpstr>
      <vt:lpstr>Fast feedback</vt:lpstr>
      <vt:lpstr>Data format in files</vt:lpstr>
      <vt:lpstr>HDF5 Data format</vt:lpstr>
      <vt:lpstr>Data Calibration</vt:lpstr>
      <vt:lpstr>Offline data access &amp; processing</vt:lpstr>
      <vt:lpstr>Data export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Wrona, Krzysztof</cp:lastModifiedBy>
  <cp:revision>520</cp:revision>
  <cp:lastPrinted>2013-12-02T20:41:59Z</cp:lastPrinted>
  <dcterms:created xsi:type="dcterms:W3CDTF">2012-08-22T09:26:39Z</dcterms:created>
  <dcterms:modified xsi:type="dcterms:W3CDTF">2014-04-08T07:35:08Z</dcterms:modified>
</cp:coreProperties>
</file>