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9" r:id="rId3"/>
    <p:sldId id="261" r:id="rId4"/>
    <p:sldId id="275" r:id="rId5"/>
    <p:sldId id="263" r:id="rId6"/>
    <p:sldId id="262" r:id="rId7"/>
    <p:sldId id="264" r:id="rId8"/>
    <p:sldId id="276" r:id="rId9"/>
    <p:sldId id="269" r:id="rId10"/>
    <p:sldId id="272" r:id="rId11"/>
    <p:sldId id="273" r:id="rId12"/>
    <p:sldId id="270" r:id="rId13"/>
    <p:sldId id="268" r:id="rId14"/>
    <p:sldId id="271" r:id="rId15"/>
    <p:sldId id="274" r:id="rId16"/>
    <p:sldId id="265" r:id="rId17"/>
    <p:sldId id="266" r:id="rId18"/>
    <p:sldId id="260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88377" autoAdjust="0"/>
  </p:normalViewPr>
  <p:slideViewPr>
    <p:cSldViewPr snapToGrid="0" showGuides="1">
      <p:cViewPr varScale="1">
        <p:scale>
          <a:sx n="83" d="100"/>
          <a:sy n="83" d="100"/>
        </p:scale>
        <p:origin x="-1416" y="-62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494" y="888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 smtClean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area: </a:t>
            </a:r>
            <a:r>
              <a:rPr lang="en-GB" sz="1100" b="1" dirty="0" smtClean="0"/>
              <a:t>Title</a:t>
            </a:r>
            <a:r>
              <a:rPr lang="en-GB" sz="1100" dirty="0" smtClean="0"/>
              <a:t> of your talk, max. 2 rows of the defined size (55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area </a:t>
            </a:r>
            <a:r>
              <a:rPr lang="en-GB" sz="1100" b="1" dirty="0" smtClean="0"/>
              <a:t>(subtitle):</a:t>
            </a:r>
            <a:r>
              <a:rPr lang="en-GB" sz="1100" dirty="0" smtClean="0"/>
              <a:t> Conference/meeting/workshop, location, date, </a:t>
            </a:r>
            <a:br>
              <a:rPr lang="en-GB" sz="1100" dirty="0" smtClean="0"/>
            </a:br>
            <a:r>
              <a:rPr lang="en-GB" sz="1100" dirty="0" smtClean="0"/>
              <a:t>your name and affiliation, max. 4 rows of the defined size (32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Change </a:t>
            </a:r>
            <a:r>
              <a:rPr lang="en-GB" sz="1100" dirty="0"/>
              <a:t>the </a:t>
            </a:r>
            <a:r>
              <a:rPr lang="en-GB" sz="1100" b="1" dirty="0"/>
              <a:t>partner logos</a:t>
            </a:r>
            <a:r>
              <a:rPr lang="en-GB" sz="1100" dirty="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15F2B-AF53-4016-BDC0-260316D57F8A}" type="slidenum">
              <a:rPr lang="de-DE"/>
              <a:pPr/>
              <a:t>18</a:t>
            </a:fld>
            <a:endParaRPr lang="de-DE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 b="1" dirty="0" smtClean="0"/>
              <a:t>Copy &amp; paste </a:t>
            </a:r>
            <a:r>
              <a:rPr lang="en-GB" sz="1100" dirty="0" smtClean="0"/>
              <a:t>an element from the Clip Board to the particular slide: </a:t>
            </a:r>
            <a:br>
              <a:rPr lang="en-GB" sz="1100" dirty="0" smtClean="0"/>
            </a:br>
            <a:r>
              <a:rPr lang="en-GB" sz="1100" dirty="0" smtClean="0"/>
              <a:t>1.</a:t>
            </a:r>
            <a:r>
              <a:rPr lang="en-GB" sz="1100" baseline="0" dirty="0" smtClean="0"/>
              <a:t> Click</a:t>
            </a:r>
            <a:r>
              <a:rPr lang="en-GB" sz="1100" dirty="0" smtClean="0"/>
              <a:t> on a box to mark it.</a:t>
            </a: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 dirty="0" smtClean="0"/>
              <a:t>2. Position the mouse pointer on the box frame: Copy!</a:t>
            </a:r>
            <a:r>
              <a:rPr lang="de-DE" sz="1100" dirty="0" smtClean="0"/>
              <a:t> </a:t>
            </a:r>
            <a:br>
              <a:rPr lang="de-DE" sz="1100" dirty="0" smtClean="0"/>
            </a:br>
            <a:r>
              <a:rPr lang="de-DE" sz="1100" dirty="0" smtClean="0"/>
              <a:t>3. </a:t>
            </a:r>
            <a:r>
              <a:rPr lang="en-GB" sz="1100" dirty="0" smtClean="0"/>
              <a:t>Click on the particular slide: Paste!</a:t>
            </a: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en-GB" sz="1100" dirty="0" smtClean="0"/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 dirty="0" smtClean="0"/>
              <a:t>How you intend to use the elements is your choice. </a:t>
            </a:r>
            <a:br>
              <a:rPr lang="en-GB" sz="1100" dirty="0" smtClean="0"/>
            </a:br>
            <a:r>
              <a:rPr lang="en-GB" sz="1100" dirty="0" smtClean="0"/>
              <a:t>You can combine the text block style with the background colour in different manner.</a:t>
            </a:r>
          </a:p>
          <a:p>
            <a:pPr marL="0" indent="0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en-GB" sz="1100" dirty="0" smtClean="0"/>
          </a:p>
          <a:p>
            <a:r>
              <a:rPr lang="en-GB" sz="1100" dirty="0" smtClean="0"/>
              <a:t>Insert a new slide: Home &gt; “New Slide” and choose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+mn-cs"/>
              </a:rPr>
              <a:t>either "Title slide", "Title and content",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+mn-cs"/>
              </a:rPr>
              <a:t>"Title only", or "No title and content". Default is "Title and content".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1681457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1000" noProof="0" dirty="0" smtClean="0">
                <a:solidFill>
                  <a:schemeClr val="bg1"/>
                </a:solidFill>
              </a:rPr>
              <a:t>Commissioning</a:t>
            </a:r>
            <a:r>
              <a:rPr lang="de-DE" sz="1000" baseline="0" noProof="0" dirty="0" smtClean="0">
                <a:solidFill>
                  <a:schemeClr val="bg1"/>
                </a:solidFill>
              </a:rPr>
              <a:t> </a:t>
            </a:r>
            <a:r>
              <a:rPr lang="de-DE" sz="1000" baseline="0" noProof="0" dirty="0" err="1" smtClean="0">
                <a:solidFill>
                  <a:schemeClr val="bg1"/>
                </a:solidFill>
              </a:rPr>
              <a:t>of</a:t>
            </a:r>
            <a:r>
              <a:rPr lang="de-DE" sz="1000" baseline="0" noProof="0" dirty="0" smtClean="0">
                <a:solidFill>
                  <a:schemeClr val="bg1"/>
                </a:solidFill>
              </a:rPr>
              <a:t> </a:t>
            </a:r>
            <a:r>
              <a:rPr lang="de-DE" sz="1000" baseline="0" noProof="0" dirty="0" err="1" smtClean="0">
                <a:solidFill>
                  <a:schemeClr val="bg1"/>
                </a:solidFill>
              </a:rPr>
              <a:t>Diagnostics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‹Nr.›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 dirty="0" smtClean="0"/>
              <a:t>XFEL </a:t>
            </a:r>
            <a:r>
              <a:rPr lang="de-DE" noProof="0" dirty="0" err="1" smtClean="0"/>
              <a:t>Collaboration</a:t>
            </a:r>
            <a:r>
              <a:rPr lang="de-DE" noProof="0" dirty="0" smtClean="0"/>
              <a:t> Workshop April 2014</a:t>
            </a:r>
            <a:endParaRPr lang="en-GB" noProof="0" dirty="0" smtClean="0"/>
          </a:p>
          <a:p>
            <a:pPr lvl="0"/>
            <a:r>
              <a:rPr lang="en-GB" noProof="0" dirty="0" smtClean="0"/>
              <a:t>D. </a:t>
            </a:r>
            <a:r>
              <a:rPr lang="en-GB" noProof="0" dirty="0" err="1" smtClean="0"/>
              <a:t>Nölle</a:t>
            </a:r>
            <a:r>
              <a:rPr lang="en-GB" noProof="0" dirty="0" smtClean="0"/>
              <a:t>, MDI, DESY Hamburg</a:t>
            </a:r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 descr="DESY-Logo-cyan-RGB_Hintergrund wei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D. </a:t>
            </a:r>
            <a:r>
              <a:rPr lang="en-GB" dirty="0" err="1" smtClean="0"/>
              <a:t>Nölle</a:t>
            </a:r>
            <a:r>
              <a:rPr lang="en-GB" dirty="0" smtClean="0"/>
              <a:t>, MDI, DESY </a:t>
            </a:r>
            <a:r>
              <a:rPr lang="en-GB" dirty="0" smtClean="0"/>
              <a:t>Hamburg</a:t>
            </a:r>
          </a:p>
          <a:p>
            <a:r>
              <a:rPr lang="en-GB" dirty="0" smtClean="0"/>
              <a:t>For the WP-17 Team</a:t>
            </a:r>
            <a:endParaRPr lang="en-GB" dirty="0" smtClean="0"/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sz="4000" dirty="0" smtClean="0"/>
              <a:t>Commissioning </a:t>
            </a:r>
            <a:r>
              <a:rPr lang="de-DE" sz="4000" dirty="0" err="1" smtClean="0"/>
              <a:t>of</a:t>
            </a: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smtClean="0"/>
              <a:t>Standard </a:t>
            </a:r>
            <a:r>
              <a:rPr lang="de-DE" sz="4000" dirty="0" err="1" smtClean="0"/>
              <a:t>Electron</a:t>
            </a:r>
            <a:r>
              <a:rPr lang="de-DE" sz="4000" dirty="0" smtClean="0"/>
              <a:t> Beam </a:t>
            </a:r>
            <a:r>
              <a:rPr lang="de-DE" sz="4000" dirty="0" err="1" smtClean="0"/>
              <a:t>Diagnostics</a:t>
            </a:r>
            <a:r>
              <a:rPr lang="de-DE" sz="4000" dirty="0" smtClean="0"/>
              <a:t> 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detailed</a:t>
            </a:r>
            <a:r>
              <a:rPr lang="de-DE" dirty="0"/>
              <a:t> View:</a:t>
            </a:r>
            <a:br>
              <a:rPr lang="de-DE" dirty="0"/>
            </a:br>
            <a:r>
              <a:rPr lang="de-DE" dirty="0" smtClean="0"/>
              <a:t>Commissioning BPMs for First Beam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346" y="1220791"/>
            <a:ext cx="8400520" cy="5061479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1600" dirty="0" smtClean="0"/>
              <a:t>Basic Beam commissioning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/>
              <a:t>Server, Timing, </a:t>
            </a:r>
            <a:r>
              <a:rPr lang="en-US" sz="1600" dirty="0" smtClean="0"/>
              <a:t>216 MHz </a:t>
            </a:r>
            <a:r>
              <a:rPr lang="en-US" sz="1600" dirty="0" smtClean="0"/>
              <a:t>tested and working, basic orbit correction tools </a:t>
            </a:r>
          </a:p>
          <a:p>
            <a:pPr>
              <a:spcBef>
                <a:spcPts val="300"/>
              </a:spcBef>
            </a:pPr>
            <a:r>
              <a:rPr lang="en-US" sz="1600" dirty="0" smtClean="0"/>
              <a:t>Button BPM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>
                <a:cs typeface="+mn-cs"/>
              </a:rPr>
              <a:t>First beam reaches BPM ( 1 shift/main LINAC or warm sections 20 BPM/Shift)</a:t>
            </a:r>
          </a:p>
          <a:p>
            <a:pPr lvl="2">
              <a:spcBef>
                <a:spcPts val="300"/>
              </a:spcBef>
            </a:pPr>
            <a:r>
              <a:rPr lang="en-US" sz="1600" dirty="0" smtClean="0"/>
              <a:t>Determine and set trigger delay for each MBU</a:t>
            </a:r>
          </a:p>
          <a:p>
            <a:pPr lvl="2">
              <a:spcBef>
                <a:spcPts val="300"/>
              </a:spcBef>
            </a:pPr>
            <a:r>
              <a:rPr lang="en-US" sz="1600" dirty="0" smtClean="0"/>
              <a:t>Get offset (and charge) to about 20% with lab values</a:t>
            </a:r>
          </a:p>
          <a:p>
            <a:pPr lvl="2">
              <a:spcBef>
                <a:spcPts val="300"/>
              </a:spcBef>
            </a:pPr>
            <a:r>
              <a:rPr lang="en-US" sz="1600" dirty="0" smtClean="0"/>
              <a:t>Check sign with </a:t>
            </a:r>
            <a:r>
              <a:rPr lang="en-US" sz="1600" dirty="0" err="1" smtClean="0"/>
              <a:t>steerer</a:t>
            </a:r>
            <a:r>
              <a:rPr lang="en-US" sz="1600" dirty="0" smtClean="0"/>
              <a:t> (possible cable permutations)</a:t>
            </a:r>
          </a:p>
          <a:p>
            <a:pPr lvl="2">
              <a:spcBef>
                <a:spcPts val="300"/>
              </a:spcBef>
            </a:pPr>
            <a:r>
              <a:rPr lang="en-US" sz="1600" dirty="0" smtClean="0"/>
              <a:t>Proceed through the section</a:t>
            </a:r>
          </a:p>
          <a:p>
            <a:pPr lvl="2">
              <a:spcBef>
                <a:spcPts val="300"/>
              </a:spcBef>
            </a:pPr>
            <a:r>
              <a:rPr lang="en-US" sz="1600" dirty="0" smtClean="0"/>
              <a:t>Do a final check of signs using a single </a:t>
            </a:r>
            <a:r>
              <a:rPr lang="en-US" sz="1600" dirty="0" err="1" smtClean="0"/>
              <a:t>steerer</a:t>
            </a:r>
            <a:r>
              <a:rPr lang="en-US" sz="1600" dirty="0" smtClean="0"/>
              <a:t> and the orbit correction tool</a:t>
            </a:r>
          </a:p>
          <a:p>
            <a:pPr lvl="2">
              <a:spcBef>
                <a:spcPts val="300"/>
              </a:spcBef>
            </a:pPr>
            <a:r>
              <a:rPr lang="en-US" sz="1600" dirty="0" smtClean="0"/>
              <a:t>done</a:t>
            </a:r>
          </a:p>
          <a:p>
            <a:pPr>
              <a:spcBef>
                <a:spcPts val="300"/>
              </a:spcBef>
            </a:pPr>
            <a:r>
              <a:rPr lang="en-US" sz="1600" dirty="0" smtClean="0"/>
              <a:t>Cavity BPM ( 3-4 h/</a:t>
            </a:r>
            <a:r>
              <a:rPr lang="en-US" sz="1600" dirty="0" err="1" smtClean="0"/>
              <a:t>undulator</a:t>
            </a:r>
            <a:r>
              <a:rPr lang="en-US" sz="1600" dirty="0" smtClean="0"/>
              <a:t>)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/>
              <a:t>First beam reaches BPM</a:t>
            </a:r>
          </a:p>
          <a:p>
            <a:pPr lvl="2">
              <a:spcBef>
                <a:spcPts val="300"/>
              </a:spcBef>
            </a:pPr>
            <a:r>
              <a:rPr lang="en-US" sz="1600" dirty="0" smtClean="0"/>
              <a:t>Determine and set trigger delay for each MBU</a:t>
            </a:r>
          </a:p>
          <a:p>
            <a:pPr lvl="2">
              <a:spcBef>
                <a:spcPts val="300"/>
              </a:spcBef>
            </a:pPr>
            <a:r>
              <a:rPr lang="en-US" sz="1600" dirty="0" smtClean="0"/>
              <a:t>Get charge and offset amplitude to about 20% with lab values</a:t>
            </a:r>
          </a:p>
          <a:p>
            <a:pPr lvl="2">
              <a:spcBef>
                <a:spcPts val="300"/>
              </a:spcBef>
            </a:pPr>
            <a:r>
              <a:rPr lang="en-US" sz="1600" dirty="0" smtClean="0"/>
              <a:t>Try to get offset amplitude smaller -&gt; determine the sign of the offset from </a:t>
            </a:r>
            <a:r>
              <a:rPr lang="en-US" sz="1600" dirty="0" err="1" smtClean="0"/>
              <a:t>steerer</a:t>
            </a:r>
            <a:endParaRPr lang="en-US" sz="1600" dirty="0" smtClean="0"/>
          </a:p>
          <a:p>
            <a:pPr lvl="2">
              <a:spcBef>
                <a:spcPts val="300"/>
              </a:spcBef>
            </a:pPr>
            <a:r>
              <a:rPr lang="en-US" sz="1600" dirty="0" smtClean="0"/>
              <a:t>Proceed like this though </a:t>
            </a:r>
            <a:r>
              <a:rPr lang="en-US" sz="1600" dirty="0" err="1" smtClean="0"/>
              <a:t>undulator</a:t>
            </a:r>
            <a:endParaRPr lang="en-US" sz="1600" dirty="0" smtClean="0"/>
          </a:p>
          <a:p>
            <a:pPr lvl="2">
              <a:spcBef>
                <a:spcPts val="300"/>
              </a:spcBef>
            </a:pPr>
            <a:r>
              <a:rPr lang="en-US" sz="1600" dirty="0" smtClean="0"/>
              <a:t>Do a final check of signs using a single </a:t>
            </a:r>
            <a:r>
              <a:rPr lang="en-US" sz="1600" dirty="0" err="1" smtClean="0"/>
              <a:t>steerer</a:t>
            </a:r>
            <a:r>
              <a:rPr lang="en-US" sz="1600" dirty="0" smtClean="0"/>
              <a:t> and the orbit correction tool</a:t>
            </a:r>
          </a:p>
          <a:p>
            <a:pPr lvl="2">
              <a:spcBef>
                <a:spcPts val="300"/>
              </a:spcBef>
            </a:pPr>
            <a:r>
              <a:rPr lang="en-US" sz="1600" dirty="0" smtClean="0"/>
              <a:t>done</a:t>
            </a:r>
          </a:p>
          <a:p>
            <a:pPr>
              <a:spcBef>
                <a:spcPts val="3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2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Advanced Beam commissioning</a:t>
            </a:r>
          </a:p>
          <a:p>
            <a:pPr lvl="1"/>
            <a:r>
              <a:rPr lang="en-US" sz="1600" dirty="0" smtClean="0"/>
              <a:t>Server, Timing, Ref. line tested and working, orbit correction tool, optics model </a:t>
            </a:r>
          </a:p>
          <a:p>
            <a:r>
              <a:rPr lang="en-US" sz="1600" dirty="0" smtClean="0"/>
              <a:t>Button BPM</a:t>
            </a:r>
          </a:p>
          <a:p>
            <a:pPr lvl="1"/>
            <a:r>
              <a:rPr lang="en-US" sz="1600" dirty="0" smtClean="0"/>
              <a:t>For each plane and some charges and energies ( 0,5 h/ Step/Section)</a:t>
            </a:r>
          </a:p>
          <a:p>
            <a:pPr lvl="2"/>
            <a:r>
              <a:rPr lang="en-US" sz="1600" dirty="0" smtClean="0"/>
              <a:t>Use a single </a:t>
            </a:r>
            <a:r>
              <a:rPr lang="en-US" sz="1600" dirty="0" err="1" smtClean="0"/>
              <a:t>steerer</a:t>
            </a:r>
            <a:r>
              <a:rPr lang="en-US" sz="1600" dirty="0" smtClean="0"/>
              <a:t> and check orbit response by BPMs  with optics tool box</a:t>
            </a:r>
          </a:p>
          <a:p>
            <a:pPr lvl="2"/>
            <a:r>
              <a:rPr lang="en-US" sz="1600" dirty="0" smtClean="0"/>
              <a:t>Calculate and Update MBU parameters</a:t>
            </a:r>
          </a:p>
          <a:p>
            <a:pPr lvl="2"/>
            <a:endParaRPr lang="en-US" sz="1600" dirty="0" smtClean="0"/>
          </a:p>
          <a:p>
            <a:r>
              <a:rPr lang="en-US" sz="1600" dirty="0" smtClean="0"/>
              <a:t>Cavity BPM</a:t>
            </a:r>
          </a:p>
          <a:p>
            <a:pPr lvl="1"/>
            <a:r>
              <a:rPr lang="en-US" sz="1600" dirty="0" smtClean="0"/>
              <a:t>For each plane and some charges and energies (1h/ Step/SASE </a:t>
            </a:r>
            <a:r>
              <a:rPr lang="en-US" sz="1600" dirty="0" err="1" smtClean="0"/>
              <a:t>undulator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smtClean="0"/>
              <a:t>Absolute Calibration of 1 BPM/</a:t>
            </a:r>
            <a:r>
              <a:rPr lang="en-US" sz="1600" dirty="0" err="1" smtClean="0"/>
              <a:t>undulator</a:t>
            </a:r>
            <a:r>
              <a:rPr lang="en-US" sz="1600" dirty="0" smtClean="0"/>
              <a:t> </a:t>
            </a:r>
          </a:p>
          <a:p>
            <a:pPr lvl="2"/>
            <a:r>
              <a:rPr lang="en-US" sz="1600" dirty="0" smtClean="0"/>
              <a:t>Use a single </a:t>
            </a:r>
            <a:r>
              <a:rPr lang="en-US" sz="1600" dirty="0" err="1" smtClean="0"/>
              <a:t>steerer</a:t>
            </a:r>
            <a:r>
              <a:rPr lang="en-US" sz="1600" dirty="0" smtClean="0"/>
              <a:t> plus optics tool to transfer the calibration to the following BPMs</a:t>
            </a:r>
          </a:p>
          <a:p>
            <a:pPr lvl="2"/>
            <a:r>
              <a:rPr lang="en-US" sz="1600" dirty="0" smtClean="0"/>
              <a:t>Calculate and Update MBU parameters</a:t>
            </a:r>
          </a:p>
          <a:p>
            <a:pPr lvl="1"/>
            <a:r>
              <a:rPr lang="en-US" sz="1600" dirty="0" smtClean="0"/>
              <a:t>Beam Based alignment not included.</a:t>
            </a:r>
          </a:p>
          <a:p>
            <a:pPr lvl="1"/>
            <a:r>
              <a:rPr lang="en-US" sz="1600" dirty="0" smtClean="0"/>
              <a:t>Beam based optimization of gain switching not included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detailed</a:t>
            </a:r>
            <a:r>
              <a:rPr lang="de-DE" dirty="0"/>
              <a:t> View:</a:t>
            </a:r>
            <a:br>
              <a:rPr lang="de-DE" dirty="0"/>
            </a:br>
            <a:r>
              <a:rPr lang="de-DE" dirty="0" err="1" smtClean="0"/>
              <a:t>Advanced</a:t>
            </a:r>
            <a:r>
              <a:rPr lang="de-DE" dirty="0" smtClean="0"/>
              <a:t> Commissioning BPMs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1123277" y="383957"/>
            <a:ext cx="5502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More detailed View: Screens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Optics Design Record On-Axis</a:t>
            </a:r>
            <a:r>
              <a:rPr lang="en-US" sz="1800" b="1" dirty="0" smtClean="0">
                <a:solidFill>
                  <a:schemeClr val="bg1"/>
                </a:solidFill>
              </a:rPr>
              <a:t> and</a:t>
            </a:r>
            <a:r>
              <a:rPr lang="en-US" sz="1800" dirty="0" smtClean="0">
                <a:solidFill>
                  <a:schemeClr val="bg1"/>
                </a:solidFill>
              </a:rPr>
              <a:t> Off-Axis Profiles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4829" name="Picture 11" descr="Linhof_M679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9"/>
          <a:stretch>
            <a:fillRect/>
          </a:stretch>
        </p:blipFill>
        <p:spPr bwMode="auto">
          <a:xfrm>
            <a:off x="7619887" y="121589"/>
            <a:ext cx="750092" cy="90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uppieren 17"/>
          <p:cNvGrpSpPr/>
          <p:nvPr/>
        </p:nvGrpSpPr>
        <p:grpSpPr>
          <a:xfrm>
            <a:off x="224987" y="1058499"/>
            <a:ext cx="5021927" cy="2889887"/>
            <a:chOff x="2219523" y="-614596"/>
            <a:chExt cx="9082894" cy="6120311"/>
          </a:xfrm>
        </p:grpSpPr>
        <p:pic>
          <p:nvPicPr>
            <p:cNvPr id="19" name="Picture 3" descr="H:\Privat\Optik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523" y="-614596"/>
              <a:ext cx="9082894" cy="6120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Gerade Verbindung mit Pfeil 19"/>
            <p:cNvCxnSpPr/>
            <p:nvPr/>
          </p:nvCxnSpPr>
          <p:spPr bwMode="auto">
            <a:xfrm flipH="1" flipV="1">
              <a:off x="3981073" y="2445560"/>
              <a:ext cx="3895208" cy="1401256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mit Pfeil 20"/>
            <p:cNvCxnSpPr/>
            <p:nvPr/>
          </p:nvCxnSpPr>
          <p:spPr bwMode="auto">
            <a:xfrm flipV="1">
              <a:off x="3981073" y="701408"/>
              <a:ext cx="766687" cy="1700528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mit Pfeil 21"/>
            <p:cNvCxnSpPr/>
            <p:nvPr/>
          </p:nvCxnSpPr>
          <p:spPr bwMode="auto">
            <a:xfrm flipV="1">
              <a:off x="2668375" y="787197"/>
              <a:ext cx="1908707" cy="1726278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 rot="1211981">
              <a:off x="5983761" y="3053726"/>
              <a:ext cx="1446373" cy="444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buNone/>
                <a:defRPr/>
              </a:pPr>
              <a:r>
                <a:rPr lang="de-DE" sz="1100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Optical Axis</a:t>
              </a:r>
              <a:endParaRPr lang="en-GB" sz="1100" dirty="0"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 rot="19064885">
              <a:off x="2388667" y="1679765"/>
              <a:ext cx="1446373" cy="444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buNone/>
                <a:defRPr/>
              </a:pPr>
              <a:r>
                <a:rPr lang="de-DE" sz="1050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BEAM</a:t>
              </a:r>
              <a:endParaRPr lang="en-GB" sz="1050" dirty="0"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cxnSp>
          <p:nvCxnSpPr>
            <p:cNvPr id="25" name="Gerade Verbindung mit Pfeil 24"/>
            <p:cNvCxnSpPr/>
            <p:nvPr/>
          </p:nvCxnSpPr>
          <p:spPr bwMode="auto">
            <a:xfrm>
              <a:off x="6675799" y="4698375"/>
              <a:ext cx="981366" cy="35029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uppieren 26"/>
          <p:cNvGrpSpPr/>
          <p:nvPr/>
        </p:nvGrpSpPr>
        <p:grpSpPr>
          <a:xfrm>
            <a:off x="406958" y="4049486"/>
            <a:ext cx="2328992" cy="2384027"/>
            <a:chOff x="-5158764" y="-498527"/>
            <a:chExt cx="4383232" cy="4554453"/>
          </a:xfrm>
        </p:grpSpPr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58764" y="-498527"/>
              <a:ext cx="4383232" cy="4554453"/>
            </a:xfrm>
            <a:prstGeom prst="rect">
              <a:avLst/>
            </a:prstGeom>
          </p:spPr>
        </p:pic>
        <p:cxnSp>
          <p:nvCxnSpPr>
            <p:cNvPr id="29" name="Gerade Verbindung mit Pfeil 28"/>
            <p:cNvCxnSpPr/>
            <p:nvPr/>
          </p:nvCxnSpPr>
          <p:spPr bwMode="auto">
            <a:xfrm flipV="1">
              <a:off x="-3352937" y="554082"/>
              <a:ext cx="1521673" cy="1482802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-5038035" y="157904"/>
              <a:ext cx="1433168" cy="379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buNone/>
                <a:defRPr/>
              </a:pPr>
              <a:r>
                <a:rPr lang="de-DE" sz="1100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BEAM</a:t>
              </a:r>
              <a:endParaRPr lang="en-GB" sz="1600" dirty="0"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 rot="18990928">
              <a:off x="-3626973" y="1211817"/>
              <a:ext cx="1433168" cy="401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buNone/>
                <a:defRPr/>
              </a:pPr>
              <a:r>
                <a:rPr lang="de-DE" sz="1200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Observation</a:t>
              </a:r>
              <a:endParaRPr lang="en-GB" sz="1600" dirty="0"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32" name="Bogen 31"/>
            <p:cNvSpPr/>
            <p:nvPr/>
          </p:nvSpPr>
          <p:spPr bwMode="auto">
            <a:xfrm rot="8981064">
              <a:off x="-4271185" y="-97284"/>
              <a:ext cx="1973466" cy="1771888"/>
            </a:xfrm>
            <a:prstGeom prst="arc">
              <a:avLst>
                <a:gd name="adj1" fmla="val 19174280"/>
                <a:gd name="adj2" fmla="val 2215333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 rot="14033045">
              <a:off x="-4913742" y="1194319"/>
              <a:ext cx="1433169" cy="371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buNone/>
                <a:defRPr/>
              </a:pPr>
              <a:r>
                <a:rPr lang="de-DE" sz="1100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45°</a:t>
              </a:r>
              <a:endParaRPr lang="en-GB" sz="1100" dirty="0"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3532079" y="1136514"/>
            <a:ext cx="4450390" cy="1931636"/>
            <a:chOff x="10286167" y="8233327"/>
            <a:chExt cx="5975539" cy="3115995"/>
          </a:xfrm>
        </p:grpSpPr>
        <p:cxnSp>
          <p:nvCxnSpPr>
            <p:cNvPr id="43" name="Gerade Verbindung mit Pfeil 42"/>
            <p:cNvCxnSpPr/>
            <p:nvPr/>
          </p:nvCxnSpPr>
          <p:spPr bwMode="auto">
            <a:xfrm>
              <a:off x="14252603" y="10332068"/>
              <a:ext cx="540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mit Pfeil 43"/>
            <p:cNvCxnSpPr/>
            <p:nvPr/>
          </p:nvCxnSpPr>
          <p:spPr bwMode="auto">
            <a:xfrm>
              <a:off x="12789843" y="10633939"/>
              <a:ext cx="540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mit Pfeil 44"/>
            <p:cNvCxnSpPr/>
            <p:nvPr/>
          </p:nvCxnSpPr>
          <p:spPr bwMode="auto">
            <a:xfrm>
              <a:off x="11363923" y="10994706"/>
              <a:ext cx="540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6" name="Gruppieren 45"/>
            <p:cNvGrpSpPr/>
            <p:nvPr/>
          </p:nvGrpSpPr>
          <p:grpSpPr>
            <a:xfrm>
              <a:off x="10286167" y="8233327"/>
              <a:ext cx="5975539" cy="3115995"/>
              <a:chOff x="10286167" y="8233327"/>
              <a:chExt cx="5975539" cy="3115995"/>
            </a:xfrm>
          </p:grpSpPr>
          <p:pic>
            <p:nvPicPr>
              <p:cNvPr id="47" name="Picture 4148" descr="H:\Privat\Desy\Paper\Latex\MOPME010\Bilder\Schirm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0286167" y="8233327"/>
                <a:ext cx="5244179" cy="1731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 useBgFill="1">
            <p:nvSpPr>
              <p:cNvPr id="48" name="Text Box 29"/>
              <p:cNvSpPr txBox="1">
                <a:spLocks noChangeArrowheads="1"/>
              </p:cNvSpPr>
              <p:nvPr/>
            </p:nvSpPr>
            <p:spPr bwMode="auto">
              <a:xfrm>
                <a:off x="12301498" y="10572268"/>
                <a:ext cx="3839174" cy="446837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None/>
                  <a:defRPr/>
                </a:pPr>
                <a:r>
                  <a:rPr lang="de-DE" sz="105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200µm </a:t>
                </a:r>
                <a:r>
                  <a:rPr lang="de-DE" sz="1050" dirty="0" err="1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thick</a:t>
                </a:r>
                <a:r>
                  <a:rPr lang="de-DE" sz="105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LYSO Screen (ON-Axis</a:t>
                </a:r>
                <a:r>
                  <a:rPr lang="de-DE" sz="120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)</a:t>
                </a:r>
                <a:endParaRPr lang="en-GB" sz="1200" dirty="0"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</p:txBody>
          </p:sp>
          <p:cxnSp>
            <p:nvCxnSpPr>
              <p:cNvPr id="49" name="Gerade Verbindung 48"/>
              <p:cNvCxnSpPr/>
              <p:nvPr/>
            </p:nvCxnSpPr>
            <p:spPr bwMode="auto">
              <a:xfrm>
                <a:off x="14252603" y="9617643"/>
                <a:ext cx="0" cy="720000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Gerade Verbindung 49"/>
              <p:cNvCxnSpPr/>
              <p:nvPr/>
            </p:nvCxnSpPr>
            <p:spPr bwMode="auto">
              <a:xfrm>
                <a:off x="12784821" y="9560019"/>
                <a:ext cx="0" cy="1080000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Gerade Verbindung 50"/>
              <p:cNvCxnSpPr/>
              <p:nvPr/>
            </p:nvCxnSpPr>
            <p:spPr bwMode="auto">
              <a:xfrm>
                <a:off x="11363923" y="9560019"/>
                <a:ext cx="0" cy="1440000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 useBgFill="1">
            <p:nvSpPr>
              <p:cNvPr id="52" name="Text Box 29"/>
              <p:cNvSpPr txBox="1">
                <a:spLocks noChangeArrowheads="1"/>
              </p:cNvSpPr>
              <p:nvPr/>
            </p:nvSpPr>
            <p:spPr bwMode="auto">
              <a:xfrm>
                <a:off x="10719702" y="10927309"/>
                <a:ext cx="4691353" cy="422013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None/>
                  <a:defRPr/>
                </a:pPr>
                <a:r>
                  <a:rPr lang="de-DE" sz="105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1 </a:t>
                </a:r>
                <a:r>
                  <a:rPr lang="de-DE" sz="1050" dirty="0" err="1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or</a:t>
                </a:r>
                <a:r>
                  <a:rPr lang="de-DE" sz="105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2 half 200µm </a:t>
                </a:r>
                <a:r>
                  <a:rPr lang="de-DE" sz="1050" dirty="0" err="1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thick</a:t>
                </a:r>
                <a:r>
                  <a:rPr lang="de-DE" sz="105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LYSO Screens (OFF-Axis)</a:t>
                </a:r>
                <a:endParaRPr lang="en-GB" sz="1050" dirty="0"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</p:txBody>
          </p:sp>
          <p:sp useBgFill="1">
            <p:nvSpPr>
              <p:cNvPr id="53" name="Text Box 29"/>
              <p:cNvSpPr txBox="1">
                <a:spLocks noChangeArrowheads="1"/>
              </p:cNvSpPr>
              <p:nvPr/>
            </p:nvSpPr>
            <p:spPr bwMode="auto">
              <a:xfrm>
                <a:off x="13146717" y="10227364"/>
                <a:ext cx="3114989" cy="422013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None/>
                  <a:defRPr/>
                </a:pPr>
                <a:r>
                  <a:rPr lang="de-DE" sz="1050" dirty="0" err="1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Dot</a:t>
                </a:r>
                <a:r>
                  <a:rPr lang="de-DE" sz="105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de-DE" sz="1050" dirty="0" err="1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Grid</a:t>
                </a:r>
                <a:r>
                  <a:rPr lang="de-DE" sz="105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Target(</a:t>
                </a:r>
                <a:r>
                  <a:rPr lang="de-DE" sz="1050" dirty="0" err="1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spot</a:t>
                </a:r>
                <a:r>
                  <a:rPr lang="de-DE" sz="105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Ø .50mm)</a:t>
                </a:r>
                <a:endParaRPr lang="en-GB" sz="1050" dirty="0"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</p:txBody>
          </p:sp>
        </p:grpSp>
      </p:grpSp>
      <p:pic>
        <p:nvPicPr>
          <p:cNvPr id="54" name="Picture 4152" descr="H:\Privat\Fotos\Kompo Fotos XFEL\Objektive\2013-01-29 13.05.31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41" y="4175263"/>
            <a:ext cx="1022944" cy="133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163" descr="H:\Privat\Desy\Paper\Latex\MOPME010\Bilder\2012-10-25 12.58.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885" y="4202187"/>
            <a:ext cx="1146509" cy="130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 Box 29"/>
          <p:cNvSpPr txBox="1">
            <a:spLocks noChangeArrowheads="1"/>
          </p:cNvSpPr>
          <p:nvPr/>
        </p:nvSpPr>
        <p:spPr bwMode="auto">
          <a:xfrm>
            <a:off x="3971918" y="5616073"/>
            <a:ext cx="16578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de-DE" sz="1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f = 180mm for 1:1</a:t>
            </a:r>
            <a:endParaRPr lang="en-GB" sz="10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7" name="Text Box 29"/>
          <p:cNvSpPr txBox="1">
            <a:spLocks noChangeArrowheads="1"/>
          </p:cNvSpPr>
          <p:nvPr/>
        </p:nvSpPr>
        <p:spPr bwMode="auto">
          <a:xfrm>
            <a:off x="5160405" y="5611656"/>
            <a:ext cx="180604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de-DE" sz="10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f = 120mm for 1:2</a:t>
            </a:r>
            <a:endParaRPr lang="en-GB" sz="10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8" name="Picture 4159" descr="H:\Privat\Desy\Paper\Latex\MOPME010\Bilder\2013-02-04 08.47.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042" y="4156215"/>
            <a:ext cx="1131484" cy="135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318882" y="5599284"/>
            <a:ext cx="1928733" cy="66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>
                <a:latin typeface="Times New Roman" pitchFamily="18" charset="0"/>
              </a:rPr>
              <a:t>Basler Aviator </a:t>
            </a:r>
            <a:r>
              <a:rPr lang="en-US" sz="1100" dirty="0" smtClean="0">
                <a:latin typeface="Times New Roman" pitchFamily="18" charset="0"/>
              </a:rPr>
              <a:t>avA2300-25gm</a:t>
            </a:r>
          </a:p>
          <a:p>
            <a:pPr>
              <a:buNone/>
            </a:pP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Arial" pitchFamily="34" charset="0"/>
              </a:rPr>
              <a:t>2330 x 1750 pix, 5.5 µm</a:t>
            </a:r>
          </a:p>
          <a:p>
            <a:pPr>
              <a:buNone/>
            </a:pP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Arial" pitchFamily="34" charset="0"/>
              </a:rPr>
              <a:t>Monochrome, GigE</a:t>
            </a:r>
            <a:endParaRPr lang="de-DE" sz="11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69" name="Gruppieren 68"/>
          <p:cNvGrpSpPr/>
          <p:nvPr/>
        </p:nvGrpSpPr>
        <p:grpSpPr>
          <a:xfrm>
            <a:off x="6715540" y="3895192"/>
            <a:ext cx="2413028" cy="2266849"/>
            <a:chOff x="17950486" y="17844568"/>
            <a:chExt cx="4007951" cy="3714912"/>
          </a:xfrm>
        </p:grpSpPr>
        <p:pic>
          <p:nvPicPr>
            <p:cNvPr id="70" name="Picture 3" descr="H:\Privat\Optik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12449">
              <a:off x="18849375" y="18450417"/>
              <a:ext cx="3714912" cy="2503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1" name="Gruppieren 70"/>
            <p:cNvGrpSpPr/>
            <p:nvPr/>
          </p:nvGrpSpPr>
          <p:grpSpPr>
            <a:xfrm>
              <a:off x="17950486" y="18325727"/>
              <a:ext cx="3899499" cy="3036840"/>
              <a:chOff x="17950486" y="18325727"/>
              <a:chExt cx="3899499" cy="3036840"/>
            </a:xfrm>
          </p:grpSpPr>
          <p:pic>
            <p:nvPicPr>
              <p:cNvPr id="72" name="Picture 420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0486" y="18325728"/>
                <a:ext cx="1755661" cy="30368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3" name="Rechteck 72"/>
              <p:cNvSpPr/>
              <p:nvPr/>
            </p:nvSpPr>
            <p:spPr bwMode="auto">
              <a:xfrm>
                <a:off x="17960229" y="18325727"/>
                <a:ext cx="3889756" cy="3036839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4" name="Gerade Verbindung mit Pfeil 73"/>
              <p:cNvCxnSpPr/>
              <p:nvPr/>
            </p:nvCxnSpPr>
            <p:spPr bwMode="auto">
              <a:xfrm flipH="1" flipV="1">
                <a:off x="20273348" y="20718482"/>
                <a:ext cx="1046746" cy="58973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Gerade Verbindung mit Pfeil 74"/>
              <p:cNvCxnSpPr/>
              <p:nvPr/>
            </p:nvCxnSpPr>
            <p:spPr bwMode="auto">
              <a:xfrm>
                <a:off x="21103541" y="19075372"/>
                <a:ext cx="0" cy="164311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Gerade Verbindung mit Pfeil 75"/>
              <p:cNvCxnSpPr/>
              <p:nvPr/>
            </p:nvCxnSpPr>
            <p:spPr bwMode="auto">
              <a:xfrm flipH="1" flipV="1">
                <a:off x="20348454" y="20718481"/>
                <a:ext cx="755087" cy="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Gerade Verbindung mit Pfeil 76"/>
              <p:cNvCxnSpPr/>
              <p:nvPr/>
            </p:nvCxnSpPr>
            <p:spPr bwMode="auto">
              <a:xfrm flipH="1" flipV="1">
                <a:off x="18687948" y="20838989"/>
                <a:ext cx="332169" cy="124325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8" name="Text Box 29"/>
              <p:cNvSpPr txBox="1">
                <a:spLocks noChangeArrowheads="1"/>
              </p:cNvSpPr>
              <p:nvPr/>
            </p:nvSpPr>
            <p:spPr bwMode="auto">
              <a:xfrm rot="1726087">
                <a:off x="20567371" y="20889457"/>
                <a:ext cx="810461" cy="2774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buNone/>
                  <a:defRPr/>
                </a:pPr>
                <a:r>
                  <a:rPr lang="de-DE" sz="50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BEAM</a:t>
                </a:r>
                <a:endParaRPr lang="en-GB" sz="1000" dirty="0"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79" name="Text Box 29"/>
              <p:cNvSpPr txBox="1">
                <a:spLocks noChangeArrowheads="1"/>
              </p:cNvSpPr>
              <p:nvPr/>
            </p:nvSpPr>
            <p:spPr bwMode="auto">
              <a:xfrm rot="16200000">
                <a:off x="20515487" y="19458240"/>
                <a:ext cx="1015935" cy="3067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buNone/>
                  <a:defRPr/>
                </a:pPr>
                <a:r>
                  <a:rPr lang="de-DE" sz="600" dirty="0" err="1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Optics</a:t>
                </a:r>
                <a:r>
                  <a:rPr lang="de-DE" sz="60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Axis</a:t>
                </a:r>
                <a:endParaRPr lang="en-GB" sz="600" dirty="0"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</p:txBody>
          </p:sp>
        </p:grpSp>
      </p:grpSp>
      <p:sp>
        <p:nvSpPr>
          <p:cNvPr id="91" name="Text Box 29"/>
          <p:cNvSpPr txBox="1">
            <a:spLocks noChangeArrowheads="1"/>
          </p:cNvSpPr>
          <p:nvPr/>
        </p:nvSpPr>
        <p:spPr bwMode="auto">
          <a:xfrm>
            <a:off x="7091910" y="6146728"/>
            <a:ext cx="180604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de-DE" sz="1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Test Setup </a:t>
            </a:r>
            <a:r>
              <a:rPr lang="de-DE" sz="100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at</a:t>
            </a:r>
            <a:r>
              <a:rPr lang="de-DE" sz="1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FLASH</a:t>
            </a:r>
            <a:endParaRPr lang="en-GB" sz="10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59" name="Gerade Verbindung mit Pfeil 58"/>
          <p:cNvCxnSpPr/>
          <p:nvPr/>
        </p:nvCxnSpPr>
        <p:spPr bwMode="auto">
          <a:xfrm flipH="1" flipV="1">
            <a:off x="230412" y="4608566"/>
            <a:ext cx="1942746" cy="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lg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 Box 29"/>
          <p:cNvSpPr txBox="1">
            <a:spLocks noChangeArrowheads="1"/>
          </p:cNvSpPr>
          <p:nvPr/>
        </p:nvSpPr>
        <p:spPr bwMode="auto">
          <a:xfrm>
            <a:off x="4257382" y="5862294"/>
            <a:ext cx="23220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de-DE" sz="1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Large Area </a:t>
            </a:r>
            <a:r>
              <a:rPr lang="de-DE" sz="100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Photo</a:t>
            </a:r>
            <a:r>
              <a:rPr lang="de-DE" sz="1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de-DE" sz="100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Macro</a:t>
            </a:r>
            <a:r>
              <a:rPr lang="de-DE" sz="1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de-DE" sz="100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Lenses</a:t>
            </a:r>
            <a:endParaRPr lang="de-DE" sz="1000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  <a:defRPr/>
            </a:pPr>
            <a:r>
              <a:rPr lang="de-DE" sz="10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de-DE" sz="100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rom</a:t>
            </a:r>
            <a:r>
              <a:rPr lang="de-DE" sz="1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Schneider Kreuznach</a:t>
            </a:r>
            <a:endParaRPr lang="en-GB" sz="10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4467133" y="3601773"/>
            <a:ext cx="349396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de-DE" sz="105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Camera</a:t>
            </a:r>
            <a:r>
              <a:rPr lang="de-DE" sz="105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on a </a:t>
            </a:r>
            <a:r>
              <a:rPr lang="de-DE" sz="105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moving</a:t>
            </a:r>
            <a:r>
              <a:rPr lang="de-DE" sz="105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de-DE" sz="105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stage</a:t>
            </a:r>
            <a:r>
              <a:rPr lang="de-DE" sz="105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for </a:t>
            </a:r>
            <a:r>
              <a:rPr lang="de-DE" sz="105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focussing</a:t>
            </a:r>
            <a:r>
              <a:rPr lang="de-DE" sz="105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GB" sz="105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62" name="Gerade Verbindung mit Pfeil 61"/>
          <p:cNvCxnSpPr>
            <a:stCxn id="61" idx="1"/>
          </p:cNvCxnSpPr>
          <p:nvPr/>
        </p:nvCxnSpPr>
        <p:spPr bwMode="auto">
          <a:xfrm flipH="1">
            <a:off x="3463393" y="3732578"/>
            <a:ext cx="1003740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Text Box 29"/>
          <p:cNvSpPr txBox="1">
            <a:spLocks noChangeArrowheads="1"/>
          </p:cNvSpPr>
          <p:nvPr/>
        </p:nvSpPr>
        <p:spPr bwMode="auto">
          <a:xfrm>
            <a:off x="430406" y="3399958"/>
            <a:ext cx="260028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de-DE" sz="100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Readout</a:t>
            </a:r>
            <a:r>
              <a:rPr lang="de-DE" sz="1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de-DE" sz="100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and</a:t>
            </a:r>
            <a:r>
              <a:rPr lang="de-DE" sz="1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Timing: </a:t>
            </a:r>
          </a:p>
          <a:p>
            <a:pPr>
              <a:buNone/>
              <a:defRPr/>
            </a:pPr>
            <a:r>
              <a:rPr lang="de-DE" sz="1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DOOCS, </a:t>
            </a:r>
            <a:r>
              <a:rPr lang="de-DE" sz="100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nearby</a:t>
            </a:r>
            <a:r>
              <a:rPr lang="de-DE" sz="1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µTCA System</a:t>
            </a:r>
          </a:p>
        </p:txBody>
      </p:sp>
      <p:pic>
        <p:nvPicPr>
          <p:cNvPr id="3074" name="Picture 2" descr="C:\Users\dnoelle\Desktop\XFEL Fotos\20140401-MK3_031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530" y="1331518"/>
            <a:ext cx="1603820" cy="240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6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More </a:t>
            </a:r>
            <a:r>
              <a:rPr lang="de-DE" dirty="0" err="1" smtClean="0"/>
              <a:t>detailed</a:t>
            </a:r>
            <a:r>
              <a:rPr lang="de-DE" dirty="0" smtClean="0"/>
              <a:t> View:</a:t>
            </a:r>
            <a:br>
              <a:rPr lang="de-DE" dirty="0" smtClean="0"/>
            </a:br>
            <a:r>
              <a:rPr lang="de-DE" dirty="0" smtClean="0"/>
              <a:t>Screens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2517" y="1439228"/>
            <a:ext cx="8326493" cy="4932362"/>
          </a:xfrm>
        </p:spPr>
        <p:txBody>
          <a:bodyPr/>
          <a:lstStyle/>
          <a:p>
            <a:r>
              <a:rPr lang="en-US" dirty="0" smtClean="0"/>
              <a:t>Technical Commissioning in the tunnel (0.5–1 day/station)</a:t>
            </a:r>
          </a:p>
          <a:p>
            <a:pPr lvl="1"/>
            <a:r>
              <a:rPr lang="en-US" dirty="0" smtClean="0"/>
              <a:t>Screen system with optics installed, connection to µTCA and timing available.</a:t>
            </a:r>
          </a:p>
          <a:p>
            <a:pPr lvl="1"/>
            <a:r>
              <a:rPr lang="en-US" dirty="0" smtClean="0"/>
              <a:t>Check if the (right) screen moves, limit switches and MPS contacts are correct (at the site and in the control panels)</a:t>
            </a:r>
          </a:p>
          <a:p>
            <a:pPr lvl="1"/>
            <a:r>
              <a:rPr lang="en-US" dirty="0" smtClean="0"/>
              <a:t>Define measurement positions on (different) screens</a:t>
            </a:r>
          </a:p>
          <a:p>
            <a:pPr lvl="1"/>
            <a:r>
              <a:rPr lang="en-US" dirty="0" smtClean="0"/>
              <a:t>Check camera power and illumination (switchable)</a:t>
            </a:r>
          </a:p>
          <a:p>
            <a:pPr lvl="1"/>
            <a:r>
              <a:rPr lang="en-US" dirty="0" smtClean="0"/>
              <a:t>Switch to triggered mode and check readout</a:t>
            </a:r>
          </a:p>
          <a:p>
            <a:pPr lvl="1"/>
            <a:r>
              <a:rPr lang="en-US" dirty="0" smtClean="0"/>
              <a:t>Take a picture from the calibration screen and </a:t>
            </a:r>
            <a:r>
              <a:rPr lang="en-US" dirty="0" smtClean="0"/>
              <a:t>          check </a:t>
            </a:r>
            <a:r>
              <a:rPr lang="en-US" dirty="0" smtClean="0"/>
              <a:t>the calibration, do some refocussing if required.</a:t>
            </a:r>
          </a:p>
          <a:p>
            <a:pPr lvl="1"/>
            <a:r>
              <a:rPr lang="en-US" dirty="0" smtClean="0"/>
              <a:t>Take the next one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89" y="118939"/>
            <a:ext cx="1654003" cy="124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925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detailed</a:t>
            </a:r>
            <a:r>
              <a:rPr lang="de-DE" dirty="0"/>
              <a:t> View:</a:t>
            </a:r>
            <a:br>
              <a:rPr lang="de-DE" dirty="0"/>
            </a:br>
            <a:r>
              <a:rPr lang="de-DE" dirty="0"/>
              <a:t>Screens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0884" y="1170432"/>
            <a:ext cx="7972425" cy="5150116"/>
          </a:xfrm>
        </p:spPr>
        <p:txBody>
          <a:bodyPr/>
          <a:lstStyle/>
          <a:p>
            <a:r>
              <a:rPr lang="en-US" dirty="0" smtClean="0"/>
              <a:t>First beam (single bunch only)</a:t>
            </a:r>
          </a:p>
          <a:p>
            <a:pPr lvl="1"/>
            <a:r>
              <a:rPr lang="en-US" dirty="0" smtClean="0"/>
              <a:t>If technical commissioning was done well</a:t>
            </a:r>
          </a:p>
          <a:p>
            <a:pPr lvl="2"/>
            <a:r>
              <a:rPr lang="en-US" dirty="0" smtClean="0"/>
              <a:t>Find a nice picture immediately</a:t>
            </a:r>
          </a:p>
          <a:p>
            <a:pPr lvl="1"/>
            <a:r>
              <a:rPr lang="en-US" dirty="0" smtClean="0"/>
              <a:t>If not</a:t>
            </a:r>
          </a:p>
          <a:p>
            <a:pPr lvl="2"/>
            <a:r>
              <a:rPr lang="en-US" dirty="0" smtClean="0"/>
              <a:t>Move in calibration target and switch on illumination</a:t>
            </a:r>
          </a:p>
          <a:p>
            <a:pPr lvl="2"/>
            <a:r>
              <a:rPr lang="en-US" dirty="0" smtClean="0"/>
              <a:t>If you see a picture move back to screen and switch to free running mode</a:t>
            </a:r>
          </a:p>
          <a:p>
            <a:pPr lvl="3"/>
            <a:r>
              <a:rPr lang="en-US" dirty="0" smtClean="0"/>
              <a:t>Find a picture</a:t>
            </a:r>
          </a:p>
          <a:p>
            <a:pPr lvl="2"/>
            <a:r>
              <a:rPr lang="en-US" dirty="0" smtClean="0"/>
              <a:t>Else ask the operator</a:t>
            </a:r>
          </a:p>
          <a:p>
            <a:pPr lvl="3"/>
            <a:r>
              <a:rPr lang="en-US" dirty="0" smtClean="0"/>
              <a:t>If the beam should really be there</a:t>
            </a:r>
          </a:p>
          <a:p>
            <a:pPr lvl="3"/>
            <a:r>
              <a:rPr lang="en-US" dirty="0" smtClean="0"/>
              <a:t>to  switch to the next screen </a:t>
            </a:r>
          </a:p>
          <a:p>
            <a:pPr lvl="3"/>
            <a:r>
              <a:rPr lang="en-US" dirty="0" smtClean="0"/>
              <a:t>or ask for temporary access</a:t>
            </a:r>
          </a:p>
          <a:p>
            <a:endParaRPr lang="en-US" dirty="0"/>
          </a:p>
        </p:txBody>
      </p:sp>
      <p:grpSp>
        <p:nvGrpSpPr>
          <p:cNvPr id="5" name="Group 1"/>
          <p:cNvGrpSpPr/>
          <p:nvPr/>
        </p:nvGrpSpPr>
        <p:grpSpPr>
          <a:xfrm>
            <a:off x="4197097" y="120620"/>
            <a:ext cx="4787978" cy="1049812"/>
            <a:chOff x="116505" y="1994085"/>
            <a:chExt cx="8910990" cy="2506745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881590" y="4162276"/>
              <a:ext cx="130514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None/>
              </a:pPr>
              <a:r>
                <a:rPr lang="de-DE" sz="800" dirty="0" smtClean="0">
                  <a:latin typeface="Times New Roman" pitchFamily="18" charset="0"/>
                  <a:cs typeface="Times New Roman" pitchFamily="18" charset="0"/>
                </a:rPr>
                <a:t>500pCOben.tif   Gain330noBeam.tif </a:t>
              </a:r>
              <a:endParaRPr lang="en-US" sz="8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05" y="1994085"/>
              <a:ext cx="2933334" cy="22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929" y="1994085"/>
              <a:ext cx="2933334" cy="22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4161" y="1994085"/>
              <a:ext cx="2933334" cy="22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3941930" y="4162276"/>
              <a:ext cx="130514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None/>
              </a:pPr>
              <a:r>
                <a:rPr lang="de-DE" sz="800" dirty="0" smtClean="0">
                  <a:latin typeface="Times New Roman" pitchFamily="18" charset="0"/>
                  <a:cs typeface="Times New Roman" pitchFamily="18" charset="0"/>
                </a:rPr>
                <a:t>500pCMitte.tif   Gain330noBeam.tif </a:t>
              </a:r>
              <a:endParaRPr lang="en-US" sz="8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6957265" y="4162276"/>
              <a:ext cx="130514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None/>
              </a:pPr>
              <a:r>
                <a:rPr lang="de-DE" sz="800" dirty="0" smtClean="0">
                  <a:latin typeface="Times New Roman" pitchFamily="18" charset="0"/>
                  <a:cs typeface="Times New Roman" pitchFamily="18" charset="0"/>
                </a:rPr>
                <a:t>500pCUnten.tif   Gain330noBeam.tif </a:t>
              </a:r>
              <a:endParaRPr lang="en-US" sz="8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9"/>
            <p:cNvSpPr/>
            <p:nvPr/>
          </p:nvSpPr>
          <p:spPr>
            <a:xfrm>
              <a:off x="1778011" y="2168860"/>
              <a:ext cx="4350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de-DE" sz="1200" b="1" dirty="0" smtClean="0">
                  <a:solidFill>
                    <a:schemeClr val="bg1"/>
                  </a:solidFill>
                  <a:latin typeface="Times New Roman" pitchFamily="18" charset="0"/>
                </a:rPr>
                <a:t>Top</a:t>
              </a:r>
              <a:endParaRPr lang="en-US" sz="1200" b="1" dirty="0" smtClean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3" name="Rectangle 20"/>
            <p:cNvSpPr/>
            <p:nvPr/>
          </p:nvSpPr>
          <p:spPr>
            <a:xfrm>
              <a:off x="4748341" y="2168860"/>
              <a:ext cx="5966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de-DE" sz="12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center</a:t>
              </a:r>
              <a:endParaRPr lang="en-US" sz="1200" b="1" dirty="0" smtClean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4" name="Rectangle 21"/>
            <p:cNvSpPr/>
            <p:nvPr/>
          </p:nvSpPr>
          <p:spPr>
            <a:xfrm>
              <a:off x="7808681" y="2168860"/>
              <a:ext cx="65434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de-DE" sz="12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bottom</a:t>
              </a:r>
              <a:endParaRPr lang="en-US" sz="1200" b="1" dirty="0" smtClean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08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detailed</a:t>
            </a:r>
            <a:r>
              <a:rPr lang="de-DE" dirty="0"/>
              <a:t> View:</a:t>
            </a:r>
            <a:br>
              <a:rPr lang="de-DE" dirty="0"/>
            </a:br>
            <a:r>
              <a:rPr lang="de-DE" dirty="0"/>
              <a:t>Screens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7381" y="1356932"/>
            <a:ext cx="7972425" cy="4932362"/>
          </a:xfrm>
        </p:spPr>
        <p:txBody>
          <a:bodyPr/>
          <a:lstStyle/>
          <a:p>
            <a:r>
              <a:rPr lang="en-US" dirty="0" smtClean="0"/>
              <a:t>Fine tuning of the systems</a:t>
            </a:r>
          </a:p>
          <a:p>
            <a:pPr lvl="1"/>
            <a:r>
              <a:rPr lang="en-US" dirty="0" smtClean="0"/>
              <a:t>Gain (as a function of charge)</a:t>
            </a:r>
          </a:p>
          <a:p>
            <a:pPr lvl="1"/>
            <a:r>
              <a:rPr lang="en-US" dirty="0" smtClean="0"/>
              <a:t>Exposure time</a:t>
            </a:r>
          </a:p>
          <a:p>
            <a:pPr lvl="1"/>
            <a:r>
              <a:rPr lang="en-US" dirty="0" smtClean="0"/>
              <a:t>Trigger delay</a:t>
            </a:r>
          </a:p>
          <a:p>
            <a:pPr lvl="1"/>
            <a:r>
              <a:rPr lang="en-US" dirty="0" smtClean="0"/>
              <a:t>In order to improve data rate</a:t>
            </a:r>
            <a:r>
              <a:rPr lang="en-US" dirty="0" smtClean="0"/>
              <a:t>,                                            </a:t>
            </a:r>
            <a:r>
              <a:rPr lang="en-US" dirty="0" smtClean="0"/>
              <a:t>set region of interest.</a:t>
            </a:r>
          </a:p>
          <a:p>
            <a:pPr lvl="1"/>
            <a:r>
              <a:rPr lang="en-US" dirty="0" smtClean="0"/>
              <a:t>Check and correct  </a:t>
            </a:r>
            <a:r>
              <a:rPr lang="en-US" dirty="0" smtClean="0"/>
              <a:t>calibration                                      </a:t>
            </a:r>
            <a:r>
              <a:rPr lang="en-US" dirty="0" smtClean="0"/>
              <a:t>in ROI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32" y="1279362"/>
            <a:ext cx="4270248" cy="318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5459978" y="1078194"/>
            <a:ext cx="3684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dirty="0" smtClean="0">
                <a:solidFill>
                  <a:schemeClr val="accent3"/>
                </a:solidFill>
              </a:rPr>
              <a:t>System Resolution vs. Screen Position</a:t>
            </a:r>
            <a:endParaRPr lang="en-US" sz="16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9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5321" y="299509"/>
            <a:ext cx="7283450" cy="714375"/>
          </a:xfrm>
        </p:spPr>
        <p:txBody>
          <a:bodyPr/>
          <a:lstStyle/>
          <a:p>
            <a:r>
              <a:rPr lang="en-US" dirty="0" smtClean="0"/>
              <a:t>Summary I: Time </a:t>
            </a:r>
            <a:r>
              <a:rPr lang="en-US" dirty="0" smtClean="0"/>
              <a:t>for basic </a:t>
            </a:r>
            <a:r>
              <a:rPr lang="en-US" dirty="0" smtClean="0"/>
              <a:t>commission during </a:t>
            </a:r>
            <a:r>
              <a:rPr lang="en-US" dirty="0"/>
              <a:t>first beam </a:t>
            </a:r>
            <a:r>
              <a:rPr lang="en-US" dirty="0" smtClean="0"/>
              <a:t>operation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818379"/>
              </p:ext>
            </p:extLst>
          </p:nvPr>
        </p:nvGraphicFramePr>
        <p:xfrm>
          <a:off x="1169419" y="1060765"/>
          <a:ext cx="7133333" cy="54128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2568"/>
                <a:gridCol w="1568545"/>
                <a:gridCol w="509160"/>
                <a:gridCol w="525587"/>
                <a:gridCol w="451675"/>
                <a:gridCol w="517372"/>
                <a:gridCol w="344915"/>
                <a:gridCol w="336703"/>
                <a:gridCol w="369553"/>
                <a:gridCol w="435250"/>
                <a:gridCol w="509161"/>
                <a:gridCol w="382844"/>
              </a:tblGrid>
              <a:tr h="86439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Diagnostic </a:t>
                      </a:r>
                      <a:r>
                        <a:rPr lang="en-US" sz="1100" u="none" strike="noStrike" dirty="0">
                          <a:effectLst/>
                        </a:rPr>
                        <a:t>System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Section</a:t>
                      </a:r>
                    </a:p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Effort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[h]</a:t>
                      </a:r>
                      <a:r>
                        <a:rPr lang="en-US" sz="1100" u="none" strike="noStrike" dirty="0">
                          <a:effectLst/>
                        </a:rPr>
                        <a:t/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Detekt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Beam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Aid "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Fädeln</a:t>
                      </a:r>
                      <a:r>
                        <a:rPr lang="en-US" sz="1100" u="none" strike="noStrike" dirty="0" smtClean="0">
                          <a:effectLst/>
                        </a:rPr>
                        <a:t>"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Basic 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</a:rPr>
                        <a:t>Operation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Callibration</a:t>
                      </a:r>
                      <a:r>
                        <a:rPr lang="en-US" sz="1100" u="none" strike="noStrike" dirty="0">
                          <a:effectLst/>
                        </a:rPr>
                        <a:t> to 20% Level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Advanced </a:t>
                      </a:r>
                      <a:r>
                        <a:rPr lang="en-US" sz="1100" u="none" strike="noStrike" dirty="0" err="1">
                          <a:effectLst/>
                        </a:rPr>
                        <a:t>callibration</a:t>
                      </a:r>
                      <a:r>
                        <a:rPr lang="en-US" sz="1100" u="none" strike="noStrike" dirty="0">
                          <a:effectLst/>
                        </a:rPr>
                        <a:t> and </a:t>
                      </a:r>
                      <a:r>
                        <a:rPr lang="en-US" sz="1100" u="none" strike="noStrike" dirty="0" err="1">
                          <a:effectLst/>
                        </a:rPr>
                        <a:t>optimisation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Beam Based Alignment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vert="vert270" anchor="b"/>
                </a:tc>
              </a:tr>
              <a:tr h="3295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System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Subsystem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Gun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Injektor</a:t>
                      </a:r>
                      <a:r>
                        <a:rPr lang="en-US" sz="1100" u="none" strike="noStrike" dirty="0">
                          <a:effectLst/>
                        </a:rPr>
                        <a:t> [XTIN]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XTL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XTDs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BPM System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Button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270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BPME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BPMF/I 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BPMR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270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Button Array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 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27063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Charge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FCUP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DCM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Toroid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TPS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27063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Sceens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Simple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OTR_ABCL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OTR_DE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270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270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Beam Size Dump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270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Wire Scanners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Loss Monitors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BHM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Dosimeters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Sum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 smtClean="0">
                          <a:effectLst/>
                        </a:rPr>
                        <a:t>146,5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15,5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6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II:</a:t>
            </a:r>
            <a:br>
              <a:rPr lang="de-DE" dirty="0" smtClean="0"/>
            </a:br>
            <a:r>
              <a:rPr lang="de-DE" dirty="0" err="1" smtClean="0"/>
              <a:t>Advanced</a:t>
            </a:r>
            <a:r>
              <a:rPr lang="de-DE" dirty="0" smtClean="0"/>
              <a:t> </a:t>
            </a:r>
            <a:r>
              <a:rPr lang="de-DE" dirty="0" smtClean="0"/>
              <a:t>Commissioning; </a:t>
            </a:r>
            <a:r>
              <a:rPr lang="de-DE" dirty="0" err="1" smtClean="0"/>
              <a:t>dedicated</a:t>
            </a:r>
            <a:r>
              <a:rPr lang="de-DE" dirty="0" smtClean="0"/>
              <a:t> </a:t>
            </a:r>
            <a:r>
              <a:rPr lang="de-DE" dirty="0" err="1" smtClean="0"/>
              <a:t>beamtime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2403"/>
              </p:ext>
            </p:extLst>
          </p:nvPr>
        </p:nvGraphicFramePr>
        <p:xfrm>
          <a:off x="104241" y="1062047"/>
          <a:ext cx="8887358" cy="5744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103"/>
                <a:gridCol w="1065122"/>
                <a:gridCol w="618067"/>
                <a:gridCol w="423333"/>
                <a:gridCol w="651933"/>
                <a:gridCol w="457200"/>
                <a:gridCol w="558800"/>
                <a:gridCol w="677334"/>
                <a:gridCol w="668866"/>
                <a:gridCol w="753534"/>
                <a:gridCol w="533400"/>
                <a:gridCol w="592666"/>
                <a:gridCol w="660400"/>
                <a:gridCol w="609600"/>
              </a:tblGrid>
              <a:tr h="90746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Diagnostic </a:t>
                      </a:r>
                      <a:r>
                        <a:rPr lang="en-US" sz="1100" u="none" strike="noStrike" dirty="0">
                          <a:effectLst/>
                        </a:rPr>
                        <a:t>System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Duration per item [h]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Section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time for full commission work (exclusive) [h]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Per-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formance</a:t>
                      </a:r>
                      <a:r>
                        <a:rPr lang="en-US" sz="1100" u="none" strike="noStrike" dirty="0" smtClean="0">
                          <a:effectLst/>
                        </a:rPr>
                        <a:t> require-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Charge Variation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Orbit Variation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Required for/during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Advanced </a:t>
                      </a:r>
                      <a:r>
                        <a:rPr lang="en-US" sz="1100" u="none" strike="noStrike" dirty="0" smtClean="0">
                          <a:effectLst/>
                        </a:rPr>
                        <a:t>calibration </a:t>
                      </a:r>
                      <a:r>
                        <a:rPr lang="en-US" sz="1100" u="none" strike="noStrike" dirty="0">
                          <a:effectLst/>
                        </a:rPr>
                        <a:t>and </a:t>
                      </a:r>
                      <a:r>
                        <a:rPr lang="en-US" sz="1100" u="none" strike="noStrike" dirty="0" smtClean="0">
                          <a:effectLst/>
                        </a:rPr>
                        <a:t>optimization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Beam Based </a:t>
                      </a:r>
                      <a:r>
                        <a:rPr lang="en-US" sz="1100" u="none" strike="noStrike" dirty="0" smtClean="0">
                          <a:effectLst/>
                        </a:rPr>
                        <a:t>Align-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6060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System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Subsystem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Injektor [XTIN]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XTL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XTDs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long trains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all reprates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full range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jitter &lt; 1 %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jitter &lt; 0.5 sigma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Few bunches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Full Performance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needs special effort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33258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BPM System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Button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4,8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33,3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partially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BPME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partially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BPMF/I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partially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BPMR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9,6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partially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Button Array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partially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partially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Charge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FCUP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DCM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Toroid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4,8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partially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TPS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Sceens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Simple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Single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OTR_ABCL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Single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OTR_DE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Single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Single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332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Beam Size Dump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2306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Wire </a:t>
                      </a:r>
                      <a:r>
                        <a:rPr lang="en-US" sz="1100" u="none" strike="noStrike" dirty="0" smtClean="0">
                          <a:effectLst/>
                        </a:rPr>
                        <a:t>Scanners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yes*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33258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Loss Monitors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3,6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38,4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BHM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Dosimeters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22831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6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Sum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512,7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5,8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55,8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218,9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232,2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4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Clip board – copy and paste</a:t>
            </a:r>
            <a:endParaRPr lang="en-GB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04813" y="1347788"/>
            <a:ext cx="7972425" cy="4932362"/>
          </a:xfrm>
        </p:spPr>
        <p:txBody>
          <a:bodyPr/>
          <a:lstStyle/>
          <a:p>
            <a:pPr marL="0" indent="0">
              <a:buNone/>
            </a:pPr>
            <a:r>
              <a:rPr lang="en-GB" b="1" smtClean="0"/>
              <a:t>Headline</a:t>
            </a:r>
          </a:p>
          <a:p>
            <a:pPr>
              <a:buFont typeface="Wingdings" pitchFamily="2" charset="2"/>
              <a:buChar char=""/>
            </a:pPr>
            <a:r>
              <a:rPr lang="en-GB" smtClean="0"/>
              <a:t>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186488" y="1347788"/>
            <a:ext cx="1282402" cy="11849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90000"/>
              <a:buNone/>
            </a:pPr>
            <a:r>
              <a:rPr lang="en-GB" sz="2400" b="1" smtClean="0">
                <a:solidFill>
                  <a:schemeClr val="accent3"/>
                </a:solidFill>
              </a:rPr>
              <a:t>Headline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90000"/>
              <a:buNone/>
            </a:pPr>
            <a:r>
              <a:rPr lang="en-GB" sz="2400" smtClean="0">
                <a:solidFill>
                  <a:schemeClr val="accent3"/>
                </a:solidFill>
              </a:rPr>
              <a:t>Text Text</a:t>
            </a:r>
            <a:br>
              <a:rPr lang="en-GB" sz="2400" smtClean="0">
                <a:solidFill>
                  <a:schemeClr val="accent3"/>
                </a:solidFill>
              </a:rPr>
            </a:br>
            <a:r>
              <a:rPr lang="en-GB" sz="2400" smtClean="0">
                <a:solidFill>
                  <a:schemeClr val="accent3"/>
                </a:solidFill>
              </a:rPr>
              <a:t>Text Text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404814" y="3592841"/>
            <a:ext cx="2789236" cy="461665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chemeClr val="accent2"/>
              </a:buClr>
              <a:buSzPct val="90000"/>
              <a:buNone/>
            </a:pPr>
            <a:r>
              <a:rPr lang="en-GB" sz="2400" b="1" smtClean="0">
                <a:solidFill>
                  <a:schemeClr val="accent3"/>
                </a:solidFill>
              </a:rPr>
              <a:t>Keyword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3325813" y="3223509"/>
            <a:ext cx="2789236" cy="830997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chemeClr val="accent2"/>
              </a:buClr>
              <a:buSzPct val="90000"/>
              <a:buNone/>
            </a:pPr>
            <a:r>
              <a:rPr lang="en-GB" sz="2400" smtClean="0">
                <a:solidFill>
                  <a:schemeClr val="bg1"/>
                </a:solidFill>
              </a:rPr>
              <a:t>1. Keyword</a:t>
            </a:r>
          </a:p>
          <a:p>
            <a:pPr>
              <a:spcBef>
                <a:spcPts val="0"/>
              </a:spcBef>
              <a:buClr>
                <a:schemeClr val="accent2"/>
              </a:buClr>
              <a:buSzPct val="90000"/>
              <a:buNone/>
            </a:pPr>
            <a:r>
              <a:rPr lang="en-GB" sz="2400" smtClean="0">
                <a:solidFill>
                  <a:schemeClr val="bg1"/>
                </a:solidFill>
              </a:rPr>
              <a:t>2. Keyword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6235702" y="3223509"/>
            <a:ext cx="2789236" cy="830997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Clr>
                <a:schemeClr val="tx1"/>
              </a:buClr>
              <a:buSzPct val="80000"/>
            </a:pPr>
            <a:r>
              <a:rPr lang="en-GB" sz="2400" smtClean="0"/>
              <a:t>Keyword</a:t>
            </a: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SzPct val="80000"/>
            </a:pPr>
            <a:r>
              <a:rPr lang="en-GB" sz="2400" smtClean="0"/>
              <a:t>Keyword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04814" y="4479925"/>
            <a:ext cx="2789236" cy="1800225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2400" b="1" smtClean="0"/>
              <a:t>Result Headline</a:t>
            </a:r>
          </a:p>
          <a:p>
            <a:pPr marL="266700" indent="-266700"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GB" sz="2000" smtClean="0"/>
              <a:t>Text</a:t>
            </a:r>
          </a:p>
          <a:p>
            <a:pPr marL="266700" indent="-266700"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GB" sz="2000" smtClean="0"/>
              <a:t>Text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325813" y="4479925"/>
            <a:ext cx="2789236" cy="1800225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2400" b="1" smtClean="0">
                <a:solidFill>
                  <a:schemeClr val="bg1"/>
                </a:solidFill>
              </a:rPr>
              <a:t>Result Headline</a:t>
            </a:r>
          </a:p>
          <a:p>
            <a:pPr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GB" sz="2000" smtClean="0">
                <a:solidFill>
                  <a:schemeClr val="bg1"/>
                </a:solidFill>
              </a:rPr>
              <a:t>Text</a:t>
            </a:r>
          </a:p>
          <a:p>
            <a:pPr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GB" sz="2000" smtClean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235702" y="4479924"/>
            <a:ext cx="2789236" cy="1800225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2400" b="1" smtClean="0"/>
              <a:t>Result Headline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smtClean="0"/>
              <a:t>Text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smtClean="0"/>
              <a:t>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Remarks</a:t>
            </a:r>
          </a:p>
          <a:p>
            <a:pPr lvl="1"/>
            <a:r>
              <a:rPr lang="en-US" dirty="0" smtClean="0"/>
              <a:t>Commissioning Steps</a:t>
            </a:r>
          </a:p>
          <a:p>
            <a:pPr lvl="1"/>
            <a:r>
              <a:rPr lang="en-US" dirty="0" smtClean="0"/>
              <a:t>System and Device Numbers</a:t>
            </a:r>
          </a:p>
          <a:p>
            <a:pPr lvl="1"/>
            <a:r>
              <a:rPr lang="en-US" dirty="0" smtClean="0"/>
              <a:t>Prerequisites</a:t>
            </a:r>
          </a:p>
          <a:p>
            <a:r>
              <a:rPr lang="en-US" dirty="0" smtClean="0"/>
              <a:t>More detailed View</a:t>
            </a:r>
          </a:p>
          <a:p>
            <a:pPr lvl="1"/>
            <a:r>
              <a:rPr lang="en-US" dirty="0" smtClean="0"/>
              <a:t>BPM</a:t>
            </a:r>
          </a:p>
          <a:p>
            <a:pPr lvl="1"/>
            <a:r>
              <a:rPr lang="en-US" dirty="0" smtClean="0"/>
              <a:t>Screens</a:t>
            </a:r>
          </a:p>
          <a:p>
            <a:r>
              <a:rPr lang="en-US" dirty="0" smtClean="0"/>
              <a:t>Summary</a:t>
            </a:r>
          </a:p>
          <a:p>
            <a:pPr lvl="1"/>
            <a:r>
              <a:rPr lang="en-US" dirty="0" smtClean="0"/>
              <a:t>Time needed for basic and advanced Commissioning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Commissioning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Standard </a:t>
            </a:r>
            <a:r>
              <a:rPr lang="de-DE" dirty="0" err="1" smtClean="0"/>
              <a:t>Electron</a:t>
            </a:r>
            <a:r>
              <a:rPr lang="de-DE" dirty="0" smtClean="0"/>
              <a:t> Beam </a:t>
            </a:r>
            <a:r>
              <a:rPr lang="de-DE" dirty="0" err="1" smtClean="0"/>
              <a:t>Diagnostics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246184"/>
            <a:ext cx="7972425" cy="5383212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1800" dirty="0" smtClean="0"/>
              <a:t>Goal: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Do Machine Commissioning with Diagnostics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AND NOT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Do Diagnostics Commissioning with the Beam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Nevertheless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It is an iterative process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Start with poor performance, but be able to see and to improve the beam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See signals and optimize the parameters to improve the performance of the diagnostics.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Get both working: Beam and Diagnostics.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Therefore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Technical Commissioning: Prepare devices, check and test interfaces and communication prior to beam operation.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Basic Commissioning: Diagnostic guys have to join the first shifts, and support until beam operation is established.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Advanced Commissioning: Use dedicated beam time to bring the systems to good performance.</a:t>
            </a:r>
          </a:p>
          <a:p>
            <a:pPr lvl="1">
              <a:spcBef>
                <a:spcPts val="300"/>
              </a:spcBef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2857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Systems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numbers</a:t>
            </a:r>
            <a:r>
              <a:rPr lang="de-DE" dirty="0" smtClean="0"/>
              <a:t> in XFEL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865568"/>
              </p:ext>
            </p:extLst>
          </p:nvPr>
        </p:nvGraphicFramePr>
        <p:xfrm>
          <a:off x="1108608" y="1050307"/>
          <a:ext cx="7257882" cy="5379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9647"/>
                <a:gridCol w="1460725"/>
                <a:gridCol w="958569"/>
                <a:gridCol w="1209647"/>
                <a:gridCol w="1209647"/>
                <a:gridCol w="1209647"/>
              </a:tblGrid>
              <a:tr h="35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System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Subsystem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Gun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Injektor [XTIN]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XTL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XTDs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BPM System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Button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~ 480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BPME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BPMF/I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BPMR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Button Array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HOM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Charge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FCUP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~ 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DCM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Toroid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Screens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Simple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~ 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OTR_ABCL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OTR_DE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OTRS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5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Beam Size Dump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5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Wire Scanners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505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Loss Monitors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BLM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~ 320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BHM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80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</a:t>
            </a:r>
            <a:r>
              <a:rPr lang="en-US" dirty="0" smtClean="0"/>
              <a:t>Commissioning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247204"/>
            <a:ext cx="8468254" cy="4932362"/>
          </a:xfrm>
        </p:spPr>
        <p:txBody>
          <a:bodyPr/>
          <a:lstStyle/>
          <a:p>
            <a:r>
              <a:rPr lang="en-US" sz="1800" dirty="0" smtClean="0"/>
              <a:t>Needs to be done before beam commissioning</a:t>
            </a:r>
          </a:p>
          <a:p>
            <a:pPr lvl="1"/>
            <a:r>
              <a:rPr lang="en-US" sz="1800" dirty="0" smtClean="0"/>
              <a:t>Checking measuring cables, connections -&gt; WP-17 </a:t>
            </a:r>
          </a:p>
          <a:p>
            <a:pPr lvl="2"/>
            <a:r>
              <a:rPr lang="en-US" sz="1800" dirty="0" smtClean="0"/>
              <a:t>All BPM cables need to be measured! (1-2 weeks/section, only 1 team)</a:t>
            </a:r>
          </a:p>
          <a:p>
            <a:pPr lvl="2"/>
            <a:r>
              <a:rPr lang="en-US" sz="1800" dirty="0" smtClean="0"/>
              <a:t>Check BLMs with source</a:t>
            </a:r>
          </a:p>
          <a:p>
            <a:pPr lvl="2"/>
            <a:r>
              <a:rPr lang="en-US" sz="1800" dirty="0" smtClean="0"/>
              <a:t>Calibrate </a:t>
            </a:r>
            <a:r>
              <a:rPr lang="en-US" sz="1800" dirty="0" err="1" smtClean="0"/>
              <a:t>toroids</a:t>
            </a:r>
            <a:r>
              <a:rPr lang="en-US" sz="1800" dirty="0" smtClean="0"/>
              <a:t> with external </a:t>
            </a:r>
            <a:r>
              <a:rPr lang="en-US" sz="1800" dirty="0" err="1" smtClean="0"/>
              <a:t>pulser</a:t>
            </a:r>
            <a:r>
              <a:rPr lang="en-US" sz="1800" dirty="0" smtClean="0"/>
              <a:t>. </a:t>
            </a:r>
          </a:p>
          <a:p>
            <a:pPr lvl="2"/>
            <a:r>
              <a:rPr lang="en-US" sz="1800" dirty="0" smtClean="0"/>
              <a:t>See pictures from all calibration targets of the screens</a:t>
            </a:r>
          </a:p>
          <a:p>
            <a:pPr lvl="2"/>
            <a:r>
              <a:rPr lang="en-US" sz="1800" dirty="0" smtClean="0"/>
              <a:t>…</a:t>
            </a:r>
          </a:p>
          <a:p>
            <a:pPr lvl="1"/>
            <a:r>
              <a:rPr lang="en-US" sz="1800" dirty="0" smtClean="0"/>
              <a:t>Testing devices from tunnel to BKR -&gt; WP-17, WP-28, (WP-02)</a:t>
            </a:r>
          </a:p>
          <a:p>
            <a:pPr lvl="2"/>
            <a:r>
              <a:rPr lang="en-US" sz="1800" dirty="0" smtClean="0"/>
              <a:t>All interface cabling done and tested</a:t>
            </a:r>
          </a:p>
          <a:p>
            <a:pPr lvl="2"/>
            <a:r>
              <a:rPr lang="en-US" sz="1800" dirty="0" smtClean="0"/>
              <a:t>Working µTCA Infrastructure</a:t>
            </a:r>
          </a:p>
          <a:p>
            <a:pPr lvl="2"/>
            <a:r>
              <a:rPr lang="en-US" sz="1800" dirty="0" smtClean="0"/>
              <a:t>DOOCS ( incl. Servers), Timing, and MPS systems available</a:t>
            </a:r>
          </a:p>
          <a:p>
            <a:pPr lvl="2"/>
            <a:r>
              <a:rPr lang="en-US" sz="1800" dirty="0" smtClean="0"/>
              <a:t>216 MHz Ref line for cavity BPMs available</a:t>
            </a:r>
          </a:p>
          <a:p>
            <a:pPr lvl="2"/>
            <a:r>
              <a:rPr lang="en-US" sz="1800" dirty="0" smtClean="0"/>
              <a:t>Time Estimate: Hard to say! pessimistic estimate for total time:</a:t>
            </a:r>
          </a:p>
          <a:p>
            <a:pPr lvl="3"/>
            <a:r>
              <a:rPr lang="en-US" sz="1800" dirty="0" smtClean="0"/>
              <a:t>1 µTCA/day -&gt; 30 days</a:t>
            </a:r>
          </a:p>
          <a:p>
            <a:pPr lvl="3"/>
            <a:r>
              <a:rPr lang="en-US" sz="1800" dirty="0" smtClean="0"/>
              <a:t> 2 MBU/day -&gt; 70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Start </a:t>
            </a:r>
            <a:r>
              <a:rPr lang="de-DE" dirty="0" err="1" smtClean="0"/>
              <a:t>of</a:t>
            </a:r>
            <a:r>
              <a:rPr lang="de-DE" dirty="0"/>
              <a:t> </a:t>
            </a:r>
            <a:r>
              <a:rPr lang="de-DE" dirty="0" smtClean="0"/>
              <a:t>Beam Commissioning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9456" y="1020973"/>
            <a:ext cx="8578320" cy="5498699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1800" dirty="0" smtClean="0"/>
              <a:t>Ongoing Work: FLASH and FLASH II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Test BPMs at FLASH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Commissioning of 17 cavity BPMs at FLASH II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Commissioning of 60 </a:t>
            </a:r>
            <a:r>
              <a:rPr lang="en-US" sz="1800" dirty="0" smtClean="0"/>
              <a:t>“XFEL” </a:t>
            </a:r>
            <a:r>
              <a:rPr lang="en-US" sz="1800" dirty="0" smtClean="0"/>
              <a:t>BLMs at FLASH II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Summer 2014: XFEL Gun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3 BPMs, 1 Toroid, 1 DCM, 3 Screens and Faraday Cups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Real environment in the XTIN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Spring 2015: XFEL Injector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Almost all systems are installed in the injector, except wire-scanner, and some special BPMs and Screens.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Injector will provide all XFEL beam properties except energy.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1 year for commissioning and debugging of the main diagnostic systems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Procedure development for a more effective </a:t>
            </a:r>
            <a:r>
              <a:rPr lang="en-US" sz="1800" dirty="0" smtClean="0"/>
              <a:t>                                   commissioning </a:t>
            </a:r>
            <a:r>
              <a:rPr lang="en-US" sz="1800" dirty="0" smtClean="0"/>
              <a:t>of the main </a:t>
            </a:r>
            <a:r>
              <a:rPr lang="en-US" sz="1800" dirty="0" err="1" smtClean="0"/>
              <a:t>linac</a:t>
            </a:r>
            <a:r>
              <a:rPr lang="en-US" sz="1800" dirty="0" smtClean="0"/>
              <a:t>.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This will reduce the time needed to get the </a:t>
            </a:r>
            <a:r>
              <a:rPr lang="en-US" sz="1800" dirty="0" smtClean="0"/>
              <a:t>                                                                   diagnostics </a:t>
            </a:r>
            <a:r>
              <a:rPr lang="en-US" sz="1800" dirty="0" smtClean="0"/>
              <a:t>into operation for the main LINAC</a:t>
            </a:r>
          </a:p>
          <a:p>
            <a:pPr marL="325437" indent="-285750">
              <a:spcBef>
                <a:spcPts val="300"/>
              </a:spcBef>
            </a:pPr>
            <a:r>
              <a:rPr lang="en-US" sz="1800" dirty="0" smtClean="0"/>
              <a:t>Summer 2016: XFEL </a:t>
            </a:r>
          </a:p>
          <a:p>
            <a:pPr marL="585787" lvl="1" indent="-285750">
              <a:spcBef>
                <a:spcPts val="300"/>
              </a:spcBef>
            </a:pPr>
            <a:r>
              <a:rPr lang="en-US" sz="1800" dirty="0" smtClean="0"/>
              <a:t>Quite some number of different devices.</a:t>
            </a:r>
          </a:p>
          <a:p>
            <a:pPr lvl="1">
              <a:spcBef>
                <a:spcPts val="300"/>
              </a:spcBef>
            </a:pPr>
            <a:endParaRPr lang="en-US" sz="1800" dirty="0"/>
          </a:p>
        </p:txBody>
      </p:sp>
      <p:pic>
        <p:nvPicPr>
          <p:cNvPr id="1026" name="Picture 2" descr="E:\Old Desktop\FC\Forweb\2014\201402_CryosstatInXTL\20140402-MK3_0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12" y="4758035"/>
            <a:ext cx="3339592" cy="195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noelle\Desktop\XFEL Fotos\20140401-MK3_0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501" y="460826"/>
            <a:ext cx="1976851" cy="296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0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 err="1" smtClean="0"/>
              <a:t>Requirement</a:t>
            </a:r>
            <a:r>
              <a:rPr lang="de-DE" dirty="0" smtClean="0"/>
              <a:t> Matrix“</a:t>
            </a:r>
            <a:br>
              <a:rPr lang="de-DE" dirty="0" smtClean="0"/>
            </a:b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043479"/>
              </p:ext>
            </p:extLst>
          </p:nvPr>
        </p:nvGraphicFramePr>
        <p:xfrm>
          <a:off x="855122" y="1117609"/>
          <a:ext cx="7535345" cy="5300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1576"/>
                <a:gridCol w="1412879"/>
                <a:gridCol w="434730"/>
                <a:gridCol w="389447"/>
                <a:gridCol w="253593"/>
                <a:gridCol w="335106"/>
                <a:gridCol w="235479"/>
                <a:gridCol w="407561"/>
                <a:gridCol w="407561"/>
                <a:gridCol w="307935"/>
                <a:gridCol w="407561"/>
                <a:gridCol w="253594"/>
                <a:gridCol w="289821"/>
                <a:gridCol w="398502"/>
              </a:tblGrid>
              <a:tr h="41533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Diagnostic </a:t>
                      </a:r>
                      <a:r>
                        <a:rPr lang="en-US" sz="1200" u="none" strike="noStrike" dirty="0">
                          <a:effectLst/>
                        </a:rPr>
                        <a:t>System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Section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Supporting Systems (must be </a:t>
                      </a:r>
                      <a:r>
                        <a:rPr lang="en-US" sz="1200" u="none" strike="noStrike" dirty="0" smtClean="0">
                          <a:effectLst/>
                        </a:rPr>
                        <a:t>available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Required for/during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6949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System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Subsystem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Gun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Injector </a:t>
                      </a:r>
                      <a:r>
                        <a:rPr lang="en-US" sz="1050" u="none" strike="noStrike" dirty="0">
                          <a:effectLst/>
                        </a:rPr>
                        <a:t>[XTIN]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XTL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XTDs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Timing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D</a:t>
                      </a:r>
                      <a:r>
                        <a:rPr lang="en-US" sz="1050" u="none" strike="noStrike" dirty="0" smtClean="0">
                          <a:effectLst/>
                        </a:rPr>
                        <a:t>evice </a:t>
                      </a:r>
                      <a:r>
                        <a:rPr lang="en-US" sz="1050" u="none" strike="noStrike" dirty="0">
                          <a:effectLst/>
                        </a:rPr>
                        <a:t>Server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Motor Controls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216 MHz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MPS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First Beam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Few bunches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Full Performance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vert="vert270" anchor="b"/>
                </a:tc>
              </a:tr>
              <a:tr h="19093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BPM System</a:t>
                      </a: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Button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BPME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BPMF/I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r>
                        <a:rPr lang="en-US" sz="700" u="none" strike="noStrike" dirty="0" smtClean="0">
                          <a:effectLst/>
                        </a:rPr>
                        <a:t>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BPMR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Button Array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HOM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r>
                        <a:rPr lang="en-US" sz="1050" u="none" strike="noStrike" dirty="0" smtClean="0">
                          <a:effectLst/>
                        </a:rPr>
                        <a:t>Charge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FCUP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>
                          <a:effectLst/>
                        </a:rPr>
                        <a:t>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DCM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Toroid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TPS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r>
                        <a:rPr lang="en-US" sz="1050" u="none" strike="noStrike" dirty="0" err="1" smtClean="0">
                          <a:effectLst/>
                        </a:rPr>
                        <a:t>Sceens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Simple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OTR_ABCL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>
                          <a:effectLst/>
                        </a:rPr>
                        <a:t>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OTR_DE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>
                          <a:effectLst/>
                        </a:rPr>
                        <a:t>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OTRS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>
                          <a:effectLst/>
                        </a:rPr>
                        <a:t>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36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Beam Size Dump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36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Wire Scanners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r>
                        <a:rPr lang="en-US" sz="1050" u="none" strike="noStrike" dirty="0" smtClean="0">
                          <a:effectLst/>
                        </a:rPr>
                        <a:t>Loss Monitors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BLM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BHM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Dosimeters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2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detailed</a:t>
            </a:r>
            <a:r>
              <a:rPr lang="de-DE" dirty="0"/>
              <a:t> View: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BPM System	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1349" y="1302068"/>
            <a:ext cx="7972425" cy="4932362"/>
          </a:xfrm>
        </p:spPr>
        <p:txBody>
          <a:bodyPr/>
          <a:lstStyle/>
          <a:p>
            <a:r>
              <a:rPr lang="en-US" sz="1800" dirty="0" smtClean="0"/>
              <a:t>3 types of BPMs</a:t>
            </a:r>
          </a:p>
          <a:p>
            <a:pPr lvl="1"/>
            <a:r>
              <a:rPr lang="en-US" sz="1800" dirty="0" smtClean="0"/>
              <a:t>Button BPM for different beam pipe diameter</a:t>
            </a:r>
          </a:p>
          <a:p>
            <a:pPr lvl="1"/>
            <a:r>
              <a:rPr lang="en-US" sz="1800" dirty="0" smtClean="0"/>
              <a:t>Cavity BPM for 2 beam pipe diameters</a:t>
            </a:r>
          </a:p>
          <a:p>
            <a:pPr lvl="1"/>
            <a:r>
              <a:rPr lang="en-US" sz="1800" dirty="0" smtClean="0"/>
              <a:t>Reentrant Cavity BPM 30% of cold LINAC</a:t>
            </a:r>
          </a:p>
          <a:p>
            <a:r>
              <a:rPr lang="en-US" sz="1800" dirty="0" smtClean="0"/>
              <a:t>Readout</a:t>
            </a:r>
          </a:p>
          <a:p>
            <a:pPr lvl="1"/>
            <a:r>
              <a:rPr lang="en-US" sz="1800" dirty="0" smtClean="0"/>
              <a:t>MBU (Modular BPM Unit)</a:t>
            </a:r>
          </a:p>
          <a:p>
            <a:pPr lvl="2"/>
            <a:r>
              <a:rPr lang="en-US" sz="1800" dirty="0" smtClean="0"/>
              <a:t>4 Button BPMs</a:t>
            </a:r>
          </a:p>
          <a:p>
            <a:pPr lvl="2"/>
            <a:r>
              <a:rPr lang="en-US" sz="1800" dirty="0" smtClean="0"/>
              <a:t>2 (Reentrant) Cavity BPMs,</a:t>
            </a:r>
          </a:p>
          <a:p>
            <a:pPr lvl="2"/>
            <a:r>
              <a:rPr lang="en-US" sz="1800" dirty="0" smtClean="0"/>
              <a:t>Cavity + 2 Buttons</a:t>
            </a:r>
          </a:p>
          <a:p>
            <a:pPr lvl="1"/>
            <a:r>
              <a:rPr lang="en-US" sz="1800" dirty="0" smtClean="0"/>
              <a:t>Connection to DOOCS via a FPGA-FPGA                                                    Bridge with optical fibers.                                                                         Up to 4 MBU connect to 1 DAMC02 interface board.</a:t>
            </a:r>
          </a:p>
          <a:p>
            <a:pPr lvl="1"/>
            <a:r>
              <a:rPr lang="en-US" sz="1800" dirty="0" smtClean="0"/>
              <a:t>Timing: Decoding XFEL timing protocol (via fiber) in the MBU</a:t>
            </a:r>
          </a:p>
          <a:p>
            <a:pPr lvl="1"/>
            <a:r>
              <a:rPr lang="en-US" sz="1800" dirty="0" smtClean="0"/>
              <a:t>Ref. Frequency (Cavity only) 216 MHz</a:t>
            </a:r>
          </a:p>
          <a:p>
            <a:pPr lvl="1"/>
            <a:endParaRPr lang="en-US" sz="1800" dirty="0"/>
          </a:p>
        </p:txBody>
      </p:sp>
      <p:pic>
        <p:nvPicPr>
          <p:cNvPr id="2050" name="Picture 2" descr="C:\Users\dnoelle\Desktop\XFEL Fotos\20140224-MK3_9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151" y="2722335"/>
            <a:ext cx="2607908" cy="17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noelle\Desktop\XFEL Fotos\20140401-MK3_03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706" y="2023898"/>
            <a:ext cx="162401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noelle\Desktop\XFEL Fotos\20140214-MK3_874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5"/>
          <a:stretch/>
        </p:blipFill>
        <p:spPr bwMode="auto">
          <a:xfrm>
            <a:off x="4144757" y="87028"/>
            <a:ext cx="2391335" cy="152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noelle\Desktop\XFEL Fotos\20140214-MK3_87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965" y="4925568"/>
            <a:ext cx="2152478" cy="143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noelle\Desktop\XFEL Fotos\20140401-MK3_03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089" y="343060"/>
            <a:ext cx="1570900" cy="235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noelle\Desktop\XFEL Fotos\20140130-IMG_05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277" y="1223806"/>
            <a:ext cx="984310" cy="147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98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detailed</a:t>
            </a:r>
            <a:r>
              <a:rPr lang="de-DE" dirty="0"/>
              <a:t> View:</a:t>
            </a:r>
            <a:br>
              <a:rPr lang="de-DE" dirty="0"/>
            </a:br>
            <a:r>
              <a:rPr lang="de-DE" dirty="0" smtClean="0"/>
              <a:t>Technical Commissioning BPMs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7801" y="1347788"/>
            <a:ext cx="8966200" cy="4932362"/>
          </a:xfrm>
        </p:spPr>
        <p:txBody>
          <a:bodyPr/>
          <a:lstStyle/>
          <a:p>
            <a:r>
              <a:rPr lang="en-US" sz="1600" dirty="0" smtClean="0"/>
              <a:t>Technical commissioning in the tunnel (w/o Beam)</a:t>
            </a:r>
          </a:p>
          <a:p>
            <a:pPr lvl="1"/>
            <a:r>
              <a:rPr lang="en-US" sz="1600" dirty="0" smtClean="0"/>
              <a:t>Server, Timing, Ref. Line tested and working (except for cable work)</a:t>
            </a:r>
          </a:p>
          <a:p>
            <a:r>
              <a:rPr lang="en-US" sz="1600" dirty="0" smtClean="0"/>
              <a:t>Button BPM</a:t>
            </a:r>
          </a:p>
          <a:p>
            <a:pPr lvl="1"/>
            <a:r>
              <a:rPr lang="en-US" sz="1600" dirty="0" smtClean="0"/>
              <a:t>Cable -&gt; 4 RF measurements/BPM (</a:t>
            </a:r>
            <a:r>
              <a:rPr lang="en-US" sz="1600" dirty="0" err="1" smtClean="0"/>
              <a:t>Atten</a:t>
            </a:r>
            <a:r>
              <a:rPr lang="en-US" sz="1600" dirty="0" smtClean="0"/>
              <a:t>., Phase </a:t>
            </a:r>
            <a:r>
              <a:rPr lang="en-US" sz="1600" dirty="0" smtClean="0"/>
              <a:t>diff,,…) (Tunnel </a:t>
            </a:r>
            <a:r>
              <a:rPr lang="en-US" sz="1600" dirty="0" smtClean="0"/>
              <a:t>10 BPMs/Day), 300 BPM)</a:t>
            </a:r>
          </a:p>
          <a:p>
            <a:pPr lvl="1"/>
            <a:r>
              <a:rPr lang="en-US" sz="1600" dirty="0" smtClean="0"/>
              <a:t>MBU -&gt; Pre-calibrated Units </a:t>
            </a:r>
            <a:r>
              <a:rPr lang="en-US" sz="1600" dirty="0" smtClean="0"/>
              <a:t>(automated calibration in the lab with O(100</a:t>
            </a:r>
            <a:r>
              <a:rPr lang="en-US" sz="1600" dirty="0" smtClean="0"/>
              <a:t>) </a:t>
            </a:r>
            <a:r>
              <a:rPr lang="en-US" sz="1600" dirty="0" smtClean="0"/>
              <a:t>constants)</a:t>
            </a:r>
            <a:endParaRPr lang="en-US" sz="1600" dirty="0" smtClean="0"/>
          </a:p>
          <a:p>
            <a:pPr lvl="1"/>
            <a:r>
              <a:rPr lang="en-US" sz="1600" dirty="0" err="1" smtClean="0"/>
              <a:t>Doocs</a:t>
            </a:r>
            <a:r>
              <a:rPr lang="en-US" sz="1600" dirty="0" smtClean="0"/>
              <a:t> -&gt;Check Data Exchange with BPM, Store all Parameters (BKR)</a:t>
            </a:r>
          </a:p>
          <a:p>
            <a:pPr lvl="1"/>
            <a:r>
              <a:rPr lang="en-US" sz="1600" dirty="0" smtClean="0"/>
              <a:t>Timing-&gt; Check connection and Data Exchange. (BKR)</a:t>
            </a:r>
          </a:p>
          <a:p>
            <a:r>
              <a:rPr lang="en-US" sz="1600" dirty="0" smtClean="0"/>
              <a:t>Cavity BPM</a:t>
            </a:r>
          </a:p>
          <a:p>
            <a:pPr lvl="1"/>
            <a:r>
              <a:rPr lang="en-US" sz="1600" dirty="0" smtClean="0"/>
              <a:t>Pickup -&gt; RF parameters -&gt; Parameters into MBU (3 x Sensitivities) (Lab)</a:t>
            </a:r>
          </a:p>
          <a:p>
            <a:pPr lvl="1"/>
            <a:r>
              <a:rPr lang="en-US" sz="1600" dirty="0" smtClean="0"/>
              <a:t>Cable -&gt;Measure Attenuation -&gt; Parameter into MBU ( 3x </a:t>
            </a:r>
            <a:r>
              <a:rPr lang="en-US" sz="1600" dirty="0" err="1" smtClean="0"/>
              <a:t>Atten</a:t>
            </a:r>
            <a:r>
              <a:rPr lang="en-US" sz="1600" dirty="0" smtClean="0"/>
              <a:t>., Tunnel 5 days/</a:t>
            </a:r>
            <a:r>
              <a:rPr lang="en-US" sz="1600" dirty="0" err="1" smtClean="0"/>
              <a:t>und</a:t>
            </a:r>
            <a:r>
              <a:rPr lang="en-US" sz="1600" dirty="0" err="1" smtClean="0"/>
              <a:t>ulator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pPr lvl="1"/>
            <a:r>
              <a:rPr lang="en-US" sz="1600" dirty="0" smtClean="0"/>
              <a:t>MBU -&gt; </a:t>
            </a:r>
            <a:r>
              <a:rPr lang="en-US" sz="1600" dirty="0"/>
              <a:t>Pre-calibrated Units (automated calibration in the lab with O(100) constants)</a:t>
            </a:r>
          </a:p>
          <a:p>
            <a:pPr lvl="1"/>
            <a:r>
              <a:rPr lang="en-US" sz="1600" dirty="0" err="1" smtClean="0"/>
              <a:t>Doocs</a:t>
            </a:r>
            <a:r>
              <a:rPr lang="en-US" sz="1600" dirty="0" smtClean="0"/>
              <a:t> </a:t>
            </a:r>
            <a:r>
              <a:rPr lang="en-US" sz="1600" dirty="0" smtClean="0"/>
              <a:t>-&gt; Check Data Exchange with BPM, Store all Parameters (BKR)</a:t>
            </a:r>
          </a:p>
          <a:p>
            <a:pPr lvl="1"/>
            <a:r>
              <a:rPr lang="en-US" sz="1600" dirty="0" smtClean="0"/>
              <a:t>Timing -&gt; Check connection and Data Exchange. (BKR)</a:t>
            </a:r>
          </a:p>
          <a:p>
            <a:pPr lvl="1"/>
            <a:r>
              <a:rPr lang="en-US" sz="1600" dirty="0" smtClean="0"/>
              <a:t>216 MHz -&gt; Check connection and Level (BKR)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74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0</TotalTime>
  <Words>2082</Words>
  <Application>Microsoft Office PowerPoint</Application>
  <PresentationFormat>Bildschirmpräsentation (4:3)</PresentationFormat>
  <Paragraphs>1064</Paragraphs>
  <Slides>18</Slides>
  <Notes>2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template-european-xfel-gmbh_presentation-with-partner-logos</vt:lpstr>
      <vt:lpstr>Commissioning of Standard Electron Beam Diagnostics </vt:lpstr>
      <vt:lpstr>Outline</vt:lpstr>
      <vt:lpstr>Commissioning of  Standard Electron Beam Diagnostics</vt:lpstr>
      <vt:lpstr>Systems and component numbers in XFEL</vt:lpstr>
      <vt:lpstr>Technical Commissioning</vt:lpstr>
      <vt:lpstr>Start of Beam Commissioning</vt:lpstr>
      <vt:lpstr>„Requirement Matrix“ </vt:lpstr>
      <vt:lpstr>More detailed View:  BPM System </vt:lpstr>
      <vt:lpstr>More detailed View: Technical Commissioning BPMs</vt:lpstr>
      <vt:lpstr>More detailed View: Commissioning BPMs for First Beam</vt:lpstr>
      <vt:lpstr>More detailed View: Advanced Commissioning BPMs </vt:lpstr>
      <vt:lpstr>PowerPoint-Präsentation</vt:lpstr>
      <vt:lpstr>More detailed View: Screens</vt:lpstr>
      <vt:lpstr>More detailed View: Screens</vt:lpstr>
      <vt:lpstr>More detailed View: Screens</vt:lpstr>
      <vt:lpstr>Summary I: Time for basic commission during first beam operation</vt:lpstr>
      <vt:lpstr>Summary II: Advanced Commissioning; dedicated beamtime</vt:lpstr>
      <vt:lpstr>Clip board – copy and paste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dnoelle</cp:lastModifiedBy>
  <cp:revision>80</cp:revision>
  <cp:lastPrinted>2008-09-01T15:04:16Z</cp:lastPrinted>
  <dcterms:created xsi:type="dcterms:W3CDTF">2012-08-22T12:02:11Z</dcterms:created>
  <dcterms:modified xsi:type="dcterms:W3CDTF">2014-04-06T12:13:45Z</dcterms:modified>
</cp:coreProperties>
</file>