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theme/themeOverride13.xml" ContentType="application/vnd.openxmlformats-officedocument.themeOverride+xml"/>
  <Override PartName="/ppt/notesSlides/notesSlide15.xml" ContentType="application/vnd.openxmlformats-officedocument.presentationml.notesSlide+xml"/>
  <Override PartName="/ppt/theme/themeOverride14.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9"/>
  </p:notesMasterIdLst>
  <p:handoutMasterIdLst>
    <p:handoutMasterId r:id="rId20"/>
  </p:handoutMasterIdLst>
  <p:sldIdLst>
    <p:sldId id="259" r:id="rId2"/>
    <p:sldId id="262" r:id="rId3"/>
    <p:sldId id="265" r:id="rId4"/>
    <p:sldId id="266" r:id="rId5"/>
    <p:sldId id="268" r:id="rId6"/>
    <p:sldId id="269" r:id="rId7"/>
    <p:sldId id="280" r:id="rId8"/>
    <p:sldId id="273" r:id="rId9"/>
    <p:sldId id="276" r:id="rId10"/>
    <p:sldId id="277" r:id="rId11"/>
    <p:sldId id="274" r:id="rId12"/>
    <p:sldId id="272" r:id="rId13"/>
    <p:sldId id="270" r:id="rId14"/>
    <p:sldId id="278" r:id="rId15"/>
    <p:sldId id="282" r:id="rId16"/>
    <p:sldId id="279" r:id="rId17"/>
    <p:sldId id="261" r:id="rId1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3" autoAdjust="0"/>
  </p:normalViewPr>
  <p:slideViewPr>
    <p:cSldViewPr showGuides="1">
      <p:cViewPr>
        <p:scale>
          <a:sx n="70" d="100"/>
          <a:sy n="70" d="100"/>
        </p:scale>
        <p:origin x="-1938" y="318"/>
      </p:cViewPr>
      <p:guideLst>
        <p:guide orient="horz" pos="3634"/>
        <p:guide orient="horz" pos="935"/>
        <p:guide orient="horz" pos="300"/>
        <p:guide orient="horz" pos="1162"/>
        <p:guide orient="horz"/>
        <p:guide pos="2880"/>
        <p:guide pos="2064"/>
        <p:guide pos="1951"/>
        <p:guide pos="317"/>
        <p:guide pos="3696"/>
        <p:guide pos="3811"/>
        <p:guide pos="5443"/>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8" d="100"/>
          <a:sy n="98" d="100"/>
        </p:scale>
        <p:origin x="-3564"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B5065CF-DE1C-41D3-81D7-39FAF48CEBF3}" type="datetimeFigureOut">
              <a:rPr lang="de-DE"/>
              <a:pPr>
                <a:defRPr/>
              </a:pPr>
              <a:t>07.04.2014</a:t>
            </a:fld>
            <a:endParaRPr lang="en-GB"/>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972A635-003F-4010-84DE-D45137DF8FA1}" type="slidenum">
              <a:rPr lang="en-GB"/>
              <a:pPr>
                <a:defRPr/>
              </a:pPr>
              <a:t>‹Nr.›</a:t>
            </a:fld>
            <a:endParaRPr lang="en-GB"/>
          </a:p>
        </p:txBody>
      </p:sp>
    </p:spTree>
    <p:extLst>
      <p:ext uri="{BB962C8B-B14F-4D97-AF65-F5344CB8AC3E}">
        <p14:creationId xmlns:p14="http://schemas.microsoft.com/office/powerpoint/2010/main" val="193017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685800" y="228600"/>
            <a:ext cx="2743200" cy="457200"/>
          </a:xfrm>
          <a:prstGeom prst="rect">
            <a:avLst/>
          </a:prstGeom>
        </p:spPr>
        <p:txBody>
          <a:bodyPr vert="horz" lIns="0" tIns="0" rIns="0" bIns="0" rtlCol="0" anchor="t" anchorCtr="0"/>
          <a:lstStyle>
            <a:lvl1pPr algn="l">
              <a:defRPr sz="1200">
                <a:solidFill>
                  <a:schemeClr val="bg2"/>
                </a:solidFill>
              </a:defRPr>
            </a:lvl1pPr>
          </a:lstStyle>
          <a:p>
            <a:pPr>
              <a:defRPr/>
            </a:pPr>
            <a:endParaRPr lang="en-GB"/>
          </a:p>
        </p:txBody>
      </p:sp>
      <p:sp>
        <p:nvSpPr>
          <p:cNvPr id="3" name="Datumsplatzhalter 2"/>
          <p:cNvSpPr>
            <a:spLocks noGrp="1"/>
          </p:cNvSpPr>
          <p:nvPr>
            <p:ph type="dt" idx="1"/>
          </p:nvPr>
        </p:nvSpPr>
        <p:spPr>
          <a:xfrm>
            <a:off x="3429000" y="227013"/>
            <a:ext cx="2743200" cy="457200"/>
          </a:xfrm>
          <a:prstGeom prst="rect">
            <a:avLst/>
          </a:prstGeom>
        </p:spPr>
        <p:txBody>
          <a:bodyPr vert="horz" lIns="0" tIns="0" rIns="0" bIns="0" rtlCol="0" anchor="t" anchorCtr="0"/>
          <a:lstStyle>
            <a:lvl1pPr algn="r">
              <a:defRPr sz="1200">
                <a:solidFill>
                  <a:schemeClr val="bg2"/>
                </a:solidFill>
              </a:defRPr>
            </a:lvl1pPr>
          </a:lstStyle>
          <a:p>
            <a:pPr>
              <a:defRPr/>
            </a:pPr>
            <a:fld id="{10F956B8-D25B-4A65-BD0B-FF98D38DA26B}" type="datetimeFigureOut">
              <a:rPr lang="de-DE"/>
              <a:pPr>
                <a:defRPr/>
              </a:pPr>
              <a:t>07.04.2014</a:t>
            </a:fld>
            <a:endParaRPr lang="en-GB"/>
          </a:p>
        </p:txBody>
      </p:sp>
      <p:sp>
        <p:nvSpPr>
          <p:cNvPr id="5" name="Notizenplatzhalter 4"/>
          <p:cNvSpPr>
            <a:spLocks noGrp="1"/>
          </p:cNvSpPr>
          <p:nvPr>
            <p:ph type="body" sz="quarter" idx="3"/>
          </p:nvPr>
        </p:nvSpPr>
        <p:spPr>
          <a:xfrm>
            <a:off x="685800" y="5010150"/>
            <a:ext cx="5486400" cy="3448050"/>
          </a:xfrm>
          <a:prstGeom prst="rect">
            <a:avLst/>
          </a:prstGeom>
        </p:spPr>
        <p:txBody>
          <a:bodyPr vert="horz" lIns="0" tIns="0" rIns="0" bIns="0" rtlCol="0">
            <a:noAutofit/>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en-GB" noProof="0" dirty="0" smtClean="0"/>
          </a:p>
        </p:txBody>
      </p:sp>
      <p:sp>
        <p:nvSpPr>
          <p:cNvPr id="6" name="Fußzeilenplatzhalter 5"/>
          <p:cNvSpPr>
            <a:spLocks noGrp="1"/>
          </p:cNvSpPr>
          <p:nvPr>
            <p:ph type="ftr" sz="quarter" idx="4"/>
          </p:nvPr>
        </p:nvSpPr>
        <p:spPr>
          <a:xfrm>
            <a:off x="685800" y="8686800"/>
            <a:ext cx="2743200" cy="457200"/>
          </a:xfrm>
          <a:prstGeom prst="rect">
            <a:avLst/>
          </a:prstGeom>
        </p:spPr>
        <p:txBody>
          <a:bodyPr vert="horz" lIns="0" tIns="0" rIns="0" bIns="0" rtlCol="0" anchor="t" anchorCtr="0"/>
          <a:lstStyle>
            <a:lvl1pPr algn="l">
              <a:defRPr sz="1200">
                <a:solidFill>
                  <a:schemeClr val="bg2"/>
                </a:solidFill>
              </a:defRPr>
            </a:lvl1pPr>
          </a:lstStyle>
          <a:p>
            <a:pPr>
              <a:defRPr/>
            </a:pPr>
            <a:endParaRPr lang="en-GB"/>
          </a:p>
        </p:txBody>
      </p:sp>
      <p:sp>
        <p:nvSpPr>
          <p:cNvPr id="8" name="Folienbildplatzhalter 7"/>
          <p:cNvSpPr>
            <a:spLocks noGrp="1" noRot="1" noChangeAspect="1"/>
          </p:cNvSpPr>
          <p:nvPr>
            <p:ph type="sldImg" idx="2"/>
          </p:nvPr>
        </p:nvSpPr>
        <p:spPr>
          <a:xfrm>
            <a:off x="654050" y="685800"/>
            <a:ext cx="5513388" cy="41354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10" name="Foliennummernplatzhalter 9"/>
          <p:cNvSpPr>
            <a:spLocks noGrp="1"/>
          </p:cNvSpPr>
          <p:nvPr>
            <p:ph type="sldNum" sz="quarter" idx="5"/>
          </p:nvPr>
        </p:nvSpPr>
        <p:spPr>
          <a:xfrm>
            <a:off x="3429000" y="8685213"/>
            <a:ext cx="2743200" cy="457200"/>
          </a:xfrm>
          <a:prstGeom prst="rect">
            <a:avLst/>
          </a:prstGeom>
        </p:spPr>
        <p:txBody>
          <a:bodyPr vert="horz" lIns="0" tIns="0" rIns="0" bIns="0" rtlCol="0" anchor="t" anchorCtr="0"/>
          <a:lstStyle>
            <a:lvl1pPr algn="r">
              <a:defRPr sz="1200">
                <a:solidFill>
                  <a:schemeClr val="bg2"/>
                </a:solidFill>
              </a:defRPr>
            </a:lvl1pPr>
          </a:lstStyle>
          <a:p>
            <a:pPr>
              <a:defRPr/>
            </a:pPr>
            <a:fld id="{8CF055DA-704A-4320-AE72-76CD59346712}" type="slidenum">
              <a:rPr lang="en-GB"/>
              <a:pPr>
                <a:defRPr/>
              </a:pPr>
              <a:t>‹Nr.›</a:t>
            </a:fld>
            <a:endParaRPr lang="en-GB" dirty="0"/>
          </a:p>
        </p:txBody>
      </p:sp>
    </p:spTree>
    <p:extLst>
      <p:ext uri="{BB962C8B-B14F-4D97-AF65-F5344CB8AC3E}">
        <p14:creationId xmlns:p14="http://schemas.microsoft.com/office/powerpoint/2010/main" val="2705774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174625" indent="-174625" algn="l" rtl="0" eaLnBrk="0" fontAlgn="base" hangingPunct="0">
      <a:spcBef>
        <a:spcPct val="30000"/>
      </a:spcBef>
      <a:spcAft>
        <a:spcPct val="0"/>
      </a:spcAft>
      <a:buClr>
        <a:schemeClr val="bg2"/>
      </a:buClr>
      <a:buFont typeface="Wingdings" pitchFamily="2" charset="2"/>
      <a:buChar char="§"/>
      <a:defRPr sz="1200" kern="1200">
        <a:solidFill>
          <a:schemeClr val="tx1"/>
        </a:solidFill>
        <a:latin typeface="+mn-lt"/>
        <a:ea typeface="+mn-ea"/>
        <a:cs typeface="+mn-cs"/>
      </a:defRPr>
    </a:lvl2pPr>
    <a:lvl3pPr marL="363538" indent="-188913" algn="l" rtl="0" eaLnBrk="0" fontAlgn="base" hangingPunct="0">
      <a:spcBef>
        <a:spcPct val="30000"/>
      </a:spcBef>
      <a:spcAft>
        <a:spcPct val="0"/>
      </a:spcAft>
      <a:buClr>
        <a:schemeClr val="bg2"/>
      </a:buClr>
      <a:buFont typeface="Symbol" pitchFamily="18" charset="2"/>
      <a:buChar char="-"/>
      <a:defRPr sz="1200" kern="1200">
        <a:solidFill>
          <a:schemeClr val="tx1"/>
        </a:solidFill>
        <a:latin typeface="+mn-lt"/>
        <a:ea typeface="+mn-ea"/>
        <a:cs typeface="+mn-cs"/>
      </a:defRPr>
    </a:lvl3pPr>
    <a:lvl4pPr marL="536575" indent="-173038" algn="l" rtl="0" eaLnBrk="0" fontAlgn="base" hangingPunct="0">
      <a:spcBef>
        <a:spcPct val="30000"/>
      </a:spcBef>
      <a:spcAft>
        <a:spcPct val="0"/>
      </a:spcAft>
      <a:buClr>
        <a:schemeClr val="bg2"/>
      </a:buClr>
      <a:buFont typeface="Arial" charset="0"/>
      <a:buChar char="•"/>
      <a:defRPr sz="1000" kern="1200">
        <a:solidFill>
          <a:schemeClr val="tx1"/>
        </a:solidFill>
        <a:latin typeface="+mn-lt"/>
        <a:ea typeface="+mn-ea"/>
        <a:cs typeface="+mn-cs"/>
      </a:defRPr>
    </a:lvl4pPr>
    <a:lvl5pPr marL="536575" indent="-173038" algn="l" rtl="0" eaLnBrk="0" fontAlgn="base" hangingPunct="0">
      <a:spcBef>
        <a:spcPct val="30000"/>
      </a:spcBef>
      <a:spcAft>
        <a:spcPct val="0"/>
      </a:spcAft>
      <a:buClr>
        <a:schemeClr val="bg2"/>
      </a:buClr>
      <a:buFont typeface="Arial"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Deutsch</a:t>
            </a:r>
          </a:p>
          <a:p>
            <a:r>
              <a:rPr lang="de-DE" dirty="0" smtClean="0"/>
              <a:t>Guten Tag,</a:t>
            </a:r>
          </a:p>
          <a:p>
            <a:endParaRPr lang="de-DE" dirty="0" smtClean="0"/>
          </a:p>
          <a:p>
            <a:r>
              <a:rPr lang="de-DE" dirty="0" smtClean="0"/>
              <a:t>Wir</a:t>
            </a:r>
            <a:r>
              <a:rPr lang="de-DE" baseline="0" dirty="0" smtClean="0"/>
              <a:t> als DERU planen die TGA für die Hütten im XHEXP1. Heute möchten wir Ihnen einen kurzen Status zum Stand unserer Planung für SASE 1 geben.</a:t>
            </a:r>
            <a:endParaRPr lang="de-DE" dirty="0" smtClean="0"/>
          </a:p>
          <a:p>
            <a:endParaRPr lang="de-DE" dirty="0" smtClean="0"/>
          </a:p>
          <a:p>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Englisch</a:t>
            </a:r>
          </a:p>
          <a:p>
            <a:r>
              <a:rPr lang="en-GB" sz="1200" kern="1200" dirty="0" smtClean="0">
                <a:solidFill>
                  <a:schemeClr val="tx1"/>
                </a:solidFill>
                <a:effectLst/>
                <a:latin typeface="+mn-lt"/>
                <a:ea typeface="+mn-ea"/>
                <a:cs typeface="+mn-cs"/>
              </a:rPr>
              <a:t>Welcome </a:t>
            </a:r>
            <a:r>
              <a:rPr lang="en-GB" sz="1200" i="1" kern="1200" dirty="0" smtClean="0">
                <a:solidFill>
                  <a:schemeClr val="tx1"/>
                </a:solidFill>
                <a:effectLst/>
                <a:latin typeface="+mn-lt"/>
                <a:ea typeface="+mn-ea"/>
                <a:cs typeface="+mn-cs"/>
              </a:rPr>
              <a:t>(thank you for the invitation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DERU designs the building services and media supply for the hutches in the project XHEXP1. My name is Ronald Steiger and I’m in charge of the DERU-project management.</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Today I’d like to give you a short review about the planning for the hutches of SASE 1, in</a:t>
            </a:r>
            <a:r>
              <a:rPr lang="en-GB" sz="1200" kern="1200" baseline="0" dirty="0" smtClean="0">
                <a:solidFill>
                  <a:schemeClr val="tx1"/>
                </a:solidFill>
                <a:effectLst/>
                <a:latin typeface="+mn-lt"/>
                <a:ea typeface="+mn-ea"/>
                <a:cs typeface="+mn-cs"/>
              </a:rPr>
              <a:t> particular a special view to the air conditioning</a:t>
            </a:r>
            <a:r>
              <a:rPr lang="en-GB" sz="1200"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endParaRPr lang="de-DE" baseline="0" dirty="0" smtClean="0"/>
          </a:p>
        </p:txBody>
      </p:sp>
      <p:sp>
        <p:nvSpPr>
          <p:cNvPr id="4" name="Foliennummernplatzhalter 3"/>
          <p:cNvSpPr>
            <a:spLocks noGrp="1"/>
          </p:cNvSpPr>
          <p:nvPr>
            <p:ph type="sldNum" sz="quarter" idx="10"/>
          </p:nvPr>
        </p:nvSpPr>
        <p:spPr/>
        <p:txBody>
          <a:bodyPr/>
          <a:lstStyle/>
          <a:p>
            <a:pPr>
              <a:defRPr/>
            </a:pPr>
            <a:fld id="{8CF055DA-704A-4320-AE72-76CD59346712}" type="slidenum">
              <a:rPr lang="en-GB" smtClean="0"/>
              <a:pPr>
                <a:defRPr/>
              </a:pPr>
              <a:t>1</a:t>
            </a:fld>
            <a:endParaRPr lang="en-GB" dirty="0"/>
          </a:p>
        </p:txBody>
      </p:sp>
    </p:spTree>
    <p:extLst>
      <p:ext uri="{BB962C8B-B14F-4D97-AF65-F5344CB8AC3E}">
        <p14:creationId xmlns:p14="http://schemas.microsoft.com/office/powerpoint/2010/main" val="4235887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Deutsch</a:t>
            </a:r>
          </a:p>
          <a:p>
            <a:r>
              <a:rPr lang="de-DE" dirty="0" smtClean="0"/>
              <a:t>Am</a:t>
            </a:r>
            <a:r>
              <a:rPr lang="de-DE" baseline="0" dirty="0" smtClean="0"/>
              <a:t> Beispiel der Laserhütte von SPB ist die Anordnung der Luftauslässe zu erkennen. Die Anforderungen sind hier entsprechend der zentralen Laserhütte.</a:t>
            </a:r>
          </a:p>
          <a:p>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Englisch</a:t>
            </a:r>
          </a:p>
          <a:p>
            <a:r>
              <a:rPr lang="de-DE" dirty="0" err="1" smtClean="0"/>
              <a:t>Here</a:t>
            </a:r>
            <a:r>
              <a:rPr lang="de-DE" dirty="0" smtClean="0"/>
              <a:t> </a:t>
            </a:r>
            <a:r>
              <a:rPr lang="de-DE" dirty="0" err="1" smtClean="0"/>
              <a:t>you</a:t>
            </a:r>
            <a:r>
              <a:rPr lang="de-DE" dirty="0" smtClean="0"/>
              <a:t> </a:t>
            </a:r>
            <a:r>
              <a:rPr lang="de-DE" dirty="0" err="1" smtClean="0"/>
              <a:t>can</a:t>
            </a:r>
            <a:r>
              <a:rPr lang="de-DE" dirty="0" smtClean="0"/>
              <a:t> </a:t>
            </a:r>
            <a:r>
              <a:rPr lang="de-DE" dirty="0" err="1" smtClean="0"/>
              <a:t>see</a:t>
            </a:r>
            <a:r>
              <a:rPr lang="de-DE" dirty="0" smtClean="0"/>
              <a:t> </a:t>
            </a:r>
            <a:r>
              <a:rPr lang="de-DE" dirty="0" err="1" smtClean="0"/>
              <a:t>arrangement</a:t>
            </a:r>
            <a:r>
              <a:rPr lang="de-DE" dirty="0" smtClean="0"/>
              <a:t> </a:t>
            </a:r>
            <a:r>
              <a:rPr lang="de-DE" dirty="0" err="1" smtClean="0"/>
              <a:t>of</a:t>
            </a:r>
            <a:r>
              <a:rPr lang="de-DE" dirty="0" smtClean="0"/>
              <a:t> </a:t>
            </a:r>
            <a:r>
              <a:rPr lang="de-DE" dirty="0" err="1" smtClean="0"/>
              <a:t>the</a:t>
            </a:r>
            <a:r>
              <a:rPr lang="de-DE" dirty="0" smtClean="0"/>
              <a:t> </a:t>
            </a:r>
            <a:r>
              <a:rPr lang="de-DE" dirty="0" err="1" smtClean="0"/>
              <a:t>air</a:t>
            </a:r>
            <a:r>
              <a:rPr lang="de-DE" dirty="0" smtClean="0"/>
              <a:t> </a:t>
            </a:r>
            <a:r>
              <a:rPr lang="de-DE" dirty="0" err="1" smtClean="0"/>
              <a:t>outlets</a:t>
            </a:r>
            <a:r>
              <a:rPr lang="de-DE" dirty="0" smtClean="0"/>
              <a:t> in </a:t>
            </a:r>
            <a:r>
              <a:rPr lang="de-DE" dirty="0" err="1" smtClean="0"/>
              <a:t>the</a:t>
            </a:r>
            <a:r>
              <a:rPr lang="de-DE" dirty="0" smtClean="0"/>
              <a:t> </a:t>
            </a:r>
            <a:r>
              <a:rPr lang="de-DE" dirty="0" err="1" smtClean="0"/>
              <a:t>hutch</a:t>
            </a:r>
            <a:r>
              <a:rPr lang="de-DE" dirty="0" smtClean="0"/>
              <a:t> </a:t>
            </a:r>
            <a:r>
              <a:rPr lang="de-DE" dirty="0" err="1" smtClean="0"/>
              <a:t>for</a:t>
            </a:r>
            <a:r>
              <a:rPr lang="de-DE" dirty="0" smtClean="0"/>
              <a:t> </a:t>
            </a:r>
            <a:r>
              <a:rPr lang="de-DE" dirty="0" err="1" smtClean="0"/>
              <a:t>spb</a:t>
            </a:r>
            <a:r>
              <a:rPr lang="de-DE" dirty="0" smtClean="0"/>
              <a:t>-laser. The </a:t>
            </a:r>
            <a:r>
              <a:rPr lang="de-DE" dirty="0" err="1" smtClean="0"/>
              <a:t>requirements</a:t>
            </a:r>
            <a:r>
              <a:rPr lang="de-DE" dirty="0" smtClean="0"/>
              <a:t> </a:t>
            </a:r>
            <a:r>
              <a:rPr lang="de-DE" dirty="0" err="1" smtClean="0"/>
              <a:t>are</a:t>
            </a:r>
            <a:r>
              <a:rPr lang="de-DE" dirty="0" smtClean="0"/>
              <a:t> </a:t>
            </a:r>
            <a:r>
              <a:rPr lang="de-DE" dirty="0" err="1" smtClean="0"/>
              <a:t>similar</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central</a:t>
            </a:r>
            <a:r>
              <a:rPr lang="de-DE" baseline="0" dirty="0" smtClean="0"/>
              <a:t> </a:t>
            </a:r>
            <a:r>
              <a:rPr lang="de-DE" baseline="0" dirty="0" err="1" smtClean="0"/>
              <a:t>laser</a:t>
            </a:r>
            <a:r>
              <a:rPr lang="de-DE" baseline="0" dirty="0" smtClean="0"/>
              <a:t> </a:t>
            </a:r>
            <a:r>
              <a:rPr lang="de-DE" baseline="0" dirty="0" err="1" smtClean="0"/>
              <a:t>hutch</a:t>
            </a:r>
            <a:r>
              <a:rPr lang="de-DE" baseline="0" dirty="0" smtClean="0"/>
              <a:t>.</a:t>
            </a:r>
            <a:endParaRPr lang="de-DE" dirty="0"/>
          </a:p>
        </p:txBody>
      </p:sp>
      <p:sp>
        <p:nvSpPr>
          <p:cNvPr id="4" name="Foliennummernplatzhalter 3"/>
          <p:cNvSpPr>
            <a:spLocks noGrp="1"/>
          </p:cNvSpPr>
          <p:nvPr>
            <p:ph type="sldNum" sz="quarter" idx="10"/>
          </p:nvPr>
        </p:nvSpPr>
        <p:spPr/>
        <p:txBody>
          <a:bodyPr/>
          <a:lstStyle/>
          <a:p>
            <a:pPr>
              <a:defRPr/>
            </a:pPr>
            <a:fld id="{8CF055DA-704A-4320-AE72-76CD59346712}" type="slidenum">
              <a:rPr lang="en-GB" smtClean="0"/>
              <a:pPr>
                <a:defRPr/>
              </a:pPr>
              <a:t>10</a:t>
            </a:fld>
            <a:endParaRPr lang="en-GB" dirty="0"/>
          </a:p>
        </p:txBody>
      </p:sp>
    </p:spTree>
    <p:extLst>
      <p:ext uri="{BB962C8B-B14F-4D97-AF65-F5344CB8AC3E}">
        <p14:creationId xmlns:p14="http://schemas.microsoft.com/office/powerpoint/2010/main" val="217183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Deutsch</a:t>
            </a:r>
          </a:p>
          <a:p>
            <a:r>
              <a:rPr lang="de-DE" dirty="0" smtClean="0"/>
              <a:t>Die 3. Lösungsvariante</a:t>
            </a:r>
            <a:r>
              <a:rPr lang="de-DE" baseline="0" dirty="0" smtClean="0"/>
              <a:t> ergibt sich für den Experimentierraum von FXE. Hierbei wird die </a:t>
            </a:r>
            <a:r>
              <a:rPr lang="de-DE" baseline="0" dirty="0" err="1" smtClean="0"/>
              <a:t>Präzisionklimaanlage</a:t>
            </a:r>
            <a:r>
              <a:rPr lang="de-DE" baseline="0" dirty="0" smtClean="0"/>
              <a:t> in der Hütte aufgebaut. An dieser Stelle war durch die Anordnung der Hütten ringsherum sowie des Experiments und hohen Flexibilität in der Hütte diese Lösung erforderlich. Dabei spielt auch die hohe Wärmelast des Detektormonitors von 5kW hinein. Welcher separat betrachtet wird.</a:t>
            </a:r>
          </a:p>
          <a:p>
            <a:r>
              <a:rPr lang="de-DE" baseline="0" dirty="0" smtClean="0"/>
              <a:t>Hier wie auch bei SPB machte die Anordnung aller Technik im Zusammenspiel mit der Krananlage und der Bleihütte eine sehr detaillierte Planung in Abstimmung mit dem Hüttenplaner notwendig.</a:t>
            </a:r>
          </a:p>
          <a:p>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Englisch</a:t>
            </a:r>
          </a:p>
          <a:p>
            <a:r>
              <a:rPr lang="de-DE" dirty="0" smtClean="0"/>
              <a:t>The</a:t>
            </a:r>
            <a:r>
              <a:rPr lang="de-DE" baseline="0" dirty="0" smtClean="0"/>
              <a:t> </a:t>
            </a:r>
            <a:r>
              <a:rPr lang="de-DE" baseline="0" dirty="0" err="1" smtClean="0"/>
              <a:t>third</a:t>
            </a:r>
            <a:r>
              <a:rPr lang="de-DE" baseline="0" dirty="0" smtClean="0"/>
              <a:t> alternative </a:t>
            </a:r>
            <a:r>
              <a:rPr lang="de-DE" baseline="0" dirty="0" err="1" smtClean="0"/>
              <a:t>follows</a:t>
            </a:r>
            <a:r>
              <a:rPr lang="de-DE" baseline="0" dirty="0" smtClean="0"/>
              <a:t> </a:t>
            </a:r>
            <a:r>
              <a:rPr lang="de-DE" baseline="0" dirty="0" err="1" smtClean="0"/>
              <a:t>up</a:t>
            </a:r>
            <a:r>
              <a:rPr lang="de-DE" baseline="0" dirty="0" smtClean="0"/>
              <a:t> </a:t>
            </a:r>
            <a:r>
              <a:rPr lang="de-DE" baseline="0" dirty="0" err="1" smtClean="0"/>
              <a:t>for</a:t>
            </a:r>
            <a:r>
              <a:rPr lang="de-DE" baseline="0" dirty="0" smtClean="0"/>
              <a:t> </a:t>
            </a:r>
            <a:r>
              <a:rPr lang="de-DE" baseline="0" dirty="0" err="1" smtClean="0"/>
              <a:t>the</a:t>
            </a:r>
            <a:r>
              <a:rPr lang="de-DE" baseline="0" dirty="0" smtClean="0"/>
              <a:t> experimental </a:t>
            </a:r>
            <a:r>
              <a:rPr lang="de-DE" baseline="0" dirty="0" err="1" smtClean="0"/>
              <a:t>hutch</a:t>
            </a:r>
            <a:r>
              <a:rPr lang="de-DE" baseline="0" dirty="0" smtClean="0"/>
              <a:t> </a:t>
            </a:r>
            <a:r>
              <a:rPr lang="de-DE" baseline="0" dirty="0" err="1" smtClean="0"/>
              <a:t>of</a:t>
            </a:r>
            <a:r>
              <a:rPr lang="de-DE" baseline="0" dirty="0" smtClean="0"/>
              <a:t> FXE. </a:t>
            </a:r>
            <a:r>
              <a:rPr lang="de-DE" baseline="0" dirty="0" err="1" smtClean="0"/>
              <a:t>Herefore</a:t>
            </a:r>
            <a:r>
              <a:rPr lang="de-DE" baseline="0" dirty="0" smtClean="0"/>
              <a:t>, </a:t>
            </a:r>
            <a:r>
              <a:rPr lang="de-DE" baseline="0" dirty="0" err="1" smtClean="0"/>
              <a:t>the</a:t>
            </a:r>
            <a:r>
              <a:rPr lang="de-DE" baseline="0" dirty="0" smtClean="0"/>
              <a:t> </a:t>
            </a:r>
            <a:r>
              <a:rPr lang="de-DE" baseline="0" dirty="0" err="1" smtClean="0"/>
              <a:t>precision</a:t>
            </a:r>
            <a:r>
              <a:rPr lang="de-DE" baseline="0" dirty="0" smtClean="0"/>
              <a:t> </a:t>
            </a:r>
            <a:r>
              <a:rPr lang="de-DE" baseline="0" dirty="0" err="1" smtClean="0"/>
              <a:t>air</a:t>
            </a:r>
            <a:r>
              <a:rPr lang="de-DE" baseline="0" dirty="0" smtClean="0"/>
              <a:t> </a:t>
            </a:r>
            <a:r>
              <a:rPr lang="de-DE" baseline="0" dirty="0" err="1" smtClean="0"/>
              <a:t>conditioning</a:t>
            </a:r>
            <a:r>
              <a:rPr lang="de-DE" baseline="0" dirty="0" smtClean="0"/>
              <a:t> </a:t>
            </a:r>
            <a:r>
              <a:rPr lang="de-DE" baseline="0" dirty="0" err="1" smtClean="0"/>
              <a:t>unit</a:t>
            </a:r>
            <a:r>
              <a:rPr lang="de-DE" baseline="0" dirty="0" smtClean="0"/>
              <a:t> will </a:t>
            </a:r>
            <a:r>
              <a:rPr lang="de-DE" baseline="0" dirty="0" err="1" smtClean="0"/>
              <a:t>be</a:t>
            </a:r>
            <a:r>
              <a:rPr lang="de-DE" baseline="0" dirty="0" smtClean="0"/>
              <a:t> </a:t>
            </a:r>
            <a:r>
              <a:rPr lang="de-DE" baseline="0" dirty="0" err="1" smtClean="0"/>
              <a:t>placed</a:t>
            </a:r>
            <a:r>
              <a:rPr lang="de-DE" baseline="0" dirty="0" smtClean="0"/>
              <a:t> in </a:t>
            </a:r>
            <a:r>
              <a:rPr lang="de-DE" baseline="0" dirty="0" err="1" smtClean="0"/>
              <a:t>the</a:t>
            </a:r>
            <a:r>
              <a:rPr lang="de-DE" baseline="0" dirty="0" smtClean="0"/>
              <a:t> </a:t>
            </a:r>
            <a:r>
              <a:rPr lang="de-DE" baseline="0" dirty="0" err="1" smtClean="0"/>
              <a:t>hutch</a:t>
            </a:r>
            <a:r>
              <a:rPr lang="de-DE" baseline="0" dirty="0" smtClean="0"/>
              <a:t>. The </a:t>
            </a:r>
            <a:r>
              <a:rPr lang="de-DE" baseline="0" dirty="0" err="1" smtClean="0"/>
              <a:t>solution</a:t>
            </a:r>
            <a:r>
              <a:rPr lang="de-DE" baseline="0" dirty="0" smtClean="0"/>
              <a:t> </a:t>
            </a:r>
            <a:r>
              <a:rPr lang="de-DE" baseline="0" dirty="0" smtClean="0"/>
              <a:t>was </a:t>
            </a:r>
            <a:r>
              <a:rPr lang="de-DE" baseline="0" dirty="0" err="1" smtClean="0"/>
              <a:t>crucialin</a:t>
            </a:r>
            <a:r>
              <a:rPr lang="de-DE" baseline="0" dirty="0" smtClean="0"/>
              <a:t> </a:t>
            </a:r>
            <a:r>
              <a:rPr lang="de-DE" baseline="0" dirty="0" err="1" smtClean="0"/>
              <a:t>case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space</a:t>
            </a:r>
            <a:r>
              <a:rPr lang="de-DE" baseline="0" dirty="0" smtClean="0"/>
              <a:t> </a:t>
            </a:r>
            <a:r>
              <a:rPr lang="de-DE" baseline="0" dirty="0" err="1" smtClean="0"/>
              <a:t>around</a:t>
            </a:r>
            <a:r>
              <a:rPr lang="de-DE" baseline="0" dirty="0" smtClean="0"/>
              <a:t> </a:t>
            </a:r>
            <a:r>
              <a:rPr lang="de-DE" baseline="0" dirty="0" err="1" smtClean="0"/>
              <a:t>the</a:t>
            </a:r>
            <a:r>
              <a:rPr lang="de-DE" baseline="0" dirty="0" smtClean="0"/>
              <a:t> </a:t>
            </a:r>
            <a:r>
              <a:rPr lang="de-DE" baseline="0" dirty="0" err="1" smtClean="0"/>
              <a:t>hutch</a:t>
            </a:r>
            <a:r>
              <a:rPr lang="de-DE" baseline="0" dirty="0" smtClean="0"/>
              <a:t> </a:t>
            </a:r>
            <a:r>
              <a:rPr lang="de-DE" baseline="0" dirty="0" err="1" smtClean="0"/>
              <a:t>as</a:t>
            </a:r>
            <a:r>
              <a:rPr lang="de-DE" baseline="0" dirty="0" smtClean="0"/>
              <a:t> </a:t>
            </a:r>
            <a:r>
              <a:rPr lang="de-DE" baseline="0" dirty="0" err="1" smtClean="0"/>
              <a:t>well</a:t>
            </a:r>
            <a:r>
              <a:rPr lang="de-DE" baseline="0" dirty="0" smtClean="0"/>
              <a:t> </a:t>
            </a:r>
            <a:r>
              <a:rPr lang="de-DE" baseline="0" dirty="0" err="1" smtClean="0"/>
              <a:t>as</a:t>
            </a:r>
            <a:r>
              <a:rPr lang="de-DE" baseline="0" dirty="0" smtClean="0"/>
              <a:t> </a:t>
            </a:r>
            <a:r>
              <a:rPr lang="de-DE" baseline="0" dirty="0" err="1" smtClean="0"/>
              <a:t>the</a:t>
            </a:r>
            <a:r>
              <a:rPr lang="de-DE" baseline="0" dirty="0" smtClean="0"/>
              <a:t> </a:t>
            </a:r>
            <a:r>
              <a:rPr lang="de-DE" baseline="0" dirty="0" err="1" smtClean="0"/>
              <a:t>placement</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experiment</a:t>
            </a:r>
            <a:r>
              <a:rPr lang="de-DE" baseline="0" dirty="0" smtClean="0"/>
              <a:t> </a:t>
            </a:r>
            <a:r>
              <a:rPr lang="de-DE" baseline="0" dirty="0" err="1" smtClean="0"/>
              <a:t>and</a:t>
            </a:r>
            <a:r>
              <a:rPr lang="de-DE" baseline="0" dirty="0" smtClean="0"/>
              <a:t> </a:t>
            </a:r>
            <a:r>
              <a:rPr lang="de-DE" baseline="0" dirty="0" err="1" smtClean="0"/>
              <a:t>the</a:t>
            </a:r>
            <a:r>
              <a:rPr lang="de-DE" baseline="0" dirty="0" smtClean="0"/>
              <a:t> high </a:t>
            </a:r>
            <a:r>
              <a:rPr lang="de-DE" baseline="0" dirty="0" err="1" smtClean="0"/>
              <a:t>flexibility</a:t>
            </a:r>
            <a:r>
              <a:rPr lang="de-DE" baseline="0" dirty="0" smtClean="0"/>
              <a:t>.  </a:t>
            </a:r>
            <a:r>
              <a:rPr lang="de-DE" baseline="0" dirty="0" err="1" smtClean="0"/>
              <a:t>Therefore</a:t>
            </a:r>
            <a:r>
              <a:rPr lang="de-DE" baseline="0" dirty="0" smtClean="0"/>
              <a:t> also </a:t>
            </a:r>
            <a:r>
              <a:rPr lang="de-DE" baseline="0" dirty="0" err="1" smtClean="0"/>
              <a:t>the</a:t>
            </a:r>
            <a:r>
              <a:rPr lang="de-DE" baseline="0" dirty="0" smtClean="0"/>
              <a:t> </a:t>
            </a:r>
            <a:r>
              <a:rPr lang="de-DE" baseline="0" dirty="0" err="1" smtClean="0"/>
              <a:t>heatload</a:t>
            </a:r>
            <a:r>
              <a:rPr lang="de-DE" baseline="0" dirty="0" smtClean="0"/>
              <a:t> </a:t>
            </a:r>
            <a:r>
              <a:rPr lang="de-DE" baseline="0" dirty="0" err="1" smtClean="0"/>
              <a:t>of</a:t>
            </a:r>
            <a:r>
              <a:rPr lang="de-DE" baseline="0" dirty="0" smtClean="0"/>
              <a:t> </a:t>
            </a:r>
            <a:r>
              <a:rPr lang="de-DE" baseline="0" dirty="0" err="1" smtClean="0"/>
              <a:t>the</a:t>
            </a:r>
            <a:r>
              <a:rPr lang="de-DE" baseline="0" dirty="0" smtClean="0"/>
              <a:t> FXE </a:t>
            </a:r>
            <a:r>
              <a:rPr lang="de-DE" baseline="0" dirty="0" err="1" smtClean="0"/>
              <a:t>detector</a:t>
            </a:r>
            <a:r>
              <a:rPr lang="de-DE" baseline="0" dirty="0" smtClean="0"/>
              <a:t> </a:t>
            </a:r>
            <a:r>
              <a:rPr lang="de-DE" baseline="0" dirty="0" err="1" smtClean="0"/>
              <a:t>of</a:t>
            </a:r>
            <a:r>
              <a:rPr lang="de-DE" baseline="0" dirty="0" smtClean="0"/>
              <a:t> 5kW </a:t>
            </a:r>
            <a:r>
              <a:rPr lang="de-DE" baseline="0" dirty="0" err="1" smtClean="0"/>
              <a:t>had</a:t>
            </a:r>
            <a:r>
              <a:rPr lang="de-DE" baseline="0" dirty="0" smtClean="0"/>
              <a:t> </a:t>
            </a:r>
            <a:r>
              <a:rPr lang="de-DE" baseline="0" dirty="0" err="1" smtClean="0"/>
              <a:t>to</a:t>
            </a:r>
            <a:r>
              <a:rPr lang="de-DE" baseline="0" dirty="0" smtClean="0"/>
              <a:t> </a:t>
            </a:r>
            <a:r>
              <a:rPr lang="de-DE" baseline="0" dirty="0" err="1" smtClean="0"/>
              <a:t>considered</a:t>
            </a:r>
            <a:r>
              <a:rPr lang="de-DE" baseline="0" dirty="0" smtClean="0"/>
              <a:t>. </a:t>
            </a:r>
          </a:p>
          <a:p>
            <a:r>
              <a:rPr lang="de-DE" baseline="0" dirty="0" smtClean="0"/>
              <a:t>In </a:t>
            </a:r>
            <a:r>
              <a:rPr lang="de-DE" baseline="0" dirty="0" err="1" smtClean="0"/>
              <a:t>these</a:t>
            </a:r>
            <a:r>
              <a:rPr lang="de-DE" baseline="0" dirty="0" smtClean="0"/>
              <a:t> </a:t>
            </a:r>
            <a:r>
              <a:rPr lang="de-DE" baseline="0" dirty="0" err="1" smtClean="0"/>
              <a:t>hutches</a:t>
            </a:r>
            <a:r>
              <a:rPr lang="de-DE" baseline="0" dirty="0" smtClean="0"/>
              <a:t>, </a:t>
            </a:r>
            <a:r>
              <a:rPr lang="de-DE" baseline="0" dirty="0" err="1" smtClean="0"/>
              <a:t>as</a:t>
            </a:r>
            <a:r>
              <a:rPr lang="de-DE" baseline="0" dirty="0" smtClean="0"/>
              <a:t> </a:t>
            </a:r>
            <a:r>
              <a:rPr lang="de-DE" baseline="0" dirty="0" err="1" smtClean="0"/>
              <a:t>for</a:t>
            </a:r>
            <a:r>
              <a:rPr lang="de-DE" baseline="0" dirty="0" smtClean="0"/>
              <a:t> SPB, </a:t>
            </a:r>
            <a:r>
              <a:rPr lang="de-DE" baseline="0" dirty="0" err="1" smtClean="0"/>
              <a:t>the</a:t>
            </a:r>
            <a:r>
              <a:rPr lang="de-DE" baseline="0" dirty="0" smtClean="0"/>
              <a:t> </a:t>
            </a:r>
            <a:r>
              <a:rPr lang="de-DE" baseline="0" dirty="0" err="1" smtClean="0"/>
              <a:t>arrangement</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technical</a:t>
            </a:r>
            <a:r>
              <a:rPr lang="de-DE" baseline="0" dirty="0" smtClean="0"/>
              <a:t> </a:t>
            </a:r>
            <a:r>
              <a:rPr lang="de-DE" baseline="0" dirty="0" err="1" smtClean="0"/>
              <a:t>equipment</a:t>
            </a:r>
            <a:r>
              <a:rPr lang="de-DE" baseline="0" dirty="0" smtClean="0"/>
              <a:t> in </a:t>
            </a:r>
            <a:r>
              <a:rPr lang="de-DE" baseline="0" dirty="0" err="1" smtClean="0"/>
              <a:t>combnination</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a:t>
            </a:r>
            <a:r>
              <a:rPr lang="de-DE" baseline="0" dirty="0" err="1" smtClean="0"/>
              <a:t>crane</a:t>
            </a:r>
            <a:r>
              <a:rPr lang="de-DE" baseline="0" dirty="0" smtClean="0"/>
              <a:t> </a:t>
            </a:r>
            <a:r>
              <a:rPr lang="de-DE" baseline="0" dirty="0" err="1" smtClean="0"/>
              <a:t>as</a:t>
            </a:r>
            <a:r>
              <a:rPr lang="de-DE" baseline="0" dirty="0" smtClean="0"/>
              <a:t> </a:t>
            </a:r>
            <a:r>
              <a:rPr lang="de-DE" baseline="0" dirty="0" err="1" smtClean="0"/>
              <a:t>well</a:t>
            </a:r>
            <a:r>
              <a:rPr lang="de-DE" baseline="0" dirty="0" smtClean="0"/>
              <a:t> </a:t>
            </a:r>
            <a:r>
              <a:rPr lang="de-DE" baseline="0" dirty="0" err="1" smtClean="0"/>
              <a:t>as</a:t>
            </a:r>
            <a:r>
              <a:rPr lang="de-DE" baseline="0" dirty="0" smtClean="0"/>
              <a:t> </a:t>
            </a:r>
            <a:r>
              <a:rPr lang="de-DE" baseline="0" dirty="0" err="1" smtClean="0"/>
              <a:t>the</a:t>
            </a:r>
            <a:r>
              <a:rPr lang="de-DE" baseline="0" dirty="0" smtClean="0"/>
              <a:t> </a:t>
            </a:r>
            <a:r>
              <a:rPr lang="de-DE" baseline="0" dirty="0" err="1" smtClean="0"/>
              <a:t>plumb</a:t>
            </a:r>
            <a:r>
              <a:rPr lang="de-DE" baseline="0" dirty="0" smtClean="0"/>
              <a:t> </a:t>
            </a:r>
            <a:r>
              <a:rPr lang="de-DE" baseline="0" dirty="0" err="1" smtClean="0"/>
              <a:t>hutch</a:t>
            </a:r>
            <a:r>
              <a:rPr lang="de-DE" baseline="0" dirty="0" smtClean="0"/>
              <a:t> </a:t>
            </a:r>
            <a:r>
              <a:rPr lang="de-DE" baseline="0" dirty="0" err="1" smtClean="0"/>
              <a:t>itself</a:t>
            </a:r>
            <a:r>
              <a:rPr lang="de-DE" baseline="0" dirty="0" smtClean="0"/>
              <a:t> a </a:t>
            </a:r>
            <a:r>
              <a:rPr lang="de-DE" baseline="0" dirty="0" err="1" smtClean="0"/>
              <a:t>very</a:t>
            </a:r>
            <a:r>
              <a:rPr lang="de-DE" baseline="0" dirty="0" smtClean="0"/>
              <a:t> </a:t>
            </a:r>
            <a:r>
              <a:rPr lang="de-DE" baseline="0" dirty="0" err="1" smtClean="0"/>
              <a:t>thorough</a:t>
            </a:r>
            <a:r>
              <a:rPr lang="de-DE" baseline="0" dirty="0" smtClean="0"/>
              <a:t> </a:t>
            </a:r>
            <a:r>
              <a:rPr lang="de-DE" baseline="0" dirty="0" err="1" smtClean="0"/>
              <a:t>planning</a:t>
            </a:r>
            <a:r>
              <a:rPr lang="de-DE" baseline="0" dirty="0" smtClean="0"/>
              <a:t> </a:t>
            </a:r>
            <a:r>
              <a:rPr lang="de-DE" baseline="0" dirty="0" err="1" smtClean="0"/>
              <a:t>and</a:t>
            </a:r>
            <a:r>
              <a:rPr lang="de-DE" baseline="0" dirty="0" smtClean="0"/>
              <a:t> </a:t>
            </a:r>
            <a:r>
              <a:rPr lang="de-DE" baseline="0" dirty="0" err="1" smtClean="0"/>
              <a:t>cooperation</a:t>
            </a:r>
            <a:r>
              <a:rPr lang="de-DE" baseline="0" dirty="0" smtClean="0"/>
              <a:t> </a:t>
            </a:r>
            <a:r>
              <a:rPr lang="de-DE" baseline="0" dirty="0" err="1" smtClean="0"/>
              <a:t>with</a:t>
            </a:r>
            <a:r>
              <a:rPr lang="de-DE" baseline="0" dirty="0" smtClean="0"/>
              <a:t> WTM was </a:t>
            </a:r>
            <a:r>
              <a:rPr lang="de-DE" baseline="0" dirty="0" err="1" smtClean="0"/>
              <a:t>required</a:t>
            </a:r>
            <a:r>
              <a:rPr lang="de-DE" baseline="0" dirty="0" smtClean="0"/>
              <a:t>.</a:t>
            </a:r>
            <a:endParaRPr lang="de-DE" dirty="0"/>
          </a:p>
        </p:txBody>
      </p:sp>
      <p:sp>
        <p:nvSpPr>
          <p:cNvPr id="4" name="Foliennummernplatzhalter 3"/>
          <p:cNvSpPr>
            <a:spLocks noGrp="1"/>
          </p:cNvSpPr>
          <p:nvPr>
            <p:ph type="sldNum" sz="quarter" idx="10"/>
          </p:nvPr>
        </p:nvSpPr>
        <p:spPr/>
        <p:txBody>
          <a:bodyPr/>
          <a:lstStyle/>
          <a:p>
            <a:pPr>
              <a:defRPr/>
            </a:pPr>
            <a:fld id="{8CF055DA-704A-4320-AE72-76CD59346712}" type="slidenum">
              <a:rPr lang="en-GB" smtClean="0"/>
              <a:pPr>
                <a:defRPr/>
              </a:pPr>
              <a:t>11</a:t>
            </a:fld>
            <a:endParaRPr lang="en-GB" dirty="0"/>
          </a:p>
        </p:txBody>
      </p:sp>
    </p:spTree>
    <p:extLst>
      <p:ext uri="{BB962C8B-B14F-4D97-AF65-F5344CB8AC3E}">
        <p14:creationId xmlns:p14="http://schemas.microsoft.com/office/powerpoint/2010/main" val="2670436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Deutsch</a:t>
            </a:r>
          </a:p>
          <a:p>
            <a:r>
              <a:rPr lang="de-DE" dirty="0" smtClean="0"/>
              <a:t>Das Layout für die Anordnung der Luftauslässe verdeutlich sehr detailliert, das</a:t>
            </a:r>
            <a:r>
              <a:rPr lang="de-DE" baseline="0" dirty="0" smtClean="0"/>
              <a:t> die Lösung für die Klimatisierung in den unterschiedlichen Hütten immer anders aussieht. Die Laserhütten arbeiten dabei zwar nach dem gleichen Prinzip, jedoch die Aufstellung der Tische in den Hütten sowie die unterschiedlichen </a:t>
            </a:r>
            <a:r>
              <a:rPr lang="de-DE" baseline="0" dirty="0" err="1" smtClean="0"/>
              <a:t>Raumgeometrien</a:t>
            </a:r>
            <a:r>
              <a:rPr lang="de-DE" baseline="0" dirty="0" smtClean="0"/>
              <a:t> erfordern eine spezielle Lösung für jeden Raum.</a:t>
            </a:r>
          </a:p>
          <a:p>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Englisch</a:t>
            </a:r>
          </a:p>
          <a:p>
            <a:r>
              <a:rPr lang="de-DE" dirty="0" smtClean="0"/>
              <a:t>The </a:t>
            </a:r>
            <a:r>
              <a:rPr lang="de-DE" dirty="0" err="1" smtClean="0"/>
              <a:t>layout</a:t>
            </a:r>
            <a:r>
              <a:rPr lang="de-DE" dirty="0" smtClean="0"/>
              <a:t> </a:t>
            </a:r>
            <a:r>
              <a:rPr lang="de-DE" dirty="0" err="1" smtClean="0"/>
              <a:t>of</a:t>
            </a:r>
            <a:r>
              <a:rPr lang="de-DE" dirty="0" smtClean="0"/>
              <a:t> </a:t>
            </a:r>
            <a:r>
              <a:rPr lang="de-DE" dirty="0" err="1" smtClean="0"/>
              <a:t>the</a:t>
            </a:r>
            <a:r>
              <a:rPr lang="de-DE" dirty="0" smtClean="0"/>
              <a:t> </a:t>
            </a:r>
            <a:r>
              <a:rPr lang="de-DE" dirty="0" err="1" smtClean="0"/>
              <a:t>air</a:t>
            </a:r>
            <a:r>
              <a:rPr lang="de-DE" dirty="0" smtClean="0"/>
              <a:t> </a:t>
            </a:r>
            <a:r>
              <a:rPr lang="de-DE" dirty="0" err="1" smtClean="0"/>
              <a:t>outlets</a:t>
            </a:r>
            <a:r>
              <a:rPr lang="de-DE" dirty="0" smtClean="0"/>
              <a:t> </a:t>
            </a:r>
            <a:r>
              <a:rPr lang="de-DE" dirty="0" err="1" smtClean="0"/>
              <a:t>illustrates</a:t>
            </a:r>
            <a:r>
              <a:rPr lang="de-DE" baseline="0" dirty="0" smtClean="0"/>
              <a:t> </a:t>
            </a:r>
            <a:r>
              <a:rPr lang="de-DE" dirty="0" err="1" smtClean="0"/>
              <a:t>you</a:t>
            </a:r>
            <a:r>
              <a:rPr lang="de-DE" dirty="0" smtClean="0"/>
              <a:t> </a:t>
            </a:r>
            <a:r>
              <a:rPr lang="de-DE" dirty="0" err="1" smtClean="0"/>
              <a:t>very</a:t>
            </a:r>
            <a:r>
              <a:rPr lang="de-DE" dirty="0" smtClean="0"/>
              <a:t> </a:t>
            </a:r>
            <a:r>
              <a:rPr lang="de-DE" dirty="0" err="1" smtClean="0"/>
              <a:t>detailled</a:t>
            </a:r>
            <a:r>
              <a:rPr lang="de-DE" dirty="0" smtClean="0"/>
              <a:t> </a:t>
            </a:r>
            <a:r>
              <a:rPr lang="de-DE" dirty="0" err="1" smtClean="0"/>
              <a:t>that</a:t>
            </a:r>
            <a:r>
              <a:rPr lang="de-DE" baseline="0" dirty="0" smtClean="0"/>
              <a:t> </a:t>
            </a:r>
            <a:r>
              <a:rPr lang="de-DE" baseline="0" dirty="0" err="1" smtClean="0"/>
              <a:t>the</a:t>
            </a:r>
            <a:r>
              <a:rPr lang="de-DE" baseline="0" dirty="0" smtClean="0"/>
              <a:t> </a:t>
            </a:r>
            <a:r>
              <a:rPr lang="de-DE" baseline="0" dirty="0" err="1" smtClean="0"/>
              <a:t>solution</a:t>
            </a:r>
            <a:r>
              <a:rPr lang="de-DE" baseline="0" dirty="0" smtClean="0"/>
              <a:t> </a:t>
            </a:r>
            <a:r>
              <a:rPr lang="de-DE" baseline="0" dirty="0" err="1" smtClean="0"/>
              <a:t>for</a:t>
            </a:r>
            <a:r>
              <a:rPr lang="de-DE" baseline="0" dirty="0" smtClean="0"/>
              <a:t> </a:t>
            </a:r>
            <a:r>
              <a:rPr lang="de-DE" baseline="0" dirty="0" err="1" smtClean="0"/>
              <a:t>climatization</a:t>
            </a:r>
            <a:r>
              <a:rPr lang="de-DE" baseline="0" dirty="0" smtClean="0"/>
              <a:t> in </a:t>
            </a:r>
            <a:r>
              <a:rPr lang="de-DE" baseline="0" dirty="0" err="1" smtClean="0"/>
              <a:t>the</a:t>
            </a:r>
            <a:r>
              <a:rPr lang="de-DE" baseline="0" dirty="0" smtClean="0"/>
              <a:t> different </a:t>
            </a:r>
            <a:r>
              <a:rPr lang="de-DE" baseline="0" dirty="0" err="1" smtClean="0"/>
              <a:t>hutches</a:t>
            </a:r>
            <a:r>
              <a:rPr lang="de-DE" baseline="0" dirty="0" smtClean="0"/>
              <a:t> </a:t>
            </a:r>
            <a:r>
              <a:rPr lang="de-DE" baseline="0" dirty="0" err="1" smtClean="0"/>
              <a:t>always</a:t>
            </a:r>
            <a:r>
              <a:rPr lang="de-DE" baseline="0" dirty="0" smtClean="0"/>
              <a:t> </a:t>
            </a:r>
            <a:r>
              <a:rPr lang="de-DE" baseline="0" dirty="0" err="1" smtClean="0"/>
              <a:t>looks</a:t>
            </a:r>
            <a:r>
              <a:rPr lang="de-DE" baseline="0" dirty="0" smtClean="0"/>
              <a:t> different. The </a:t>
            </a:r>
            <a:r>
              <a:rPr lang="de-DE" baseline="0" dirty="0" err="1" smtClean="0"/>
              <a:t>laser</a:t>
            </a:r>
            <a:r>
              <a:rPr lang="de-DE" baseline="0" dirty="0" smtClean="0"/>
              <a:t> </a:t>
            </a:r>
            <a:r>
              <a:rPr lang="de-DE" baseline="0" dirty="0" err="1" smtClean="0"/>
              <a:t>hutches</a:t>
            </a:r>
            <a:r>
              <a:rPr lang="de-DE" baseline="0" dirty="0" smtClean="0"/>
              <a:t> will </a:t>
            </a:r>
            <a:r>
              <a:rPr lang="de-DE" baseline="0" dirty="0" err="1" smtClean="0"/>
              <a:t>have</a:t>
            </a:r>
            <a:r>
              <a:rPr lang="de-DE" baseline="0" dirty="0" smtClean="0"/>
              <a:t> </a:t>
            </a:r>
            <a:r>
              <a:rPr lang="de-DE" baseline="0" dirty="0" err="1" smtClean="0"/>
              <a:t>the</a:t>
            </a:r>
            <a:r>
              <a:rPr lang="de-DE" baseline="0" dirty="0" smtClean="0"/>
              <a:t>  same </a:t>
            </a:r>
            <a:r>
              <a:rPr lang="de-DE" baseline="0" dirty="0" err="1" smtClean="0"/>
              <a:t>reuirements</a:t>
            </a:r>
            <a:r>
              <a:rPr lang="de-DE" baseline="0" dirty="0" smtClean="0"/>
              <a:t> but in </a:t>
            </a:r>
            <a:r>
              <a:rPr lang="de-DE" baseline="0" dirty="0" err="1" smtClean="0"/>
              <a:t>fact</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placement</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tables</a:t>
            </a:r>
            <a:r>
              <a:rPr lang="de-DE" baseline="0" dirty="0" smtClean="0"/>
              <a:t> will </a:t>
            </a:r>
            <a:r>
              <a:rPr lang="de-DE" baseline="0" dirty="0" err="1" smtClean="0"/>
              <a:t>be</a:t>
            </a:r>
            <a:r>
              <a:rPr lang="de-DE" baseline="0" dirty="0" smtClean="0"/>
              <a:t> different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spatial</a:t>
            </a:r>
            <a:r>
              <a:rPr lang="de-DE" baseline="0" dirty="0" smtClean="0"/>
              <a:t> </a:t>
            </a:r>
            <a:r>
              <a:rPr lang="de-DE" baseline="0" dirty="0" err="1" smtClean="0"/>
              <a:t>geometry</a:t>
            </a:r>
            <a:r>
              <a:rPr lang="de-DE" baseline="0" dirty="0" smtClean="0"/>
              <a:t> </a:t>
            </a:r>
            <a:r>
              <a:rPr lang="de-DE" baseline="0" dirty="0" err="1" smtClean="0"/>
              <a:t>is</a:t>
            </a:r>
            <a:r>
              <a:rPr lang="de-DE" baseline="0" dirty="0" smtClean="0"/>
              <a:t> different. This </a:t>
            </a:r>
            <a:r>
              <a:rPr lang="de-DE" baseline="0" dirty="0" err="1" smtClean="0"/>
              <a:t>requires</a:t>
            </a:r>
            <a:r>
              <a:rPr lang="de-DE" baseline="0" dirty="0" smtClean="0"/>
              <a:t> </a:t>
            </a:r>
            <a:r>
              <a:rPr lang="de-DE" baseline="0" dirty="0" err="1" smtClean="0"/>
              <a:t>to</a:t>
            </a:r>
            <a:r>
              <a:rPr lang="de-DE" baseline="0" dirty="0" smtClean="0"/>
              <a:t> </a:t>
            </a:r>
            <a:r>
              <a:rPr lang="de-DE" baseline="0" dirty="0" err="1" smtClean="0"/>
              <a:t>have</a:t>
            </a:r>
            <a:r>
              <a:rPr lang="de-DE" baseline="0" dirty="0" smtClean="0"/>
              <a:t> a </a:t>
            </a:r>
            <a:r>
              <a:rPr lang="de-DE" baseline="0" dirty="0" err="1" smtClean="0"/>
              <a:t>special</a:t>
            </a:r>
            <a:r>
              <a:rPr lang="de-DE" baseline="0" dirty="0" smtClean="0"/>
              <a:t> </a:t>
            </a:r>
            <a:r>
              <a:rPr lang="de-DE" baseline="0" dirty="0" err="1" smtClean="0"/>
              <a:t>solution</a:t>
            </a:r>
            <a:r>
              <a:rPr lang="de-DE" baseline="0" dirty="0" smtClean="0"/>
              <a:t> </a:t>
            </a:r>
            <a:r>
              <a:rPr lang="de-DE" baseline="0" dirty="0" err="1" smtClean="0"/>
              <a:t>for</a:t>
            </a:r>
            <a:r>
              <a:rPr lang="de-DE" baseline="0" dirty="0" smtClean="0"/>
              <a:t> </a:t>
            </a:r>
            <a:r>
              <a:rPr lang="de-DE" baseline="0" dirty="0" err="1" smtClean="0"/>
              <a:t>every</a:t>
            </a:r>
            <a:r>
              <a:rPr lang="de-DE" baseline="0" dirty="0" smtClean="0"/>
              <a:t> </a:t>
            </a:r>
            <a:r>
              <a:rPr lang="de-DE" baseline="0" dirty="0" smtClean="0"/>
              <a:t>individual </a:t>
            </a:r>
            <a:r>
              <a:rPr lang="de-DE" baseline="0" dirty="0" err="1" smtClean="0"/>
              <a:t>room</a:t>
            </a:r>
            <a:r>
              <a:rPr lang="de-DE" baseline="0" dirty="0" smtClean="0"/>
              <a:t>.</a:t>
            </a:r>
            <a:endParaRPr lang="de-DE" dirty="0"/>
          </a:p>
        </p:txBody>
      </p:sp>
      <p:sp>
        <p:nvSpPr>
          <p:cNvPr id="4" name="Foliennummernplatzhalter 3"/>
          <p:cNvSpPr>
            <a:spLocks noGrp="1"/>
          </p:cNvSpPr>
          <p:nvPr>
            <p:ph type="sldNum" sz="quarter" idx="10"/>
          </p:nvPr>
        </p:nvSpPr>
        <p:spPr/>
        <p:txBody>
          <a:bodyPr/>
          <a:lstStyle/>
          <a:p>
            <a:pPr>
              <a:defRPr/>
            </a:pPr>
            <a:fld id="{8CF055DA-704A-4320-AE72-76CD59346712}" type="slidenum">
              <a:rPr lang="en-GB" smtClean="0"/>
              <a:pPr>
                <a:defRPr/>
              </a:pPr>
              <a:t>12</a:t>
            </a:fld>
            <a:endParaRPr lang="en-GB" dirty="0"/>
          </a:p>
        </p:txBody>
      </p:sp>
    </p:spTree>
    <p:extLst>
      <p:ext uri="{BB962C8B-B14F-4D97-AF65-F5344CB8AC3E}">
        <p14:creationId xmlns:p14="http://schemas.microsoft.com/office/powerpoint/2010/main" val="2761215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Deutsch</a:t>
            </a:r>
          </a:p>
          <a:p>
            <a:r>
              <a:rPr lang="de-DE" dirty="0" smtClean="0"/>
              <a:t>Im Vergleich</a:t>
            </a:r>
            <a:r>
              <a:rPr lang="de-DE" baseline="0" dirty="0" smtClean="0"/>
              <a:t> zur Vorplanung sieht die in der Entwurfsplanung erarbeitete Lösung anders aus. Beispielsweise ist das zentrale </a:t>
            </a:r>
            <a:r>
              <a:rPr lang="de-DE" baseline="0" dirty="0" err="1" smtClean="0"/>
              <a:t>Zuluftgerät</a:t>
            </a:r>
            <a:r>
              <a:rPr lang="de-DE" baseline="0" dirty="0" smtClean="0"/>
              <a:t> bedeutend kleiner geworden. Anstelle eines großen Elektroverteilers sind nun viele kleine über den Bereich der SASE verteilt. </a:t>
            </a:r>
          </a:p>
          <a:p>
            <a:r>
              <a:rPr lang="de-DE" baseline="0" dirty="0" smtClean="0"/>
              <a:t>Das liegt vor allem an dem sehr hohen detaillierungsgrad der im Zuge der Entwurfsplanung erarbeitet wurde und die Platzverhältnisse optimal ausgenutzt werden.</a:t>
            </a:r>
          </a:p>
          <a:p>
            <a:endParaRPr lang="de-DE" baseline="0" dirty="0" smtClean="0"/>
          </a:p>
          <a:p>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Englisch</a:t>
            </a:r>
          </a:p>
          <a:p>
            <a:r>
              <a:rPr lang="de-DE" dirty="0" smtClean="0"/>
              <a:t>In </a:t>
            </a:r>
            <a:r>
              <a:rPr lang="de-DE" dirty="0" err="1" smtClean="0"/>
              <a:t>comparison</a:t>
            </a:r>
            <a:r>
              <a:rPr lang="de-DE" dirty="0" smtClean="0"/>
              <a:t> </a:t>
            </a:r>
            <a:r>
              <a:rPr lang="de-DE" dirty="0" err="1" smtClean="0"/>
              <a:t>to</a:t>
            </a:r>
            <a:r>
              <a:rPr lang="de-DE" dirty="0" smtClean="0"/>
              <a:t> </a:t>
            </a:r>
            <a:r>
              <a:rPr lang="de-DE" dirty="0" err="1" smtClean="0"/>
              <a:t>the</a:t>
            </a:r>
            <a:r>
              <a:rPr lang="de-DE" baseline="0" dirty="0" smtClean="0"/>
              <a:t> </a:t>
            </a:r>
            <a:r>
              <a:rPr lang="de-DE" baseline="0" dirty="0" err="1" smtClean="0"/>
              <a:t>conceptual</a:t>
            </a:r>
            <a:r>
              <a:rPr lang="de-DE" baseline="0" dirty="0" smtClean="0"/>
              <a:t> design </a:t>
            </a:r>
            <a:r>
              <a:rPr lang="de-DE" baseline="0" dirty="0" err="1" smtClean="0"/>
              <a:t>the</a:t>
            </a:r>
            <a:r>
              <a:rPr lang="de-DE" baseline="0" dirty="0" smtClean="0"/>
              <a:t> </a:t>
            </a:r>
            <a:r>
              <a:rPr lang="de-DE" baseline="0" dirty="0" err="1" smtClean="0"/>
              <a:t>developed</a:t>
            </a:r>
            <a:r>
              <a:rPr lang="de-DE" baseline="0" dirty="0" smtClean="0"/>
              <a:t> </a:t>
            </a:r>
            <a:r>
              <a:rPr lang="de-DE" baseline="0" dirty="0" err="1" smtClean="0"/>
              <a:t>solution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basic</a:t>
            </a:r>
            <a:r>
              <a:rPr lang="de-DE" baseline="0" dirty="0" smtClean="0"/>
              <a:t> design </a:t>
            </a:r>
            <a:r>
              <a:rPr lang="de-DE" baseline="0" dirty="0" err="1" smtClean="0"/>
              <a:t>looks</a:t>
            </a:r>
            <a:r>
              <a:rPr lang="de-DE" baseline="0" dirty="0" smtClean="0"/>
              <a:t> different. </a:t>
            </a:r>
            <a:r>
              <a:rPr lang="de-DE" baseline="0" dirty="0" err="1" smtClean="0"/>
              <a:t>For</a:t>
            </a:r>
            <a:r>
              <a:rPr lang="de-DE" baseline="0" dirty="0" smtClean="0"/>
              <a:t> </a:t>
            </a:r>
            <a:r>
              <a:rPr lang="de-DE" baseline="0" dirty="0" err="1" smtClean="0"/>
              <a:t>example</a:t>
            </a:r>
            <a:r>
              <a:rPr lang="de-DE" baseline="0" dirty="0" smtClean="0"/>
              <a:t> </a:t>
            </a:r>
            <a:r>
              <a:rPr lang="de-DE" baseline="0" dirty="0" err="1" smtClean="0"/>
              <a:t>the</a:t>
            </a:r>
            <a:r>
              <a:rPr lang="de-DE" baseline="0" dirty="0" smtClean="0"/>
              <a:t> </a:t>
            </a:r>
            <a:r>
              <a:rPr lang="de-DE" baseline="0" dirty="0" err="1" smtClean="0"/>
              <a:t>central</a:t>
            </a:r>
            <a:r>
              <a:rPr lang="de-DE" baseline="0" dirty="0" smtClean="0"/>
              <a:t> </a:t>
            </a:r>
            <a:r>
              <a:rPr lang="de-DE" baseline="0" dirty="0" err="1" smtClean="0"/>
              <a:t>air</a:t>
            </a:r>
            <a:r>
              <a:rPr lang="de-DE" baseline="0" dirty="0" smtClean="0"/>
              <a:t> </a:t>
            </a:r>
            <a:r>
              <a:rPr lang="de-DE" baseline="0" dirty="0" err="1" smtClean="0"/>
              <a:t>conditioning</a:t>
            </a:r>
            <a:r>
              <a:rPr lang="de-DE" baseline="0" dirty="0" smtClean="0"/>
              <a:t> </a:t>
            </a:r>
            <a:r>
              <a:rPr lang="de-DE" baseline="0" dirty="0" err="1" smtClean="0"/>
              <a:t>unit</a:t>
            </a:r>
            <a:r>
              <a:rPr lang="de-DE" baseline="0" dirty="0" smtClean="0"/>
              <a:t> was </a:t>
            </a:r>
            <a:r>
              <a:rPr lang="de-DE" baseline="0" dirty="0" err="1" smtClean="0"/>
              <a:t>shrunk</a:t>
            </a:r>
            <a:r>
              <a:rPr lang="de-DE" baseline="0" dirty="0" smtClean="0"/>
              <a:t> </a:t>
            </a:r>
            <a:r>
              <a:rPr lang="de-DE" baseline="0" dirty="0" err="1" smtClean="0"/>
              <a:t>significantly</a:t>
            </a:r>
            <a:r>
              <a:rPr lang="de-DE" baseline="0" dirty="0" smtClean="0"/>
              <a:t>. </a:t>
            </a:r>
            <a:r>
              <a:rPr lang="de-DE" baseline="0" dirty="0" smtClean="0"/>
              <a:t>Also </a:t>
            </a:r>
            <a:r>
              <a:rPr lang="de-DE" baseline="0" dirty="0" err="1" smtClean="0"/>
              <a:t>the</a:t>
            </a:r>
            <a:r>
              <a:rPr lang="de-DE" baseline="0" dirty="0" smtClean="0"/>
              <a:t> </a:t>
            </a:r>
            <a:r>
              <a:rPr lang="de-DE" baseline="0" dirty="0" err="1" smtClean="0"/>
              <a:t>big</a:t>
            </a:r>
            <a:r>
              <a:rPr lang="de-DE" baseline="0" dirty="0" smtClean="0"/>
              <a:t> </a:t>
            </a:r>
            <a:r>
              <a:rPr lang="de-DE" baseline="0" dirty="0" err="1" smtClean="0"/>
              <a:t>electrical</a:t>
            </a:r>
            <a:r>
              <a:rPr lang="de-DE" baseline="0" dirty="0" smtClean="0"/>
              <a:t> power </a:t>
            </a:r>
            <a:r>
              <a:rPr lang="de-DE" baseline="0" dirty="0" err="1" smtClean="0"/>
              <a:t>distribution</a:t>
            </a:r>
            <a:r>
              <a:rPr lang="de-DE" baseline="0" dirty="0" smtClean="0"/>
              <a:t> </a:t>
            </a:r>
            <a:r>
              <a:rPr lang="de-DE" baseline="0" dirty="0" err="1" smtClean="0"/>
              <a:t>unit</a:t>
            </a:r>
            <a:r>
              <a:rPr lang="de-DE" baseline="0" dirty="0" smtClean="0"/>
              <a:t> was </a:t>
            </a:r>
            <a:r>
              <a:rPr lang="de-DE" baseline="0" dirty="0" err="1" smtClean="0"/>
              <a:t>divided</a:t>
            </a:r>
            <a:r>
              <a:rPr lang="de-DE" baseline="0" dirty="0" smtClean="0"/>
              <a:t> </a:t>
            </a:r>
            <a:r>
              <a:rPr lang="de-DE" baseline="0" dirty="0" err="1" smtClean="0"/>
              <a:t>and</a:t>
            </a:r>
            <a:r>
              <a:rPr lang="de-DE" baseline="0" dirty="0" smtClean="0"/>
              <a:t> </a:t>
            </a:r>
            <a:r>
              <a:rPr lang="de-DE" baseline="0" dirty="0" err="1" smtClean="0"/>
              <a:t>placed</a:t>
            </a:r>
            <a:r>
              <a:rPr lang="de-DE" baseline="0" dirty="0" smtClean="0"/>
              <a:t> all </a:t>
            </a:r>
            <a:r>
              <a:rPr lang="de-DE" baseline="0" dirty="0" err="1" smtClean="0"/>
              <a:t>around</a:t>
            </a:r>
            <a:r>
              <a:rPr lang="de-DE" baseline="0" dirty="0" smtClean="0"/>
              <a:t> </a:t>
            </a:r>
            <a:r>
              <a:rPr lang="de-DE" baseline="0" dirty="0" err="1" smtClean="0"/>
              <a:t>the</a:t>
            </a:r>
            <a:r>
              <a:rPr lang="de-DE" baseline="0" dirty="0" smtClean="0"/>
              <a:t> </a:t>
            </a:r>
            <a:r>
              <a:rPr lang="de-DE" baseline="0" dirty="0" err="1" smtClean="0"/>
              <a:t>area</a:t>
            </a:r>
            <a:r>
              <a:rPr lang="de-DE" baseline="0" dirty="0" smtClean="0"/>
              <a:t> </a:t>
            </a:r>
            <a:r>
              <a:rPr lang="de-DE" baseline="0" dirty="0" err="1" smtClean="0"/>
              <a:t>of</a:t>
            </a:r>
            <a:r>
              <a:rPr lang="de-DE" baseline="0" dirty="0" smtClean="0"/>
              <a:t> SASE 1. </a:t>
            </a:r>
          </a:p>
          <a:p>
            <a:r>
              <a:rPr lang="de-DE" baseline="0" dirty="0" smtClean="0"/>
              <a:t>This </a:t>
            </a:r>
            <a:r>
              <a:rPr lang="de-DE" baseline="0" dirty="0" err="1" smtClean="0"/>
              <a:t>depends</a:t>
            </a:r>
            <a:r>
              <a:rPr lang="de-DE" baseline="0" dirty="0" smtClean="0"/>
              <a:t> at all on </a:t>
            </a:r>
            <a:r>
              <a:rPr lang="de-DE" baseline="0" dirty="0" err="1" smtClean="0"/>
              <a:t>the</a:t>
            </a:r>
            <a:r>
              <a:rPr lang="de-DE" baseline="0" dirty="0" smtClean="0"/>
              <a:t> high </a:t>
            </a:r>
            <a:r>
              <a:rPr lang="de-DE" baseline="0" dirty="0" err="1" smtClean="0"/>
              <a:t>detailed</a:t>
            </a:r>
            <a:r>
              <a:rPr lang="de-DE" baseline="0" dirty="0" smtClean="0"/>
              <a:t> </a:t>
            </a:r>
            <a:r>
              <a:rPr lang="de-DE" baseline="0" dirty="0" err="1" smtClean="0"/>
              <a:t>level</a:t>
            </a:r>
            <a:r>
              <a:rPr lang="de-DE" baseline="0" dirty="0" smtClean="0"/>
              <a:t> wich was </a:t>
            </a:r>
            <a:r>
              <a:rPr lang="de-DE" baseline="0" dirty="0" err="1" smtClean="0"/>
              <a:t>compiled</a:t>
            </a:r>
            <a:r>
              <a:rPr lang="de-DE" baseline="0" dirty="0" smtClean="0"/>
              <a:t> at </a:t>
            </a:r>
            <a:r>
              <a:rPr lang="de-DE" baseline="0" dirty="0" err="1" smtClean="0"/>
              <a:t>the</a:t>
            </a:r>
            <a:r>
              <a:rPr lang="de-DE" baseline="0" dirty="0" smtClean="0"/>
              <a:t> </a:t>
            </a:r>
            <a:r>
              <a:rPr lang="de-DE" baseline="0" dirty="0" err="1" smtClean="0"/>
              <a:t>basic</a:t>
            </a:r>
            <a:r>
              <a:rPr lang="de-DE" baseline="0" dirty="0" smtClean="0"/>
              <a:t> design, </a:t>
            </a:r>
            <a:r>
              <a:rPr lang="de-DE" baseline="0" dirty="0" err="1" smtClean="0"/>
              <a:t>where</a:t>
            </a:r>
            <a:r>
              <a:rPr lang="de-DE" baseline="0" dirty="0" smtClean="0"/>
              <a:t> </a:t>
            </a:r>
            <a:r>
              <a:rPr lang="de-DE" baseline="0" dirty="0" err="1" smtClean="0"/>
              <a:t>the</a:t>
            </a:r>
            <a:r>
              <a:rPr lang="de-DE" baseline="0" dirty="0" smtClean="0"/>
              <a:t> </a:t>
            </a:r>
            <a:r>
              <a:rPr lang="de-DE" baseline="0" dirty="0" err="1" smtClean="0"/>
              <a:t>space</a:t>
            </a:r>
            <a:r>
              <a:rPr lang="de-DE" baseline="0" dirty="0" smtClean="0"/>
              <a:t> at SASE1 was </a:t>
            </a:r>
            <a:r>
              <a:rPr lang="de-DE" baseline="0" dirty="0" err="1" smtClean="0"/>
              <a:t>exploited</a:t>
            </a:r>
            <a:r>
              <a:rPr lang="de-DE" baseline="0" dirty="0" smtClean="0"/>
              <a:t> </a:t>
            </a:r>
            <a:r>
              <a:rPr lang="de-DE" baseline="0" dirty="0" err="1" smtClean="0"/>
              <a:t>to</a:t>
            </a:r>
            <a:r>
              <a:rPr lang="de-DE" baseline="0" dirty="0" smtClean="0"/>
              <a:t> an </a:t>
            </a:r>
            <a:r>
              <a:rPr lang="de-DE" baseline="0" dirty="0" err="1" smtClean="0"/>
              <a:t>optimum</a:t>
            </a:r>
            <a:r>
              <a:rPr lang="de-DE" baseline="0" dirty="0" smtClean="0"/>
              <a:t>.</a:t>
            </a:r>
            <a:endParaRPr lang="de-DE" dirty="0"/>
          </a:p>
        </p:txBody>
      </p:sp>
      <p:sp>
        <p:nvSpPr>
          <p:cNvPr id="4" name="Foliennummernplatzhalter 3"/>
          <p:cNvSpPr>
            <a:spLocks noGrp="1"/>
          </p:cNvSpPr>
          <p:nvPr>
            <p:ph type="sldNum" sz="quarter" idx="10"/>
          </p:nvPr>
        </p:nvSpPr>
        <p:spPr/>
        <p:txBody>
          <a:bodyPr/>
          <a:lstStyle/>
          <a:p>
            <a:pPr>
              <a:defRPr/>
            </a:pPr>
            <a:fld id="{8CF055DA-704A-4320-AE72-76CD59346712}" type="slidenum">
              <a:rPr lang="en-GB" smtClean="0"/>
              <a:pPr>
                <a:defRPr/>
              </a:pPr>
              <a:t>13</a:t>
            </a:fld>
            <a:endParaRPr lang="en-GB" dirty="0"/>
          </a:p>
        </p:txBody>
      </p:sp>
    </p:spTree>
    <p:extLst>
      <p:ext uri="{BB962C8B-B14F-4D97-AF65-F5344CB8AC3E}">
        <p14:creationId xmlns:p14="http://schemas.microsoft.com/office/powerpoint/2010/main" val="240177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Deutsch</a:t>
            </a:r>
          </a:p>
          <a:p>
            <a:r>
              <a:rPr lang="de-DE" dirty="0" smtClean="0"/>
              <a:t>Das Bild zeigt einen Überblick</a:t>
            </a:r>
            <a:r>
              <a:rPr lang="de-DE" baseline="0" dirty="0" smtClean="0"/>
              <a:t> über einen Teil der SASE 1. Gut zu erkennen, dass sich alle Medientrassen und Anlageteile an die Gegebenheiten der Hütten anpassen. </a:t>
            </a:r>
          </a:p>
          <a:p>
            <a:endParaRPr lang="de-DE" baseline="0" dirty="0" smtClean="0"/>
          </a:p>
          <a:p>
            <a:endParaRPr lang="de-DE" baseline="0" dirty="0" smtClean="0"/>
          </a:p>
          <a:p>
            <a:endParaRPr lang="de-DE" baseline="0" dirty="0" smtClean="0"/>
          </a:p>
          <a:p>
            <a:r>
              <a:rPr lang="de-DE" b="1" baseline="0" dirty="0" smtClean="0"/>
              <a:t>Englisch</a:t>
            </a:r>
          </a:p>
          <a:p>
            <a:r>
              <a:rPr lang="de-DE" baseline="0" dirty="0" smtClean="0"/>
              <a:t>In </a:t>
            </a:r>
            <a:r>
              <a:rPr lang="de-DE" baseline="0" dirty="0" err="1" smtClean="0"/>
              <a:t>these</a:t>
            </a:r>
            <a:r>
              <a:rPr lang="de-DE" baseline="0" dirty="0" smtClean="0"/>
              <a:t> </a:t>
            </a:r>
            <a:r>
              <a:rPr lang="de-DE" baseline="0" dirty="0" err="1" smtClean="0"/>
              <a:t>picture</a:t>
            </a:r>
            <a:r>
              <a:rPr lang="de-DE" baseline="0" dirty="0" smtClean="0"/>
              <a:t> </a:t>
            </a:r>
            <a:r>
              <a:rPr lang="de-DE" baseline="0" dirty="0" err="1" smtClean="0"/>
              <a:t>you</a:t>
            </a:r>
            <a:r>
              <a:rPr lang="de-DE" baseline="0" dirty="0" smtClean="0"/>
              <a:t> </a:t>
            </a:r>
            <a:r>
              <a:rPr lang="de-DE" baseline="0" dirty="0" err="1" smtClean="0"/>
              <a:t>have</a:t>
            </a:r>
            <a:r>
              <a:rPr lang="de-DE" baseline="0" dirty="0" smtClean="0"/>
              <a:t> an </a:t>
            </a:r>
            <a:r>
              <a:rPr lang="de-DE" baseline="0" dirty="0" err="1" smtClean="0"/>
              <a:t>overview</a:t>
            </a:r>
            <a:r>
              <a:rPr lang="de-DE" baseline="0" dirty="0" smtClean="0"/>
              <a:t> </a:t>
            </a:r>
            <a:r>
              <a:rPr lang="de-DE" baseline="0" dirty="0" err="1" smtClean="0"/>
              <a:t>to</a:t>
            </a:r>
            <a:r>
              <a:rPr lang="de-DE" baseline="0" dirty="0" smtClean="0"/>
              <a:t> a </a:t>
            </a:r>
            <a:r>
              <a:rPr lang="de-DE" baseline="0" dirty="0" err="1" smtClean="0"/>
              <a:t>part</a:t>
            </a:r>
            <a:r>
              <a:rPr lang="de-DE" baseline="0" dirty="0" smtClean="0"/>
              <a:t> </a:t>
            </a:r>
            <a:r>
              <a:rPr lang="de-DE" baseline="0" dirty="0" err="1" smtClean="0"/>
              <a:t>of</a:t>
            </a:r>
            <a:r>
              <a:rPr lang="de-DE" baseline="0" dirty="0" smtClean="0"/>
              <a:t> SASE 1. </a:t>
            </a:r>
            <a:r>
              <a:rPr lang="de-DE" baseline="0" dirty="0" err="1" smtClean="0"/>
              <a:t>You</a:t>
            </a:r>
            <a:r>
              <a:rPr lang="de-DE" baseline="0" dirty="0" smtClean="0"/>
              <a:t> </a:t>
            </a:r>
            <a:r>
              <a:rPr lang="de-DE" baseline="0" dirty="0" err="1" smtClean="0"/>
              <a:t>can</a:t>
            </a:r>
            <a:r>
              <a:rPr lang="de-DE" baseline="0" dirty="0" smtClean="0"/>
              <a:t> </a:t>
            </a:r>
            <a:r>
              <a:rPr lang="de-DE" baseline="0" dirty="0" err="1" smtClean="0"/>
              <a:t>see</a:t>
            </a:r>
            <a:r>
              <a:rPr lang="de-DE" baseline="0" dirty="0" smtClean="0"/>
              <a:t> </a:t>
            </a:r>
            <a:r>
              <a:rPr lang="de-DE" baseline="0" dirty="0" err="1" smtClean="0"/>
              <a:t>here</a:t>
            </a:r>
            <a:r>
              <a:rPr lang="de-DE" baseline="0" dirty="0" smtClean="0"/>
              <a:t> </a:t>
            </a:r>
            <a:r>
              <a:rPr lang="de-DE" baseline="0" dirty="0" err="1" smtClean="0"/>
              <a:t>that</a:t>
            </a:r>
            <a:r>
              <a:rPr lang="de-DE" baseline="0" dirty="0" smtClean="0"/>
              <a:t> all </a:t>
            </a:r>
            <a:r>
              <a:rPr lang="de-DE" baseline="0" dirty="0" err="1" smtClean="0"/>
              <a:t>the</a:t>
            </a:r>
            <a:r>
              <a:rPr lang="de-DE" baseline="0" dirty="0" smtClean="0"/>
              <a:t> </a:t>
            </a:r>
            <a:r>
              <a:rPr lang="de-DE" baseline="0" dirty="0" err="1" smtClean="0"/>
              <a:t>media</a:t>
            </a:r>
            <a:r>
              <a:rPr lang="de-DE" baseline="0" dirty="0" smtClean="0"/>
              <a:t> </a:t>
            </a:r>
            <a:r>
              <a:rPr lang="de-DE" baseline="0" dirty="0" err="1" smtClean="0"/>
              <a:t>trays</a:t>
            </a:r>
            <a:r>
              <a:rPr lang="de-DE" baseline="0" dirty="0" smtClean="0"/>
              <a:t> </a:t>
            </a:r>
            <a:r>
              <a:rPr lang="de-DE" baseline="0" dirty="0" err="1" smtClean="0"/>
              <a:t>and</a:t>
            </a:r>
            <a:r>
              <a:rPr lang="de-DE" baseline="0" dirty="0" smtClean="0"/>
              <a:t> </a:t>
            </a:r>
            <a:r>
              <a:rPr lang="de-DE" baseline="0" dirty="0" err="1" smtClean="0"/>
              <a:t>equipment</a:t>
            </a:r>
            <a:r>
              <a:rPr lang="de-DE" baseline="0" dirty="0" smtClean="0"/>
              <a:t> </a:t>
            </a:r>
            <a:r>
              <a:rPr lang="de-DE" baseline="0" dirty="0" smtClean="0"/>
              <a:t>will </a:t>
            </a:r>
            <a:r>
              <a:rPr lang="de-DE" baseline="0" dirty="0" err="1" smtClean="0"/>
              <a:t>adapt</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structural</a:t>
            </a:r>
            <a:r>
              <a:rPr lang="de-DE" baseline="0" dirty="0" smtClean="0"/>
              <a:t> </a:t>
            </a:r>
            <a:r>
              <a:rPr lang="de-DE" baseline="0" dirty="0" err="1" smtClean="0"/>
              <a:t>conditions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hutches</a:t>
            </a:r>
            <a:r>
              <a:rPr lang="de-DE" baseline="0" dirty="0" smtClean="0"/>
              <a:t>.</a:t>
            </a:r>
          </a:p>
          <a:p>
            <a:endParaRPr lang="de-DE" baseline="0" dirty="0" smtClean="0"/>
          </a:p>
        </p:txBody>
      </p:sp>
      <p:sp>
        <p:nvSpPr>
          <p:cNvPr id="4" name="Foliennummernplatzhalter 3"/>
          <p:cNvSpPr>
            <a:spLocks noGrp="1"/>
          </p:cNvSpPr>
          <p:nvPr>
            <p:ph type="sldNum" sz="quarter" idx="10"/>
          </p:nvPr>
        </p:nvSpPr>
        <p:spPr/>
        <p:txBody>
          <a:bodyPr/>
          <a:lstStyle/>
          <a:p>
            <a:pPr>
              <a:defRPr/>
            </a:pPr>
            <a:fld id="{8CF055DA-704A-4320-AE72-76CD59346712}" type="slidenum">
              <a:rPr lang="en-GB" smtClean="0"/>
              <a:pPr>
                <a:defRPr/>
              </a:pPr>
              <a:t>14</a:t>
            </a:fld>
            <a:endParaRPr lang="en-GB" dirty="0"/>
          </a:p>
        </p:txBody>
      </p:sp>
    </p:spTree>
    <p:extLst>
      <p:ext uri="{BB962C8B-B14F-4D97-AF65-F5344CB8AC3E}">
        <p14:creationId xmlns:p14="http://schemas.microsoft.com/office/powerpoint/2010/main" val="1047110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Deutsch</a:t>
            </a:r>
          </a:p>
          <a:p>
            <a:r>
              <a:rPr lang="de-DE" dirty="0" smtClean="0"/>
              <a:t>Das Bild</a:t>
            </a:r>
            <a:r>
              <a:rPr lang="de-DE" baseline="0" dirty="0" smtClean="0"/>
              <a:t> zeigt die Anordnung der </a:t>
            </a:r>
            <a:r>
              <a:rPr lang="de-DE" baseline="0" dirty="0" err="1" smtClean="0"/>
              <a:t>PKG‘s</a:t>
            </a:r>
            <a:r>
              <a:rPr lang="de-DE" baseline="0" dirty="0" smtClean="0"/>
              <a:t> auf den Hüttendächern. Die Herausforderung in der Halle ist, dass die gesamte Technik auf den Experimentierbereichen untergebracht werden muss. Links und rechts davon ist dafür kein Platz. Auch gut zu sehen, wie detailliert bereits die Rohrleitungen, Kabeltrassen und Lüftungskanäle </a:t>
            </a:r>
            <a:r>
              <a:rPr lang="de-DE" baseline="0" dirty="0" err="1" smtClean="0"/>
              <a:t>beplant</a:t>
            </a:r>
            <a:r>
              <a:rPr lang="de-DE" baseline="0" dirty="0" smtClean="0"/>
              <a:t> sind. Ohne diese detailgetreue Planung wäre die Findung der Lösungen nicht möglich gewesen.</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Englisch</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The </a:t>
            </a:r>
            <a:r>
              <a:rPr lang="de-DE" baseline="0" dirty="0" err="1" smtClean="0"/>
              <a:t>pictures</a:t>
            </a:r>
            <a:r>
              <a:rPr lang="de-DE" baseline="0" dirty="0" smtClean="0"/>
              <a:t> </a:t>
            </a:r>
            <a:r>
              <a:rPr lang="de-DE" baseline="0" dirty="0" err="1" smtClean="0"/>
              <a:t>shows</a:t>
            </a:r>
            <a:r>
              <a:rPr lang="de-DE" baseline="0" dirty="0" smtClean="0"/>
              <a:t> </a:t>
            </a:r>
            <a:r>
              <a:rPr lang="de-DE" baseline="0" dirty="0" err="1" smtClean="0"/>
              <a:t>the</a:t>
            </a:r>
            <a:r>
              <a:rPr lang="de-DE" baseline="0" dirty="0" smtClean="0"/>
              <a:t> </a:t>
            </a:r>
            <a:r>
              <a:rPr lang="de-DE" baseline="0" dirty="0" err="1" smtClean="0"/>
              <a:t>arrangement</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precision</a:t>
            </a:r>
            <a:r>
              <a:rPr lang="de-DE" baseline="0" dirty="0" smtClean="0"/>
              <a:t> </a:t>
            </a:r>
            <a:r>
              <a:rPr lang="de-DE" baseline="0" dirty="0" err="1" smtClean="0"/>
              <a:t>air</a:t>
            </a:r>
            <a:r>
              <a:rPr lang="de-DE" baseline="0" dirty="0" smtClean="0"/>
              <a:t> </a:t>
            </a:r>
            <a:r>
              <a:rPr lang="de-DE" baseline="0" dirty="0" err="1" smtClean="0"/>
              <a:t>conditioning</a:t>
            </a:r>
            <a:r>
              <a:rPr lang="de-DE" baseline="0" dirty="0" smtClean="0"/>
              <a:t> </a:t>
            </a:r>
            <a:r>
              <a:rPr lang="de-DE" baseline="0" dirty="0" err="1" smtClean="0"/>
              <a:t>units</a:t>
            </a:r>
            <a:r>
              <a:rPr lang="de-DE" baseline="0" dirty="0" smtClean="0"/>
              <a:t> at </a:t>
            </a:r>
            <a:r>
              <a:rPr lang="de-DE" baseline="0" dirty="0" err="1" smtClean="0"/>
              <a:t>the</a:t>
            </a:r>
            <a:r>
              <a:rPr lang="de-DE" baseline="0" dirty="0" smtClean="0"/>
              <a:t> top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huctches</a:t>
            </a:r>
            <a:r>
              <a:rPr lang="de-DE" baseline="0" dirty="0" smtClean="0"/>
              <a:t>. The </a:t>
            </a:r>
            <a:r>
              <a:rPr lang="de-DE" baseline="0" dirty="0" err="1" smtClean="0"/>
              <a:t>challenge</a:t>
            </a:r>
            <a:r>
              <a:rPr lang="de-DE" baseline="0" dirty="0" smtClean="0"/>
              <a:t> at </a:t>
            </a:r>
            <a:r>
              <a:rPr lang="de-DE" baseline="0" dirty="0" err="1" smtClean="0"/>
              <a:t>these</a:t>
            </a:r>
            <a:r>
              <a:rPr lang="de-DE" baseline="0" dirty="0" smtClean="0"/>
              <a:t> experimental hall </a:t>
            </a:r>
            <a:r>
              <a:rPr lang="de-DE" baseline="0" dirty="0" err="1" smtClean="0"/>
              <a:t>is</a:t>
            </a:r>
            <a:r>
              <a:rPr lang="de-DE" baseline="0" dirty="0" smtClean="0"/>
              <a:t> </a:t>
            </a:r>
            <a:r>
              <a:rPr lang="de-DE" baseline="0" dirty="0" err="1" smtClean="0"/>
              <a:t>to</a:t>
            </a:r>
            <a:r>
              <a:rPr lang="de-DE" baseline="0" dirty="0" smtClean="0"/>
              <a:t> find a </a:t>
            </a:r>
            <a:r>
              <a:rPr lang="de-DE" baseline="0" dirty="0" err="1" smtClean="0"/>
              <a:t>place</a:t>
            </a:r>
            <a:r>
              <a:rPr lang="de-DE" baseline="0" dirty="0" smtClean="0"/>
              <a:t> </a:t>
            </a:r>
            <a:r>
              <a:rPr lang="de-DE" baseline="0" dirty="0" err="1" smtClean="0"/>
              <a:t>for</a:t>
            </a:r>
            <a:r>
              <a:rPr lang="de-DE" baseline="0" dirty="0" smtClean="0"/>
              <a:t> all </a:t>
            </a:r>
            <a:r>
              <a:rPr lang="de-DE" baseline="0" dirty="0" err="1" smtClean="0"/>
              <a:t>the</a:t>
            </a:r>
            <a:r>
              <a:rPr lang="de-DE" baseline="0" dirty="0" smtClean="0"/>
              <a:t> </a:t>
            </a:r>
            <a:r>
              <a:rPr lang="de-DE" baseline="0" dirty="0" err="1" smtClean="0"/>
              <a:t>technical</a:t>
            </a:r>
            <a:r>
              <a:rPr lang="de-DE" baseline="0" dirty="0" smtClean="0"/>
              <a:t> </a:t>
            </a:r>
            <a:r>
              <a:rPr lang="de-DE" baseline="0" dirty="0" err="1" smtClean="0"/>
              <a:t>equipment</a:t>
            </a:r>
            <a:r>
              <a:rPr lang="de-DE" baseline="0" dirty="0" smtClean="0"/>
              <a:t> in </a:t>
            </a:r>
            <a:r>
              <a:rPr lang="de-DE" baseline="0" dirty="0" err="1" smtClean="0"/>
              <a:t>the</a:t>
            </a:r>
            <a:r>
              <a:rPr lang="de-DE" baseline="0" dirty="0" smtClean="0"/>
              <a:t> </a:t>
            </a:r>
            <a:r>
              <a:rPr lang="de-DE" baseline="0" dirty="0" err="1" smtClean="0"/>
              <a:t>area</a:t>
            </a:r>
            <a:r>
              <a:rPr lang="de-DE" baseline="0" dirty="0" smtClean="0"/>
              <a:t> </a:t>
            </a:r>
            <a:r>
              <a:rPr lang="de-DE" baseline="0" dirty="0" err="1" smtClean="0"/>
              <a:t>of</a:t>
            </a:r>
            <a:r>
              <a:rPr lang="de-DE" baseline="0" dirty="0" smtClean="0"/>
              <a:t> </a:t>
            </a:r>
            <a:r>
              <a:rPr lang="de-DE" baseline="0" dirty="0" err="1" smtClean="0"/>
              <a:t>the</a:t>
            </a:r>
            <a:r>
              <a:rPr lang="de-DE" baseline="0" dirty="0" smtClean="0"/>
              <a:t> different </a:t>
            </a:r>
            <a:r>
              <a:rPr lang="de-DE" baseline="0" dirty="0" err="1" smtClean="0"/>
              <a:t>SASE‘s</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t>
            </a:r>
            <a:r>
              <a:rPr lang="de-DE" baseline="0" dirty="0" err="1" smtClean="0"/>
              <a:t>no</a:t>
            </a:r>
            <a:r>
              <a:rPr lang="de-DE" baseline="0" dirty="0" smtClean="0"/>
              <a:t> </a:t>
            </a:r>
            <a:r>
              <a:rPr lang="de-DE" baseline="0" dirty="0" err="1" smtClean="0"/>
              <a:t>space</a:t>
            </a:r>
            <a:r>
              <a:rPr lang="de-DE" baseline="0" dirty="0" smtClean="0"/>
              <a:t> </a:t>
            </a:r>
            <a:r>
              <a:rPr lang="de-DE" baseline="0" dirty="0" err="1" smtClean="0"/>
              <a:t>around</a:t>
            </a:r>
            <a:r>
              <a:rPr lang="de-DE" baseline="0" dirty="0" smtClean="0"/>
              <a:t> </a:t>
            </a:r>
            <a:r>
              <a:rPr lang="de-DE" baseline="0" dirty="0" err="1" smtClean="0"/>
              <a:t>them</a:t>
            </a:r>
            <a:r>
              <a:rPr lang="de-DE" baseline="0" dirty="0" smtClean="0"/>
              <a:t> at </a:t>
            </a:r>
            <a:r>
              <a:rPr lang="de-DE" baseline="0" dirty="0" err="1" smtClean="0"/>
              <a:t>the</a:t>
            </a:r>
            <a:r>
              <a:rPr lang="de-DE" baseline="0" dirty="0" smtClean="0"/>
              <a:t> </a:t>
            </a:r>
            <a:r>
              <a:rPr lang="de-DE" baseline="0" dirty="0" err="1" smtClean="0"/>
              <a:t>left</a:t>
            </a:r>
            <a:r>
              <a:rPr lang="de-DE" baseline="0" dirty="0" smtClean="0"/>
              <a:t> </a:t>
            </a:r>
            <a:r>
              <a:rPr lang="de-DE" baseline="0" dirty="0" err="1" smtClean="0"/>
              <a:t>or</a:t>
            </a:r>
            <a:r>
              <a:rPr lang="de-DE" baseline="0" dirty="0" smtClean="0"/>
              <a:t> </a:t>
            </a:r>
            <a:r>
              <a:rPr lang="de-DE" baseline="0" dirty="0" err="1" smtClean="0"/>
              <a:t>right</a:t>
            </a:r>
            <a:r>
              <a:rPr lang="de-DE" baseline="0" dirty="0" smtClean="0"/>
              <a:t>. Also </a:t>
            </a:r>
            <a:r>
              <a:rPr lang="de-DE" baseline="0" dirty="0" err="1" smtClean="0"/>
              <a:t>you</a:t>
            </a:r>
            <a:r>
              <a:rPr lang="de-DE" baseline="0" dirty="0" smtClean="0"/>
              <a:t> </a:t>
            </a:r>
            <a:r>
              <a:rPr lang="de-DE" baseline="0" dirty="0" err="1" smtClean="0"/>
              <a:t>can</a:t>
            </a:r>
            <a:r>
              <a:rPr lang="de-DE" baseline="0" dirty="0" smtClean="0"/>
              <a:t> </a:t>
            </a:r>
            <a:r>
              <a:rPr lang="de-DE" baseline="0" dirty="0" err="1" smtClean="0"/>
              <a:t>see</a:t>
            </a:r>
            <a:r>
              <a:rPr lang="de-DE" baseline="0" dirty="0" smtClean="0"/>
              <a:t> </a:t>
            </a:r>
            <a:r>
              <a:rPr lang="de-DE" baseline="0" dirty="0" err="1" smtClean="0"/>
              <a:t>how</a:t>
            </a:r>
            <a:r>
              <a:rPr lang="de-DE" baseline="0" dirty="0" smtClean="0"/>
              <a:t> </a:t>
            </a:r>
            <a:r>
              <a:rPr lang="de-DE" baseline="0" dirty="0" err="1" smtClean="0"/>
              <a:t>detailed</a:t>
            </a:r>
            <a:r>
              <a:rPr lang="de-DE" baseline="0" dirty="0" smtClean="0"/>
              <a:t> </a:t>
            </a:r>
            <a:r>
              <a:rPr lang="de-DE" baseline="0" dirty="0" err="1" smtClean="0"/>
              <a:t>the</a:t>
            </a:r>
            <a:r>
              <a:rPr lang="de-DE" baseline="0" dirty="0" smtClean="0"/>
              <a:t> </a:t>
            </a:r>
            <a:r>
              <a:rPr lang="de-DE" baseline="0" dirty="0" err="1" smtClean="0"/>
              <a:t>pipes</a:t>
            </a:r>
            <a:r>
              <a:rPr lang="de-DE" baseline="0" dirty="0" smtClean="0"/>
              <a:t>, </a:t>
            </a:r>
            <a:r>
              <a:rPr lang="de-DE" baseline="0" dirty="0" err="1" smtClean="0"/>
              <a:t>cabeltrays</a:t>
            </a:r>
            <a:r>
              <a:rPr lang="de-DE" baseline="0" dirty="0" smtClean="0"/>
              <a:t> </a:t>
            </a:r>
            <a:r>
              <a:rPr lang="de-DE" baseline="0" dirty="0" err="1" smtClean="0"/>
              <a:t>and</a:t>
            </a:r>
            <a:r>
              <a:rPr lang="de-DE" baseline="0" dirty="0" smtClean="0"/>
              <a:t> </a:t>
            </a:r>
            <a:r>
              <a:rPr lang="de-DE" baseline="0" dirty="0" err="1" smtClean="0"/>
              <a:t>airducts</a:t>
            </a:r>
            <a:r>
              <a:rPr lang="de-DE" baseline="0" dirty="0" smtClean="0"/>
              <a:t> </a:t>
            </a:r>
            <a:r>
              <a:rPr lang="de-DE" baseline="0" dirty="0" err="1" smtClean="0"/>
              <a:t>has</a:t>
            </a:r>
            <a:r>
              <a:rPr lang="de-DE" baseline="0" dirty="0" smtClean="0"/>
              <a:t> </a:t>
            </a:r>
            <a:r>
              <a:rPr lang="de-DE" baseline="0" dirty="0" err="1" smtClean="0"/>
              <a:t>already</a:t>
            </a:r>
            <a:r>
              <a:rPr lang="de-DE" baseline="0" dirty="0" smtClean="0"/>
              <a:t> </a:t>
            </a:r>
            <a:r>
              <a:rPr lang="de-DE" baseline="0" dirty="0" err="1" smtClean="0"/>
              <a:t>been</a:t>
            </a:r>
            <a:r>
              <a:rPr lang="de-DE" baseline="0" dirty="0" smtClean="0"/>
              <a:t> </a:t>
            </a:r>
            <a:r>
              <a:rPr lang="de-DE" baseline="0" dirty="0" err="1" smtClean="0"/>
              <a:t>planned</a:t>
            </a:r>
            <a:r>
              <a:rPr lang="de-DE" baseline="0" dirty="0" smtClean="0"/>
              <a:t>. </a:t>
            </a:r>
            <a:r>
              <a:rPr lang="de-DE" baseline="0" dirty="0" err="1" smtClean="0"/>
              <a:t>Without</a:t>
            </a:r>
            <a:r>
              <a:rPr lang="de-DE" baseline="0" dirty="0" smtClean="0"/>
              <a:t> </a:t>
            </a:r>
            <a:r>
              <a:rPr lang="de-DE" baseline="0" dirty="0" err="1" smtClean="0"/>
              <a:t>this</a:t>
            </a:r>
            <a:r>
              <a:rPr lang="de-DE" baseline="0" dirty="0" smtClean="0"/>
              <a:t> </a:t>
            </a:r>
            <a:r>
              <a:rPr lang="de-DE" baseline="0" dirty="0" err="1" smtClean="0"/>
              <a:t>highly</a:t>
            </a:r>
            <a:r>
              <a:rPr lang="de-DE" baseline="0" dirty="0" smtClean="0"/>
              <a:t> </a:t>
            </a:r>
            <a:r>
              <a:rPr lang="de-DE" baseline="0" dirty="0" err="1" smtClean="0"/>
              <a:t>detailed</a:t>
            </a:r>
            <a:r>
              <a:rPr lang="de-DE" baseline="0" dirty="0" smtClean="0"/>
              <a:t> </a:t>
            </a:r>
            <a:r>
              <a:rPr lang="de-DE" baseline="0" dirty="0" err="1" smtClean="0"/>
              <a:t>planning</a:t>
            </a:r>
            <a:r>
              <a:rPr lang="de-DE" baseline="0" dirty="0" smtClean="0"/>
              <a:t> </a:t>
            </a:r>
            <a:r>
              <a:rPr lang="de-DE" baseline="0" dirty="0" err="1" smtClean="0"/>
              <a:t>effort</a:t>
            </a:r>
            <a:r>
              <a:rPr lang="de-DE" baseline="0" dirty="0" smtClean="0"/>
              <a:t> </a:t>
            </a:r>
            <a:r>
              <a:rPr lang="de-DE" baseline="0" dirty="0" err="1" smtClean="0"/>
              <a:t>it</a:t>
            </a:r>
            <a:r>
              <a:rPr lang="de-DE" baseline="0" dirty="0" smtClean="0"/>
              <a:t> </a:t>
            </a:r>
            <a:r>
              <a:rPr lang="de-DE" baseline="0" dirty="0" err="1" smtClean="0"/>
              <a:t>would</a:t>
            </a:r>
            <a:r>
              <a:rPr lang="de-DE" baseline="0" dirty="0" smtClean="0"/>
              <a:t> not </a:t>
            </a:r>
            <a:r>
              <a:rPr lang="de-DE" baseline="0" dirty="0" err="1" smtClean="0"/>
              <a:t>have</a:t>
            </a:r>
            <a:r>
              <a:rPr lang="de-DE" baseline="0" dirty="0" smtClean="0"/>
              <a:t> </a:t>
            </a:r>
            <a:r>
              <a:rPr lang="de-DE" baseline="0" dirty="0" err="1" smtClean="0"/>
              <a:t>been</a:t>
            </a:r>
            <a:r>
              <a:rPr lang="de-DE" baseline="0" dirty="0" smtClean="0"/>
              <a:t> </a:t>
            </a:r>
            <a:r>
              <a:rPr lang="de-DE" baseline="0" dirty="0" err="1" smtClean="0"/>
              <a:t>possible</a:t>
            </a:r>
            <a:r>
              <a:rPr lang="de-DE" baseline="0" dirty="0" smtClean="0"/>
              <a:t> </a:t>
            </a:r>
            <a:r>
              <a:rPr lang="de-DE" baseline="0" dirty="0" err="1" smtClean="0"/>
              <a:t>to</a:t>
            </a:r>
            <a:r>
              <a:rPr lang="de-DE" baseline="0" dirty="0" smtClean="0"/>
              <a:t> find </a:t>
            </a:r>
            <a:r>
              <a:rPr lang="de-DE" baseline="0" dirty="0" err="1" smtClean="0"/>
              <a:t>the</a:t>
            </a:r>
            <a:r>
              <a:rPr lang="de-DE" baseline="0" dirty="0" smtClean="0"/>
              <a:t> </a:t>
            </a:r>
            <a:r>
              <a:rPr lang="de-DE" baseline="0" dirty="0" err="1" smtClean="0"/>
              <a:t>solutions</a:t>
            </a:r>
            <a:r>
              <a:rPr lang="de-DE" baseline="0" dirty="0" smtClean="0"/>
              <a:t> </a:t>
            </a:r>
            <a:r>
              <a:rPr lang="de-DE" baseline="0" dirty="0" err="1" smtClean="0"/>
              <a:t>that</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worked</a:t>
            </a:r>
            <a:r>
              <a:rPr lang="de-DE" baseline="0" dirty="0" smtClean="0"/>
              <a:t> out </a:t>
            </a:r>
            <a:r>
              <a:rPr lang="de-DE" baseline="0" dirty="0" err="1" smtClean="0"/>
              <a:t>by</a:t>
            </a:r>
            <a:r>
              <a:rPr lang="de-DE" baseline="0" dirty="0" smtClean="0"/>
              <a:t> </a:t>
            </a:r>
            <a:r>
              <a:rPr lang="de-DE" baseline="0" dirty="0" err="1" smtClean="0"/>
              <a:t>now</a:t>
            </a:r>
            <a:r>
              <a:rPr lang="de-DE" baseline="0" dirty="0" smtClean="0"/>
              <a:t>. </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8CF055DA-704A-4320-AE72-76CD59346712}" type="slidenum">
              <a:rPr lang="en-GB" smtClean="0"/>
              <a:pPr>
                <a:defRPr/>
              </a:pPr>
              <a:t>15</a:t>
            </a:fld>
            <a:endParaRPr lang="en-GB" dirty="0"/>
          </a:p>
        </p:txBody>
      </p:sp>
    </p:spTree>
    <p:extLst>
      <p:ext uri="{BB962C8B-B14F-4D97-AF65-F5344CB8AC3E}">
        <p14:creationId xmlns:p14="http://schemas.microsoft.com/office/powerpoint/2010/main" val="1933916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Deutsch</a:t>
            </a:r>
          </a:p>
          <a:p>
            <a:r>
              <a:rPr lang="de-DE" dirty="0" smtClean="0"/>
              <a:t>Der weitere Zeitplan sieht vor, dass die </a:t>
            </a:r>
            <a:r>
              <a:rPr lang="de-DE" dirty="0" err="1" smtClean="0"/>
              <a:t>Ausführungplanung</a:t>
            </a:r>
            <a:r>
              <a:rPr lang="de-DE" dirty="0" smtClean="0"/>
              <a:t> der Hütten,</a:t>
            </a:r>
            <a:r>
              <a:rPr lang="de-DE" baseline="0" dirty="0" smtClean="0"/>
              <a:t> welche wir zu ca. 50% schon erbracht haben bis August abgeschlossen wird. Danach der Ausschreibungsprozess bis Februar läuft um dann ab April nächsten Jahres mit der Installation beginnen zu können. Mit Inbetriebnahme und Einregulierung der gesamten Anlagen wird voraussichtlich Ende 2015 zu rechnen sein. </a:t>
            </a:r>
          </a:p>
          <a:p>
            <a:r>
              <a:rPr lang="de-DE" baseline="0" dirty="0" smtClean="0"/>
              <a:t>Die Anwendung der gefundenen Lösungen für SASE 1 auf die SASE 2 und 3 sowie der Planungsprozess läuft dann der SASE 1 mit einem Zeitversatz von jeweils 2 bis 3 Monaten nach.</a:t>
            </a:r>
          </a:p>
          <a:p>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Englisch</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In </a:t>
            </a:r>
            <a:r>
              <a:rPr lang="de-DE" baseline="0" dirty="0" err="1" smtClean="0"/>
              <a:t>the</a:t>
            </a:r>
            <a:r>
              <a:rPr lang="de-DE" baseline="0" dirty="0" smtClean="0"/>
              <a:t> time </a:t>
            </a:r>
            <a:r>
              <a:rPr lang="de-DE" baseline="0" dirty="0" err="1" smtClean="0"/>
              <a:t>line</a:t>
            </a:r>
            <a:r>
              <a:rPr lang="de-DE" baseline="0" dirty="0" smtClean="0"/>
              <a:t> </a:t>
            </a:r>
            <a:r>
              <a:rPr lang="de-DE" baseline="0" dirty="0" err="1" smtClean="0"/>
              <a:t>for</a:t>
            </a:r>
            <a:r>
              <a:rPr lang="de-DE" baseline="0" dirty="0" smtClean="0"/>
              <a:t> </a:t>
            </a:r>
            <a:r>
              <a:rPr lang="de-DE" baseline="0" dirty="0" err="1" smtClean="0"/>
              <a:t>these</a:t>
            </a:r>
            <a:r>
              <a:rPr lang="de-DE" baseline="0" dirty="0" smtClean="0"/>
              <a:t> </a:t>
            </a:r>
            <a:r>
              <a:rPr lang="de-DE" baseline="0" dirty="0" err="1" smtClean="0"/>
              <a:t>project</a:t>
            </a:r>
            <a:r>
              <a:rPr lang="de-DE" baseline="0" dirty="0" smtClean="0"/>
              <a:t> </a:t>
            </a:r>
            <a:r>
              <a:rPr lang="de-DE" baseline="0" dirty="0" err="1" smtClean="0"/>
              <a:t>the</a:t>
            </a:r>
            <a:r>
              <a:rPr lang="de-DE" baseline="0" dirty="0" smtClean="0"/>
              <a:t> </a:t>
            </a:r>
            <a:r>
              <a:rPr lang="de-DE" baseline="0" dirty="0" err="1" smtClean="0"/>
              <a:t>detail</a:t>
            </a:r>
            <a:r>
              <a:rPr lang="de-DE" baseline="0" dirty="0" smtClean="0"/>
              <a:t> design, will </a:t>
            </a:r>
            <a:r>
              <a:rPr lang="de-DE" baseline="0" dirty="0" err="1" smtClean="0"/>
              <a:t>be</a:t>
            </a:r>
            <a:r>
              <a:rPr lang="de-DE" baseline="0" dirty="0" smtClean="0"/>
              <a:t> </a:t>
            </a:r>
            <a:r>
              <a:rPr lang="de-DE" baseline="0" dirty="0" err="1" smtClean="0"/>
              <a:t>ready</a:t>
            </a:r>
            <a:r>
              <a:rPr lang="de-DE" baseline="0" dirty="0" smtClean="0"/>
              <a:t> </a:t>
            </a:r>
            <a:r>
              <a:rPr lang="de-DE" baseline="0" dirty="0" err="1" smtClean="0"/>
              <a:t>until</a:t>
            </a:r>
            <a:r>
              <a:rPr lang="de-DE" baseline="0" dirty="0" smtClean="0"/>
              <a:t> </a:t>
            </a:r>
            <a:r>
              <a:rPr lang="de-DE" baseline="0" dirty="0" err="1" smtClean="0"/>
              <a:t>august</a:t>
            </a:r>
            <a:r>
              <a:rPr lang="de-DE" baseline="0" dirty="0" smtClean="0"/>
              <a:t> </a:t>
            </a:r>
            <a:r>
              <a:rPr lang="de-DE" baseline="0" dirty="0" err="1" smtClean="0"/>
              <a:t>this</a:t>
            </a:r>
            <a:r>
              <a:rPr lang="de-DE" baseline="0" dirty="0" smtClean="0"/>
              <a:t> </a:t>
            </a:r>
            <a:r>
              <a:rPr lang="de-DE" baseline="0" dirty="0" err="1" smtClean="0"/>
              <a:t>year</a:t>
            </a:r>
            <a:r>
              <a:rPr lang="de-DE" baseline="0" dirty="0" smtClean="0"/>
              <a:t>. </a:t>
            </a:r>
            <a:r>
              <a:rPr lang="de-DE" baseline="0" dirty="0" err="1" smtClean="0"/>
              <a:t>Afterwards</a:t>
            </a:r>
            <a:r>
              <a:rPr lang="de-DE" baseline="0" dirty="0" smtClean="0"/>
              <a:t> </a:t>
            </a:r>
            <a:r>
              <a:rPr lang="de-DE" baseline="0" dirty="0" err="1" smtClean="0"/>
              <a:t>the</a:t>
            </a:r>
            <a:r>
              <a:rPr lang="de-DE" baseline="0" dirty="0" smtClean="0"/>
              <a:t> </a:t>
            </a:r>
            <a:r>
              <a:rPr lang="de-DE" baseline="0" dirty="0" err="1" smtClean="0"/>
              <a:t>call</a:t>
            </a:r>
            <a:r>
              <a:rPr lang="de-DE" baseline="0" dirty="0" smtClean="0"/>
              <a:t> </a:t>
            </a:r>
            <a:r>
              <a:rPr lang="de-DE" baseline="0" dirty="0" err="1" smtClean="0"/>
              <a:t>for</a:t>
            </a:r>
            <a:r>
              <a:rPr lang="de-DE" baseline="0" dirty="0" smtClean="0"/>
              <a:t> </a:t>
            </a:r>
            <a:r>
              <a:rPr lang="de-DE" baseline="0" dirty="0" err="1" smtClean="0"/>
              <a:t>tender</a:t>
            </a:r>
            <a:r>
              <a:rPr lang="de-DE" baseline="0" dirty="0" smtClean="0"/>
              <a:t> will </a:t>
            </a:r>
            <a:r>
              <a:rPr lang="de-DE" baseline="0" dirty="0" err="1" smtClean="0"/>
              <a:t>be</a:t>
            </a:r>
            <a:r>
              <a:rPr lang="de-DE" baseline="0" dirty="0" smtClean="0"/>
              <a:t> </a:t>
            </a:r>
            <a:r>
              <a:rPr lang="de-DE" baseline="0" dirty="0" err="1" smtClean="0"/>
              <a:t>terminated</a:t>
            </a:r>
            <a:r>
              <a:rPr lang="de-DE" baseline="0" dirty="0" smtClean="0"/>
              <a:t> in </a:t>
            </a:r>
            <a:r>
              <a:rPr lang="de-DE" baseline="0" dirty="0" err="1" smtClean="0"/>
              <a:t>february</a:t>
            </a:r>
            <a:r>
              <a:rPr lang="de-DE" baseline="0" dirty="0" smtClean="0"/>
              <a:t> </a:t>
            </a:r>
            <a:r>
              <a:rPr lang="de-DE" baseline="0" dirty="0" err="1" smtClean="0"/>
              <a:t>next</a:t>
            </a:r>
            <a:r>
              <a:rPr lang="de-DE" baseline="0" dirty="0" smtClean="0"/>
              <a:t> </a:t>
            </a:r>
            <a:r>
              <a:rPr lang="de-DE" baseline="0" dirty="0" err="1" smtClean="0"/>
              <a:t>year</a:t>
            </a:r>
            <a:r>
              <a:rPr lang="de-DE" baseline="0" dirty="0" smtClean="0"/>
              <a:t>. The </a:t>
            </a:r>
            <a:r>
              <a:rPr lang="de-DE" baseline="0" dirty="0" err="1" smtClean="0"/>
              <a:t>installation</a:t>
            </a:r>
            <a:r>
              <a:rPr lang="de-DE" baseline="0" dirty="0" smtClean="0"/>
              <a:t> </a:t>
            </a:r>
            <a:r>
              <a:rPr lang="de-DE" baseline="0" dirty="0" err="1" smtClean="0"/>
              <a:t>process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started</a:t>
            </a:r>
            <a:r>
              <a:rPr lang="de-DE" baseline="0" dirty="0" smtClean="0"/>
              <a:t> in April 2015 </a:t>
            </a:r>
            <a:r>
              <a:rPr lang="de-DE" baseline="0" dirty="0" err="1" smtClean="0"/>
              <a:t>and</a:t>
            </a:r>
            <a:r>
              <a:rPr lang="de-DE" baseline="0" dirty="0" smtClean="0"/>
              <a:t> </a:t>
            </a:r>
            <a:r>
              <a:rPr lang="de-DE" baseline="0" dirty="0" err="1" smtClean="0"/>
              <a:t>given</a:t>
            </a:r>
            <a:r>
              <a:rPr lang="de-DE" baseline="0" dirty="0" smtClean="0"/>
              <a:t> a smooth </a:t>
            </a:r>
            <a:r>
              <a:rPr lang="de-DE" baseline="0" dirty="0" err="1" smtClean="0"/>
              <a:t>process</a:t>
            </a:r>
            <a:r>
              <a:rPr lang="de-DE" baseline="0" dirty="0" smtClean="0"/>
              <a:t> </a:t>
            </a:r>
            <a:r>
              <a:rPr lang="de-DE" baseline="0" dirty="0" err="1" smtClean="0"/>
              <a:t>the</a:t>
            </a:r>
            <a:r>
              <a:rPr lang="de-DE" baseline="0" dirty="0" smtClean="0"/>
              <a:t> </a:t>
            </a:r>
            <a:r>
              <a:rPr lang="de-DE" baseline="0" dirty="0" err="1" smtClean="0"/>
              <a:t>hutches</a:t>
            </a:r>
            <a:r>
              <a:rPr lang="de-DE" baseline="0" dirty="0" smtClean="0"/>
              <a:t> </a:t>
            </a:r>
            <a:r>
              <a:rPr lang="de-DE" baseline="0" dirty="0" err="1" smtClean="0"/>
              <a:t>of</a:t>
            </a:r>
            <a:r>
              <a:rPr lang="de-DE" baseline="0" dirty="0" smtClean="0"/>
              <a:t> SASE 1 </a:t>
            </a:r>
            <a:r>
              <a:rPr lang="de-DE" baseline="0" dirty="0" err="1" smtClean="0"/>
              <a:t>should</a:t>
            </a:r>
            <a:r>
              <a:rPr lang="de-DE" baseline="0" dirty="0" smtClean="0"/>
              <a:t> </a:t>
            </a:r>
            <a:r>
              <a:rPr lang="de-DE" baseline="0" dirty="0" err="1" smtClean="0"/>
              <a:t>be</a:t>
            </a:r>
            <a:r>
              <a:rPr lang="de-DE" baseline="0" dirty="0" smtClean="0"/>
              <a:t> </a:t>
            </a:r>
            <a:r>
              <a:rPr lang="de-DE" baseline="0" dirty="0" err="1" smtClean="0"/>
              <a:t>ready</a:t>
            </a:r>
            <a:r>
              <a:rPr lang="de-DE" baseline="0" dirty="0" smtClean="0"/>
              <a:t> </a:t>
            </a:r>
            <a:r>
              <a:rPr lang="de-DE" baseline="0" dirty="0" err="1" smtClean="0"/>
              <a:t>for</a:t>
            </a:r>
            <a:r>
              <a:rPr lang="de-DE" baseline="0" dirty="0" smtClean="0"/>
              <a:t> </a:t>
            </a:r>
            <a:r>
              <a:rPr lang="de-DE" baseline="0" dirty="0" err="1" smtClean="0"/>
              <a:t>the</a:t>
            </a:r>
            <a:r>
              <a:rPr lang="de-DE" baseline="0" dirty="0" smtClean="0"/>
              <a:t> beam in </a:t>
            </a:r>
            <a:r>
              <a:rPr lang="de-DE" baseline="0" dirty="0" err="1" smtClean="0"/>
              <a:t>December</a:t>
            </a:r>
            <a:r>
              <a:rPr lang="de-DE" baseline="0" dirty="0" smtClean="0"/>
              <a:t> 2015.</a:t>
            </a:r>
          </a:p>
          <a:p>
            <a:endParaRPr lang="de-DE" baseline="0" dirty="0" smtClean="0"/>
          </a:p>
          <a:p>
            <a:r>
              <a:rPr lang="de-DE" baseline="0" dirty="0" err="1" smtClean="0"/>
              <a:t>For</a:t>
            </a:r>
            <a:r>
              <a:rPr lang="de-DE" baseline="0" dirty="0" smtClean="0"/>
              <a:t> SASE 2 </a:t>
            </a:r>
            <a:r>
              <a:rPr lang="de-DE" baseline="0" dirty="0" err="1" smtClean="0"/>
              <a:t>and</a:t>
            </a:r>
            <a:r>
              <a:rPr lang="de-DE" baseline="0" dirty="0" smtClean="0"/>
              <a:t> 3 </a:t>
            </a:r>
            <a:r>
              <a:rPr lang="de-DE" baseline="0" dirty="0" err="1" smtClean="0"/>
              <a:t>we</a:t>
            </a:r>
            <a:r>
              <a:rPr lang="de-DE" baseline="0" dirty="0" smtClean="0"/>
              <a:t> will </a:t>
            </a:r>
            <a:r>
              <a:rPr lang="de-DE" baseline="0" dirty="0" err="1" smtClean="0"/>
              <a:t>have</a:t>
            </a:r>
            <a:r>
              <a:rPr lang="de-DE" baseline="0" dirty="0" smtClean="0"/>
              <a:t> a </a:t>
            </a:r>
            <a:r>
              <a:rPr lang="de-DE" baseline="0" dirty="0" err="1" smtClean="0"/>
              <a:t>transfer</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approach</a:t>
            </a:r>
            <a:r>
              <a:rPr lang="de-DE" baseline="0" dirty="0" smtClean="0"/>
              <a:t>. These </a:t>
            </a:r>
            <a:r>
              <a:rPr lang="de-DE" baseline="0" dirty="0" err="1" smtClean="0"/>
              <a:t>two</a:t>
            </a:r>
            <a:r>
              <a:rPr lang="de-DE" baseline="0" dirty="0" smtClean="0"/>
              <a:t> SASES will follow </a:t>
            </a:r>
            <a:r>
              <a:rPr lang="de-DE" baseline="0" dirty="0" err="1" smtClean="0"/>
              <a:t>up</a:t>
            </a:r>
            <a:r>
              <a:rPr lang="de-DE" baseline="0" dirty="0" smtClean="0"/>
              <a:t> </a:t>
            </a:r>
            <a:r>
              <a:rPr lang="de-DE" baseline="0" dirty="0" err="1" smtClean="0"/>
              <a:t>the</a:t>
            </a:r>
            <a:r>
              <a:rPr lang="de-DE" baseline="0" dirty="0" smtClean="0"/>
              <a:t> </a:t>
            </a:r>
            <a:r>
              <a:rPr lang="de-DE" baseline="0" dirty="0" err="1" smtClean="0"/>
              <a:t>planning</a:t>
            </a:r>
            <a:r>
              <a:rPr lang="de-DE" baseline="0" dirty="0" smtClean="0"/>
              <a:t> </a:t>
            </a:r>
            <a:r>
              <a:rPr lang="de-DE" baseline="0" dirty="0" err="1" smtClean="0"/>
              <a:t>process</a:t>
            </a:r>
            <a:r>
              <a:rPr lang="de-DE" baseline="0" dirty="0" smtClean="0"/>
              <a:t> </a:t>
            </a:r>
            <a:r>
              <a:rPr lang="de-DE" baseline="0" dirty="0" err="1" smtClean="0"/>
              <a:t>withe</a:t>
            </a:r>
            <a:r>
              <a:rPr lang="de-DE" baseline="0" dirty="0" smtClean="0"/>
              <a:t> a </a:t>
            </a:r>
            <a:r>
              <a:rPr lang="de-DE" baseline="0" dirty="0" err="1" smtClean="0"/>
              <a:t>delay</a:t>
            </a:r>
            <a:r>
              <a:rPr lang="de-DE" baseline="0" dirty="0" smtClean="0"/>
              <a:t> </a:t>
            </a:r>
            <a:r>
              <a:rPr lang="de-DE" baseline="0" dirty="0" err="1" smtClean="0"/>
              <a:t>of</a:t>
            </a:r>
            <a:r>
              <a:rPr lang="de-DE" baseline="0" dirty="0" smtClean="0"/>
              <a:t> </a:t>
            </a:r>
            <a:r>
              <a:rPr lang="de-DE" baseline="0" dirty="0" err="1" smtClean="0"/>
              <a:t>two</a:t>
            </a:r>
            <a:r>
              <a:rPr lang="de-DE" baseline="0" dirty="0" smtClean="0"/>
              <a:t> </a:t>
            </a:r>
            <a:r>
              <a:rPr lang="de-DE" baseline="0" dirty="0" err="1" smtClean="0"/>
              <a:t>to</a:t>
            </a:r>
            <a:r>
              <a:rPr lang="de-DE" baseline="0" dirty="0" smtClean="0"/>
              <a:t> </a:t>
            </a:r>
            <a:r>
              <a:rPr lang="de-DE" baseline="0" dirty="0" err="1" smtClean="0"/>
              <a:t>three</a:t>
            </a:r>
            <a:r>
              <a:rPr lang="de-DE" baseline="0" dirty="0" smtClean="0"/>
              <a:t> </a:t>
            </a:r>
            <a:r>
              <a:rPr lang="de-DE" baseline="0" dirty="0" err="1" smtClean="0"/>
              <a:t>monts</a:t>
            </a:r>
            <a:r>
              <a:rPr lang="de-DE" baseline="0" dirty="0" smtClean="0"/>
              <a:t> </a:t>
            </a:r>
            <a:r>
              <a:rPr lang="de-DE" baseline="0" dirty="0" err="1" smtClean="0"/>
              <a:t>each</a:t>
            </a:r>
            <a:r>
              <a:rPr lang="de-DE" baseline="0" dirty="0" smtClean="0"/>
              <a:t>. </a:t>
            </a:r>
          </a:p>
        </p:txBody>
      </p:sp>
      <p:sp>
        <p:nvSpPr>
          <p:cNvPr id="4" name="Foliennummernplatzhalter 3"/>
          <p:cNvSpPr>
            <a:spLocks noGrp="1"/>
          </p:cNvSpPr>
          <p:nvPr>
            <p:ph type="sldNum" sz="quarter" idx="10"/>
          </p:nvPr>
        </p:nvSpPr>
        <p:spPr/>
        <p:txBody>
          <a:bodyPr/>
          <a:lstStyle/>
          <a:p>
            <a:pPr>
              <a:defRPr/>
            </a:pPr>
            <a:fld id="{8CF055DA-704A-4320-AE72-76CD59346712}" type="slidenum">
              <a:rPr lang="en-GB" smtClean="0"/>
              <a:pPr>
                <a:defRPr/>
              </a:pPr>
              <a:t>16</a:t>
            </a:fld>
            <a:endParaRPr lang="en-GB" dirty="0"/>
          </a:p>
        </p:txBody>
      </p:sp>
    </p:spTree>
    <p:extLst>
      <p:ext uri="{BB962C8B-B14F-4D97-AF65-F5344CB8AC3E}">
        <p14:creationId xmlns:p14="http://schemas.microsoft.com/office/powerpoint/2010/main" val="1812254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Deutsch</a:t>
            </a:r>
          </a:p>
          <a:p>
            <a:r>
              <a:rPr lang="de-DE" dirty="0" smtClean="0"/>
              <a:t>Dabei</a:t>
            </a:r>
            <a:r>
              <a:rPr lang="de-DE" baseline="0" dirty="0" smtClean="0"/>
              <a:t> möchten ich kurz auf die Historie eingehen und Ihnen am konkreten Beispiel den Entwicklungsprozess der momentan erstellten Lösung aufzeigen.</a:t>
            </a:r>
          </a:p>
          <a:p>
            <a:r>
              <a:rPr lang="de-DE" baseline="0" dirty="0" smtClean="0"/>
              <a:t>Im ersten Schritt gehe ich dazu auf die für die Vorplanung genutzten Eingangsdaten ein und stelle das Ergebnis dar. </a:t>
            </a:r>
          </a:p>
          <a:p>
            <a:r>
              <a:rPr lang="de-DE" baseline="0" dirty="0" smtClean="0"/>
              <a:t>Daraufhin wurden die bis dahin dargestellten technischen Lösungen in Detailgesprächen spezifiziert und daraufhin eine angepasste Lösung für verschiedene Bereiche erarbeitet.</a:t>
            </a:r>
          </a:p>
          <a:p>
            <a:endParaRPr lang="de-DE" baseline="0" dirty="0" smtClean="0"/>
          </a:p>
          <a:p>
            <a:r>
              <a:rPr lang="de-DE" baseline="0" dirty="0" smtClean="0"/>
              <a:t>Als Vorschau möchte ich Ihnen am Ende noch darstellen wie wir uns den weiteren Projektfortschritt vorstellen können.</a:t>
            </a:r>
          </a:p>
          <a:p>
            <a:endParaRPr lang="de-DE" baseline="0" dirty="0" smtClean="0"/>
          </a:p>
          <a:p>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Englisch</a:t>
            </a:r>
          </a:p>
          <a:p>
            <a:r>
              <a:rPr lang="en-GB" sz="1200" kern="1200" dirty="0" smtClean="0">
                <a:solidFill>
                  <a:schemeClr val="tx1"/>
                </a:solidFill>
                <a:effectLst/>
                <a:latin typeface="+mn-lt"/>
                <a:ea typeface="+mn-ea"/>
                <a:cs typeface="+mn-cs"/>
              </a:rPr>
              <a:t>I would like to explain to you the development process </a:t>
            </a:r>
            <a:r>
              <a:rPr lang="en-GB" sz="1200" kern="1200" dirty="0" smtClean="0">
                <a:solidFill>
                  <a:schemeClr val="tx1"/>
                </a:solidFill>
                <a:effectLst/>
                <a:latin typeface="+mn-lt"/>
                <a:ea typeface="+mn-ea"/>
                <a:cs typeface="+mn-cs"/>
              </a:rPr>
              <a:t>up to the </a:t>
            </a:r>
            <a:r>
              <a:rPr lang="en-GB" sz="1200" kern="1200" dirty="0" smtClean="0">
                <a:solidFill>
                  <a:schemeClr val="tx1"/>
                </a:solidFill>
                <a:effectLst/>
                <a:latin typeface="+mn-lt"/>
                <a:ea typeface="+mn-ea"/>
                <a:cs typeface="+mn-cs"/>
              </a:rPr>
              <a:t>current solution using a special example.</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 will start with the input data which we used and </a:t>
            </a:r>
            <a:r>
              <a:rPr lang="en-GB" sz="1200" kern="1200" dirty="0" smtClean="0">
                <a:solidFill>
                  <a:schemeClr val="tx1"/>
                </a:solidFill>
                <a:effectLst/>
                <a:latin typeface="+mn-lt"/>
                <a:ea typeface="+mn-ea"/>
                <a:cs typeface="+mn-cs"/>
              </a:rPr>
              <a:t>present </a:t>
            </a:r>
            <a:r>
              <a:rPr lang="en-GB" sz="1200" kern="1200" dirty="0" smtClean="0">
                <a:solidFill>
                  <a:schemeClr val="tx1"/>
                </a:solidFill>
                <a:effectLst/>
                <a:latin typeface="+mn-lt"/>
                <a:ea typeface="+mn-ea"/>
                <a:cs typeface="+mn-cs"/>
              </a:rPr>
              <a:t>you the result of the first project </a:t>
            </a:r>
            <a:r>
              <a:rPr lang="en-GB" sz="1200" kern="1200" dirty="0" smtClean="0">
                <a:solidFill>
                  <a:schemeClr val="tx1"/>
                </a:solidFill>
                <a:effectLst/>
                <a:latin typeface="+mn-lt"/>
                <a:ea typeface="+mn-ea"/>
                <a:cs typeface="+mn-cs"/>
              </a:rPr>
              <a:t>phase, the </a:t>
            </a:r>
            <a:r>
              <a:rPr lang="en-GB" sz="1200" kern="1200" dirty="0" smtClean="0">
                <a:solidFill>
                  <a:schemeClr val="tx1"/>
                </a:solidFill>
                <a:effectLst/>
                <a:latin typeface="+mn-lt"/>
                <a:ea typeface="+mn-ea"/>
                <a:cs typeface="+mn-cs"/>
              </a:rPr>
              <a:t>so-called conceptual design.</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Following the conceptual </a:t>
            </a:r>
            <a:r>
              <a:rPr lang="en-GB" sz="1200" kern="1200" dirty="0" smtClean="0">
                <a:solidFill>
                  <a:schemeClr val="tx1"/>
                </a:solidFill>
                <a:effectLst/>
                <a:latin typeface="+mn-lt"/>
                <a:ea typeface="+mn-ea"/>
                <a:cs typeface="+mn-cs"/>
              </a:rPr>
              <a:t>design, </a:t>
            </a:r>
            <a:r>
              <a:rPr lang="en-GB" sz="1200" kern="1200" dirty="0" smtClean="0">
                <a:solidFill>
                  <a:schemeClr val="tx1"/>
                </a:solidFill>
                <a:effectLst/>
                <a:latin typeface="+mn-lt"/>
                <a:ea typeface="+mn-ea"/>
                <a:cs typeface="+mn-cs"/>
              </a:rPr>
              <a:t>we specified and detailed the technical approaches on the basis of interviews with the users. </a:t>
            </a:r>
            <a:r>
              <a:rPr lang="en-GB" sz="1200" kern="1200" dirty="0" smtClean="0">
                <a:solidFill>
                  <a:schemeClr val="tx1"/>
                </a:solidFill>
                <a:effectLst/>
                <a:latin typeface="+mn-lt"/>
                <a:ea typeface="+mn-ea"/>
                <a:cs typeface="+mn-cs"/>
              </a:rPr>
              <a:t>Hereupon, </a:t>
            </a:r>
            <a:r>
              <a:rPr lang="en-GB" sz="1200" kern="1200" dirty="0" smtClean="0">
                <a:solidFill>
                  <a:schemeClr val="tx1"/>
                </a:solidFill>
                <a:effectLst/>
                <a:latin typeface="+mn-lt"/>
                <a:ea typeface="+mn-ea"/>
                <a:cs typeface="+mn-cs"/>
              </a:rPr>
              <a:t>we generated the basic design which contains an adapted solution for the different areas.</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Finally I’d like to give you a preview </a:t>
            </a:r>
            <a:r>
              <a:rPr lang="en-GB" sz="1200" kern="1200" dirty="0" smtClean="0">
                <a:solidFill>
                  <a:schemeClr val="tx1"/>
                </a:solidFill>
                <a:effectLst/>
                <a:latin typeface="+mn-lt"/>
                <a:ea typeface="+mn-ea"/>
                <a:cs typeface="+mn-cs"/>
              </a:rPr>
              <a:t>of how </a:t>
            </a:r>
            <a:r>
              <a:rPr lang="en-GB" sz="1200" kern="1200" dirty="0" smtClean="0">
                <a:solidFill>
                  <a:schemeClr val="tx1"/>
                </a:solidFill>
                <a:effectLst/>
                <a:latin typeface="+mn-lt"/>
                <a:ea typeface="+mn-ea"/>
                <a:cs typeface="+mn-cs"/>
              </a:rPr>
              <a:t>we could imagine the further project phases.</a:t>
            </a:r>
            <a:endParaRPr lang="de-DE" sz="1200" kern="1200" dirty="0" smtClean="0">
              <a:solidFill>
                <a:schemeClr val="tx1"/>
              </a:solidFill>
              <a:effectLst/>
              <a:latin typeface="+mn-lt"/>
              <a:ea typeface="+mn-ea"/>
              <a:cs typeface="+mn-cs"/>
            </a:endParaRPr>
          </a:p>
          <a:p>
            <a:endParaRPr lang="de-DE" baseline="0" dirty="0" smtClean="0"/>
          </a:p>
        </p:txBody>
      </p:sp>
      <p:sp>
        <p:nvSpPr>
          <p:cNvPr id="4" name="Foliennummernplatzhalter 3"/>
          <p:cNvSpPr>
            <a:spLocks noGrp="1"/>
          </p:cNvSpPr>
          <p:nvPr>
            <p:ph type="sldNum" sz="quarter" idx="10"/>
          </p:nvPr>
        </p:nvSpPr>
        <p:spPr/>
        <p:txBody>
          <a:bodyPr/>
          <a:lstStyle/>
          <a:p>
            <a:pPr>
              <a:defRPr/>
            </a:pPr>
            <a:fld id="{8CF055DA-704A-4320-AE72-76CD59346712}" type="slidenum">
              <a:rPr lang="en-GB" smtClean="0"/>
              <a:pPr>
                <a:defRPr/>
              </a:pPr>
              <a:t>2</a:t>
            </a:fld>
            <a:endParaRPr lang="en-GB" dirty="0"/>
          </a:p>
        </p:txBody>
      </p:sp>
    </p:spTree>
    <p:extLst>
      <p:ext uri="{BB962C8B-B14F-4D97-AF65-F5344CB8AC3E}">
        <p14:creationId xmlns:p14="http://schemas.microsoft.com/office/powerpoint/2010/main" val="327616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Deutsch</a:t>
            </a:r>
          </a:p>
          <a:p>
            <a:r>
              <a:rPr lang="de-DE" dirty="0" smtClean="0"/>
              <a:t>In der Vorplanung wurde von einer</a:t>
            </a:r>
            <a:r>
              <a:rPr lang="de-DE" baseline="0" dirty="0" smtClean="0"/>
              <a:t> einheitlichen Klimatisierung mit kleinen Präzisionsklimageräten ausgegangen. Dabei gab es die Anforderung vom zentralen Laserraum sowie FXE – Experiment von 21°C +- 0,5K und einer Feuchtigkeit von 45% und einer inneren Last von 11kW.</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Für den Raum SPB-Experiment war damals die Anforderung von 21°C +- 0,1K und einer Feuchtigkeit von 45% und einer inneren Last von 19kW.</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Die technische Lösung zog ein großes zentrales Klimagerät mit enorm großen Kanalquerschnitten sowie Kosten für die Klimatisierung nach sich.</a:t>
            </a:r>
          </a:p>
          <a:p>
            <a:endParaRPr lang="de-DE" baseline="0" dirty="0" smtClean="0"/>
          </a:p>
          <a:p>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Englisch</a:t>
            </a:r>
          </a:p>
          <a:p>
            <a:r>
              <a:rPr lang="en-GB" sz="1200" kern="1200" dirty="0" smtClean="0">
                <a:solidFill>
                  <a:schemeClr val="tx1"/>
                </a:solidFill>
                <a:effectLst/>
                <a:latin typeface="+mn-lt"/>
                <a:ea typeface="+mn-ea"/>
                <a:cs typeface="+mn-cs"/>
              </a:rPr>
              <a:t>A uniform air conditioning with small precision air conditioning units was designed in the first phase.</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requirements of the central laser room as well as FXE experiment were defined with a temperature of 21 °C and stability of +/- 0,5 K, a humidity of 45 % and an interior load of 11 KW.</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requirements of the SPB experiment were defined with a temperature of 21 °C and stability of +/- 0,1 K, a humidity of 45 % and an interior load of 19 KW.</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technical solution based </a:t>
            </a:r>
            <a:r>
              <a:rPr lang="en-GB" sz="1200" kern="1200" dirty="0" smtClean="0">
                <a:solidFill>
                  <a:schemeClr val="tx1"/>
                </a:solidFill>
                <a:effectLst/>
                <a:latin typeface="+mn-lt"/>
                <a:ea typeface="+mn-ea"/>
                <a:cs typeface="+mn-cs"/>
              </a:rPr>
              <a:t>of </a:t>
            </a:r>
            <a:r>
              <a:rPr lang="en-GB" sz="1200" kern="1200" dirty="0" smtClean="0">
                <a:solidFill>
                  <a:schemeClr val="tx1"/>
                </a:solidFill>
                <a:effectLst/>
                <a:latin typeface="+mn-lt"/>
                <a:ea typeface="+mn-ea"/>
                <a:cs typeface="+mn-cs"/>
              </a:rPr>
              <a:t>these requirements involved a big central air conditioning unit with enormously large duct cross-sections as well as high costs for the air conditioning itself.</a:t>
            </a:r>
            <a:endParaRPr lang="de-DE" sz="1200" kern="1200" dirty="0" smtClean="0">
              <a:solidFill>
                <a:schemeClr val="tx1"/>
              </a:solidFill>
              <a:effectLst/>
              <a:latin typeface="+mn-lt"/>
              <a:ea typeface="+mn-ea"/>
              <a:cs typeface="+mn-cs"/>
            </a:endParaRPr>
          </a:p>
          <a:p>
            <a:endParaRPr lang="de-DE" baseline="0" dirty="0" smtClean="0"/>
          </a:p>
        </p:txBody>
      </p:sp>
      <p:sp>
        <p:nvSpPr>
          <p:cNvPr id="4" name="Foliennummernplatzhalter 3"/>
          <p:cNvSpPr>
            <a:spLocks noGrp="1"/>
          </p:cNvSpPr>
          <p:nvPr>
            <p:ph type="sldNum" sz="quarter" idx="10"/>
          </p:nvPr>
        </p:nvSpPr>
        <p:spPr/>
        <p:txBody>
          <a:bodyPr/>
          <a:lstStyle/>
          <a:p>
            <a:pPr>
              <a:defRPr/>
            </a:pPr>
            <a:fld id="{8CF055DA-704A-4320-AE72-76CD59346712}" type="slidenum">
              <a:rPr lang="en-GB" smtClean="0"/>
              <a:pPr>
                <a:defRPr/>
              </a:pPr>
              <a:t>3</a:t>
            </a:fld>
            <a:endParaRPr lang="en-GB" dirty="0"/>
          </a:p>
        </p:txBody>
      </p:sp>
    </p:spTree>
    <p:extLst>
      <p:ext uri="{BB962C8B-B14F-4D97-AF65-F5344CB8AC3E}">
        <p14:creationId xmlns:p14="http://schemas.microsoft.com/office/powerpoint/2010/main" val="255643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Deutsch</a:t>
            </a:r>
          </a:p>
          <a:p>
            <a:r>
              <a:rPr lang="de-DE" dirty="0" smtClean="0"/>
              <a:t>Im nächsten Schritt wurde</a:t>
            </a:r>
            <a:r>
              <a:rPr lang="de-DE" baseline="0" dirty="0" smtClean="0"/>
              <a:t> mit den Nutzern die Klimatisierung spezifiziert.</a:t>
            </a:r>
          </a:p>
          <a:p>
            <a:r>
              <a:rPr lang="de-DE" baseline="0" dirty="0" smtClean="0"/>
              <a:t>Hauptaugenmerk lag dabei darauf herauszubekommen, wo die thermischen Lasten auftreten und wo die klimatischen Bedingungen erfüllt sein müssen. </a:t>
            </a:r>
          </a:p>
          <a:p>
            <a:endParaRPr lang="de-DE" baseline="0" dirty="0" smtClean="0"/>
          </a:p>
          <a:p>
            <a:r>
              <a:rPr lang="de-DE" baseline="0" dirty="0" smtClean="0"/>
              <a:t>Daraus resultiert die Splittung der Hütten in zwei Bereiche, z.B. mit den hohen Anforderungen über dem Experiment mit drastisch reduzierten thermischen Lasten und weniger hohen Anforderungen abseits des Experiments mit weniger Temperaturstabilität und höheren Lasten.</a:t>
            </a:r>
          </a:p>
          <a:p>
            <a:endParaRPr lang="de-DE" baseline="0" dirty="0" smtClean="0"/>
          </a:p>
          <a:p>
            <a:r>
              <a:rPr lang="de-DE" baseline="0" dirty="0" smtClean="0"/>
              <a:t>Darauf folgend wurden die einzelnen Hütten untersucht hinsichtlich ihrer Raumgeometrie, inneren Anordnungen des Experiments, Vorhandensein von Kranen. Daraufhin folgte die Herausforderung die Versorgungstechnik und hauptsächlich die Lüftungstechnik in den Räumen unterzubekommen.</a:t>
            </a:r>
          </a:p>
          <a:p>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Englisch</a:t>
            </a:r>
          </a:p>
          <a:p>
            <a:r>
              <a:rPr lang="en-GB" sz="1200" kern="1200" dirty="0" smtClean="0">
                <a:solidFill>
                  <a:schemeClr val="tx1"/>
                </a:solidFill>
                <a:effectLst/>
                <a:latin typeface="+mn-lt"/>
                <a:ea typeface="+mn-ea"/>
                <a:cs typeface="+mn-cs"/>
              </a:rPr>
              <a:t>In the next step we specified the air conditioning with the users in common.</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main focus was to find </a:t>
            </a:r>
            <a:r>
              <a:rPr lang="en-GB" sz="1200" kern="1200" dirty="0" smtClean="0">
                <a:solidFill>
                  <a:schemeClr val="tx1"/>
                </a:solidFill>
                <a:effectLst/>
                <a:latin typeface="+mn-lt"/>
                <a:ea typeface="+mn-ea"/>
                <a:cs typeface="+mn-cs"/>
              </a:rPr>
              <a:t>out: </a:t>
            </a:r>
            <a:r>
              <a:rPr lang="en-GB" sz="1200" kern="1200" dirty="0" smtClean="0">
                <a:solidFill>
                  <a:schemeClr val="tx1"/>
                </a:solidFill>
                <a:effectLst/>
                <a:latin typeface="+mn-lt"/>
                <a:ea typeface="+mn-ea"/>
                <a:cs typeface="+mn-cs"/>
              </a:rPr>
              <a:t>where are the thermal loads located exactly, and where do the specific climatic requirements apply?</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a:t>
            </a:r>
            <a:r>
              <a:rPr lang="en-GB" sz="1200" kern="1200" dirty="0" smtClean="0">
                <a:solidFill>
                  <a:schemeClr val="tx1"/>
                </a:solidFill>
                <a:effectLst/>
                <a:latin typeface="+mn-lt"/>
                <a:ea typeface="+mn-ea"/>
                <a:cs typeface="+mn-cs"/>
              </a:rPr>
              <a:t>reached </a:t>
            </a:r>
            <a:r>
              <a:rPr lang="en-GB" sz="1200" kern="1200" dirty="0" smtClean="0">
                <a:solidFill>
                  <a:schemeClr val="tx1"/>
                </a:solidFill>
                <a:effectLst/>
                <a:latin typeface="+mn-lt"/>
                <a:ea typeface="+mn-ea"/>
                <a:cs typeface="+mn-cs"/>
              </a:rPr>
              <a:t>the conclusion that the hutches have to be separated in two climatic zones, for instant an area with high requirements over the experiment with drastically reduced thermal loads as well as an area with </a:t>
            </a:r>
            <a:r>
              <a:rPr lang="en-GB" sz="1200" kern="1200" dirty="0" smtClean="0">
                <a:solidFill>
                  <a:schemeClr val="tx1"/>
                </a:solidFill>
                <a:effectLst/>
                <a:latin typeface="+mn-lt"/>
                <a:ea typeface="+mn-ea"/>
                <a:cs typeface="+mn-cs"/>
              </a:rPr>
              <a:t>less </a:t>
            </a:r>
            <a:r>
              <a:rPr lang="en-GB" sz="1200" kern="1200" dirty="0" smtClean="0">
                <a:solidFill>
                  <a:schemeClr val="tx1"/>
                </a:solidFill>
                <a:effectLst/>
                <a:latin typeface="+mn-lt"/>
                <a:ea typeface="+mn-ea"/>
                <a:cs typeface="+mn-cs"/>
              </a:rPr>
              <a:t>requirements aside of the experiment with </a:t>
            </a:r>
            <a:r>
              <a:rPr lang="en-GB" sz="1200" kern="1200" dirty="0" smtClean="0">
                <a:solidFill>
                  <a:schemeClr val="tx1"/>
                </a:solidFill>
                <a:effectLst/>
                <a:latin typeface="+mn-lt"/>
                <a:ea typeface="+mn-ea"/>
                <a:cs typeface="+mn-cs"/>
              </a:rPr>
              <a:t>less </a:t>
            </a:r>
            <a:r>
              <a:rPr lang="en-GB" sz="1200" kern="1200" dirty="0" smtClean="0">
                <a:solidFill>
                  <a:schemeClr val="tx1"/>
                </a:solidFill>
                <a:effectLst/>
                <a:latin typeface="+mn-lt"/>
                <a:ea typeface="+mn-ea"/>
                <a:cs typeface="+mn-cs"/>
              </a:rPr>
              <a:t>temperature stability and higher thermal loads.</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Hereupon we analysed the individual hutches with regard to the spatial geometry, interior disposition of the experiment and existence of a crane. The placing of the </a:t>
            </a:r>
            <a:r>
              <a:rPr lang="en-GB" sz="1200" kern="1200" dirty="0" smtClean="0">
                <a:solidFill>
                  <a:schemeClr val="tx1"/>
                </a:solidFill>
                <a:effectLst/>
                <a:latin typeface="+mn-lt"/>
                <a:ea typeface="+mn-ea"/>
                <a:cs typeface="+mn-cs"/>
              </a:rPr>
              <a:t>utility, </a:t>
            </a:r>
            <a:r>
              <a:rPr lang="en-GB" sz="1200" kern="1200" dirty="0" smtClean="0">
                <a:solidFill>
                  <a:schemeClr val="tx1"/>
                </a:solidFill>
                <a:effectLst/>
                <a:latin typeface="+mn-lt"/>
                <a:ea typeface="+mn-ea"/>
                <a:cs typeface="+mn-cs"/>
              </a:rPr>
              <a:t>in particular ventilation </a:t>
            </a:r>
            <a:r>
              <a:rPr lang="en-GB" sz="1200" kern="1200" dirty="0" smtClean="0">
                <a:solidFill>
                  <a:schemeClr val="tx1"/>
                </a:solidFill>
                <a:effectLst/>
                <a:latin typeface="+mn-lt"/>
                <a:ea typeface="+mn-ea"/>
                <a:cs typeface="+mn-cs"/>
              </a:rPr>
              <a:t>equipment, </a:t>
            </a:r>
            <a:r>
              <a:rPr lang="en-GB" sz="1200" kern="1200" dirty="0" smtClean="0">
                <a:solidFill>
                  <a:schemeClr val="tx1"/>
                </a:solidFill>
                <a:effectLst/>
                <a:latin typeface="+mn-lt"/>
                <a:ea typeface="+mn-ea"/>
                <a:cs typeface="+mn-cs"/>
              </a:rPr>
              <a:t>was the challenge which </a:t>
            </a:r>
            <a:r>
              <a:rPr lang="en-GB" sz="1200" kern="1200" dirty="0" smtClean="0">
                <a:solidFill>
                  <a:schemeClr val="tx1"/>
                </a:solidFill>
                <a:effectLst/>
                <a:latin typeface="+mn-lt"/>
                <a:ea typeface="+mn-ea"/>
                <a:cs typeface="+mn-cs"/>
              </a:rPr>
              <a:t>resulted from this.</a:t>
            </a:r>
            <a:endParaRPr lang="de-DE" sz="1200" kern="1200" dirty="0" smtClean="0">
              <a:solidFill>
                <a:schemeClr val="tx1"/>
              </a:solidFill>
              <a:effectLst/>
              <a:latin typeface="+mn-lt"/>
              <a:ea typeface="+mn-ea"/>
              <a:cs typeface="+mn-cs"/>
            </a:endParaRPr>
          </a:p>
          <a:p>
            <a:endParaRPr lang="de-DE" baseline="0" dirty="0" smtClean="0"/>
          </a:p>
        </p:txBody>
      </p:sp>
      <p:sp>
        <p:nvSpPr>
          <p:cNvPr id="4" name="Foliennummernplatzhalter 3"/>
          <p:cNvSpPr>
            <a:spLocks noGrp="1"/>
          </p:cNvSpPr>
          <p:nvPr>
            <p:ph type="sldNum" sz="quarter" idx="10"/>
          </p:nvPr>
        </p:nvSpPr>
        <p:spPr/>
        <p:txBody>
          <a:bodyPr/>
          <a:lstStyle/>
          <a:p>
            <a:pPr>
              <a:defRPr/>
            </a:pPr>
            <a:fld id="{8CF055DA-704A-4320-AE72-76CD59346712}" type="slidenum">
              <a:rPr lang="en-GB" smtClean="0"/>
              <a:pPr>
                <a:defRPr/>
              </a:pPr>
              <a:t>4</a:t>
            </a:fld>
            <a:endParaRPr lang="en-GB" dirty="0"/>
          </a:p>
        </p:txBody>
      </p:sp>
    </p:spTree>
    <p:extLst>
      <p:ext uri="{BB962C8B-B14F-4D97-AF65-F5344CB8AC3E}">
        <p14:creationId xmlns:p14="http://schemas.microsoft.com/office/powerpoint/2010/main" val="2969419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Deutsch</a:t>
            </a:r>
          </a:p>
          <a:p>
            <a:r>
              <a:rPr lang="de-DE" dirty="0" smtClean="0"/>
              <a:t>Für</a:t>
            </a:r>
            <a:r>
              <a:rPr lang="de-DE" baseline="0" dirty="0" smtClean="0"/>
              <a:t> den zentralen Laserraum ergab sich dann folgende neue Anforderung. </a:t>
            </a:r>
          </a:p>
          <a:p>
            <a:r>
              <a:rPr lang="de-DE" baseline="0" dirty="0" smtClean="0"/>
              <a:t>Temperaturstabilität von 21°C mit +-0,1K und einer Feuchteanforderung von 50% +-2,5% und den inneren Lasten von 5 KW in Klimazone 1 und  6 kW Klimazone 2.</a:t>
            </a:r>
          </a:p>
          <a:p>
            <a:endParaRPr lang="de-DE" dirty="0" smtClean="0"/>
          </a:p>
          <a:p>
            <a:r>
              <a:rPr lang="de-DE" dirty="0" smtClean="0"/>
              <a:t>Um diese Anforderungen zu erreichen wird</a:t>
            </a:r>
            <a:r>
              <a:rPr lang="de-DE" baseline="0" dirty="0" smtClean="0"/>
              <a:t> ein Präzisionsklimagerät für beiden Zonen eingesetzt. Die Trennung wird mittels einem Lamellenvorhang hergestellt.</a:t>
            </a:r>
            <a:endParaRPr lang="de-DE" dirty="0" smtClean="0"/>
          </a:p>
          <a:p>
            <a:endParaRPr lang="de-DE" dirty="0" smtClean="0"/>
          </a:p>
          <a:p>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Englisch</a:t>
            </a:r>
          </a:p>
          <a:p>
            <a:r>
              <a:rPr lang="en-GB" sz="1200" kern="1200" dirty="0" smtClean="0">
                <a:solidFill>
                  <a:schemeClr val="tx1"/>
                </a:solidFill>
                <a:effectLst/>
                <a:latin typeface="+mn-lt"/>
                <a:ea typeface="+mn-ea"/>
                <a:cs typeface="+mn-cs"/>
              </a:rPr>
              <a:t>Due to this there are new requirements for the central laser room:</a:t>
            </a:r>
          </a:p>
          <a:p>
            <a:r>
              <a:rPr lang="en-GB" sz="1200" kern="1200" dirty="0" smtClean="0">
                <a:solidFill>
                  <a:schemeClr val="tx1"/>
                </a:solidFill>
                <a:effectLst/>
                <a:latin typeface="+mn-lt"/>
                <a:ea typeface="+mn-ea"/>
                <a:cs typeface="+mn-cs"/>
              </a:rPr>
              <a:t>A</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temperature </a:t>
            </a:r>
            <a:r>
              <a:rPr lang="en-GB" sz="1200" kern="1200" dirty="0" smtClean="0">
                <a:solidFill>
                  <a:schemeClr val="tx1"/>
                </a:solidFill>
                <a:effectLst/>
                <a:latin typeface="+mn-lt"/>
                <a:ea typeface="+mn-ea"/>
                <a:cs typeface="+mn-cs"/>
              </a:rPr>
              <a:t>of 21 °C with the stability of +/- 0,1 K</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relative </a:t>
            </a:r>
            <a:r>
              <a:rPr lang="en-GB" sz="1200" kern="1200" dirty="0" smtClean="0">
                <a:solidFill>
                  <a:schemeClr val="tx1"/>
                </a:solidFill>
                <a:effectLst/>
                <a:latin typeface="+mn-lt"/>
                <a:ea typeface="+mn-ea"/>
                <a:cs typeface="+mn-cs"/>
              </a:rPr>
              <a:t>humidity of 50 % with a tolerance of +/- 2,5 %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interior loads of 5 KW in climatic zone 1 and 6 KW in climatic zone 2</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recommend one precision air conditioning unit for both climatic zones to </a:t>
            </a:r>
            <a:r>
              <a:rPr lang="en-GB" sz="1200" kern="1200" dirty="0" smtClean="0">
                <a:solidFill>
                  <a:schemeClr val="tx1"/>
                </a:solidFill>
                <a:effectLst/>
                <a:latin typeface="+mn-lt"/>
                <a:ea typeface="+mn-ea"/>
                <a:cs typeface="+mn-cs"/>
              </a:rPr>
              <a:t>meet </a:t>
            </a:r>
            <a:r>
              <a:rPr lang="en-GB" sz="1200" kern="1200" dirty="0" smtClean="0">
                <a:solidFill>
                  <a:schemeClr val="tx1"/>
                </a:solidFill>
                <a:effectLst/>
                <a:latin typeface="+mn-lt"/>
                <a:ea typeface="+mn-ea"/>
                <a:cs typeface="+mn-cs"/>
              </a:rPr>
              <a:t>these requirements. The separation </a:t>
            </a:r>
            <a:r>
              <a:rPr lang="en-GB" sz="1200" kern="1200" dirty="0" smtClean="0">
                <a:solidFill>
                  <a:schemeClr val="tx1"/>
                </a:solidFill>
                <a:effectLst/>
                <a:latin typeface="+mn-lt"/>
                <a:ea typeface="+mn-ea"/>
                <a:cs typeface="+mn-cs"/>
              </a:rPr>
              <a:t>of </a:t>
            </a:r>
            <a:r>
              <a:rPr lang="en-GB" sz="1200" kern="1200" dirty="0" smtClean="0">
                <a:solidFill>
                  <a:schemeClr val="tx1"/>
                </a:solidFill>
                <a:effectLst/>
                <a:latin typeface="+mn-lt"/>
                <a:ea typeface="+mn-ea"/>
                <a:cs typeface="+mn-cs"/>
              </a:rPr>
              <a:t>both </a:t>
            </a:r>
            <a:r>
              <a:rPr lang="en-GB" sz="1200" kern="1200" dirty="0" smtClean="0">
                <a:solidFill>
                  <a:schemeClr val="tx1"/>
                </a:solidFill>
                <a:effectLst/>
                <a:latin typeface="+mn-lt"/>
                <a:ea typeface="+mn-ea"/>
                <a:cs typeface="+mn-cs"/>
              </a:rPr>
              <a:t>these zones </a:t>
            </a:r>
            <a:r>
              <a:rPr lang="en-GB" sz="1200" kern="1200" dirty="0" smtClean="0">
                <a:solidFill>
                  <a:schemeClr val="tx1"/>
                </a:solidFill>
                <a:effectLst/>
                <a:latin typeface="+mn-lt"/>
                <a:ea typeface="+mn-ea"/>
                <a:cs typeface="+mn-cs"/>
              </a:rPr>
              <a:t>will </a:t>
            </a:r>
            <a:r>
              <a:rPr lang="en-GB" sz="1200" kern="1200" dirty="0" smtClean="0">
                <a:solidFill>
                  <a:schemeClr val="tx1"/>
                </a:solidFill>
                <a:effectLst/>
                <a:latin typeface="+mn-lt"/>
                <a:ea typeface="+mn-ea"/>
                <a:cs typeface="+mn-cs"/>
              </a:rPr>
              <a:t>realised </a:t>
            </a:r>
            <a:r>
              <a:rPr lang="en-GB" sz="1200" kern="1200" dirty="0" smtClean="0">
                <a:solidFill>
                  <a:schemeClr val="tx1"/>
                </a:solidFill>
                <a:effectLst/>
                <a:latin typeface="+mn-lt"/>
                <a:ea typeface="+mn-ea"/>
                <a:cs typeface="+mn-cs"/>
              </a:rPr>
              <a:t>by a lamellar curtain.</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8CF055DA-704A-4320-AE72-76CD59346712}" type="slidenum">
              <a:rPr lang="en-GB" smtClean="0"/>
              <a:pPr>
                <a:defRPr/>
              </a:pPr>
              <a:t>5</a:t>
            </a:fld>
            <a:endParaRPr lang="en-GB" dirty="0"/>
          </a:p>
        </p:txBody>
      </p:sp>
    </p:spTree>
    <p:extLst>
      <p:ext uri="{BB962C8B-B14F-4D97-AF65-F5344CB8AC3E}">
        <p14:creationId xmlns:p14="http://schemas.microsoft.com/office/powerpoint/2010/main" val="363212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Deutsch</a:t>
            </a:r>
          </a:p>
          <a:p>
            <a:r>
              <a:rPr lang="de-DE" dirty="0" smtClean="0"/>
              <a:t>Das PKG ist auf dem Dach der Hütte angeordnet. Das</a:t>
            </a:r>
            <a:r>
              <a:rPr lang="de-DE" baseline="0" dirty="0" smtClean="0"/>
              <a:t> Schwingungsgutachten machte es erforderlich, dass das Gerät auf einem schwingungsdämpfenden Fundament aufgestellt werden muss um die Vibrationen nicht auf die Hütten oder das Experiment zu übertragen.</a:t>
            </a:r>
          </a:p>
          <a:p>
            <a:r>
              <a:rPr lang="de-DE" baseline="0" dirty="0" smtClean="0"/>
              <a:t>Die Zuführung der Luft erfolgt durch eine Vielzahl von Durchführung durch das Hüttendach zu einem Luftplenum in der Hütte.</a:t>
            </a:r>
          </a:p>
          <a:p>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Englisch</a:t>
            </a:r>
          </a:p>
          <a:p>
            <a:r>
              <a:rPr lang="en-GB" sz="1200" kern="1200" dirty="0" smtClean="0">
                <a:solidFill>
                  <a:schemeClr val="tx1"/>
                </a:solidFill>
                <a:effectLst/>
                <a:latin typeface="+mn-lt"/>
                <a:ea typeface="+mn-ea"/>
                <a:cs typeface="+mn-cs"/>
              </a:rPr>
              <a:t>The precision air conditioning unit will be positioned on the top of the hutch. According to the vibration expertise the unit must be placed on a vibration-isolating bed plate to avoid the transmission of the vibration to the hutch or to the experiment.</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air supply will be effected by a multitude of bushings through the hutch top to an air plenum in the hutch.</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8CF055DA-704A-4320-AE72-76CD59346712}" type="slidenum">
              <a:rPr lang="en-GB" smtClean="0"/>
              <a:pPr>
                <a:defRPr/>
              </a:pPr>
              <a:t>6</a:t>
            </a:fld>
            <a:endParaRPr lang="en-GB" dirty="0"/>
          </a:p>
        </p:txBody>
      </p:sp>
    </p:spTree>
    <p:extLst>
      <p:ext uri="{BB962C8B-B14F-4D97-AF65-F5344CB8AC3E}">
        <p14:creationId xmlns:p14="http://schemas.microsoft.com/office/powerpoint/2010/main" val="244096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Deutsch</a:t>
            </a:r>
          </a:p>
          <a:p>
            <a:r>
              <a:rPr lang="de-DE" dirty="0" smtClean="0"/>
              <a:t>Das Luftplenum wird über</a:t>
            </a:r>
            <a:r>
              <a:rPr lang="de-DE" baseline="0" dirty="0" smtClean="0"/>
              <a:t> dem Lasertisch vollflächig installiert. Die Strömungsgeschwindigkeit beträgt ca. 0,1m/s. Im Bereich der Klimazone 2 werden ebenfalls Luftauslässe installiert. Die Rückführung der Luft wird durch Kanäle an verschiedenen Stellen in der Hütte erfolgen. Dabei wird in größtenteils in Bodennähe abgesaugt um den </a:t>
            </a:r>
            <a:r>
              <a:rPr lang="de-DE" baseline="0" dirty="0" err="1" smtClean="0"/>
              <a:t>Laminarstrom</a:t>
            </a:r>
            <a:r>
              <a:rPr lang="de-DE" baseline="0" dirty="0" smtClean="0"/>
              <a:t> über dem Lasertisch zu gewährleisten.</a:t>
            </a:r>
          </a:p>
          <a:p>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Englisch</a:t>
            </a:r>
          </a:p>
          <a:p>
            <a:r>
              <a:rPr lang="en-GB" sz="1200" kern="1200" dirty="0" smtClean="0">
                <a:solidFill>
                  <a:schemeClr val="tx1"/>
                </a:solidFill>
                <a:effectLst/>
                <a:latin typeface="+mn-lt"/>
                <a:ea typeface="+mn-ea"/>
                <a:cs typeface="+mn-cs"/>
              </a:rPr>
              <a:t>The air plenum </a:t>
            </a:r>
            <a:r>
              <a:rPr lang="en-GB" sz="1200" kern="1200" dirty="0" smtClean="0">
                <a:solidFill>
                  <a:schemeClr val="tx1"/>
                </a:solidFill>
                <a:effectLst/>
                <a:latin typeface="+mn-lt"/>
                <a:ea typeface="+mn-ea"/>
                <a:cs typeface="+mn-cs"/>
              </a:rPr>
              <a:t>above the </a:t>
            </a:r>
            <a:r>
              <a:rPr lang="en-GB" sz="1200" kern="1200" dirty="0" smtClean="0">
                <a:solidFill>
                  <a:schemeClr val="tx1"/>
                </a:solidFill>
                <a:effectLst/>
                <a:latin typeface="+mn-lt"/>
                <a:ea typeface="+mn-ea"/>
                <a:cs typeface="+mn-cs"/>
              </a:rPr>
              <a:t>laser table is completely insulated. The flow velocity</a:t>
            </a:r>
            <a:r>
              <a:rPr lang="en-GB" sz="120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amounts to </a:t>
            </a:r>
            <a:r>
              <a:rPr lang="en-GB" sz="1200" kern="1200" dirty="0" smtClean="0">
                <a:solidFill>
                  <a:schemeClr val="tx1"/>
                </a:solidFill>
                <a:effectLst/>
                <a:latin typeface="+mn-lt"/>
                <a:ea typeface="+mn-ea"/>
                <a:cs typeface="+mn-cs"/>
              </a:rPr>
              <a:t>approximately </a:t>
            </a:r>
            <a:r>
              <a:rPr lang="en-GB" sz="1200" kern="1200" dirty="0" smtClean="0">
                <a:solidFill>
                  <a:schemeClr val="tx1"/>
                </a:solidFill>
                <a:effectLst/>
                <a:latin typeface="+mn-lt"/>
                <a:ea typeface="+mn-ea"/>
                <a:cs typeface="+mn-cs"/>
              </a:rPr>
              <a:t>0,1 m/s.</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Air outlets are installed in the area of climatic zone </a:t>
            </a:r>
            <a:r>
              <a:rPr lang="en-GB" sz="1200" kern="1200" dirty="0" smtClean="0">
                <a:solidFill>
                  <a:schemeClr val="tx1"/>
                </a:solidFill>
                <a:effectLst/>
                <a:latin typeface="+mn-lt"/>
                <a:ea typeface="+mn-ea"/>
                <a:cs typeface="+mn-cs"/>
              </a:rPr>
              <a:t>2 as well.</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air return will be effected by ducts in different places of the hutch. The air is extracted close above the floor to ensure the laminar flow over the laser table.</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8CF055DA-704A-4320-AE72-76CD59346712}" type="slidenum">
              <a:rPr lang="en-GB" smtClean="0"/>
              <a:pPr>
                <a:defRPr/>
              </a:pPr>
              <a:t>7</a:t>
            </a:fld>
            <a:endParaRPr lang="en-GB" dirty="0"/>
          </a:p>
        </p:txBody>
      </p:sp>
    </p:spTree>
    <p:extLst>
      <p:ext uri="{BB962C8B-B14F-4D97-AF65-F5344CB8AC3E}">
        <p14:creationId xmlns:p14="http://schemas.microsoft.com/office/powerpoint/2010/main" val="3444400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Deutsch</a:t>
            </a:r>
          </a:p>
          <a:p>
            <a:r>
              <a:rPr lang="de-DE" dirty="0" smtClean="0"/>
              <a:t>Für den Raum SPB Experiment sieht die Lösung anders aus. Da</a:t>
            </a:r>
            <a:r>
              <a:rPr lang="de-DE" baseline="0" dirty="0" smtClean="0"/>
              <a:t> diese Hütte mit einer Bleiummantelung versehen ist werden alle Medienzuführungen in die Hütte durch Schikanen geführt. Für die Klimazone 1 wird ein PKG außerhalb der Hütte angeordnet. Die </a:t>
            </a:r>
            <a:r>
              <a:rPr lang="de-DE" baseline="0" dirty="0" err="1" smtClean="0"/>
              <a:t>Luftzu</a:t>
            </a:r>
            <a:r>
              <a:rPr lang="de-DE" baseline="0" dirty="0" smtClean="0"/>
              <a:t>- und -abführung in die Hütte erfolgt über speziell für den Anwendungsfall konstruierte Schikanen welche auf dem demontierbaren Hüttendach bzw. in der Seitenwand integriert sind. </a:t>
            </a:r>
          </a:p>
          <a:p>
            <a:r>
              <a:rPr lang="de-DE" baseline="0" dirty="0" smtClean="0"/>
              <a:t>Die Findung dieser Lösung machte eine sehr enge Zusammenarbeit mit dem Hüttenplaner WTM erforderlich.</a:t>
            </a:r>
          </a:p>
          <a:p>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Englisch</a:t>
            </a:r>
          </a:p>
          <a:p>
            <a:r>
              <a:rPr lang="en-GB" sz="1200" kern="1200" dirty="0" smtClean="0">
                <a:solidFill>
                  <a:schemeClr val="tx1"/>
                </a:solidFill>
                <a:effectLst/>
                <a:latin typeface="+mn-lt"/>
                <a:ea typeface="+mn-ea"/>
                <a:cs typeface="+mn-cs"/>
              </a:rPr>
              <a:t>The solution for the SPB experiment room is different. </a:t>
            </a:r>
            <a:r>
              <a:rPr lang="de-DE" sz="1200" kern="1200" dirty="0" smtClean="0">
                <a:solidFill>
                  <a:schemeClr val="tx1"/>
                </a:solidFill>
                <a:effectLst/>
                <a:latin typeface="+mn-lt"/>
                <a:ea typeface="+mn-ea"/>
                <a:cs typeface="+mn-cs"/>
              </a:rPr>
              <a:t>As </a:t>
            </a:r>
            <a:r>
              <a:rPr lang="de-DE" sz="1200" kern="1200" dirty="0" err="1" smtClean="0">
                <a:solidFill>
                  <a:schemeClr val="tx1"/>
                </a:solidFill>
                <a:effectLst/>
                <a:latin typeface="+mn-lt"/>
                <a:ea typeface="+mn-ea"/>
                <a:cs typeface="+mn-cs"/>
              </a:rPr>
              <a:t>you</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already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learned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hutch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has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created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from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lead&amp;steel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sandwiches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ensure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radiation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shielding</a:t>
            </a:r>
            <a:r>
              <a:rPr lang="de-DE"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All media supply pass through chicanes into the hutch.</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precision air conditioning unit for the climatic zone 1 will be disposed outside of the hutch, also.</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air supply as well as the air return will be effected by </a:t>
            </a:r>
            <a:r>
              <a:rPr lang="en-GB" sz="1200" kern="1200" dirty="0" smtClean="0">
                <a:solidFill>
                  <a:schemeClr val="tx1"/>
                </a:solidFill>
                <a:effectLst/>
                <a:latin typeface="+mn-lt"/>
                <a:ea typeface="+mn-ea"/>
                <a:cs typeface="+mn-cs"/>
              </a:rPr>
              <a:t>chicanes specially constructed for this application </a:t>
            </a:r>
            <a:r>
              <a:rPr lang="en-GB" sz="1200" kern="1200" dirty="0" smtClean="0">
                <a:solidFill>
                  <a:schemeClr val="tx1"/>
                </a:solidFill>
                <a:effectLst/>
                <a:latin typeface="+mn-lt"/>
                <a:ea typeface="+mn-ea"/>
                <a:cs typeface="+mn-cs"/>
              </a:rPr>
              <a:t>which are integrated at the removable hutch top respectively side wall.</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 </a:t>
            </a:r>
            <a:r>
              <a:rPr lang="de-DE" sz="1200" kern="1200" dirty="0" err="1" smtClean="0">
                <a:solidFill>
                  <a:schemeClr val="tx1"/>
                </a:solidFill>
                <a:effectLst/>
                <a:latin typeface="+mn-lt"/>
                <a:ea typeface="+mn-ea"/>
                <a:cs typeface="+mn-cs"/>
              </a:rPr>
              <a:t>very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close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collaboration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with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hutch</a:t>
            </a:r>
            <a:r>
              <a:rPr lang="de-DE" sz="1200" kern="1200" dirty="0" smtClean="0">
                <a:solidFill>
                  <a:schemeClr val="tx1"/>
                </a:solidFill>
                <a:effectLst/>
                <a:latin typeface="+mn-lt"/>
                <a:ea typeface="+mn-ea"/>
                <a:cs typeface="+mn-cs"/>
              </a:rPr>
              <a:t> design </a:t>
            </a:r>
            <a:r>
              <a:rPr lang="de-DE" sz="1200" kern="1200" dirty="0" err="1" smtClean="0">
                <a:solidFill>
                  <a:schemeClr val="tx1"/>
                </a:solidFill>
                <a:effectLst/>
                <a:latin typeface="+mn-lt"/>
                <a:ea typeface="+mn-ea"/>
                <a:cs typeface="+mn-cs"/>
              </a:rPr>
              <a:t>process</a:t>
            </a:r>
            <a:r>
              <a:rPr lang="de-DE" sz="1200" kern="1200" dirty="0" smtClean="0">
                <a:solidFill>
                  <a:schemeClr val="tx1"/>
                </a:solidFill>
                <a:effectLst/>
                <a:latin typeface="+mn-lt"/>
                <a:ea typeface="+mn-ea"/>
                <a:cs typeface="+mn-cs"/>
              </a:rPr>
              <a:t> was </a:t>
            </a:r>
            <a:r>
              <a:rPr lang="de-DE" sz="1200" kern="1200" dirty="0" err="1" smtClean="0">
                <a:solidFill>
                  <a:schemeClr val="tx1"/>
                </a:solidFill>
                <a:effectLst/>
                <a:latin typeface="+mn-lt"/>
                <a:ea typeface="+mn-ea"/>
                <a:cs typeface="+mn-cs"/>
              </a:rPr>
              <a:t>therefore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necessary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find </a:t>
            </a:r>
            <a:r>
              <a:rPr lang="de-DE" sz="1200" kern="1200" dirty="0" err="1" smtClean="0">
                <a:solidFill>
                  <a:schemeClr val="tx1"/>
                </a:solidFill>
                <a:effectLst/>
                <a:latin typeface="+mn-lt"/>
                <a:ea typeface="+mn-ea"/>
                <a:cs typeface="+mn-cs"/>
              </a:rPr>
              <a:t>these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solutions</a:t>
            </a:r>
            <a:r>
              <a:rPr lang="de-DE" sz="1200" kern="1200" dirty="0" smtClean="0">
                <a:solidFill>
                  <a:schemeClr val="tx1"/>
                </a:solidFill>
                <a:effectLst/>
                <a:latin typeface="+mn-lt"/>
                <a:ea typeface="+mn-ea"/>
                <a:cs typeface="+mn-cs"/>
              </a:rPr>
              <a:t>.</a:t>
            </a:r>
          </a:p>
          <a:p>
            <a:endParaRPr lang="de-DE" dirty="0"/>
          </a:p>
        </p:txBody>
      </p:sp>
      <p:sp>
        <p:nvSpPr>
          <p:cNvPr id="4" name="Foliennummernplatzhalter 3"/>
          <p:cNvSpPr>
            <a:spLocks noGrp="1"/>
          </p:cNvSpPr>
          <p:nvPr>
            <p:ph type="sldNum" sz="quarter" idx="10"/>
          </p:nvPr>
        </p:nvSpPr>
        <p:spPr/>
        <p:txBody>
          <a:bodyPr/>
          <a:lstStyle/>
          <a:p>
            <a:pPr>
              <a:defRPr/>
            </a:pPr>
            <a:fld id="{8CF055DA-704A-4320-AE72-76CD59346712}" type="slidenum">
              <a:rPr lang="en-GB" smtClean="0"/>
              <a:pPr>
                <a:defRPr/>
              </a:pPr>
              <a:t>8</a:t>
            </a:fld>
            <a:endParaRPr lang="en-GB" dirty="0"/>
          </a:p>
        </p:txBody>
      </p:sp>
    </p:spTree>
    <p:extLst>
      <p:ext uri="{BB962C8B-B14F-4D97-AF65-F5344CB8AC3E}">
        <p14:creationId xmlns:p14="http://schemas.microsoft.com/office/powerpoint/2010/main" val="276454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smtClean="0"/>
              <a:t>Deutsch</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Die</a:t>
            </a:r>
            <a:r>
              <a:rPr lang="de-DE" baseline="0" dirty="0" smtClean="0"/>
              <a:t> Lösung für die Klimazone 2 sieht anders aus, da d</a:t>
            </a:r>
            <a:r>
              <a:rPr lang="de-DE" dirty="0" smtClean="0"/>
              <a:t>ie Luft für</a:t>
            </a:r>
            <a:r>
              <a:rPr lang="de-DE" baseline="0" dirty="0" smtClean="0"/>
              <a:t> die Kühlung von 14kW Wärmelast eine riesige Schikane erfordert hätte welche Platzmäßig nicht unterzubekommen gewesen wäre. Daher werden diese 14kW durch </a:t>
            </a:r>
            <a:r>
              <a:rPr lang="de-DE" baseline="0" dirty="0" err="1" smtClean="0"/>
              <a:t>Umluftkühler</a:t>
            </a:r>
            <a:r>
              <a:rPr lang="de-DE" baseline="0" dirty="0" smtClean="0"/>
              <a:t> innerhalb der Hütte zurückgekühlt. Getrennt werden die Zonen 1 und 2 mittels Lamellenvorhängen</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Die Anordnung der Kräne innerhalb der Hütte machen die Platzverhältnisse sehr kompliziert und die Installation aller Komponenten sind angepasst an die Platzverhältnisse der jeweiligen Hütten.</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Zu erwähnen hierbei ist, dass der momentan betriebene Planungsaufwand unsererseits über den einer Entwurfsplanung weit hinausgeht, da ansonsten die konstruktiven Details für Hüttenplanung und </a:t>
            </a:r>
            <a:r>
              <a:rPr lang="de-DE" baseline="0" dirty="0" err="1" smtClean="0"/>
              <a:t>integration</a:t>
            </a:r>
            <a:r>
              <a:rPr lang="de-DE" baseline="0" dirty="0" smtClean="0"/>
              <a:t> der Technik nicht möglich gewesen wäre. </a:t>
            </a:r>
            <a:endParaRPr lang="de-DE" dirty="0" smtClean="0"/>
          </a:p>
          <a:p>
            <a:endParaRPr lang="de-DE" dirty="0" smtClean="0"/>
          </a:p>
          <a:p>
            <a:r>
              <a:rPr lang="de-DE" dirty="0" smtClean="0"/>
              <a:t>Eine</a:t>
            </a:r>
            <a:r>
              <a:rPr lang="de-DE" baseline="0" dirty="0" smtClean="0"/>
              <a:t> Herausforderung stellt ebenfalls die Installation der Technik in Verbindung mit der Zugänglichkeit zu den Nutzerschikanen dar. </a:t>
            </a:r>
            <a:endParaRPr lang="de-DE" dirty="0" smtClean="0"/>
          </a:p>
          <a:p>
            <a:endParaRPr lang="de-DE" dirty="0" smtClean="0"/>
          </a:p>
          <a:p>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Englisch</a:t>
            </a:r>
          </a:p>
          <a:p>
            <a:r>
              <a:rPr lang="en-GB" sz="1200" kern="1200" dirty="0" smtClean="0">
                <a:solidFill>
                  <a:schemeClr val="tx1"/>
                </a:solidFill>
                <a:effectLst/>
                <a:latin typeface="+mn-lt"/>
                <a:ea typeface="+mn-ea"/>
                <a:cs typeface="+mn-cs"/>
              </a:rPr>
              <a:t>The approach for climatic zone 2 varies from the concept for climatic zone 1 because the air volume to cool a thermal load of 14 kW would require a huge chicane for which there is no </a:t>
            </a:r>
            <a:r>
              <a:rPr lang="en-GB" sz="1200" kern="1200" dirty="0" smtClean="0">
                <a:solidFill>
                  <a:schemeClr val="tx1"/>
                </a:solidFill>
                <a:effectLst/>
                <a:latin typeface="+mn-lt"/>
                <a:ea typeface="+mn-ea"/>
                <a:cs typeface="+mn-cs"/>
              </a:rPr>
              <a:t>space</a:t>
            </a:r>
            <a:r>
              <a:rPr lang="en-GB" sz="1200"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Therefore the thermal load of 14 kW is cooled by circulation air coolers inside of the hutch.</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separation of climatic zone 1 from the climatic zone 2 will </a:t>
            </a:r>
            <a:r>
              <a:rPr lang="en-GB" sz="1200" kern="1200" dirty="0" smtClean="0">
                <a:solidFill>
                  <a:schemeClr val="tx1"/>
                </a:solidFill>
                <a:effectLst/>
                <a:latin typeface="+mn-lt"/>
                <a:ea typeface="+mn-ea"/>
                <a:cs typeface="+mn-cs"/>
              </a:rPr>
              <a:t>be realised </a:t>
            </a:r>
            <a:r>
              <a:rPr lang="en-GB" sz="1200" kern="1200" dirty="0" smtClean="0">
                <a:solidFill>
                  <a:schemeClr val="tx1"/>
                </a:solidFill>
                <a:effectLst/>
                <a:latin typeface="+mn-lt"/>
                <a:ea typeface="+mn-ea"/>
                <a:cs typeface="+mn-cs"/>
              </a:rPr>
              <a:t>by a lamellar curtain, too.</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By reason of the existence of cranes inside of the hutch, the space is limited and so the installation design of all components is adapted to the space available in every hutch.</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I’d </a:t>
            </a:r>
            <a:r>
              <a:rPr lang="en-GB" sz="1200" kern="1200" dirty="0" smtClean="0">
                <a:solidFill>
                  <a:schemeClr val="tx1"/>
                </a:solidFill>
                <a:effectLst/>
                <a:latin typeface="+mn-lt"/>
                <a:ea typeface="+mn-ea"/>
                <a:cs typeface="+mn-cs"/>
              </a:rPr>
              <a:t>like to mention at this point that our currently planning effort exceeds the normal effort for the basic design. Without the additional </a:t>
            </a:r>
            <a:r>
              <a:rPr lang="en-GB" sz="1200" kern="1200" dirty="0" smtClean="0">
                <a:solidFill>
                  <a:schemeClr val="tx1"/>
                </a:solidFill>
                <a:effectLst/>
                <a:latin typeface="+mn-lt"/>
                <a:ea typeface="+mn-ea"/>
                <a:cs typeface="+mn-cs"/>
              </a:rPr>
              <a:t>work, </a:t>
            </a:r>
            <a:r>
              <a:rPr lang="en-GB" sz="1200" kern="1200" dirty="0" smtClean="0">
                <a:solidFill>
                  <a:schemeClr val="tx1"/>
                </a:solidFill>
                <a:effectLst/>
                <a:latin typeface="+mn-lt"/>
                <a:ea typeface="+mn-ea"/>
                <a:cs typeface="+mn-cs"/>
              </a:rPr>
              <a:t>the detailing of construction for the hutches as well as the integration of the technical systems wouldn’t be possible.</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installation of the technical systems in relation with the accessibility to the user chicanes </a:t>
            </a:r>
            <a:r>
              <a:rPr lang="en-GB" sz="1200" kern="1200" dirty="0" smtClean="0">
                <a:solidFill>
                  <a:schemeClr val="tx1"/>
                </a:solidFill>
                <a:effectLst/>
                <a:latin typeface="+mn-lt"/>
                <a:ea typeface="+mn-ea"/>
                <a:cs typeface="+mn-cs"/>
              </a:rPr>
              <a:t>means </a:t>
            </a:r>
            <a:r>
              <a:rPr lang="en-GB" sz="1200" kern="1200" dirty="0" smtClean="0">
                <a:solidFill>
                  <a:schemeClr val="tx1"/>
                </a:solidFill>
                <a:effectLst/>
                <a:latin typeface="+mn-lt"/>
                <a:ea typeface="+mn-ea"/>
                <a:cs typeface="+mn-cs"/>
              </a:rPr>
              <a:t>a further challenge.</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8CF055DA-704A-4320-AE72-76CD59346712}" type="slidenum">
              <a:rPr lang="en-GB" smtClean="0"/>
              <a:pPr>
                <a:defRPr/>
              </a:pPr>
              <a:t>9</a:t>
            </a:fld>
            <a:endParaRPr lang="en-GB" dirty="0"/>
          </a:p>
        </p:txBody>
      </p:sp>
    </p:spTree>
    <p:extLst>
      <p:ext uri="{BB962C8B-B14F-4D97-AF65-F5344CB8AC3E}">
        <p14:creationId xmlns:p14="http://schemas.microsoft.com/office/powerpoint/2010/main" val="4045892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hteck 3"/>
          <p:cNvSpPr/>
          <p:nvPr/>
        </p:nvSpPr>
        <p:spPr>
          <a:xfrm>
            <a:off x="0" y="5768975"/>
            <a:ext cx="9144000" cy="1089025"/>
          </a:xfrm>
          <a:prstGeom prst="rect">
            <a:avLst/>
          </a:prstGeom>
          <a:solidFill>
            <a:schemeClr val="bg1"/>
          </a:solidFill>
          <a:ln w="9525">
            <a:noFill/>
            <a:round/>
            <a:headEnd/>
            <a:tailEnd/>
          </a:ln>
        </p:spPr>
        <p:txBody>
          <a:bodyPr/>
          <a:lstStyle/>
          <a:p>
            <a:pPr fontAlgn="auto">
              <a:spcBef>
                <a:spcPts val="0"/>
              </a:spcBef>
              <a:spcAft>
                <a:spcPts val="0"/>
              </a:spcAft>
              <a:defRPr/>
            </a:pPr>
            <a:endParaRPr lang="de-DE" noProof="0">
              <a:latin typeface="+mn-lt"/>
              <a:cs typeface="+mn-cs"/>
            </a:endParaRPr>
          </a:p>
        </p:txBody>
      </p:sp>
      <p:pic>
        <p:nvPicPr>
          <p:cNvPr id="5" name="Picture 17" descr="\\.psf\Home\Documents\PROJEKTE\DERU\03 Umsetzung STEP 2\03 ppt-Master\Bilder\DERU_LOGO_Tit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8375" y="1588"/>
            <a:ext cx="3095625" cy="1482725"/>
          </a:xfrm>
          <a:prstGeom prst="rect">
            <a:avLst/>
          </a:prstGeom>
          <a:noFill/>
          <a:ln w="9525">
            <a:noFill/>
            <a:miter lim="800000"/>
            <a:headEnd/>
            <a:tailEnd/>
          </a:ln>
        </p:spPr>
      </p:pic>
      <p:grpSp>
        <p:nvGrpSpPr>
          <p:cNvPr id="6" name="Gruppieren 26"/>
          <p:cNvGrpSpPr>
            <a:grpSpLocks/>
          </p:cNvGrpSpPr>
          <p:nvPr/>
        </p:nvGrpSpPr>
        <p:grpSpPr bwMode="auto">
          <a:xfrm>
            <a:off x="0" y="1484313"/>
            <a:ext cx="8640763" cy="4284662"/>
            <a:chOff x="-1" y="1484313"/>
            <a:chExt cx="8640763" cy="4284735"/>
          </a:xfrm>
        </p:grpSpPr>
        <p:sp>
          <p:nvSpPr>
            <p:cNvPr id="7" name="Rechteck 6"/>
            <p:cNvSpPr/>
            <p:nvPr/>
          </p:nvSpPr>
          <p:spPr>
            <a:xfrm>
              <a:off x="-1" y="3429033"/>
              <a:ext cx="8640763" cy="2340015"/>
            </a:xfrm>
            <a:prstGeom prst="rect">
              <a:avLst/>
            </a:prstGeom>
            <a:gradFill>
              <a:gsLst>
                <a:gs pos="26000">
                  <a:schemeClr val="tx2"/>
                </a:gs>
                <a:gs pos="89000">
                  <a:schemeClr val="bg2"/>
                </a:gs>
              </a:gsLst>
              <a:lin ang="2700000" scaled="0"/>
            </a:gradFill>
            <a:ln w="9525">
              <a:noFill/>
              <a:round/>
              <a:headEnd/>
              <a:tailEnd/>
            </a:ln>
          </p:spPr>
          <p:txBody>
            <a:bodyPr/>
            <a:lstStyle/>
            <a:p>
              <a:pPr fontAlgn="auto">
                <a:spcBef>
                  <a:spcPts val="0"/>
                </a:spcBef>
                <a:spcAft>
                  <a:spcPts val="0"/>
                </a:spcAft>
                <a:defRPr/>
              </a:pPr>
              <a:endParaRPr lang="de-DE" noProof="0">
                <a:latin typeface="+mn-lt"/>
                <a:cs typeface="+mn-cs"/>
              </a:endParaRPr>
            </a:p>
          </p:txBody>
        </p:sp>
        <p:sp>
          <p:nvSpPr>
            <p:cNvPr id="8" name="Rechteck 7"/>
            <p:cNvSpPr/>
            <p:nvPr/>
          </p:nvSpPr>
          <p:spPr>
            <a:xfrm>
              <a:off x="6048374" y="1484313"/>
              <a:ext cx="2592388" cy="1944720"/>
            </a:xfrm>
            <a:prstGeom prst="rect">
              <a:avLst/>
            </a:prstGeom>
            <a:solidFill>
              <a:schemeClr val="accent1"/>
            </a:solidFill>
            <a:ln w="9525">
              <a:noFill/>
              <a:round/>
              <a:headEnd/>
              <a:tailEnd/>
            </a:ln>
          </p:spPr>
          <p:txBody>
            <a:bodyPr/>
            <a:lstStyle/>
            <a:p>
              <a:pPr fontAlgn="auto">
                <a:spcBef>
                  <a:spcPts val="0"/>
                </a:spcBef>
                <a:spcAft>
                  <a:spcPts val="0"/>
                </a:spcAft>
                <a:defRPr/>
              </a:pPr>
              <a:endParaRPr lang="de-DE" noProof="0">
                <a:latin typeface="+mn-lt"/>
                <a:cs typeface="+mn-cs"/>
              </a:endParaRPr>
            </a:p>
          </p:txBody>
        </p:sp>
        <p:pic>
          <p:nvPicPr>
            <p:cNvPr id="9" name="Picture 2" descr="\\.psf\Home\Documents\PROJEKTE\DERU\03 Umsetzung STEP 2\03 ppt-Master\Bilder\Titelbi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484376"/>
              <a:ext cx="5867400" cy="1944624"/>
            </a:xfrm>
            <a:prstGeom prst="rect">
              <a:avLst/>
            </a:prstGeom>
            <a:noFill/>
            <a:ln w="9525">
              <a:noFill/>
              <a:miter lim="800000"/>
              <a:headEnd/>
              <a:tailEnd/>
            </a:ln>
          </p:spPr>
        </p:pic>
        <p:sp>
          <p:nvSpPr>
            <p:cNvPr id="10" name="Rechteck 9"/>
            <p:cNvSpPr/>
            <p:nvPr/>
          </p:nvSpPr>
          <p:spPr>
            <a:xfrm>
              <a:off x="-1" y="3249643"/>
              <a:ext cx="8640763" cy="179390"/>
            </a:xfrm>
            <a:prstGeom prst="rect">
              <a:avLst/>
            </a:prstGeom>
            <a:solidFill>
              <a:schemeClr val="bg1"/>
            </a:solidFill>
            <a:ln w="9525">
              <a:noFill/>
              <a:round/>
              <a:headEnd/>
              <a:tailEnd/>
            </a:ln>
          </p:spPr>
          <p:txBody>
            <a:bodyPr/>
            <a:lstStyle/>
            <a:p>
              <a:pPr fontAlgn="auto">
                <a:spcBef>
                  <a:spcPts val="0"/>
                </a:spcBef>
                <a:spcAft>
                  <a:spcPts val="0"/>
                </a:spcAft>
                <a:defRPr/>
              </a:pPr>
              <a:endParaRPr lang="de-DE" noProof="0">
                <a:latin typeface="+mn-lt"/>
                <a:cs typeface="+mn-cs"/>
              </a:endParaRPr>
            </a:p>
          </p:txBody>
        </p:sp>
        <p:sp>
          <p:nvSpPr>
            <p:cNvPr id="11" name="Freeform 16"/>
            <p:cNvSpPr>
              <a:spLocks/>
            </p:cNvSpPr>
            <p:nvPr/>
          </p:nvSpPr>
          <p:spPr bwMode="auto">
            <a:xfrm>
              <a:off x="5324474" y="2425716"/>
              <a:ext cx="1800225" cy="1517676"/>
            </a:xfrm>
            <a:custGeom>
              <a:avLst/>
              <a:gdLst/>
              <a:ahLst/>
              <a:cxnLst>
                <a:cxn ang="0">
                  <a:pos x="378" y="0"/>
                </a:cxn>
                <a:cxn ang="0">
                  <a:pos x="0" y="585"/>
                </a:cxn>
                <a:cxn ang="0">
                  <a:pos x="378" y="956"/>
                </a:cxn>
                <a:cxn ang="0">
                  <a:pos x="1134" y="585"/>
                </a:cxn>
                <a:cxn ang="0">
                  <a:pos x="378" y="0"/>
                </a:cxn>
                <a:cxn ang="0">
                  <a:pos x="378" y="0"/>
                </a:cxn>
              </a:cxnLst>
              <a:rect l="0" t="0" r="r" b="b"/>
              <a:pathLst>
                <a:path w="1134" h="956">
                  <a:moveTo>
                    <a:pt x="378" y="0"/>
                  </a:moveTo>
                  <a:lnTo>
                    <a:pt x="0" y="585"/>
                  </a:lnTo>
                  <a:lnTo>
                    <a:pt x="378" y="956"/>
                  </a:lnTo>
                  <a:lnTo>
                    <a:pt x="1134" y="585"/>
                  </a:lnTo>
                  <a:lnTo>
                    <a:pt x="378" y="0"/>
                  </a:lnTo>
                  <a:lnTo>
                    <a:pt x="378" y="0"/>
                  </a:lnTo>
                  <a:close/>
                </a:path>
              </a:pathLst>
            </a:custGeom>
            <a:solidFill>
              <a:schemeClr val="bg1"/>
            </a:solidFill>
            <a:ln w="9525">
              <a:noFill/>
              <a:round/>
              <a:headEnd/>
              <a:tailEnd/>
            </a:ln>
          </p:spPr>
          <p:txBody>
            <a:bodyPr/>
            <a:lstStyle/>
            <a:p>
              <a:pPr fontAlgn="auto">
                <a:spcBef>
                  <a:spcPts val="0"/>
                </a:spcBef>
                <a:spcAft>
                  <a:spcPts val="0"/>
                </a:spcAft>
                <a:defRPr/>
              </a:pPr>
              <a:endParaRPr lang="de-DE" noProof="0">
                <a:latin typeface="+mn-lt"/>
                <a:cs typeface="+mn-cs"/>
              </a:endParaRPr>
            </a:p>
          </p:txBody>
        </p:sp>
      </p:grpSp>
      <p:pic>
        <p:nvPicPr>
          <p:cNvPr id="12" name="Picture 17" descr="\\.psf\Home\Documents\PROJEKTE\DERU\03 Umsetzung STEP 2\03 ppt-Master\Bilder\DERU_LOGO_Tit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8375" y="1588"/>
            <a:ext cx="3095625" cy="1482725"/>
          </a:xfrm>
          <a:prstGeom prst="rect">
            <a:avLst/>
          </a:prstGeom>
          <a:noFill/>
          <a:ln w="9525">
            <a:noFill/>
            <a:miter lim="800000"/>
            <a:headEnd/>
            <a:tailEnd/>
          </a:ln>
        </p:spPr>
      </p:pic>
      <p:sp>
        <p:nvSpPr>
          <p:cNvPr id="2" name="Titel 1"/>
          <p:cNvSpPr>
            <a:spLocks noGrp="1"/>
          </p:cNvSpPr>
          <p:nvPr>
            <p:ph type="ctrTitle"/>
          </p:nvPr>
        </p:nvSpPr>
        <p:spPr>
          <a:xfrm>
            <a:off x="503239" y="3992573"/>
            <a:ext cx="7632000" cy="547695"/>
          </a:xfrm>
        </p:spPr>
        <p:txBody>
          <a:bodyPr/>
          <a:lstStyle>
            <a:lvl1pPr algn="l">
              <a:lnSpc>
                <a:spcPts val="3400"/>
              </a:lnSpc>
              <a:defRPr>
                <a:solidFill>
                  <a:schemeClr val="bg1"/>
                </a:solidFill>
              </a:defRPr>
            </a:lvl1pPr>
          </a:lstStyle>
          <a:p>
            <a:r>
              <a:rPr lang="de-DE" noProof="0" smtClean="0"/>
              <a:t>Titelmasterformat durch Klicken bearbeiten</a:t>
            </a:r>
            <a:endParaRPr lang="de-DE" noProof="0"/>
          </a:p>
        </p:txBody>
      </p:sp>
      <p:sp>
        <p:nvSpPr>
          <p:cNvPr id="3" name="Untertitel 2"/>
          <p:cNvSpPr>
            <a:spLocks noGrp="1"/>
          </p:cNvSpPr>
          <p:nvPr>
            <p:ph type="subTitle" idx="1"/>
          </p:nvPr>
        </p:nvSpPr>
        <p:spPr>
          <a:xfrm>
            <a:off x="503239" y="4505344"/>
            <a:ext cx="7632000" cy="749309"/>
          </a:xfrm>
        </p:spPr>
        <p:txBody>
          <a:bodyPr/>
          <a:lstStyle>
            <a:lvl1pPr marL="0" indent="0" algn="l">
              <a:lnSpc>
                <a:spcPts val="26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a:p>
        </p:txBody>
      </p:sp>
      <p:sp>
        <p:nvSpPr>
          <p:cNvPr id="13" name="Fußzeilenplatzhalter 4"/>
          <p:cNvSpPr>
            <a:spLocks noGrp="1"/>
          </p:cNvSpPr>
          <p:nvPr>
            <p:ph type="ftr" sz="quarter" idx="10"/>
          </p:nvPr>
        </p:nvSpPr>
        <p:spPr>
          <a:xfrm>
            <a:off x="503238" y="3646488"/>
            <a:ext cx="4932362" cy="179387"/>
          </a:xfrm>
        </p:spPr>
        <p:txBody>
          <a:bodyPr/>
          <a:lstStyle>
            <a:lvl1pPr algn="l" fontAlgn="auto">
              <a:lnSpc>
                <a:spcPts val="1350"/>
              </a:lnSpc>
              <a:spcBef>
                <a:spcPts val="0"/>
              </a:spcBef>
              <a:spcAft>
                <a:spcPts val="0"/>
              </a:spcAft>
              <a:defRPr sz="1000" b="0">
                <a:solidFill>
                  <a:schemeClr val="bg1"/>
                </a:solidFill>
                <a:latin typeface="Arial" pitchFamily="34" charset="0"/>
                <a:cs typeface="Arial" pitchFamily="34" charset="0"/>
              </a:defRPr>
            </a:lvl1pPr>
          </a:lstStyle>
          <a:p>
            <a:pPr>
              <a:defRPr/>
            </a:pPr>
            <a:r>
              <a:rPr lang="de-DE" noProof="0" smtClean="0"/>
              <a:t>Collaboration Meeting</a:t>
            </a:r>
            <a:endParaRPr lang="de-DE" noProof="0"/>
          </a:p>
        </p:txBody>
      </p:sp>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3238" y="512676"/>
            <a:ext cx="720000" cy="720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None/>
              <a:defRPr/>
            </a:lvl1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 name="Titel 6"/>
          <p:cNvSpPr>
            <a:spLocks noGrp="1"/>
          </p:cNvSpPr>
          <p:nvPr>
            <p:ph type="title"/>
          </p:nvPr>
        </p:nvSpPr>
        <p:spPr>
          <a:xfrm>
            <a:off x="503239" y="476250"/>
            <a:ext cx="5364162" cy="1008063"/>
          </a:xfrm>
        </p:spPr>
        <p:txBody>
          <a:bodyPr/>
          <a:lstStyle/>
          <a:p>
            <a:r>
              <a:rPr lang="de-DE" noProof="0" smtClean="0"/>
              <a:t>Titelmasterformat durch Klicken bearbeiten</a:t>
            </a:r>
            <a:endParaRPr lang="de-DE" noProof="0"/>
          </a:p>
        </p:txBody>
      </p:sp>
      <p:sp>
        <p:nvSpPr>
          <p:cNvPr id="4" name="Datumsplatzhalter 15"/>
          <p:cNvSpPr>
            <a:spLocks noGrp="1"/>
          </p:cNvSpPr>
          <p:nvPr>
            <p:ph type="dt" sz="half" idx="10"/>
          </p:nvPr>
        </p:nvSpPr>
        <p:spPr>
          <a:xfrm>
            <a:off x="900000" y="6462713"/>
            <a:ext cx="4968000" cy="395287"/>
          </a:xfrm>
        </p:spPr>
        <p:txBody>
          <a:bodyPr/>
          <a:lstStyle>
            <a:lvl1pPr>
              <a:defRPr/>
            </a:lvl1pPr>
          </a:lstStyle>
          <a:p>
            <a:pPr>
              <a:defRPr/>
            </a:pPr>
            <a:r>
              <a:rPr lang="de-DE" noProof="0" smtClean="0"/>
              <a:t>8 April, 2014</a:t>
            </a:r>
            <a:endParaRPr lang="de-DE" noProof="0"/>
          </a:p>
        </p:txBody>
      </p:sp>
      <p:sp>
        <p:nvSpPr>
          <p:cNvPr id="5" name="Foliennummernplatzhalter 16"/>
          <p:cNvSpPr>
            <a:spLocks noGrp="1"/>
          </p:cNvSpPr>
          <p:nvPr>
            <p:ph type="sldNum" sz="quarter" idx="11"/>
          </p:nvPr>
        </p:nvSpPr>
        <p:spPr>
          <a:xfrm>
            <a:off x="503238" y="6262688"/>
            <a:ext cx="287337" cy="134937"/>
          </a:xfrm>
        </p:spPr>
        <p:txBody>
          <a:bodyPr/>
          <a:lstStyle>
            <a:lvl1pPr>
              <a:defRPr/>
            </a:lvl1pPr>
          </a:lstStyle>
          <a:p>
            <a:pPr>
              <a:defRPr/>
            </a:pPr>
            <a:fld id="{BA84C999-9DA5-4749-8B8A-646FFD5BBA1C}" type="slidenum">
              <a:rPr lang="de-DE" noProof="0" smtClean="0"/>
              <a:pPr>
                <a:defRPr/>
              </a:pPr>
              <a:t>‹Nr.›</a:t>
            </a:fld>
            <a:endParaRPr lang="de-DE" noProof="0"/>
          </a:p>
        </p:txBody>
      </p:sp>
      <p:sp>
        <p:nvSpPr>
          <p:cNvPr id="6" name="Fußzeilenplatzhalter 17"/>
          <p:cNvSpPr>
            <a:spLocks noGrp="1"/>
          </p:cNvSpPr>
          <p:nvPr>
            <p:ph type="ftr" sz="quarter" idx="12"/>
          </p:nvPr>
        </p:nvSpPr>
        <p:spPr>
          <a:xfrm>
            <a:off x="900000" y="6262688"/>
            <a:ext cx="4968000" cy="134937"/>
          </a:xfrm>
        </p:spPr>
        <p:txBody>
          <a:bodyPr/>
          <a:lstStyle>
            <a:lvl1pPr>
              <a:defRPr/>
            </a:lvl1pPr>
          </a:lstStyle>
          <a:p>
            <a:pPr>
              <a:defRPr/>
            </a:pPr>
            <a:r>
              <a:rPr lang="de-DE" noProof="0" smtClean="0"/>
              <a:t>Collaboration Meeting</a:t>
            </a:r>
            <a:endParaRPr lang="de-DE" noProof="0" dirty="0"/>
          </a:p>
        </p:txBody>
      </p:sp>
      <p:sp>
        <p:nvSpPr>
          <p:cNvPr id="9" name="Inhaltsplatzhalter 21"/>
          <p:cNvSpPr>
            <a:spLocks noGrp="1"/>
          </p:cNvSpPr>
          <p:nvPr>
            <p:ph sz="quarter" idx="22" hasCustomPrompt="1"/>
          </p:nvPr>
        </p:nvSpPr>
        <p:spPr>
          <a:xfrm>
            <a:off x="6228763" y="476250"/>
            <a:ext cx="2412000" cy="1008063"/>
          </a:xfrm>
        </p:spPr>
        <p:txBody>
          <a:bodyPr lIns="72000" rIns="72000"/>
          <a:lstStyle>
            <a:lvl1pPr marL="0" marR="0" indent="0" algn="l" defTabSz="914400" rtl="0" eaLnBrk="0" fontAlgn="base" latinLnBrk="0" hangingPunct="0">
              <a:lnSpc>
                <a:spcPts val="1350"/>
              </a:lnSpc>
              <a:spcBef>
                <a:spcPts val="0"/>
              </a:spcBef>
              <a:spcAft>
                <a:spcPct val="0"/>
              </a:spcAft>
              <a:buClrTx/>
              <a:buSzTx/>
              <a:buFont typeface="Arial" charset="0"/>
              <a:buNone/>
              <a:tabLst/>
              <a:defRPr sz="1000"/>
            </a:lvl1pPr>
          </a:lstStyle>
          <a:p>
            <a:pPr marL="0" marR="0" lvl="0" indent="0" algn="l" defTabSz="914400" rtl="0" eaLnBrk="0" fontAlgn="base" latinLnBrk="0" hangingPunct="0">
              <a:lnSpc>
                <a:spcPts val="1700"/>
              </a:lnSpc>
              <a:spcBef>
                <a:spcPts val="700"/>
              </a:spcBef>
              <a:spcAft>
                <a:spcPct val="0"/>
              </a:spcAft>
              <a:buClrTx/>
              <a:buSzTx/>
              <a:buFont typeface="Arial" charset="0"/>
              <a:buNone/>
              <a:tabLst/>
              <a:defRPr/>
            </a:pPr>
            <a:r>
              <a:rPr lang="de-DE" noProof="0" dirty="0" smtClean="0"/>
              <a:t>Bild durch Klicken auf Symbol hinzufügen</a:t>
            </a:r>
          </a:p>
          <a:p>
            <a:pPr lvl="0"/>
            <a:endParaRPr lang="de-DE"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0763" y="476250"/>
            <a:ext cx="720000" cy="72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03239" y="476250"/>
            <a:ext cx="5364162" cy="1008063"/>
          </a:xfrm>
        </p:spPr>
        <p:txBody>
          <a:bodyPr/>
          <a:lstStyle/>
          <a:p>
            <a:r>
              <a:rPr lang="de-DE" noProof="0" smtClean="0"/>
              <a:t>Titelmasterformat durch Klicken bearbeiten</a:t>
            </a:r>
            <a:endParaRPr lang="de-DE" noProof="0"/>
          </a:p>
        </p:txBody>
      </p:sp>
      <p:sp>
        <p:nvSpPr>
          <p:cNvPr id="3" name="Inhaltsplatzhalter 2"/>
          <p:cNvSpPr>
            <a:spLocks noGrp="1"/>
          </p:cNvSpPr>
          <p:nvPr>
            <p:ph sz="half" idx="1"/>
          </p:nvPr>
        </p:nvSpPr>
        <p:spPr>
          <a:xfrm>
            <a:off x="503239" y="1844675"/>
            <a:ext cx="3978000" cy="3924300"/>
          </a:xfrm>
        </p:spPr>
        <p:txBody>
          <a:bodyPr/>
          <a:lstStyle>
            <a:lvl1pPr>
              <a:lnSpc>
                <a:spcPts val="1700"/>
              </a:lnSpc>
              <a:defRPr sz="1400"/>
            </a:lvl1pPr>
            <a:lvl2pPr>
              <a:lnSpc>
                <a:spcPts val="1700"/>
              </a:lnSpc>
              <a:defRPr sz="1400"/>
            </a:lvl2pPr>
            <a:lvl3pPr>
              <a:lnSpc>
                <a:spcPts val="1700"/>
              </a:lnSpc>
              <a:defRPr sz="1400"/>
            </a:lvl3pPr>
            <a:lvl4pPr marL="540000" indent="-180000">
              <a:lnSpc>
                <a:spcPts val="1500"/>
              </a:lnSpc>
              <a:defRPr lang="de-DE" sz="1200" kern="1200" dirty="0" smtClean="0">
                <a:solidFill>
                  <a:schemeClr val="tx1"/>
                </a:solidFill>
                <a:latin typeface="Arial" pitchFamily="34" charset="0"/>
                <a:ea typeface="+mn-ea"/>
                <a:cs typeface="Arial" pitchFamily="34" charset="0"/>
              </a:defRPr>
            </a:lvl4pPr>
            <a:lvl5pPr marL="540000" indent="-180000">
              <a:lnSpc>
                <a:spcPts val="1500"/>
              </a:lnSpc>
              <a:defRPr sz="12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Inhaltsplatzhalter 2"/>
          <p:cNvSpPr>
            <a:spLocks noGrp="1"/>
          </p:cNvSpPr>
          <p:nvPr>
            <p:ph sz="half" idx="11"/>
          </p:nvPr>
        </p:nvSpPr>
        <p:spPr>
          <a:xfrm>
            <a:off x="4662763" y="1844675"/>
            <a:ext cx="3978000" cy="3924300"/>
          </a:xfrm>
        </p:spPr>
        <p:txBody>
          <a:bodyPr/>
          <a:lstStyle>
            <a:lvl1pPr>
              <a:lnSpc>
                <a:spcPts val="1700"/>
              </a:lnSpc>
              <a:defRPr sz="1400"/>
            </a:lvl1pPr>
            <a:lvl2pPr>
              <a:lnSpc>
                <a:spcPts val="1700"/>
              </a:lnSpc>
              <a:defRPr sz="1400"/>
            </a:lvl2pPr>
            <a:lvl3pPr>
              <a:lnSpc>
                <a:spcPts val="1700"/>
              </a:lnSpc>
              <a:defRPr sz="1400"/>
            </a:lvl3pPr>
            <a:lvl4pPr marL="540000" indent="-180000">
              <a:lnSpc>
                <a:spcPts val="1500"/>
              </a:lnSpc>
              <a:defRPr lang="de-DE" sz="1200" kern="1200" dirty="0" smtClean="0">
                <a:solidFill>
                  <a:schemeClr val="tx1"/>
                </a:solidFill>
                <a:latin typeface="Arial" pitchFamily="34" charset="0"/>
                <a:ea typeface="+mn-ea"/>
                <a:cs typeface="Arial" pitchFamily="34" charset="0"/>
              </a:defRPr>
            </a:lvl4pPr>
            <a:lvl5pPr marL="540000" indent="-180000">
              <a:lnSpc>
                <a:spcPts val="1500"/>
              </a:lnSpc>
              <a:defRPr sz="12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 name="Datumsplatzhalter 8"/>
          <p:cNvSpPr>
            <a:spLocks noGrp="1"/>
          </p:cNvSpPr>
          <p:nvPr>
            <p:ph type="dt" sz="half" idx="12"/>
          </p:nvPr>
        </p:nvSpPr>
        <p:spPr/>
        <p:txBody>
          <a:bodyPr/>
          <a:lstStyle>
            <a:lvl1pPr>
              <a:defRPr/>
            </a:lvl1pPr>
          </a:lstStyle>
          <a:p>
            <a:pPr>
              <a:defRPr/>
            </a:pPr>
            <a:r>
              <a:rPr lang="de-DE" noProof="0" smtClean="0"/>
              <a:t>8 April, 2014</a:t>
            </a:r>
            <a:endParaRPr lang="de-DE" noProof="0"/>
          </a:p>
        </p:txBody>
      </p:sp>
      <p:sp>
        <p:nvSpPr>
          <p:cNvPr id="7" name="Foliennummernplatzhalter 9"/>
          <p:cNvSpPr>
            <a:spLocks noGrp="1"/>
          </p:cNvSpPr>
          <p:nvPr>
            <p:ph type="sldNum" sz="quarter" idx="13"/>
          </p:nvPr>
        </p:nvSpPr>
        <p:spPr/>
        <p:txBody>
          <a:bodyPr/>
          <a:lstStyle>
            <a:lvl1pPr>
              <a:defRPr/>
            </a:lvl1pPr>
          </a:lstStyle>
          <a:p>
            <a:pPr>
              <a:defRPr/>
            </a:pPr>
            <a:fld id="{C81731DB-4DD0-4E73-9218-6660190847EB}" type="slidenum">
              <a:rPr lang="de-DE" noProof="0" smtClean="0"/>
              <a:pPr>
                <a:defRPr/>
              </a:pPr>
              <a:t>‹Nr.›</a:t>
            </a:fld>
            <a:endParaRPr lang="de-DE" noProof="0"/>
          </a:p>
        </p:txBody>
      </p:sp>
      <p:sp>
        <p:nvSpPr>
          <p:cNvPr id="8" name="Fußzeilenplatzhalter 10"/>
          <p:cNvSpPr>
            <a:spLocks noGrp="1"/>
          </p:cNvSpPr>
          <p:nvPr>
            <p:ph type="ftr" sz="quarter" idx="14"/>
          </p:nvPr>
        </p:nvSpPr>
        <p:spPr/>
        <p:txBody>
          <a:bodyPr/>
          <a:lstStyle>
            <a:lvl1pPr>
              <a:defRPr/>
            </a:lvl1pPr>
          </a:lstStyle>
          <a:p>
            <a:pPr>
              <a:defRPr/>
            </a:pPr>
            <a:r>
              <a:rPr lang="de-DE" noProof="0" smtClean="0"/>
              <a:t>Collaboration Meeting</a:t>
            </a:r>
            <a:endParaRPr lang="de-DE" noProof="0"/>
          </a:p>
        </p:txBody>
      </p:sp>
      <p:sp>
        <p:nvSpPr>
          <p:cNvPr id="10" name="Inhaltsplatzhalter 21"/>
          <p:cNvSpPr>
            <a:spLocks noGrp="1"/>
          </p:cNvSpPr>
          <p:nvPr>
            <p:ph sz="quarter" idx="22" hasCustomPrompt="1"/>
          </p:nvPr>
        </p:nvSpPr>
        <p:spPr>
          <a:xfrm>
            <a:off x="6228763" y="476250"/>
            <a:ext cx="2412000" cy="1008063"/>
          </a:xfrm>
        </p:spPr>
        <p:txBody>
          <a:bodyPr lIns="72000" rIns="72000"/>
          <a:lstStyle>
            <a:lvl1pPr marL="0" marR="0" indent="0" algn="l" defTabSz="914400" rtl="0" eaLnBrk="0" fontAlgn="base" latinLnBrk="0" hangingPunct="0">
              <a:lnSpc>
                <a:spcPts val="1350"/>
              </a:lnSpc>
              <a:spcBef>
                <a:spcPts val="0"/>
              </a:spcBef>
              <a:spcAft>
                <a:spcPct val="0"/>
              </a:spcAft>
              <a:buClrTx/>
              <a:buSzTx/>
              <a:buFont typeface="Arial" charset="0"/>
              <a:buNone/>
              <a:tabLst/>
              <a:defRPr sz="1000"/>
            </a:lvl1pPr>
          </a:lstStyle>
          <a:p>
            <a:pPr marL="0" marR="0" lvl="0" indent="0" algn="l" defTabSz="914400" rtl="0" eaLnBrk="0" fontAlgn="base" latinLnBrk="0" hangingPunct="0">
              <a:lnSpc>
                <a:spcPts val="1700"/>
              </a:lnSpc>
              <a:spcBef>
                <a:spcPts val="700"/>
              </a:spcBef>
              <a:spcAft>
                <a:spcPct val="0"/>
              </a:spcAft>
              <a:buClrTx/>
              <a:buSzTx/>
              <a:buFont typeface="Arial" charset="0"/>
              <a:buNone/>
              <a:tabLst/>
              <a:defRPr/>
            </a:pPr>
            <a:r>
              <a:rPr lang="de-DE" noProof="0" dirty="0" smtClean="0"/>
              <a:t>Bild durch Klicken auf Symbol hinzufügen</a:t>
            </a:r>
          </a:p>
          <a:p>
            <a:pPr lvl="0"/>
            <a:endParaRPr lang="de-DE" dirty="0"/>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0763" y="476250"/>
            <a:ext cx="720000" cy="720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9" name="Inhaltsplatzhalter 2"/>
          <p:cNvSpPr>
            <a:spLocks noGrp="1"/>
          </p:cNvSpPr>
          <p:nvPr>
            <p:ph sz="half" idx="1"/>
          </p:nvPr>
        </p:nvSpPr>
        <p:spPr>
          <a:xfrm>
            <a:off x="503240" y="1844675"/>
            <a:ext cx="2592387" cy="3924300"/>
          </a:xfrm>
        </p:spPr>
        <p:txBody>
          <a:bodyPr/>
          <a:lstStyle>
            <a:lvl1pPr>
              <a:lnSpc>
                <a:spcPts val="1700"/>
              </a:lnSpc>
              <a:defRPr sz="1400"/>
            </a:lvl1pPr>
            <a:lvl2pPr>
              <a:lnSpc>
                <a:spcPts val="1700"/>
              </a:lnSpc>
              <a:defRPr sz="1400"/>
            </a:lvl2pPr>
            <a:lvl3pPr>
              <a:lnSpc>
                <a:spcPts val="1700"/>
              </a:lnSpc>
              <a:defRPr sz="1400"/>
            </a:lvl3pPr>
            <a:lvl4pPr marL="540000" indent="-180000">
              <a:lnSpc>
                <a:spcPts val="1500"/>
              </a:lnSpc>
              <a:defRPr lang="de-DE" sz="1200" kern="1200" dirty="0" smtClean="0">
                <a:solidFill>
                  <a:schemeClr val="tx1"/>
                </a:solidFill>
                <a:latin typeface="Arial" pitchFamily="34" charset="0"/>
                <a:ea typeface="+mn-ea"/>
                <a:cs typeface="Arial" pitchFamily="34" charset="0"/>
              </a:defRPr>
            </a:lvl4pPr>
            <a:lvl5pPr marL="540000" indent="-180000">
              <a:lnSpc>
                <a:spcPts val="1500"/>
              </a:lnSpc>
              <a:defRPr sz="12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0" name="Inhaltsplatzhalter 2"/>
          <p:cNvSpPr>
            <a:spLocks noGrp="1"/>
          </p:cNvSpPr>
          <p:nvPr>
            <p:ph sz="half" idx="14"/>
          </p:nvPr>
        </p:nvSpPr>
        <p:spPr>
          <a:xfrm>
            <a:off x="3276601" y="1844675"/>
            <a:ext cx="2592387" cy="3924300"/>
          </a:xfrm>
        </p:spPr>
        <p:txBody>
          <a:bodyPr/>
          <a:lstStyle>
            <a:lvl1pPr>
              <a:lnSpc>
                <a:spcPts val="1700"/>
              </a:lnSpc>
              <a:defRPr sz="1400"/>
            </a:lvl1pPr>
            <a:lvl2pPr>
              <a:lnSpc>
                <a:spcPts val="1700"/>
              </a:lnSpc>
              <a:defRPr sz="1400"/>
            </a:lvl2pPr>
            <a:lvl3pPr>
              <a:lnSpc>
                <a:spcPts val="1700"/>
              </a:lnSpc>
              <a:defRPr sz="1400"/>
            </a:lvl3pPr>
            <a:lvl4pPr marL="540000" indent="-180000">
              <a:lnSpc>
                <a:spcPts val="1500"/>
              </a:lnSpc>
              <a:defRPr lang="de-DE" sz="1200" kern="1200" dirty="0" smtClean="0">
                <a:solidFill>
                  <a:schemeClr val="tx1"/>
                </a:solidFill>
                <a:latin typeface="Arial" pitchFamily="34" charset="0"/>
                <a:ea typeface="+mn-ea"/>
                <a:cs typeface="Arial" pitchFamily="34" charset="0"/>
              </a:defRPr>
            </a:lvl4pPr>
            <a:lvl5pPr marL="540000" indent="-180000">
              <a:lnSpc>
                <a:spcPts val="1500"/>
              </a:lnSpc>
              <a:defRPr sz="12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1" name="Inhaltsplatzhalter 2"/>
          <p:cNvSpPr>
            <a:spLocks noGrp="1"/>
          </p:cNvSpPr>
          <p:nvPr>
            <p:ph sz="half" idx="15"/>
          </p:nvPr>
        </p:nvSpPr>
        <p:spPr>
          <a:xfrm>
            <a:off x="6048377" y="1844675"/>
            <a:ext cx="2592387" cy="3924300"/>
          </a:xfrm>
        </p:spPr>
        <p:txBody>
          <a:bodyPr/>
          <a:lstStyle>
            <a:lvl1pPr>
              <a:lnSpc>
                <a:spcPts val="1700"/>
              </a:lnSpc>
              <a:defRPr sz="1400"/>
            </a:lvl1pPr>
            <a:lvl2pPr>
              <a:lnSpc>
                <a:spcPts val="1700"/>
              </a:lnSpc>
              <a:defRPr sz="1400"/>
            </a:lvl2pPr>
            <a:lvl3pPr>
              <a:lnSpc>
                <a:spcPts val="1700"/>
              </a:lnSpc>
              <a:defRPr sz="1400"/>
            </a:lvl3pPr>
            <a:lvl4pPr marL="540000" indent="-180000">
              <a:lnSpc>
                <a:spcPts val="1500"/>
              </a:lnSpc>
              <a:defRPr lang="de-DE" sz="1200" kern="1200" dirty="0" smtClean="0">
                <a:solidFill>
                  <a:schemeClr val="tx1"/>
                </a:solidFill>
                <a:latin typeface="Arial" pitchFamily="34" charset="0"/>
                <a:ea typeface="+mn-ea"/>
                <a:cs typeface="Arial" pitchFamily="34" charset="0"/>
              </a:defRPr>
            </a:lvl4pPr>
            <a:lvl5pPr marL="540000" indent="-180000">
              <a:lnSpc>
                <a:spcPts val="1500"/>
              </a:lnSpc>
              <a:defRPr sz="12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 name="Titel 19"/>
          <p:cNvSpPr>
            <a:spLocks noGrp="1"/>
          </p:cNvSpPr>
          <p:nvPr>
            <p:ph type="title"/>
          </p:nvPr>
        </p:nvSpPr>
        <p:spPr>
          <a:xfrm>
            <a:off x="503239" y="476250"/>
            <a:ext cx="5364162" cy="1008063"/>
          </a:xfrm>
        </p:spPr>
        <p:txBody>
          <a:bodyPr/>
          <a:lstStyle/>
          <a:p>
            <a:r>
              <a:rPr lang="de-DE" noProof="0" smtClean="0"/>
              <a:t>Titelmasterformat durch Klicken bearbeiten</a:t>
            </a:r>
            <a:endParaRPr lang="de-DE" noProof="0"/>
          </a:p>
        </p:txBody>
      </p:sp>
      <p:sp>
        <p:nvSpPr>
          <p:cNvPr id="6" name="Datumsplatzhalter 16"/>
          <p:cNvSpPr>
            <a:spLocks noGrp="1"/>
          </p:cNvSpPr>
          <p:nvPr>
            <p:ph type="dt" sz="half" idx="16"/>
          </p:nvPr>
        </p:nvSpPr>
        <p:spPr/>
        <p:txBody>
          <a:bodyPr/>
          <a:lstStyle>
            <a:lvl1pPr>
              <a:defRPr/>
            </a:lvl1pPr>
          </a:lstStyle>
          <a:p>
            <a:pPr>
              <a:defRPr/>
            </a:pPr>
            <a:r>
              <a:rPr lang="de-DE" noProof="0" smtClean="0"/>
              <a:t>8 April, 2014</a:t>
            </a:r>
            <a:endParaRPr lang="de-DE" noProof="0"/>
          </a:p>
        </p:txBody>
      </p:sp>
      <p:sp>
        <p:nvSpPr>
          <p:cNvPr id="7" name="Foliennummernplatzhalter 17"/>
          <p:cNvSpPr>
            <a:spLocks noGrp="1"/>
          </p:cNvSpPr>
          <p:nvPr>
            <p:ph type="sldNum" sz="quarter" idx="17"/>
          </p:nvPr>
        </p:nvSpPr>
        <p:spPr/>
        <p:txBody>
          <a:bodyPr/>
          <a:lstStyle>
            <a:lvl1pPr>
              <a:defRPr/>
            </a:lvl1pPr>
          </a:lstStyle>
          <a:p>
            <a:pPr>
              <a:defRPr/>
            </a:pPr>
            <a:fld id="{35BA877A-F101-4771-91EA-1F1C2E20E9A2}" type="slidenum">
              <a:rPr lang="de-DE" noProof="0" smtClean="0"/>
              <a:pPr>
                <a:defRPr/>
              </a:pPr>
              <a:t>‹Nr.›</a:t>
            </a:fld>
            <a:endParaRPr lang="de-DE" noProof="0"/>
          </a:p>
        </p:txBody>
      </p:sp>
      <p:sp>
        <p:nvSpPr>
          <p:cNvPr id="8" name="Fußzeilenplatzhalter 18"/>
          <p:cNvSpPr>
            <a:spLocks noGrp="1"/>
          </p:cNvSpPr>
          <p:nvPr>
            <p:ph type="ftr" sz="quarter" idx="18"/>
          </p:nvPr>
        </p:nvSpPr>
        <p:spPr/>
        <p:txBody>
          <a:bodyPr/>
          <a:lstStyle>
            <a:lvl1pPr>
              <a:defRPr/>
            </a:lvl1pPr>
          </a:lstStyle>
          <a:p>
            <a:pPr>
              <a:defRPr/>
            </a:pPr>
            <a:r>
              <a:rPr lang="de-DE" noProof="0" smtClean="0"/>
              <a:t>Collaboration Meeting</a:t>
            </a:r>
            <a:endParaRPr lang="de-DE" noProof="0"/>
          </a:p>
        </p:txBody>
      </p:sp>
      <p:sp>
        <p:nvSpPr>
          <p:cNvPr id="13" name="Inhaltsplatzhalter 21"/>
          <p:cNvSpPr>
            <a:spLocks noGrp="1"/>
          </p:cNvSpPr>
          <p:nvPr>
            <p:ph sz="quarter" idx="22" hasCustomPrompt="1"/>
          </p:nvPr>
        </p:nvSpPr>
        <p:spPr>
          <a:xfrm>
            <a:off x="6228763" y="476250"/>
            <a:ext cx="2412000" cy="1008063"/>
          </a:xfrm>
        </p:spPr>
        <p:txBody>
          <a:bodyPr lIns="72000" rIns="72000"/>
          <a:lstStyle>
            <a:lvl1pPr marL="0" marR="0" indent="0" algn="l" defTabSz="914400" rtl="0" eaLnBrk="0" fontAlgn="base" latinLnBrk="0" hangingPunct="0">
              <a:lnSpc>
                <a:spcPts val="1350"/>
              </a:lnSpc>
              <a:spcBef>
                <a:spcPts val="0"/>
              </a:spcBef>
              <a:spcAft>
                <a:spcPct val="0"/>
              </a:spcAft>
              <a:buClrTx/>
              <a:buSzTx/>
              <a:buFont typeface="Arial" charset="0"/>
              <a:buNone/>
              <a:tabLst/>
              <a:defRPr sz="1000"/>
            </a:lvl1pPr>
          </a:lstStyle>
          <a:p>
            <a:pPr marL="0" marR="0" lvl="0" indent="0" algn="l" defTabSz="914400" rtl="0" eaLnBrk="0" fontAlgn="base" latinLnBrk="0" hangingPunct="0">
              <a:lnSpc>
                <a:spcPts val="1700"/>
              </a:lnSpc>
              <a:spcBef>
                <a:spcPts val="700"/>
              </a:spcBef>
              <a:spcAft>
                <a:spcPct val="0"/>
              </a:spcAft>
              <a:buClrTx/>
              <a:buSzTx/>
              <a:buFont typeface="Arial" charset="0"/>
              <a:buNone/>
              <a:tabLst/>
              <a:defRPr/>
            </a:pPr>
            <a:r>
              <a:rPr lang="de-DE" noProof="0" dirty="0" smtClean="0"/>
              <a:t>Bild durch Klicken auf Symbol hinzufügen</a:t>
            </a:r>
          </a:p>
          <a:p>
            <a:pPr lvl="0"/>
            <a:endParaRPr lang="de-DE" dirty="0"/>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0763" y="476250"/>
            <a:ext cx="720000" cy="720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ferenzblatt">
    <p:spTree>
      <p:nvGrpSpPr>
        <p:cNvPr id="1" name=""/>
        <p:cNvGrpSpPr/>
        <p:nvPr/>
      </p:nvGrpSpPr>
      <p:grpSpPr>
        <a:xfrm>
          <a:off x="0" y="0"/>
          <a:ext cx="0" cy="0"/>
          <a:chOff x="0" y="0"/>
          <a:chExt cx="0" cy="0"/>
        </a:xfrm>
      </p:grpSpPr>
      <p:cxnSp>
        <p:nvCxnSpPr>
          <p:cNvPr id="8" name="Gerade Verbindung 7"/>
          <p:cNvCxnSpPr/>
          <p:nvPr/>
        </p:nvCxnSpPr>
        <p:spPr>
          <a:xfrm rot="5400000">
            <a:off x="5307012" y="741363"/>
            <a:ext cx="1484313" cy="158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rot="5400000">
            <a:off x="5307012" y="741363"/>
            <a:ext cx="1484313" cy="158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503238" y="476251"/>
            <a:ext cx="5364163" cy="1008063"/>
          </a:xfrm>
        </p:spPr>
        <p:txBody>
          <a:bodyPr/>
          <a:lstStyle/>
          <a:p>
            <a:r>
              <a:rPr lang="de-DE" noProof="0" smtClean="0"/>
              <a:t>Titelmasterformat durch Klicken bearbeiten</a:t>
            </a:r>
            <a:endParaRPr lang="de-DE" noProof="0"/>
          </a:p>
        </p:txBody>
      </p:sp>
      <p:sp>
        <p:nvSpPr>
          <p:cNvPr id="3" name="Inhaltsplatzhalter 2"/>
          <p:cNvSpPr>
            <a:spLocks noGrp="1"/>
          </p:cNvSpPr>
          <p:nvPr>
            <p:ph sz="half" idx="1"/>
          </p:nvPr>
        </p:nvSpPr>
        <p:spPr>
          <a:xfrm>
            <a:off x="1" y="4256678"/>
            <a:ext cx="3095625" cy="1512297"/>
          </a:xfrm>
          <a:solidFill>
            <a:schemeClr val="accent2"/>
          </a:solidFill>
        </p:spPr>
        <p:txBody>
          <a:bodyPr lIns="504000" tIns="126000" rIns="126000" bIns="126000"/>
          <a:lstStyle>
            <a:lvl1pPr>
              <a:lnSpc>
                <a:spcPts val="1700"/>
              </a:lnSpc>
              <a:defRPr sz="1400">
                <a:solidFill>
                  <a:schemeClr val="bg1"/>
                </a:solidFill>
              </a:defRPr>
            </a:lvl1pPr>
            <a:lvl2pPr>
              <a:lnSpc>
                <a:spcPts val="1700"/>
              </a:lnSpc>
              <a:buClrTx/>
              <a:defRPr sz="1400">
                <a:solidFill>
                  <a:schemeClr val="bg1"/>
                </a:solidFill>
              </a:defRPr>
            </a:lvl2pPr>
            <a:lvl3pPr>
              <a:lnSpc>
                <a:spcPts val="1700"/>
              </a:lnSpc>
              <a:defRPr sz="1400">
                <a:solidFill>
                  <a:schemeClr val="bg1"/>
                </a:solidFill>
              </a:defRPr>
            </a:lvl3pPr>
            <a:lvl4pPr>
              <a:lnSpc>
                <a:spcPts val="1700"/>
              </a:lnSpc>
              <a:defRPr lang="de-DE" sz="1200" kern="1200" dirty="0" smtClean="0">
                <a:solidFill>
                  <a:schemeClr val="bg1"/>
                </a:solidFill>
                <a:latin typeface="Arial" pitchFamily="34" charset="0"/>
                <a:ea typeface="+mn-ea"/>
                <a:cs typeface="Arial" pitchFamily="34" charset="0"/>
              </a:defRPr>
            </a:lvl4pPr>
            <a:lvl5pPr>
              <a:lnSpc>
                <a:spcPts val="1700"/>
              </a:lnSpc>
              <a:defRPr sz="14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p:txBody>
      </p:sp>
      <p:sp>
        <p:nvSpPr>
          <p:cNvPr id="11" name="Inhaltsplatzhalter 2"/>
          <p:cNvSpPr>
            <a:spLocks noGrp="1"/>
          </p:cNvSpPr>
          <p:nvPr>
            <p:ph sz="half" idx="17"/>
          </p:nvPr>
        </p:nvSpPr>
        <p:spPr>
          <a:xfrm>
            <a:off x="6048377" y="1844675"/>
            <a:ext cx="2592387" cy="3924300"/>
          </a:xfrm>
        </p:spPr>
        <p:txBody>
          <a:bodyPr/>
          <a:lstStyle>
            <a:lvl1pPr>
              <a:lnSpc>
                <a:spcPts val="1700"/>
              </a:lnSpc>
              <a:defRPr sz="1400"/>
            </a:lvl1pPr>
            <a:lvl2pPr>
              <a:lnSpc>
                <a:spcPts val="1700"/>
              </a:lnSpc>
              <a:defRPr sz="1400"/>
            </a:lvl2pPr>
            <a:lvl3pPr>
              <a:lnSpc>
                <a:spcPts val="1700"/>
              </a:lnSpc>
              <a:defRPr sz="1400"/>
            </a:lvl3pPr>
            <a:lvl4pPr marL="540000" indent="-180000">
              <a:lnSpc>
                <a:spcPts val="1500"/>
              </a:lnSpc>
              <a:defRPr lang="de-DE" sz="1200" kern="1200" dirty="0" smtClean="0">
                <a:solidFill>
                  <a:schemeClr val="tx1"/>
                </a:solidFill>
                <a:latin typeface="Arial" pitchFamily="34" charset="0"/>
                <a:ea typeface="+mn-ea"/>
                <a:cs typeface="Arial" pitchFamily="34" charset="0"/>
              </a:defRPr>
            </a:lvl4pPr>
            <a:lvl5pPr marL="540000" indent="-180000">
              <a:lnSpc>
                <a:spcPts val="1500"/>
              </a:lnSpc>
              <a:defRPr sz="12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2" name="Inhaltsplatzhalter 2"/>
          <p:cNvSpPr>
            <a:spLocks noGrp="1"/>
          </p:cNvSpPr>
          <p:nvPr>
            <p:ph sz="half" idx="18"/>
          </p:nvPr>
        </p:nvSpPr>
        <p:spPr>
          <a:xfrm>
            <a:off x="3276601" y="1844675"/>
            <a:ext cx="2592387" cy="3924300"/>
          </a:xfrm>
          <a:solidFill>
            <a:schemeClr val="tx2">
              <a:lumMod val="20000"/>
              <a:lumOff val="80000"/>
            </a:schemeClr>
          </a:solidFill>
        </p:spPr>
        <p:txBody>
          <a:bodyPr lIns="126000" tIns="126000" rIns="126000" bIns="126000"/>
          <a:lstStyle>
            <a:lvl1pPr>
              <a:lnSpc>
                <a:spcPts val="1700"/>
              </a:lnSpc>
              <a:defRPr sz="1400"/>
            </a:lvl1pPr>
            <a:lvl2pPr>
              <a:lnSpc>
                <a:spcPts val="1700"/>
              </a:lnSpc>
              <a:defRPr sz="1400"/>
            </a:lvl2pPr>
            <a:lvl3pPr>
              <a:lnSpc>
                <a:spcPts val="1700"/>
              </a:lnSpc>
              <a:defRPr sz="1400"/>
            </a:lvl3pPr>
            <a:lvl4pPr marL="540000" indent="-180000">
              <a:lnSpc>
                <a:spcPts val="1500"/>
              </a:lnSpc>
              <a:defRPr lang="de-DE" sz="1200" kern="1200" dirty="0" smtClean="0">
                <a:solidFill>
                  <a:schemeClr val="tx1"/>
                </a:solidFill>
                <a:latin typeface="Arial" pitchFamily="34" charset="0"/>
                <a:ea typeface="+mn-ea"/>
                <a:cs typeface="Arial" pitchFamily="34" charset="0"/>
              </a:defRPr>
            </a:lvl4pPr>
            <a:lvl5pPr marL="540000" indent="-180000">
              <a:lnSpc>
                <a:spcPts val="1500"/>
              </a:lnSpc>
              <a:defRPr sz="1200"/>
            </a:lvl5pPr>
            <a:lvl6pPr>
              <a:defRPr sz="1800"/>
            </a:lvl6pPr>
            <a:lvl7pPr>
              <a:defRPr sz="1800"/>
            </a:lvl7pPr>
            <a:lvl8pPr>
              <a:defRPr sz="1800"/>
            </a:lvl8pPr>
            <a:lvl9pPr>
              <a:defRPr sz="1800"/>
            </a:lvl9p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10" name="Datumsplatzhalter 16"/>
          <p:cNvSpPr>
            <a:spLocks noGrp="1"/>
          </p:cNvSpPr>
          <p:nvPr>
            <p:ph type="dt" sz="half" idx="19"/>
          </p:nvPr>
        </p:nvSpPr>
        <p:spPr/>
        <p:txBody>
          <a:bodyPr/>
          <a:lstStyle>
            <a:lvl1pPr>
              <a:defRPr/>
            </a:lvl1pPr>
          </a:lstStyle>
          <a:p>
            <a:pPr>
              <a:defRPr/>
            </a:pPr>
            <a:r>
              <a:rPr lang="de-DE" noProof="0" smtClean="0"/>
              <a:t>8 April, 2014</a:t>
            </a:r>
            <a:endParaRPr lang="de-DE" noProof="0"/>
          </a:p>
        </p:txBody>
      </p:sp>
      <p:sp>
        <p:nvSpPr>
          <p:cNvPr id="14" name="Foliennummernplatzhalter 17"/>
          <p:cNvSpPr>
            <a:spLocks noGrp="1"/>
          </p:cNvSpPr>
          <p:nvPr>
            <p:ph type="sldNum" sz="quarter" idx="20"/>
          </p:nvPr>
        </p:nvSpPr>
        <p:spPr/>
        <p:txBody>
          <a:bodyPr/>
          <a:lstStyle>
            <a:lvl1pPr>
              <a:defRPr/>
            </a:lvl1pPr>
          </a:lstStyle>
          <a:p>
            <a:pPr>
              <a:defRPr/>
            </a:pPr>
            <a:fld id="{B8D842D8-5460-4398-A9EF-ACE1C9FC2FD4}" type="slidenum">
              <a:rPr lang="de-DE" noProof="0" smtClean="0"/>
              <a:pPr>
                <a:defRPr/>
              </a:pPr>
              <a:t>‹Nr.›</a:t>
            </a:fld>
            <a:endParaRPr lang="de-DE" noProof="0"/>
          </a:p>
        </p:txBody>
      </p:sp>
      <p:sp>
        <p:nvSpPr>
          <p:cNvPr id="16" name="Fußzeilenplatzhalter 18"/>
          <p:cNvSpPr>
            <a:spLocks noGrp="1"/>
          </p:cNvSpPr>
          <p:nvPr>
            <p:ph type="ftr" sz="quarter" idx="21"/>
          </p:nvPr>
        </p:nvSpPr>
        <p:spPr/>
        <p:txBody>
          <a:bodyPr/>
          <a:lstStyle>
            <a:lvl1pPr>
              <a:defRPr/>
            </a:lvl1pPr>
          </a:lstStyle>
          <a:p>
            <a:pPr>
              <a:defRPr/>
            </a:pPr>
            <a:r>
              <a:rPr lang="de-DE" noProof="0" smtClean="0"/>
              <a:t>Collaboration Meeting</a:t>
            </a:r>
            <a:endParaRPr lang="de-DE" noProof="0" dirty="0"/>
          </a:p>
        </p:txBody>
      </p:sp>
      <p:sp>
        <p:nvSpPr>
          <p:cNvPr id="22" name="Inhaltsplatzhalter 21"/>
          <p:cNvSpPr>
            <a:spLocks noGrp="1"/>
          </p:cNvSpPr>
          <p:nvPr>
            <p:ph sz="quarter" idx="22" hasCustomPrompt="1"/>
          </p:nvPr>
        </p:nvSpPr>
        <p:spPr>
          <a:xfrm>
            <a:off x="6228763" y="476250"/>
            <a:ext cx="2412000" cy="1008063"/>
          </a:xfrm>
        </p:spPr>
        <p:txBody>
          <a:bodyPr lIns="72000" rIns="72000"/>
          <a:lstStyle>
            <a:lvl1pPr marL="0" marR="0" indent="0" algn="l" defTabSz="914400" rtl="0" eaLnBrk="0" fontAlgn="base" latinLnBrk="0" hangingPunct="0">
              <a:lnSpc>
                <a:spcPts val="1350"/>
              </a:lnSpc>
              <a:spcBef>
                <a:spcPts val="0"/>
              </a:spcBef>
              <a:spcAft>
                <a:spcPct val="0"/>
              </a:spcAft>
              <a:buClrTx/>
              <a:buSzTx/>
              <a:buFont typeface="Arial" charset="0"/>
              <a:buNone/>
              <a:tabLst/>
              <a:defRPr sz="1000"/>
            </a:lvl1pPr>
          </a:lstStyle>
          <a:p>
            <a:pPr marL="0" marR="0" lvl="0" indent="0" algn="l" defTabSz="914400" rtl="0" eaLnBrk="0" fontAlgn="base" latinLnBrk="0" hangingPunct="0">
              <a:lnSpc>
                <a:spcPts val="1700"/>
              </a:lnSpc>
              <a:spcBef>
                <a:spcPts val="700"/>
              </a:spcBef>
              <a:spcAft>
                <a:spcPct val="0"/>
              </a:spcAft>
              <a:buClrTx/>
              <a:buSzTx/>
              <a:buFont typeface="Arial" charset="0"/>
              <a:buNone/>
              <a:tabLst/>
              <a:defRPr/>
            </a:pPr>
            <a:r>
              <a:rPr lang="de-DE" noProof="0" dirty="0" smtClean="0"/>
              <a:t>Bild durch Klicken auf Symbol hinzufügen</a:t>
            </a:r>
          </a:p>
          <a:p>
            <a:pPr lvl="0"/>
            <a:endParaRPr lang="de-DE" dirty="0"/>
          </a:p>
        </p:txBody>
      </p:sp>
      <p:sp>
        <p:nvSpPr>
          <p:cNvPr id="24" name="Inhaltsplatzhalter 21"/>
          <p:cNvSpPr>
            <a:spLocks noGrp="1"/>
          </p:cNvSpPr>
          <p:nvPr>
            <p:ph sz="quarter" idx="23" hasCustomPrompt="1"/>
          </p:nvPr>
        </p:nvSpPr>
        <p:spPr>
          <a:xfrm>
            <a:off x="0" y="1844675"/>
            <a:ext cx="3096000" cy="2412000"/>
          </a:xfrm>
        </p:spPr>
        <p:txBody>
          <a:bodyPr lIns="504000" tIns="72000" rIns="72000" bIns="72000"/>
          <a:lstStyle>
            <a:lvl1pPr marL="0" marR="0" indent="0" algn="l" defTabSz="914400" rtl="0" eaLnBrk="0" fontAlgn="base" latinLnBrk="0" hangingPunct="0">
              <a:lnSpc>
                <a:spcPts val="1350"/>
              </a:lnSpc>
              <a:spcBef>
                <a:spcPts val="700"/>
              </a:spcBef>
              <a:spcAft>
                <a:spcPct val="0"/>
              </a:spcAft>
              <a:buClrTx/>
              <a:buSzTx/>
              <a:buFont typeface="Arial" charset="0"/>
              <a:buNone/>
              <a:tabLst/>
              <a:defRPr sz="1000"/>
            </a:lvl1pPr>
          </a:lstStyle>
          <a:p>
            <a:pPr marL="0" marR="0" lvl="0" indent="0" algn="l" defTabSz="914400" rtl="0" eaLnBrk="0" fontAlgn="base" latinLnBrk="0" hangingPunct="0">
              <a:lnSpc>
                <a:spcPts val="1700"/>
              </a:lnSpc>
              <a:spcBef>
                <a:spcPts val="700"/>
              </a:spcBef>
              <a:spcAft>
                <a:spcPct val="0"/>
              </a:spcAft>
              <a:buClrTx/>
              <a:buSzTx/>
              <a:buFont typeface="Arial" charset="0"/>
              <a:buNone/>
              <a:tabLst/>
              <a:defRPr/>
            </a:pPr>
            <a:r>
              <a:rPr lang="de-DE" noProof="0" dirty="0" smtClean="0"/>
              <a:t>Bild durch Klicken auf Symbol hinzufügen</a:t>
            </a:r>
          </a:p>
          <a:p>
            <a:pPr lvl="0"/>
            <a:endParaRPr lang="de-DE" dirty="0"/>
          </a:p>
        </p:txBody>
      </p:sp>
      <p:pic>
        <p:nvPicPr>
          <p:cNvPr id="17" name="Grafik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0763" y="476250"/>
            <a:ext cx="720000" cy="72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03239" y="476250"/>
            <a:ext cx="5364162" cy="1008063"/>
          </a:xfrm>
        </p:spPr>
        <p:txBody>
          <a:bodyPr/>
          <a:lstStyle/>
          <a:p>
            <a:r>
              <a:rPr lang="de-DE" noProof="0" smtClean="0"/>
              <a:t>Titelmasterformat durch Klicken bearbeiten</a:t>
            </a:r>
            <a:endParaRPr lang="de-DE" noProof="0"/>
          </a:p>
        </p:txBody>
      </p:sp>
      <p:sp>
        <p:nvSpPr>
          <p:cNvPr id="3" name="Fußzeilenplatzhalter 6"/>
          <p:cNvSpPr>
            <a:spLocks noGrp="1"/>
          </p:cNvSpPr>
          <p:nvPr>
            <p:ph type="ftr" sz="quarter" idx="10"/>
          </p:nvPr>
        </p:nvSpPr>
        <p:spPr/>
        <p:txBody>
          <a:bodyPr/>
          <a:lstStyle>
            <a:lvl1pPr>
              <a:defRPr/>
            </a:lvl1pPr>
          </a:lstStyle>
          <a:p>
            <a:pPr>
              <a:defRPr/>
            </a:pPr>
            <a:r>
              <a:rPr lang="de-DE" noProof="0" smtClean="0"/>
              <a:t>Collaboration Meeting</a:t>
            </a:r>
            <a:endParaRPr lang="de-DE" noProof="0">
              <a:latin typeface="Arial" pitchFamily="34" charset="0"/>
              <a:cs typeface="Arial" pitchFamily="34" charset="0"/>
            </a:endParaRPr>
          </a:p>
        </p:txBody>
      </p:sp>
      <p:sp>
        <p:nvSpPr>
          <p:cNvPr id="4" name="Datumsplatzhalter 3"/>
          <p:cNvSpPr>
            <a:spLocks noGrp="1"/>
          </p:cNvSpPr>
          <p:nvPr>
            <p:ph type="dt" sz="half" idx="11"/>
          </p:nvPr>
        </p:nvSpPr>
        <p:spPr/>
        <p:txBody>
          <a:bodyPr/>
          <a:lstStyle>
            <a:lvl1pPr>
              <a:defRPr/>
            </a:lvl1pPr>
          </a:lstStyle>
          <a:p>
            <a:pPr>
              <a:defRPr/>
            </a:pPr>
            <a:r>
              <a:rPr lang="de-DE" noProof="0" smtClean="0"/>
              <a:t>8 April, 2014</a:t>
            </a:r>
            <a:endParaRPr lang="de-DE" noProof="0"/>
          </a:p>
        </p:txBody>
      </p:sp>
      <p:sp>
        <p:nvSpPr>
          <p:cNvPr id="5" name="Foliennummernplatzhalter 4"/>
          <p:cNvSpPr>
            <a:spLocks noGrp="1"/>
          </p:cNvSpPr>
          <p:nvPr>
            <p:ph type="sldNum" sz="quarter" idx="12"/>
          </p:nvPr>
        </p:nvSpPr>
        <p:spPr/>
        <p:txBody>
          <a:bodyPr/>
          <a:lstStyle>
            <a:lvl1pPr>
              <a:defRPr/>
            </a:lvl1pPr>
          </a:lstStyle>
          <a:p>
            <a:pPr>
              <a:defRPr/>
            </a:pPr>
            <a:fld id="{F89BECB0-EB10-439C-9FC7-BF0A068A9DD2}" type="slidenum">
              <a:rPr lang="de-DE" noProof="0" smtClean="0"/>
              <a:pPr>
                <a:defRPr/>
              </a:pPr>
              <a:t>‹Nr.›</a:t>
            </a:fld>
            <a:endParaRPr lang="de-DE" noProof="0"/>
          </a:p>
        </p:txBody>
      </p:sp>
      <p:sp>
        <p:nvSpPr>
          <p:cNvPr id="7" name="Inhaltsplatzhalter 21"/>
          <p:cNvSpPr>
            <a:spLocks noGrp="1"/>
          </p:cNvSpPr>
          <p:nvPr>
            <p:ph sz="quarter" idx="22" hasCustomPrompt="1"/>
          </p:nvPr>
        </p:nvSpPr>
        <p:spPr>
          <a:xfrm>
            <a:off x="6228763" y="476250"/>
            <a:ext cx="2412000" cy="1008063"/>
          </a:xfrm>
        </p:spPr>
        <p:txBody>
          <a:bodyPr lIns="72000" rIns="72000"/>
          <a:lstStyle>
            <a:lvl1pPr marL="0" marR="0" indent="0" algn="l" defTabSz="914400" rtl="0" eaLnBrk="0" fontAlgn="base" latinLnBrk="0" hangingPunct="0">
              <a:lnSpc>
                <a:spcPts val="1350"/>
              </a:lnSpc>
              <a:spcBef>
                <a:spcPts val="0"/>
              </a:spcBef>
              <a:spcAft>
                <a:spcPct val="0"/>
              </a:spcAft>
              <a:buClrTx/>
              <a:buSzTx/>
              <a:buFont typeface="Arial" charset="0"/>
              <a:buNone/>
              <a:tabLst/>
              <a:defRPr sz="1000"/>
            </a:lvl1pPr>
          </a:lstStyle>
          <a:p>
            <a:pPr marL="0" marR="0" lvl="0" indent="0" algn="l" defTabSz="914400" rtl="0" eaLnBrk="0" fontAlgn="base" latinLnBrk="0" hangingPunct="0">
              <a:lnSpc>
                <a:spcPts val="1700"/>
              </a:lnSpc>
              <a:spcBef>
                <a:spcPts val="700"/>
              </a:spcBef>
              <a:spcAft>
                <a:spcPct val="0"/>
              </a:spcAft>
              <a:buClrTx/>
              <a:buSzTx/>
              <a:buFont typeface="Arial" charset="0"/>
              <a:buNone/>
              <a:tabLst/>
              <a:defRPr/>
            </a:pPr>
            <a:r>
              <a:rPr lang="de-DE" noProof="0" dirty="0" smtClean="0"/>
              <a:t>Bild durch Klicken auf Symbol hinzufügen</a:t>
            </a:r>
          </a:p>
          <a:p>
            <a:pPr lvl="0"/>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0763" y="476250"/>
            <a:ext cx="720000" cy="720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5"/>
          <p:cNvSpPr>
            <a:spLocks noGrp="1"/>
          </p:cNvSpPr>
          <p:nvPr>
            <p:ph type="ftr" sz="quarter" idx="10"/>
          </p:nvPr>
        </p:nvSpPr>
        <p:spPr/>
        <p:txBody>
          <a:bodyPr/>
          <a:lstStyle>
            <a:lvl1pPr>
              <a:defRPr/>
            </a:lvl1pPr>
          </a:lstStyle>
          <a:p>
            <a:pPr>
              <a:defRPr/>
            </a:pPr>
            <a:r>
              <a:rPr lang="de-DE" noProof="0" smtClean="0"/>
              <a:t>Collaboration Meeting</a:t>
            </a:r>
            <a:endParaRPr lang="de-DE" noProof="0">
              <a:latin typeface="Arial" pitchFamily="34" charset="0"/>
              <a:cs typeface="Arial" pitchFamily="34" charset="0"/>
            </a:endParaRPr>
          </a:p>
        </p:txBody>
      </p:sp>
      <p:sp>
        <p:nvSpPr>
          <p:cNvPr id="3" name="Datumsplatzhalter 2"/>
          <p:cNvSpPr>
            <a:spLocks noGrp="1"/>
          </p:cNvSpPr>
          <p:nvPr>
            <p:ph type="dt" sz="half" idx="11"/>
          </p:nvPr>
        </p:nvSpPr>
        <p:spPr/>
        <p:txBody>
          <a:bodyPr/>
          <a:lstStyle>
            <a:lvl1pPr>
              <a:defRPr/>
            </a:lvl1pPr>
          </a:lstStyle>
          <a:p>
            <a:pPr>
              <a:defRPr/>
            </a:pPr>
            <a:r>
              <a:rPr lang="de-DE" noProof="0" smtClean="0"/>
              <a:t>8 April, 2014</a:t>
            </a:r>
            <a:endParaRPr lang="de-DE" noProof="0"/>
          </a:p>
        </p:txBody>
      </p:sp>
      <p:sp>
        <p:nvSpPr>
          <p:cNvPr id="4" name="Foliennummernplatzhalter 3"/>
          <p:cNvSpPr>
            <a:spLocks noGrp="1"/>
          </p:cNvSpPr>
          <p:nvPr>
            <p:ph type="sldNum" sz="quarter" idx="12"/>
          </p:nvPr>
        </p:nvSpPr>
        <p:spPr/>
        <p:txBody>
          <a:bodyPr/>
          <a:lstStyle>
            <a:lvl1pPr>
              <a:defRPr/>
            </a:lvl1pPr>
          </a:lstStyle>
          <a:p>
            <a:pPr>
              <a:defRPr/>
            </a:pPr>
            <a:fld id="{A7F492D9-AB43-4CB7-BDA6-A333932AA59D}" type="slidenum">
              <a:rPr lang="de-DE" noProof="0" smtClean="0"/>
              <a:pPr>
                <a:defRPr/>
              </a:pPr>
              <a:t>‹Nr.›</a:t>
            </a:fld>
            <a:endParaRPr lang="de-DE"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Abschlussfolie">
    <p:spTree>
      <p:nvGrpSpPr>
        <p:cNvPr id="1" name=""/>
        <p:cNvGrpSpPr/>
        <p:nvPr/>
      </p:nvGrpSpPr>
      <p:grpSpPr>
        <a:xfrm>
          <a:off x="0" y="0"/>
          <a:ext cx="0" cy="0"/>
          <a:chOff x="0" y="0"/>
          <a:chExt cx="0" cy="0"/>
        </a:xfrm>
      </p:grpSpPr>
      <p:grpSp>
        <p:nvGrpSpPr>
          <p:cNvPr id="4" name="Gruppieren 13"/>
          <p:cNvGrpSpPr>
            <a:grpSpLocks/>
          </p:cNvGrpSpPr>
          <p:nvPr/>
        </p:nvGrpSpPr>
        <p:grpSpPr bwMode="auto">
          <a:xfrm>
            <a:off x="0" y="1484313"/>
            <a:ext cx="8640763" cy="4284662"/>
            <a:chOff x="0" y="1484313"/>
            <a:chExt cx="8640763" cy="4284662"/>
          </a:xfrm>
        </p:grpSpPr>
        <p:sp>
          <p:nvSpPr>
            <p:cNvPr id="5" name="Rechteck 4"/>
            <p:cNvSpPr/>
            <p:nvPr/>
          </p:nvSpPr>
          <p:spPr bwMode="auto">
            <a:xfrm>
              <a:off x="0" y="1484313"/>
              <a:ext cx="5867400" cy="1944687"/>
            </a:xfrm>
            <a:prstGeom prst="rect">
              <a:avLst/>
            </a:prstGeom>
            <a:solidFill>
              <a:schemeClr val="bg2"/>
            </a:solidFill>
            <a:ln w="9525">
              <a:noFill/>
              <a:round/>
              <a:headEnd/>
              <a:tailEnd/>
            </a:ln>
          </p:spPr>
          <p:txBody>
            <a:bodyPr/>
            <a:lstStyle/>
            <a:p>
              <a:pPr fontAlgn="auto">
                <a:spcBef>
                  <a:spcPts val="0"/>
                </a:spcBef>
                <a:spcAft>
                  <a:spcPts val="0"/>
                </a:spcAft>
                <a:defRPr/>
              </a:pPr>
              <a:endParaRPr lang="de-DE" noProof="0">
                <a:latin typeface="+mn-lt"/>
                <a:cs typeface="+mn-cs"/>
              </a:endParaRPr>
            </a:p>
          </p:txBody>
        </p:sp>
        <p:sp>
          <p:nvSpPr>
            <p:cNvPr id="6" name="Rechteck 5"/>
            <p:cNvSpPr/>
            <p:nvPr/>
          </p:nvSpPr>
          <p:spPr bwMode="auto">
            <a:xfrm>
              <a:off x="0" y="3429000"/>
              <a:ext cx="8640763" cy="2339975"/>
            </a:xfrm>
            <a:prstGeom prst="rect">
              <a:avLst/>
            </a:prstGeom>
            <a:gradFill>
              <a:gsLst>
                <a:gs pos="26000">
                  <a:schemeClr val="tx2"/>
                </a:gs>
                <a:gs pos="89000">
                  <a:schemeClr val="bg2"/>
                </a:gs>
              </a:gsLst>
              <a:lin ang="2700000" scaled="0"/>
            </a:gradFill>
            <a:ln w="9525">
              <a:noFill/>
              <a:round/>
              <a:headEnd/>
              <a:tailEnd/>
            </a:ln>
          </p:spPr>
          <p:txBody>
            <a:bodyPr/>
            <a:lstStyle/>
            <a:p>
              <a:pPr fontAlgn="auto">
                <a:spcBef>
                  <a:spcPts val="0"/>
                </a:spcBef>
                <a:spcAft>
                  <a:spcPts val="0"/>
                </a:spcAft>
                <a:defRPr/>
              </a:pPr>
              <a:endParaRPr lang="de-DE" noProof="0">
                <a:latin typeface="+mn-lt"/>
                <a:cs typeface="+mn-cs"/>
              </a:endParaRPr>
            </a:p>
          </p:txBody>
        </p:sp>
        <p:sp>
          <p:nvSpPr>
            <p:cNvPr id="7" name="Rechteck 6"/>
            <p:cNvSpPr/>
            <p:nvPr/>
          </p:nvSpPr>
          <p:spPr bwMode="auto">
            <a:xfrm>
              <a:off x="6048375" y="1484313"/>
              <a:ext cx="2592388" cy="1944687"/>
            </a:xfrm>
            <a:prstGeom prst="rect">
              <a:avLst/>
            </a:prstGeom>
            <a:solidFill>
              <a:schemeClr val="accent1"/>
            </a:solidFill>
            <a:ln w="9525">
              <a:noFill/>
              <a:round/>
              <a:headEnd/>
              <a:tailEnd/>
            </a:ln>
          </p:spPr>
          <p:txBody>
            <a:bodyPr/>
            <a:lstStyle/>
            <a:p>
              <a:pPr fontAlgn="auto">
                <a:spcBef>
                  <a:spcPts val="0"/>
                </a:spcBef>
                <a:spcAft>
                  <a:spcPts val="0"/>
                </a:spcAft>
                <a:defRPr/>
              </a:pPr>
              <a:endParaRPr lang="de-DE" noProof="0">
                <a:latin typeface="+mn-lt"/>
                <a:cs typeface="+mn-cs"/>
              </a:endParaRPr>
            </a:p>
          </p:txBody>
        </p:sp>
        <p:sp>
          <p:nvSpPr>
            <p:cNvPr id="8" name="Rechteck 7"/>
            <p:cNvSpPr/>
            <p:nvPr/>
          </p:nvSpPr>
          <p:spPr bwMode="auto">
            <a:xfrm>
              <a:off x="0" y="3249613"/>
              <a:ext cx="8640763" cy="179387"/>
            </a:xfrm>
            <a:prstGeom prst="rect">
              <a:avLst/>
            </a:prstGeom>
            <a:solidFill>
              <a:schemeClr val="bg1"/>
            </a:solidFill>
            <a:ln w="9525">
              <a:noFill/>
              <a:round/>
              <a:headEnd/>
              <a:tailEnd/>
            </a:ln>
          </p:spPr>
          <p:txBody>
            <a:bodyPr/>
            <a:lstStyle/>
            <a:p>
              <a:pPr fontAlgn="auto">
                <a:spcBef>
                  <a:spcPts val="0"/>
                </a:spcBef>
                <a:spcAft>
                  <a:spcPts val="0"/>
                </a:spcAft>
                <a:defRPr/>
              </a:pPr>
              <a:endParaRPr lang="de-DE" noProof="0">
                <a:latin typeface="+mn-lt"/>
                <a:cs typeface="+mn-cs"/>
              </a:endParaRPr>
            </a:p>
          </p:txBody>
        </p:sp>
        <p:sp>
          <p:nvSpPr>
            <p:cNvPr id="9" name="Freeform 16"/>
            <p:cNvSpPr>
              <a:spLocks/>
            </p:cNvSpPr>
            <p:nvPr/>
          </p:nvSpPr>
          <p:spPr bwMode="auto">
            <a:xfrm>
              <a:off x="5324475" y="2425700"/>
              <a:ext cx="1800225" cy="1517650"/>
            </a:xfrm>
            <a:custGeom>
              <a:avLst/>
              <a:gdLst/>
              <a:ahLst/>
              <a:cxnLst>
                <a:cxn ang="0">
                  <a:pos x="378" y="0"/>
                </a:cxn>
                <a:cxn ang="0">
                  <a:pos x="0" y="585"/>
                </a:cxn>
                <a:cxn ang="0">
                  <a:pos x="378" y="956"/>
                </a:cxn>
                <a:cxn ang="0">
                  <a:pos x="1134" y="585"/>
                </a:cxn>
                <a:cxn ang="0">
                  <a:pos x="378" y="0"/>
                </a:cxn>
                <a:cxn ang="0">
                  <a:pos x="378" y="0"/>
                </a:cxn>
              </a:cxnLst>
              <a:rect l="0" t="0" r="r" b="b"/>
              <a:pathLst>
                <a:path w="1134" h="956">
                  <a:moveTo>
                    <a:pt x="378" y="0"/>
                  </a:moveTo>
                  <a:lnTo>
                    <a:pt x="0" y="585"/>
                  </a:lnTo>
                  <a:lnTo>
                    <a:pt x="378" y="956"/>
                  </a:lnTo>
                  <a:lnTo>
                    <a:pt x="1134" y="585"/>
                  </a:lnTo>
                  <a:lnTo>
                    <a:pt x="378" y="0"/>
                  </a:lnTo>
                  <a:lnTo>
                    <a:pt x="378" y="0"/>
                  </a:lnTo>
                  <a:close/>
                </a:path>
              </a:pathLst>
            </a:custGeom>
            <a:solidFill>
              <a:schemeClr val="bg1"/>
            </a:solidFill>
            <a:ln w="9525">
              <a:noFill/>
              <a:round/>
              <a:headEnd/>
              <a:tailEnd/>
            </a:ln>
          </p:spPr>
          <p:txBody>
            <a:bodyPr/>
            <a:lstStyle/>
            <a:p>
              <a:pPr fontAlgn="auto">
                <a:spcBef>
                  <a:spcPts val="0"/>
                </a:spcBef>
                <a:spcAft>
                  <a:spcPts val="0"/>
                </a:spcAft>
                <a:defRPr/>
              </a:pPr>
              <a:endParaRPr lang="de-DE" noProof="0">
                <a:latin typeface="+mn-lt"/>
                <a:cs typeface="+mn-cs"/>
              </a:endParaRPr>
            </a:p>
          </p:txBody>
        </p:sp>
      </p:grpSp>
      <p:sp>
        <p:nvSpPr>
          <p:cNvPr id="10" name="Rechteck 9"/>
          <p:cNvSpPr/>
          <p:nvPr/>
        </p:nvSpPr>
        <p:spPr>
          <a:xfrm>
            <a:off x="0" y="5768975"/>
            <a:ext cx="9144000" cy="1089025"/>
          </a:xfrm>
          <a:prstGeom prst="rect">
            <a:avLst/>
          </a:prstGeom>
          <a:solidFill>
            <a:schemeClr val="bg1"/>
          </a:solidFill>
          <a:ln w="9525">
            <a:noFill/>
            <a:round/>
            <a:headEnd/>
            <a:tailEnd/>
          </a:ln>
        </p:spPr>
        <p:txBody>
          <a:bodyPr/>
          <a:lstStyle/>
          <a:p>
            <a:pPr fontAlgn="auto">
              <a:spcBef>
                <a:spcPts val="0"/>
              </a:spcBef>
              <a:spcAft>
                <a:spcPts val="0"/>
              </a:spcAft>
              <a:defRPr/>
            </a:pPr>
            <a:endParaRPr lang="de-DE" noProof="0">
              <a:latin typeface="+mn-lt"/>
              <a:cs typeface="+mn-cs"/>
            </a:endParaRPr>
          </a:p>
        </p:txBody>
      </p:sp>
      <p:pic>
        <p:nvPicPr>
          <p:cNvPr id="11" name="Picture 17" descr="\\.psf\Home\Documents\PROJEKTE\DERU\03 Umsetzung STEP 2\03 ppt-Master\Bilder\DERU_LOGO_Tit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8375" y="1588"/>
            <a:ext cx="3095625" cy="1482725"/>
          </a:xfrm>
          <a:prstGeom prst="rect">
            <a:avLst/>
          </a:prstGeom>
          <a:noFill/>
          <a:ln w="9525">
            <a:noFill/>
            <a:miter lim="800000"/>
            <a:headEnd/>
            <a:tailEnd/>
          </a:ln>
        </p:spPr>
      </p:pic>
      <p:pic>
        <p:nvPicPr>
          <p:cNvPr id="12" name="Picture 17" descr="\\.psf\Home\Documents\PROJEKTE\DERU\03 Umsetzung STEP 2\03 ppt-Master\Bilder\DERU_LOGO_Tit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8375" y="1588"/>
            <a:ext cx="3095625" cy="1482725"/>
          </a:xfrm>
          <a:prstGeom prst="rect">
            <a:avLst/>
          </a:prstGeom>
          <a:noFill/>
          <a:ln w="9525">
            <a:noFill/>
            <a:miter lim="800000"/>
            <a:headEnd/>
            <a:tailEnd/>
          </a:ln>
        </p:spPr>
      </p:pic>
      <p:sp>
        <p:nvSpPr>
          <p:cNvPr id="2" name="Titel 1"/>
          <p:cNvSpPr>
            <a:spLocks noGrp="1"/>
          </p:cNvSpPr>
          <p:nvPr>
            <p:ph type="ctrTitle"/>
          </p:nvPr>
        </p:nvSpPr>
        <p:spPr>
          <a:xfrm>
            <a:off x="503237" y="1484313"/>
            <a:ext cx="4932000" cy="1762122"/>
          </a:xfrm>
        </p:spPr>
        <p:txBody>
          <a:bodyPr anchor="ctr"/>
          <a:lstStyle>
            <a:lvl1pPr marL="0" marR="0" indent="0" algn="l" defTabSz="914400" rtl="0" eaLnBrk="1" fontAlgn="base" latinLnBrk="0" hangingPunct="1">
              <a:lnSpc>
                <a:spcPts val="3400"/>
              </a:lnSpc>
              <a:spcBef>
                <a:spcPct val="0"/>
              </a:spcBef>
              <a:spcAft>
                <a:spcPct val="0"/>
              </a:spcAft>
              <a:buClrTx/>
              <a:buSzTx/>
              <a:buFontTx/>
              <a:buNone/>
              <a:tabLst/>
              <a:defRPr>
                <a:solidFill>
                  <a:schemeClr val="bg1"/>
                </a:solidFill>
              </a:defRPr>
            </a:lvl1pPr>
          </a:lstStyle>
          <a:p>
            <a:r>
              <a:rPr lang="de-DE" noProof="0" smtClean="0"/>
              <a:t>Titelmasterformat durch Klicken bearbeiten</a:t>
            </a:r>
            <a:endParaRPr lang="de-DE" noProof="0"/>
          </a:p>
        </p:txBody>
      </p:sp>
      <p:sp>
        <p:nvSpPr>
          <p:cNvPr id="3" name="Untertitel 2"/>
          <p:cNvSpPr>
            <a:spLocks noGrp="1"/>
          </p:cNvSpPr>
          <p:nvPr>
            <p:ph type="subTitle" idx="1"/>
          </p:nvPr>
        </p:nvSpPr>
        <p:spPr>
          <a:xfrm>
            <a:off x="503239" y="3794133"/>
            <a:ext cx="4932000" cy="1939919"/>
          </a:xfrm>
        </p:spPr>
        <p:txBody>
          <a:bodyPr/>
          <a:lstStyle>
            <a:lvl1pPr marL="0" marR="0" indent="0" algn="l" defTabSz="914400" rtl="0" eaLnBrk="1" fontAlgn="base" latinLnBrk="0" hangingPunct="1">
              <a:lnSpc>
                <a:spcPts val="1400"/>
              </a:lnSpc>
              <a:spcBef>
                <a:spcPts val="0"/>
              </a:spcBef>
              <a:spcAft>
                <a:spcPct val="0"/>
              </a:spcAft>
              <a:buClrTx/>
              <a:buSzTx/>
              <a:buFont typeface="Arial" charset="0"/>
              <a:buNone/>
              <a:tabLst>
                <a:tab pos="468000" algn="l"/>
              </a:tabLst>
              <a:defRPr sz="1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e-DE" noProof="0" smtClean="0"/>
              <a:t>Formatvorlage des Untertitelmasters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7" name="Freeform 23"/>
          <p:cNvSpPr>
            <a:spLocks/>
          </p:cNvSpPr>
          <p:nvPr/>
        </p:nvSpPr>
        <p:spPr bwMode="auto">
          <a:xfrm>
            <a:off x="0" y="6130925"/>
            <a:ext cx="9144000" cy="727075"/>
          </a:xfrm>
          <a:custGeom>
            <a:avLst/>
            <a:gdLst/>
            <a:ahLst/>
            <a:cxnLst>
              <a:cxn ang="0">
                <a:pos x="3988" y="0"/>
              </a:cxn>
              <a:cxn ang="0">
                <a:pos x="3762" y="113"/>
              </a:cxn>
              <a:cxn ang="0">
                <a:pos x="3650" y="0"/>
              </a:cxn>
              <a:cxn ang="0">
                <a:pos x="0" y="0"/>
              </a:cxn>
              <a:cxn ang="0">
                <a:pos x="0" y="452"/>
              </a:cxn>
              <a:cxn ang="0">
                <a:pos x="5688" y="452"/>
              </a:cxn>
              <a:cxn ang="0">
                <a:pos x="5688" y="0"/>
              </a:cxn>
              <a:cxn ang="0">
                <a:pos x="3988" y="0"/>
              </a:cxn>
            </a:cxnLst>
            <a:rect l="0" t="0" r="r" b="b"/>
            <a:pathLst>
              <a:path w="5688" h="452">
                <a:moveTo>
                  <a:pt x="3988" y="0"/>
                </a:moveTo>
                <a:lnTo>
                  <a:pt x="3762" y="113"/>
                </a:lnTo>
                <a:lnTo>
                  <a:pt x="3650" y="0"/>
                </a:lnTo>
                <a:lnTo>
                  <a:pt x="0" y="0"/>
                </a:lnTo>
                <a:lnTo>
                  <a:pt x="0" y="452"/>
                </a:lnTo>
                <a:lnTo>
                  <a:pt x="5688" y="452"/>
                </a:lnTo>
                <a:lnTo>
                  <a:pt x="5688" y="0"/>
                </a:lnTo>
                <a:lnTo>
                  <a:pt x="3988" y="0"/>
                </a:lnTo>
                <a:close/>
              </a:path>
            </a:pathLst>
          </a:custGeom>
          <a:gradFill>
            <a:gsLst>
              <a:gs pos="26000">
                <a:schemeClr val="tx2"/>
              </a:gs>
              <a:gs pos="89000">
                <a:schemeClr val="bg2"/>
              </a:gs>
            </a:gsLst>
            <a:lin ang="2700000" scaled="0"/>
          </a:gradFill>
          <a:ln w="9525">
            <a:noFill/>
            <a:round/>
            <a:headEnd/>
            <a:tailEnd/>
          </a:ln>
        </p:spPr>
        <p:txBody>
          <a:bodyPr/>
          <a:lstStyle/>
          <a:p>
            <a:pPr fontAlgn="auto">
              <a:spcBef>
                <a:spcPts val="0"/>
              </a:spcBef>
              <a:spcAft>
                <a:spcPts val="0"/>
              </a:spcAft>
              <a:defRPr/>
            </a:pPr>
            <a:endParaRPr lang="de-DE" noProof="0">
              <a:latin typeface="+mn-lt"/>
              <a:cs typeface="+mn-cs"/>
            </a:endParaRPr>
          </a:p>
        </p:txBody>
      </p:sp>
      <p:sp>
        <p:nvSpPr>
          <p:cNvPr id="1027" name="Titelplatzhalter 1"/>
          <p:cNvSpPr>
            <a:spLocks noGrp="1"/>
          </p:cNvSpPr>
          <p:nvPr>
            <p:ph type="title"/>
          </p:nvPr>
        </p:nvSpPr>
        <p:spPr bwMode="auto">
          <a:xfrm>
            <a:off x="503238" y="476250"/>
            <a:ext cx="8137525" cy="1008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noProof="0" smtClean="0"/>
              <a:t>Titelmasterformat durch Klicken bearbeiten</a:t>
            </a:r>
          </a:p>
        </p:txBody>
      </p:sp>
      <p:sp>
        <p:nvSpPr>
          <p:cNvPr id="1028" name="Textplatzhalter 2"/>
          <p:cNvSpPr>
            <a:spLocks noGrp="1"/>
          </p:cNvSpPr>
          <p:nvPr>
            <p:ph type="body" idx="1"/>
          </p:nvPr>
        </p:nvSpPr>
        <p:spPr bwMode="auto">
          <a:xfrm>
            <a:off x="503238" y="1844675"/>
            <a:ext cx="8137525" cy="3924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pic>
        <p:nvPicPr>
          <p:cNvPr id="1029" name="Picture 38" descr="\\.psf\Home\Documents\PROJEKTE\DERU\03 Umsetzung STEP 2\03 ppt-Master\Bilder\DERU_Logo_weiss_55Prozent.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85063" y="6319838"/>
            <a:ext cx="1254125" cy="298450"/>
          </a:xfrm>
          <a:prstGeom prst="rect">
            <a:avLst/>
          </a:prstGeom>
          <a:noFill/>
          <a:ln w="9525">
            <a:noFill/>
            <a:miter lim="800000"/>
            <a:headEnd/>
            <a:tailEnd/>
          </a:ln>
        </p:spPr>
      </p:pic>
      <p:sp>
        <p:nvSpPr>
          <p:cNvPr id="8" name="Fußzeilenplatzhalter 4"/>
          <p:cNvSpPr>
            <a:spLocks noGrp="1"/>
          </p:cNvSpPr>
          <p:nvPr>
            <p:ph type="ftr" sz="quarter" idx="3"/>
          </p:nvPr>
        </p:nvSpPr>
        <p:spPr>
          <a:xfrm>
            <a:off x="900113" y="6262688"/>
            <a:ext cx="4967287" cy="134937"/>
          </a:xfrm>
          <a:prstGeom prst="rect">
            <a:avLst/>
          </a:prstGeom>
        </p:spPr>
        <p:txBody>
          <a:bodyPr vert="horz" wrap="square" lIns="0" tIns="0" rIns="0" bIns="0" rtlCol="0" anchor="t" anchorCtr="0">
            <a:noAutofit/>
          </a:bodyPr>
          <a:lstStyle>
            <a:lvl1pPr algn="l" fontAlgn="auto">
              <a:lnSpc>
                <a:spcPts val="1350"/>
              </a:lnSpc>
              <a:spcBef>
                <a:spcPts val="0"/>
              </a:spcBef>
              <a:spcAft>
                <a:spcPts val="0"/>
              </a:spcAft>
              <a:defRPr sz="1000" b="0">
                <a:solidFill>
                  <a:schemeClr val="bg1"/>
                </a:solidFill>
                <a:latin typeface="Arial"/>
                <a:cs typeface="Arial"/>
              </a:defRPr>
            </a:lvl1pPr>
          </a:lstStyle>
          <a:p>
            <a:pPr>
              <a:defRPr/>
            </a:pPr>
            <a:r>
              <a:rPr lang="de-DE" noProof="0" smtClean="0"/>
              <a:t>Collaboration Meeting</a:t>
            </a:r>
            <a:endParaRPr lang="de-DE" noProof="0"/>
          </a:p>
        </p:txBody>
      </p:sp>
      <p:sp>
        <p:nvSpPr>
          <p:cNvPr id="9" name="Datumsplatzhalter 8"/>
          <p:cNvSpPr>
            <a:spLocks noGrp="1"/>
          </p:cNvSpPr>
          <p:nvPr>
            <p:ph type="dt" sz="half" idx="2"/>
          </p:nvPr>
        </p:nvSpPr>
        <p:spPr>
          <a:xfrm>
            <a:off x="900113" y="6462713"/>
            <a:ext cx="4967287" cy="395287"/>
          </a:xfrm>
          <a:prstGeom prst="rect">
            <a:avLst/>
          </a:prstGeom>
        </p:spPr>
        <p:txBody>
          <a:bodyPr vert="horz" lIns="0" tIns="0" rIns="0" bIns="0" rtlCol="0" anchor="t" anchorCtr="0"/>
          <a:lstStyle>
            <a:lvl1pPr algn="l">
              <a:lnSpc>
                <a:spcPts val="1350"/>
              </a:lnSpc>
              <a:defRPr sz="1000">
                <a:solidFill>
                  <a:schemeClr val="bg1"/>
                </a:solidFill>
              </a:defRPr>
            </a:lvl1pPr>
          </a:lstStyle>
          <a:p>
            <a:pPr>
              <a:defRPr/>
            </a:pPr>
            <a:r>
              <a:rPr lang="de-DE" noProof="0" smtClean="0"/>
              <a:t>8 April, 2014</a:t>
            </a:r>
            <a:endParaRPr lang="de-DE" noProof="0"/>
          </a:p>
        </p:txBody>
      </p:sp>
      <p:sp>
        <p:nvSpPr>
          <p:cNvPr id="10" name="Foliennummernplatzhalter 9"/>
          <p:cNvSpPr>
            <a:spLocks noGrp="1"/>
          </p:cNvSpPr>
          <p:nvPr>
            <p:ph type="sldNum" sz="quarter" idx="4"/>
          </p:nvPr>
        </p:nvSpPr>
        <p:spPr>
          <a:xfrm>
            <a:off x="503238" y="6262688"/>
            <a:ext cx="323850" cy="134937"/>
          </a:xfrm>
          <a:prstGeom prst="rect">
            <a:avLst/>
          </a:prstGeom>
        </p:spPr>
        <p:txBody>
          <a:bodyPr vert="horz" lIns="0" tIns="0" rIns="0" bIns="0" rtlCol="0" anchor="t" anchorCtr="0"/>
          <a:lstStyle>
            <a:lvl1pPr algn="l">
              <a:lnSpc>
                <a:spcPts val="1350"/>
              </a:lnSpc>
              <a:defRPr sz="1000">
                <a:solidFill>
                  <a:schemeClr val="bg1"/>
                </a:solidFill>
              </a:defRPr>
            </a:lvl1pPr>
          </a:lstStyle>
          <a:p>
            <a:pPr>
              <a:defRPr/>
            </a:pPr>
            <a:fld id="{98D17902-E99A-4F50-AEB3-F5E16953F539}" type="slidenum">
              <a:rPr lang="de-DE" noProof="0" smtClean="0"/>
              <a:pPr>
                <a:defRPr/>
              </a:pPr>
              <a:t>‹Nr.›</a:t>
            </a:fld>
            <a:endParaRPr lang="de-DE" noProof="0"/>
          </a:p>
        </p:txBody>
      </p:sp>
      <p:sp>
        <p:nvSpPr>
          <p:cNvPr id="11" name="Freeform 23"/>
          <p:cNvSpPr>
            <a:spLocks/>
          </p:cNvSpPr>
          <p:nvPr/>
        </p:nvSpPr>
        <p:spPr bwMode="auto">
          <a:xfrm>
            <a:off x="0" y="6130925"/>
            <a:ext cx="9144000" cy="727075"/>
          </a:xfrm>
          <a:custGeom>
            <a:avLst/>
            <a:gdLst/>
            <a:ahLst/>
            <a:cxnLst>
              <a:cxn ang="0">
                <a:pos x="3988" y="0"/>
              </a:cxn>
              <a:cxn ang="0">
                <a:pos x="3762" y="113"/>
              </a:cxn>
              <a:cxn ang="0">
                <a:pos x="3650" y="0"/>
              </a:cxn>
              <a:cxn ang="0">
                <a:pos x="0" y="0"/>
              </a:cxn>
              <a:cxn ang="0">
                <a:pos x="0" y="452"/>
              </a:cxn>
              <a:cxn ang="0">
                <a:pos x="5688" y="452"/>
              </a:cxn>
              <a:cxn ang="0">
                <a:pos x="5688" y="0"/>
              </a:cxn>
              <a:cxn ang="0">
                <a:pos x="3988" y="0"/>
              </a:cxn>
            </a:cxnLst>
            <a:rect l="0" t="0" r="r" b="b"/>
            <a:pathLst>
              <a:path w="5688" h="452">
                <a:moveTo>
                  <a:pt x="3988" y="0"/>
                </a:moveTo>
                <a:lnTo>
                  <a:pt x="3762" y="113"/>
                </a:lnTo>
                <a:lnTo>
                  <a:pt x="3650" y="0"/>
                </a:lnTo>
                <a:lnTo>
                  <a:pt x="0" y="0"/>
                </a:lnTo>
                <a:lnTo>
                  <a:pt x="0" y="452"/>
                </a:lnTo>
                <a:lnTo>
                  <a:pt x="5688" y="452"/>
                </a:lnTo>
                <a:lnTo>
                  <a:pt x="5688" y="0"/>
                </a:lnTo>
                <a:lnTo>
                  <a:pt x="3988" y="0"/>
                </a:lnTo>
                <a:close/>
              </a:path>
            </a:pathLst>
          </a:custGeom>
          <a:gradFill>
            <a:gsLst>
              <a:gs pos="26000">
                <a:schemeClr val="tx2"/>
              </a:gs>
              <a:gs pos="89000">
                <a:schemeClr val="bg2"/>
              </a:gs>
            </a:gsLst>
            <a:lin ang="2700000" scaled="0"/>
          </a:gradFill>
          <a:ln w="9525">
            <a:noFill/>
            <a:round/>
            <a:headEnd/>
            <a:tailEnd/>
          </a:ln>
        </p:spPr>
        <p:txBody>
          <a:bodyPr/>
          <a:lstStyle/>
          <a:p>
            <a:pPr fontAlgn="auto">
              <a:spcBef>
                <a:spcPts val="0"/>
              </a:spcBef>
              <a:spcAft>
                <a:spcPts val="0"/>
              </a:spcAft>
              <a:defRPr/>
            </a:pPr>
            <a:endParaRPr lang="de-DE" noProof="0">
              <a:latin typeface="+mn-lt"/>
              <a:cs typeface="+mn-cs"/>
            </a:endParaRPr>
          </a:p>
        </p:txBody>
      </p:sp>
      <p:pic>
        <p:nvPicPr>
          <p:cNvPr id="1034" name="Picture 38" descr="\\.psf\Home\Documents\PROJEKTE\DERU\03 Umsetzung STEP 2\03 ppt-Master\Bilder\DERU_Logo_weiss_55Prozent.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85063" y="6319838"/>
            <a:ext cx="1254125" cy="298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Lst>
  <p:hf hdr="0"/>
  <p:txStyles>
    <p:titleStyle>
      <a:lvl1pPr algn="l" rtl="0" eaLnBrk="1" fontAlgn="base" hangingPunct="1">
        <a:lnSpc>
          <a:spcPts val="3400"/>
        </a:lnSpc>
        <a:spcBef>
          <a:spcPct val="0"/>
        </a:spcBef>
        <a:spcAft>
          <a:spcPct val="0"/>
        </a:spcAft>
        <a:defRPr sz="2800" b="1" kern="1200">
          <a:solidFill>
            <a:schemeClr val="bg2"/>
          </a:solidFill>
          <a:latin typeface="Arial" pitchFamily="34" charset="0"/>
          <a:ea typeface="+mj-ea"/>
          <a:cs typeface="Arial" pitchFamily="34" charset="0"/>
        </a:defRPr>
      </a:lvl1pPr>
      <a:lvl2pPr algn="l" rtl="0" eaLnBrk="1" fontAlgn="base" hangingPunct="1">
        <a:lnSpc>
          <a:spcPts val="3400"/>
        </a:lnSpc>
        <a:spcBef>
          <a:spcPct val="0"/>
        </a:spcBef>
        <a:spcAft>
          <a:spcPct val="0"/>
        </a:spcAft>
        <a:defRPr sz="2800" b="1">
          <a:solidFill>
            <a:schemeClr val="bg2"/>
          </a:solidFill>
          <a:latin typeface="Arial" charset="0"/>
          <a:cs typeface="Arial" charset="0"/>
        </a:defRPr>
      </a:lvl2pPr>
      <a:lvl3pPr algn="l" rtl="0" eaLnBrk="1" fontAlgn="base" hangingPunct="1">
        <a:lnSpc>
          <a:spcPts val="3400"/>
        </a:lnSpc>
        <a:spcBef>
          <a:spcPct val="0"/>
        </a:spcBef>
        <a:spcAft>
          <a:spcPct val="0"/>
        </a:spcAft>
        <a:defRPr sz="2800" b="1">
          <a:solidFill>
            <a:schemeClr val="bg2"/>
          </a:solidFill>
          <a:latin typeface="Arial" charset="0"/>
          <a:cs typeface="Arial" charset="0"/>
        </a:defRPr>
      </a:lvl3pPr>
      <a:lvl4pPr algn="l" rtl="0" eaLnBrk="1" fontAlgn="base" hangingPunct="1">
        <a:lnSpc>
          <a:spcPts val="3400"/>
        </a:lnSpc>
        <a:spcBef>
          <a:spcPct val="0"/>
        </a:spcBef>
        <a:spcAft>
          <a:spcPct val="0"/>
        </a:spcAft>
        <a:defRPr sz="2800" b="1">
          <a:solidFill>
            <a:schemeClr val="bg2"/>
          </a:solidFill>
          <a:latin typeface="Arial" charset="0"/>
          <a:cs typeface="Arial" charset="0"/>
        </a:defRPr>
      </a:lvl4pPr>
      <a:lvl5pPr algn="l" rtl="0" eaLnBrk="1" fontAlgn="base" hangingPunct="1">
        <a:lnSpc>
          <a:spcPts val="3400"/>
        </a:lnSpc>
        <a:spcBef>
          <a:spcPct val="0"/>
        </a:spcBef>
        <a:spcAft>
          <a:spcPct val="0"/>
        </a:spcAft>
        <a:defRPr sz="2800" b="1">
          <a:solidFill>
            <a:schemeClr val="bg2"/>
          </a:solidFill>
          <a:latin typeface="Arial" charset="0"/>
          <a:cs typeface="Arial" charset="0"/>
        </a:defRPr>
      </a:lvl5pPr>
      <a:lvl6pPr marL="457200" algn="l" rtl="0" eaLnBrk="1" fontAlgn="base" hangingPunct="1">
        <a:lnSpc>
          <a:spcPts val="3400"/>
        </a:lnSpc>
        <a:spcBef>
          <a:spcPct val="0"/>
        </a:spcBef>
        <a:spcAft>
          <a:spcPct val="0"/>
        </a:spcAft>
        <a:defRPr sz="2800" b="1">
          <a:solidFill>
            <a:schemeClr val="bg2"/>
          </a:solidFill>
          <a:latin typeface="Arial" charset="0"/>
          <a:cs typeface="Arial" charset="0"/>
        </a:defRPr>
      </a:lvl6pPr>
      <a:lvl7pPr marL="914400" algn="l" rtl="0" eaLnBrk="1" fontAlgn="base" hangingPunct="1">
        <a:lnSpc>
          <a:spcPts val="3400"/>
        </a:lnSpc>
        <a:spcBef>
          <a:spcPct val="0"/>
        </a:spcBef>
        <a:spcAft>
          <a:spcPct val="0"/>
        </a:spcAft>
        <a:defRPr sz="2800" b="1">
          <a:solidFill>
            <a:schemeClr val="bg2"/>
          </a:solidFill>
          <a:latin typeface="Arial" charset="0"/>
          <a:cs typeface="Arial" charset="0"/>
        </a:defRPr>
      </a:lvl7pPr>
      <a:lvl8pPr marL="1371600" algn="l" rtl="0" eaLnBrk="1" fontAlgn="base" hangingPunct="1">
        <a:lnSpc>
          <a:spcPts val="3400"/>
        </a:lnSpc>
        <a:spcBef>
          <a:spcPct val="0"/>
        </a:spcBef>
        <a:spcAft>
          <a:spcPct val="0"/>
        </a:spcAft>
        <a:defRPr sz="2800" b="1">
          <a:solidFill>
            <a:schemeClr val="bg2"/>
          </a:solidFill>
          <a:latin typeface="Arial" charset="0"/>
          <a:cs typeface="Arial" charset="0"/>
        </a:defRPr>
      </a:lvl8pPr>
      <a:lvl9pPr marL="1828800" algn="l" rtl="0" eaLnBrk="1" fontAlgn="base" hangingPunct="1">
        <a:lnSpc>
          <a:spcPts val="3400"/>
        </a:lnSpc>
        <a:spcBef>
          <a:spcPct val="0"/>
        </a:spcBef>
        <a:spcAft>
          <a:spcPct val="0"/>
        </a:spcAft>
        <a:defRPr sz="2800" b="1">
          <a:solidFill>
            <a:schemeClr val="bg2"/>
          </a:solidFill>
          <a:latin typeface="Arial" charset="0"/>
          <a:cs typeface="Arial" charset="0"/>
        </a:defRPr>
      </a:lvl9pPr>
    </p:titleStyle>
    <p:bodyStyle>
      <a:lvl1pPr algn="l" rtl="0" eaLnBrk="1" fontAlgn="base" hangingPunct="1">
        <a:lnSpc>
          <a:spcPts val="1700"/>
        </a:lnSpc>
        <a:spcBef>
          <a:spcPts val="700"/>
        </a:spcBef>
        <a:spcAft>
          <a:spcPct val="0"/>
        </a:spcAft>
        <a:buFont typeface="Arial" charset="0"/>
        <a:defRPr sz="1400" kern="1200">
          <a:solidFill>
            <a:schemeClr val="tx1"/>
          </a:solidFill>
          <a:latin typeface="Arial" pitchFamily="34" charset="0"/>
          <a:ea typeface="+mn-ea"/>
          <a:cs typeface="Arial" pitchFamily="34" charset="0"/>
        </a:defRPr>
      </a:lvl1pPr>
      <a:lvl2pPr marL="180000" indent="-180000" algn="l" rtl="0" eaLnBrk="1" fontAlgn="base" hangingPunct="1">
        <a:lnSpc>
          <a:spcPts val="1700"/>
        </a:lnSpc>
        <a:spcBef>
          <a:spcPts val="700"/>
        </a:spcBef>
        <a:spcAft>
          <a:spcPct val="0"/>
        </a:spcAft>
        <a:buClr>
          <a:schemeClr val="bg2"/>
        </a:buClr>
        <a:buFont typeface="Wingdings" pitchFamily="2" charset="2"/>
        <a:buChar char="§"/>
        <a:defRPr sz="1400" kern="1200">
          <a:solidFill>
            <a:schemeClr val="tx1"/>
          </a:solidFill>
          <a:latin typeface="Arial" pitchFamily="34" charset="0"/>
          <a:ea typeface="+mn-ea"/>
          <a:cs typeface="Arial" pitchFamily="34" charset="0"/>
        </a:defRPr>
      </a:lvl2pPr>
      <a:lvl3pPr marL="360000" indent="-182563" algn="l" rtl="0" eaLnBrk="1" fontAlgn="base" hangingPunct="1">
        <a:lnSpc>
          <a:spcPts val="1700"/>
        </a:lnSpc>
        <a:spcBef>
          <a:spcPts val="700"/>
        </a:spcBef>
        <a:spcAft>
          <a:spcPct val="0"/>
        </a:spcAft>
        <a:buClr>
          <a:schemeClr val="bg2"/>
        </a:buClr>
        <a:buFont typeface="Symbol" pitchFamily="18" charset="2"/>
        <a:buChar char="-"/>
        <a:defRPr sz="1400" kern="1200">
          <a:solidFill>
            <a:schemeClr val="tx1"/>
          </a:solidFill>
          <a:latin typeface="Arial" pitchFamily="34" charset="0"/>
          <a:ea typeface="+mn-ea"/>
          <a:cs typeface="Arial" pitchFamily="34" charset="0"/>
        </a:defRPr>
      </a:lvl3pPr>
      <a:lvl4pPr marL="541338" indent="-179388" algn="l" rtl="0" eaLnBrk="1" fontAlgn="base" hangingPunct="1">
        <a:lnSpc>
          <a:spcPts val="1500"/>
        </a:lnSpc>
        <a:spcBef>
          <a:spcPts val="700"/>
        </a:spcBef>
        <a:spcAft>
          <a:spcPct val="0"/>
        </a:spcAft>
        <a:buClr>
          <a:schemeClr val="bg2"/>
        </a:buClr>
        <a:buFont typeface="Arial" charset="0"/>
        <a:buChar char="•"/>
        <a:defRPr sz="1200" kern="1200">
          <a:solidFill>
            <a:schemeClr val="tx1"/>
          </a:solidFill>
          <a:latin typeface="Arial" pitchFamily="34" charset="0"/>
          <a:ea typeface="+mn-ea"/>
          <a:cs typeface="Arial" pitchFamily="34" charset="0"/>
        </a:defRPr>
      </a:lvl4pPr>
      <a:lvl5pPr marL="539750" indent="-180975" algn="l" rtl="0" eaLnBrk="1" fontAlgn="base" hangingPunct="1">
        <a:lnSpc>
          <a:spcPts val="1500"/>
        </a:lnSpc>
        <a:spcBef>
          <a:spcPts val="700"/>
        </a:spcBef>
        <a:spcAft>
          <a:spcPct val="0"/>
        </a:spcAft>
        <a:buClr>
          <a:schemeClr val="bg2"/>
        </a:buClr>
        <a:buFont typeface="Arial" charset="0"/>
        <a:buChar char="•"/>
        <a:defRPr lang="de-DE" sz="12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hemeOverride" Target="../theme/themeOverride9.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hemeOverride" Target="../theme/themeOverride1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hemeOverride" Target="../theme/themeOverride1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hyperlink" Target="mailto:office@deru-reinraum.de" TargetMode="External"/><Relationship Id="rId2" Type="http://schemas.openxmlformats.org/officeDocument/2006/relationships/hyperlink" Target="http://deru-reinraum.de/"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hemeOverride" Target="../theme/themeOverride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8"/>
          <p:cNvSpPr>
            <a:spLocks noGrp="1"/>
          </p:cNvSpPr>
          <p:nvPr>
            <p:ph type="ctrTitle"/>
          </p:nvPr>
        </p:nvSpPr>
        <p:spPr>
          <a:xfrm>
            <a:off x="503238" y="3992563"/>
            <a:ext cx="7632700" cy="547687"/>
          </a:xfrm>
        </p:spPr>
        <p:txBody>
          <a:bodyPr/>
          <a:lstStyle/>
          <a:p>
            <a:pPr eaLnBrk="1" hangingPunct="1"/>
            <a:r>
              <a:rPr lang="de-DE" dirty="0" smtClean="0">
                <a:latin typeface="Arial" charset="0"/>
                <a:cs typeface="Arial" charset="0"/>
              </a:rPr>
              <a:t>XFEL_XHEXP1_Hutches</a:t>
            </a:r>
          </a:p>
        </p:txBody>
      </p:sp>
      <p:sp>
        <p:nvSpPr>
          <p:cNvPr id="10243" name="Untertitel 9"/>
          <p:cNvSpPr>
            <a:spLocks noGrp="1"/>
          </p:cNvSpPr>
          <p:nvPr>
            <p:ph type="subTitle" idx="1"/>
          </p:nvPr>
        </p:nvSpPr>
        <p:spPr>
          <a:xfrm>
            <a:off x="503238" y="4505325"/>
            <a:ext cx="7632700" cy="749300"/>
          </a:xfrm>
        </p:spPr>
        <p:txBody>
          <a:bodyPr/>
          <a:lstStyle/>
          <a:p>
            <a:r>
              <a:rPr lang="de-DE" dirty="0">
                <a:latin typeface="Arial" charset="0"/>
                <a:cs typeface="Arial" charset="0"/>
              </a:rPr>
              <a:t>Building </a:t>
            </a:r>
            <a:r>
              <a:rPr lang="de-DE" dirty="0" smtClean="0">
                <a:latin typeface="Arial" charset="0"/>
                <a:cs typeface="Arial" charset="0"/>
              </a:rPr>
              <a:t>Services – Media </a:t>
            </a:r>
            <a:r>
              <a:rPr lang="de-DE" dirty="0">
                <a:latin typeface="Arial" charset="0"/>
                <a:cs typeface="Arial" charset="0"/>
              </a:rPr>
              <a:t>S</a:t>
            </a:r>
            <a:r>
              <a:rPr lang="de-DE" dirty="0" smtClean="0">
                <a:latin typeface="Arial" charset="0"/>
                <a:cs typeface="Arial" charset="0"/>
              </a:rPr>
              <a:t>upply</a:t>
            </a:r>
          </a:p>
        </p:txBody>
      </p:sp>
      <p:sp>
        <p:nvSpPr>
          <p:cNvPr id="10245" name="Fußzeilenplatzhalter 52"/>
          <p:cNvSpPr txBox="1">
            <a:spLocks/>
          </p:cNvSpPr>
          <p:nvPr/>
        </p:nvSpPr>
        <p:spPr bwMode="auto">
          <a:xfrm>
            <a:off x="503238" y="5413375"/>
            <a:ext cx="4932362" cy="179388"/>
          </a:xfrm>
          <a:prstGeom prst="rect">
            <a:avLst/>
          </a:prstGeom>
          <a:noFill/>
          <a:ln w="9525">
            <a:noFill/>
            <a:miter lim="800000"/>
            <a:headEnd/>
            <a:tailEnd/>
          </a:ln>
        </p:spPr>
        <p:txBody>
          <a:bodyPr lIns="0" tIns="0" rIns="0" bIns="0" anchor="b"/>
          <a:lstStyle/>
          <a:p>
            <a:pPr>
              <a:lnSpc>
                <a:spcPts val="1350"/>
              </a:lnSpc>
            </a:pPr>
            <a:r>
              <a:rPr lang="en-GB" sz="1000" dirty="0" smtClean="0">
                <a:solidFill>
                  <a:schemeClr val="bg1"/>
                </a:solidFill>
              </a:rPr>
              <a:t>Presentation</a:t>
            </a:r>
            <a:r>
              <a:rPr lang="de-DE" sz="1000" dirty="0" smtClean="0">
                <a:solidFill>
                  <a:schemeClr val="bg1"/>
                </a:solidFill>
              </a:rPr>
              <a:t>: Bodo Mücke, Ronald Steiger | April 8, 2014 | Hamburg</a:t>
            </a:r>
          </a:p>
        </p:txBody>
      </p:sp>
      <p:sp>
        <p:nvSpPr>
          <p:cNvPr id="2" name="Fußzeilenplatzhalter 1"/>
          <p:cNvSpPr>
            <a:spLocks noGrp="1"/>
          </p:cNvSpPr>
          <p:nvPr>
            <p:ph type="ftr" sz="quarter" idx="10"/>
          </p:nvPr>
        </p:nvSpPr>
        <p:spPr/>
        <p:txBody>
          <a:bodyPr/>
          <a:lstStyle/>
          <a:p>
            <a:pPr>
              <a:defRPr/>
            </a:pPr>
            <a:r>
              <a:rPr lang="de-DE" noProof="0" smtClean="0"/>
              <a:t>Collaboration Meeting</a:t>
            </a:r>
            <a:endParaRPr lang="de-DE" noProof="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Basic Design</a:t>
            </a:r>
            <a:endParaRPr lang="en-GB" dirty="0"/>
          </a:p>
        </p:txBody>
      </p:sp>
      <p:sp>
        <p:nvSpPr>
          <p:cNvPr id="4" name="Datumsplatzhalter 3"/>
          <p:cNvSpPr>
            <a:spLocks noGrp="1"/>
          </p:cNvSpPr>
          <p:nvPr>
            <p:ph type="dt" sz="half" idx="10"/>
          </p:nvPr>
        </p:nvSpPr>
        <p:spPr/>
        <p:txBody>
          <a:bodyPr/>
          <a:lstStyle/>
          <a:p>
            <a:pPr>
              <a:defRPr/>
            </a:pPr>
            <a:r>
              <a:rPr lang="de-DE" smtClean="0"/>
              <a:t>8 April, 2014</a:t>
            </a:r>
            <a:endParaRPr lang="de-DE"/>
          </a:p>
        </p:txBody>
      </p:sp>
      <p:sp>
        <p:nvSpPr>
          <p:cNvPr id="5" name="Foliennummernplatzhalter 4"/>
          <p:cNvSpPr>
            <a:spLocks noGrp="1"/>
          </p:cNvSpPr>
          <p:nvPr>
            <p:ph type="sldNum" sz="quarter" idx="11"/>
          </p:nvPr>
        </p:nvSpPr>
        <p:spPr/>
        <p:txBody>
          <a:bodyPr/>
          <a:lstStyle/>
          <a:p>
            <a:pPr>
              <a:defRPr/>
            </a:pPr>
            <a:fld id="{BA84C999-9DA5-4749-8B8A-646FFD5BBA1C}" type="slidenum">
              <a:rPr lang="de-DE" smtClean="0"/>
              <a:pPr>
                <a:defRPr/>
              </a:pPr>
              <a:t>10</a:t>
            </a:fld>
            <a:endParaRPr lang="de-DE"/>
          </a:p>
        </p:txBody>
      </p:sp>
      <p:sp>
        <p:nvSpPr>
          <p:cNvPr id="6" name="Fußzeilenplatzhalter 5"/>
          <p:cNvSpPr>
            <a:spLocks noGrp="1"/>
          </p:cNvSpPr>
          <p:nvPr>
            <p:ph type="ftr" sz="quarter" idx="12"/>
          </p:nvPr>
        </p:nvSpPr>
        <p:spPr/>
        <p:txBody>
          <a:bodyPr/>
          <a:lstStyle/>
          <a:p>
            <a:pPr>
              <a:defRPr/>
            </a:pPr>
            <a:r>
              <a:rPr lang="de-DE" smtClean="0"/>
              <a:t>Collaboration Meeting</a:t>
            </a:r>
            <a:endParaRPr lang="de-DE"/>
          </a:p>
        </p:txBody>
      </p:sp>
      <p:sp>
        <p:nvSpPr>
          <p:cNvPr id="8" name="Inhaltsplatzhalter 7"/>
          <p:cNvSpPr>
            <a:spLocks noGrp="1"/>
          </p:cNvSpPr>
          <p:nvPr>
            <p:ph sz="quarter" idx="22"/>
          </p:nvPr>
        </p:nvSpPr>
        <p:spPr/>
        <p:txBody>
          <a:bodyPr/>
          <a:lstStyle/>
          <a:p>
            <a:endParaRPr lang="de-DE"/>
          </a:p>
        </p:txBody>
      </p:sp>
      <p:sp>
        <p:nvSpPr>
          <p:cNvPr id="9" name="Rechteck 12"/>
          <p:cNvSpPr>
            <a:spLocks noChangeArrowheads="1"/>
          </p:cNvSpPr>
          <p:nvPr/>
        </p:nvSpPr>
        <p:spPr bwMode="auto">
          <a:xfrm>
            <a:off x="503239" y="920750"/>
            <a:ext cx="4679950" cy="563563"/>
          </a:xfrm>
          <a:prstGeom prst="rect">
            <a:avLst/>
          </a:prstGeom>
          <a:noFill/>
          <a:ln w="9525">
            <a:noFill/>
            <a:miter lim="800000"/>
            <a:headEnd/>
            <a:tailEnd/>
          </a:ln>
        </p:spPr>
        <p:txBody>
          <a:bodyPr lIns="0" tIns="0" rIns="0" bIns="0"/>
          <a:lstStyle/>
          <a:p>
            <a:pPr>
              <a:lnSpc>
                <a:spcPts val="2400"/>
              </a:lnSpc>
            </a:pPr>
            <a:endParaRPr lang="en-GB" dirty="0">
              <a:solidFill>
                <a:schemeClr val="tx2"/>
              </a:solidFill>
            </a:endParaRPr>
          </a:p>
        </p:txBody>
      </p:sp>
      <p:sp>
        <p:nvSpPr>
          <p:cNvPr id="11" name="Rechteck 12"/>
          <p:cNvSpPr>
            <a:spLocks noChangeArrowheads="1"/>
          </p:cNvSpPr>
          <p:nvPr/>
        </p:nvSpPr>
        <p:spPr bwMode="auto">
          <a:xfrm>
            <a:off x="503238" y="920750"/>
            <a:ext cx="4679950" cy="563563"/>
          </a:xfrm>
          <a:prstGeom prst="rect">
            <a:avLst/>
          </a:prstGeom>
          <a:noFill/>
          <a:ln w="9525">
            <a:noFill/>
            <a:miter lim="800000"/>
            <a:headEnd/>
            <a:tailEnd/>
          </a:ln>
        </p:spPr>
        <p:txBody>
          <a:bodyPr lIns="0" tIns="0" rIns="0" bIns="0"/>
          <a:lstStyle/>
          <a:p>
            <a:pPr>
              <a:lnSpc>
                <a:spcPts val="2400"/>
              </a:lnSpc>
            </a:pPr>
            <a:r>
              <a:rPr lang="en-GB" dirty="0" smtClean="0">
                <a:solidFill>
                  <a:schemeClr val="tx2"/>
                </a:solidFill>
              </a:rPr>
              <a:t>Detail </a:t>
            </a:r>
            <a:r>
              <a:rPr lang="en-GB" dirty="0">
                <a:solidFill>
                  <a:schemeClr val="tx2"/>
                </a:solidFill>
              </a:rPr>
              <a:t>of room </a:t>
            </a:r>
            <a:r>
              <a:rPr lang="en-GB" dirty="0" smtClean="0">
                <a:solidFill>
                  <a:schemeClr val="tx2"/>
                </a:solidFill>
              </a:rPr>
              <a:t>D.13 SPB-Laser</a:t>
            </a:r>
          </a:p>
          <a:p>
            <a:pPr>
              <a:lnSpc>
                <a:spcPts val="2400"/>
              </a:lnSpc>
            </a:pPr>
            <a:r>
              <a:rPr lang="en-GB" dirty="0" smtClean="0">
                <a:solidFill>
                  <a:schemeClr val="tx2"/>
                </a:solidFill>
              </a:rPr>
              <a:t>Interior view</a:t>
            </a: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3239" y="1836385"/>
            <a:ext cx="4460053" cy="39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Inhaltsplatzhalter 6"/>
          <p:cNvSpPr>
            <a:spLocks noGrp="1"/>
          </p:cNvSpPr>
          <p:nvPr>
            <p:ph sz="half" idx="4294967295"/>
          </p:nvPr>
        </p:nvSpPr>
        <p:spPr>
          <a:xfrm>
            <a:off x="6048377" y="1844675"/>
            <a:ext cx="2592387" cy="3924300"/>
          </a:xfrm>
          <a:prstGeom prst="rect">
            <a:avLst/>
          </a:prstGeom>
        </p:spPr>
        <p:txBody>
          <a:bodyPr/>
          <a:lstStyle/>
          <a:p>
            <a:pPr lvl="1"/>
            <a:r>
              <a:rPr lang="en-GB" dirty="0" smtClean="0"/>
              <a:t>Specific climatic requirements</a:t>
            </a:r>
          </a:p>
          <a:p>
            <a:pPr lvl="2"/>
            <a:r>
              <a:rPr lang="en-GB" dirty="0"/>
              <a:t>t</a:t>
            </a:r>
            <a:r>
              <a:rPr lang="en-GB" dirty="0" smtClean="0"/>
              <a:t>emperature 21 °C</a:t>
            </a:r>
          </a:p>
          <a:p>
            <a:pPr lvl="2"/>
            <a:r>
              <a:rPr lang="en-GB" dirty="0"/>
              <a:t>t</a:t>
            </a:r>
            <a:r>
              <a:rPr lang="en-GB" dirty="0" smtClean="0"/>
              <a:t>emperature stability</a:t>
            </a:r>
          </a:p>
          <a:p>
            <a:pPr lvl="3"/>
            <a:r>
              <a:rPr lang="en-GB" dirty="0" smtClean="0"/>
              <a:t>+/- 0,1 K zone 1</a:t>
            </a:r>
          </a:p>
          <a:p>
            <a:pPr lvl="3"/>
            <a:r>
              <a:rPr lang="en-GB" dirty="0" smtClean="0"/>
              <a:t>+/- 1 K zone 2</a:t>
            </a:r>
          </a:p>
          <a:p>
            <a:pPr lvl="2"/>
            <a:r>
              <a:rPr lang="en-GB" dirty="0"/>
              <a:t>r</a:t>
            </a:r>
            <a:r>
              <a:rPr lang="en-GB" dirty="0" smtClean="0"/>
              <a:t>elative humidity 50 %</a:t>
            </a:r>
          </a:p>
          <a:p>
            <a:pPr lvl="3"/>
            <a:r>
              <a:rPr lang="en-GB" dirty="0" smtClean="0"/>
              <a:t>tolerance +/- 2,5 %</a:t>
            </a:r>
          </a:p>
          <a:p>
            <a:pPr lvl="2"/>
            <a:r>
              <a:rPr lang="en-GB" dirty="0" smtClean="0"/>
              <a:t>heat load to air</a:t>
            </a:r>
          </a:p>
          <a:p>
            <a:pPr lvl="3"/>
            <a:r>
              <a:rPr lang="en-GB" dirty="0" smtClean="0"/>
              <a:t>2,5kW zone 1</a:t>
            </a:r>
          </a:p>
          <a:p>
            <a:pPr lvl="3"/>
            <a:r>
              <a:rPr lang="en-GB" dirty="0" smtClean="0"/>
              <a:t>4,5kW zone 2</a:t>
            </a:r>
          </a:p>
        </p:txBody>
      </p:sp>
    </p:spTree>
    <p:extLst>
      <p:ext uri="{BB962C8B-B14F-4D97-AF65-F5344CB8AC3E}">
        <p14:creationId xmlns:p14="http://schemas.microsoft.com/office/powerpoint/2010/main" val="4303391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Inhaltsplatzhalter 6"/>
          <p:cNvSpPr>
            <a:spLocks noGrp="1"/>
          </p:cNvSpPr>
          <p:nvPr>
            <p:ph sz="half" idx="15"/>
          </p:nvPr>
        </p:nvSpPr>
        <p:spPr>
          <a:xfrm>
            <a:off x="6048378" y="1844675"/>
            <a:ext cx="2592385" cy="3924300"/>
          </a:xfrm>
        </p:spPr>
        <p:txBody>
          <a:bodyPr/>
          <a:lstStyle/>
          <a:p>
            <a:pPr lvl="1"/>
            <a:r>
              <a:rPr lang="en-GB" dirty="0" smtClean="0">
                <a:sym typeface="Wingdings"/>
              </a:rPr>
              <a:t>air conditioning will </a:t>
            </a:r>
            <a:r>
              <a:rPr lang="en-GB" dirty="0" smtClean="0">
                <a:sym typeface="Wingdings"/>
              </a:rPr>
              <a:t>be installed </a:t>
            </a:r>
            <a:r>
              <a:rPr lang="en-GB" dirty="0" smtClean="0">
                <a:sym typeface="Wingdings"/>
              </a:rPr>
              <a:t>completely in the hutch </a:t>
            </a:r>
          </a:p>
          <a:p>
            <a:pPr lvl="1"/>
            <a:r>
              <a:rPr lang="en-GB" dirty="0" smtClean="0">
                <a:sym typeface="Wingdings"/>
              </a:rPr>
              <a:t>circulation air cooler for both climatic zones</a:t>
            </a:r>
          </a:p>
          <a:p>
            <a:pPr lvl="1"/>
            <a:r>
              <a:rPr lang="en-GB" dirty="0"/>
              <a:t>Specific climatic requirements</a:t>
            </a:r>
          </a:p>
          <a:p>
            <a:pPr lvl="2"/>
            <a:r>
              <a:rPr lang="en-GB" dirty="0"/>
              <a:t>temperature 21 °C</a:t>
            </a:r>
          </a:p>
          <a:p>
            <a:pPr lvl="2"/>
            <a:r>
              <a:rPr lang="en-GB" dirty="0"/>
              <a:t>temperature stability</a:t>
            </a:r>
          </a:p>
          <a:p>
            <a:pPr lvl="3"/>
            <a:r>
              <a:rPr lang="en-GB" dirty="0"/>
              <a:t>+/- 0,1 K zone 1</a:t>
            </a:r>
          </a:p>
          <a:p>
            <a:pPr lvl="3"/>
            <a:r>
              <a:rPr lang="en-GB" dirty="0"/>
              <a:t>+/- 1 K zone 2</a:t>
            </a:r>
          </a:p>
          <a:p>
            <a:pPr lvl="2"/>
            <a:r>
              <a:rPr lang="en-GB" dirty="0"/>
              <a:t>relative humidity </a:t>
            </a:r>
            <a:r>
              <a:rPr lang="en-GB" dirty="0" smtClean="0"/>
              <a:t>30 - 60%</a:t>
            </a:r>
            <a:endParaRPr lang="en-GB" dirty="0"/>
          </a:p>
          <a:p>
            <a:pPr lvl="2"/>
            <a:r>
              <a:rPr lang="en-GB" dirty="0" smtClean="0"/>
              <a:t>heat </a:t>
            </a:r>
            <a:r>
              <a:rPr lang="en-GB" dirty="0"/>
              <a:t>load to air</a:t>
            </a:r>
          </a:p>
          <a:p>
            <a:pPr lvl="3"/>
            <a:r>
              <a:rPr lang="en-GB" dirty="0" smtClean="0"/>
              <a:t>1,5kW </a:t>
            </a:r>
            <a:r>
              <a:rPr lang="en-GB" dirty="0"/>
              <a:t>zone 1</a:t>
            </a:r>
          </a:p>
          <a:p>
            <a:pPr lvl="3"/>
            <a:r>
              <a:rPr lang="en-GB" dirty="0" smtClean="0"/>
              <a:t>3,5kW </a:t>
            </a:r>
            <a:r>
              <a:rPr lang="en-GB" dirty="0"/>
              <a:t>zone </a:t>
            </a:r>
            <a:r>
              <a:rPr lang="en-GB" dirty="0" smtClean="0"/>
              <a:t>2</a:t>
            </a:r>
            <a:endParaRPr lang="en-GB" dirty="0">
              <a:sym typeface="Wingdings"/>
            </a:endParaRPr>
          </a:p>
        </p:txBody>
      </p:sp>
      <p:sp>
        <p:nvSpPr>
          <p:cNvPr id="3" name="Titel 2"/>
          <p:cNvSpPr>
            <a:spLocks noGrp="1"/>
          </p:cNvSpPr>
          <p:nvPr>
            <p:ph type="title"/>
          </p:nvPr>
        </p:nvSpPr>
        <p:spPr/>
        <p:txBody>
          <a:bodyPr/>
          <a:lstStyle/>
          <a:p>
            <a:r>
              <a:rPr lang="en-GB" dirty="0" smtClean="0"/>
              <a:t>Basic Design</a:t>
            </a:r>
            <a:endParaRPr lang="en-GB" dirty="0"/>
          </a:p>
        </p:txBody>
      </p:sp>
      <p:sp>
        <p:nvSpPr>
          <p:cNvPr id="4" name="Datumsplatzhalter 3"/>
          <p:cNvSpPr>
            <a:spLocks noGrp="1"/>
          </p:cNvSpPr>
          <p:nvPr>
            <p:ph type="dt" sz="half" idx="16"/>
          </p:nvPr>
        </p:nvSpPr>
        <p:spPr/>
        <p:txBody>
          <a:bodyPr/>
          <a:lstStyle/>
          <a:p>
            <a:pPr>
              <a:defRPr/>
            </a:pPr>
            <a:r>
              <a:rPr lang="de-DE" smtClean="0"/>
              <a:t>8 April, 2014</a:t>
            </a:r>
            <a:endParaRPr lang="de-DE"/>
          </a:p>
        </p:txBody>
      </p:sp>
      <p:sp>
        <p:nvSpPr>
          <p:cNvPr id="5" name="Foliennummernplatzhalter 4"/>
          <p:cNvSpPr>
            <a:spLocks noGrp="1"/>
          </p:cNvSpPr>
          <p:nvPr>
            <p:ph type="sldNum" sz="quarter" idx="17"/>
          </p:nvPr>
        </p:nvSpPr>
        <p:spPr/>
        <p:txBody>
          <a:bodyPr/>
          <a:lstStyle/>
          <a:p>
            <a:pPr>
              <a:defRPr/>
            </a:pPr>
            <a:fld id="{BA84C999-9DA5-4749-8B8A-646FFD5BBA1C}" type="slidenum">
              <a:rPr lang="de-DE" smtClean="0"/>
              <a:pPr>
                <a:defRPr/>
              </a:pPr>
              <a:t>11</a:t>
            </a:fld>
            <a:endParaRPr lang="de-DE"/>
          </a:p>
        </p:txBody>
      </p:sp>
      <p:sp>
        <p:nvSpPr>
          <p:cNvPr id="6" name="Fußzeilenplatzhalter 5"/>
          <p:cNvSpPr>
            <a:spLocks noGrp="1"/>
          </p:cNvSpPr>
          <p:nvPr>
            <p:ph type="ftr" sz="quarter" idx="18"/>
          </p:nvPr>
        </p:nvSpPr>
        <p:spPr/>
        <p:txBody>
          <a:bodyPr/>
          <a:lstStyle/>
          <a:p>
            <a:pPr>
              <a:defRPr/>
            </a:pPr>
            <a:r>
              <a:rPr lang="de-DE" smtClean="0"/>
              <a:t>Collaboration Meeting</a:t>
            </a:r>
            <a:endParaRPr lang="de-DE"/>
          </a:p>
        </p:txBody>
      </p:sp>
      <p:sp>
        <p:nvSpPr>
          <p:cNvPr id="8" name="Inhaltsplatzhalter 7"/>
          <p:cNvSpPr>
            <a:spLocks noGrp="1"/>
          </p:cNvSpPr>
          <p:nvPr>
            <p:ph sz="quarter" idx="22"/>
          </p:nvPr>
        </p:nvSpPr>
        <p:spPr/>
        <p:txBody>
          <a:bodyPr/>
          <a:lstStyle/>
          <a:p>
            <a:endParaRPr lang="de-DE"/>
          </a:p>
        </p:txBody>
      </p:sp>
      <p:sp>
        <p:nvSpPr>
          <p:cNvPr id="9" name="Rechteck 12"/>
          <p:cNvSpPr>
            <a:spLocks noChangeArrowheads="1"/>
          </p:cNvSpPr>
          <p:nvPr/>
        </p:nvSpPr>
        <p:spPr bwMode="auto">
          <a:xfrm>
            <a:off x="503239" y="920750"/>
            <a:ext cx="4679950" cy="563563"/>
          </a:xfrm>
          <a:prstGeom prst="rect">
            <a:avLst/>
          </a:prstGeom>
          <a:noFill/>
          <a:ln w="9525">
            <a:noFill/>
            <a:miter lim="800000"/>
            <a:headEnd/>
            <a:tailEnd/>
          </a:ln>
        </p:spPr>
        <p:txBody>
          <a:bodyPr lIns="0" tIns="0" rIns="0" bIns="0"/>
          <a:lstStyle/>
          <a:p>
            <a:pPr>
              <a:lnSpc>
                <a:spcPts val="2400"/>
              </a:lnSpc>
            </a:pPr>
            <a:r>
              <a:rPr lang="en-GB" dirty="0" smtClean="0">
                <a:solidFill>
                  <a:schemeClr val="tx2"/>
                </a:solidFill>
              </a:rPr>
              <a:t>Detail of room D.05 FXE-experiment</a:t>
            </a:r>
          </a:p>
          <a:p>
            <a:pPr>
              <a:lnSpc>
                <a:spcPts val="2400"/>
              </a:lnSpc>
            </a:pPr>
            <a:r>
              <a:rPr lang="en-GB" dirty="0" smtClean="0">
                <a:solidFill>
                  <a:schemeClr val="tx2"/>
                </a:solidFill>
              </a:rPr>
              <a:t>Interior view</a:t>
            </a:r>
            <a:endParaRPr lang="en-GB" dirty="0">
              <a:solidFill>
                <a:schemeClr val="tx2"/>
              </a:solidFill>
            </a:endParaRPr>
          </a:p>
        </p:txBody>
      </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1844674"/>
            <a:ext cx="5867400" cy="3115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580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Basic Design</a:t>
            </a:r>
            <a:endParaRPr lang="en-GB" dirty="0"/>
          </a:p>
        </p:txBody>
      </p:sp>
      <p:sp>
        <p:nvSpPr>
          <p:cNvPr id="6" name="Fußzeilenplatzhalter 5"/>
          <p:cNvSpPr>
            <a:spLocks noGrp="1"/>
          </p:cNvSpPr>
          <p:nvPr>
            <p:ph type="ftr" sz="quarter" idx="10"/>
          </p:nvPr>
        </p:nvSpPr>
        <p:spPr/>
        <p:txBody>
          <a:bodyPr/>
          <a:lstStyle/>
          <a:p>
            <a:pPr>
              <a:defRPr/>
            </a:pPr>
            <a:r>
              <a:rPr lang="de-DE" smtClean="0"/>
              <a:t>Collaboration Meeting</a:t>
            </a:r>
            <a:endParaRPr lang="de-DE"/>
          </a:p>
        </p:txBody>
      </p:sp>
      <p:sp>
        <p:nvSpPr>
          <p:cNvPr id="4" name="Datumsplatzhalter 3"/>
          <p:cNvSpPr>
            <a:spLocks noGrp="1"/>
          </p:cNvSpPr>
          <p:nvPr>
            <p:ph type="dt" sz="half" idx="11"/>
          </p:nvPr>
        </p:nvSpPr>
        <p:spPr/>
        <p:txBody>
          <a:bodyPr/>
          <a:lstStyle/>
          <a:p>
            <a:pPr>
              <a:defRPr/>
            </a:pPr>
            <a:r>
              <a:rPr lang="de-DE" smtClean="0"/>
              <a:t>8 April, 2014</a:t>
            </a:r>
            <a:endParaRPr lang="de-DE"/>
          </a:p>
        </p:txBody>
      </p:sp>
      <p:sp>
        <p:nvSpPr>
          <p:cNvPr id="5" name="Foliennummernplatzhalter 4"/>
          <p:cNvSpPr>
            <a:spLocks noGrp="1"/>
          </p:cNvSpPr>
          <p:nvPr>
            <p:ph type="sldNum" sz="quarter" idx="12"/>
          </p:nvPr>
        </p:nvSpPr>
        <p:spPr/>
        <p:txBody>
          <a:bodyPr/>
          <a:lstStyle/>
          <a:p>
            <a:pPr>
              <a:defRPr/>
            </a:pPr>
            <a:fld id="{BA84C999-9DA5-4749-8B8A-646FFD5BBA1C}" type="slidenum">
              <a:rPr lang="de-DE" smtClean="0"/>
              <a:pPr>
                <a:defRPr/>
              </a:pPr>
              <a:t>12</a:t>
            </a:fld>
            <a:endParaRPr lang="de-DE"/>
          </a:p>
        </p:txBody>
      </p:sp>
      <p:sp>
        <p:nvSpPr>
          <p:cNvPr id="14" name="Inhaltsplatzhalter 13"/>
          <p:cNvSpPr>
            <a:spLocks noGrp="1"/>
          </p:cNvSpPr>
          <p:nvPr>
            <p:ph sz="quarter" idx="22"/>
          </p:nvPr>
        </p:nvSpPr>
        <p:spPr/>
        <p:txBody>
          <a:bodyPr/>
          <a:lstStyle/>
          <a:p>
            <a:endParaRPr lang="de-DE"/>
          </a:p>
        </p:txBody>
      </p:sp>
      <p:sp>
        <p:nvSpPr>
          <p:cNvPr id="9" name="Rechteck 12"/>
          <p:cNvSpPr>
            <a:spLocks noChangeArrowheads="1"/>
          </p:cNvSpPr>
          <p:nvPr/>
        </p:nvSpPr>
        <p:spPr bwMode="auto">
          <a:xfrm>
            <a:off x="503239" y="920750"/>
            <a:ext cx="4679950" cy="563563"/>
          </a:xfrm>
          <a:prstGeom prst="rect">
            <a:avLst/>
          </a:prstGeom>
          <a:noFill/>
          <a:ln w="9525">
            <a:noFill/>
            <a:miter lim="800000"/>
            <a:headEnd/>
            <a:tailEnd/>
          </a:ln>
        </p:spPr>
        <p:txBody>
          <a:bodyPr lIns="0" tIns="0" rIns="0" bIns="0"/>
          <a:lstStyle/>
          <a:p>
            <a:pPr>
              <a:lnSpc>
                <a:spcPts val="2400"/>
              </a:lnSpc>
            </a:pPr>
            <a:r>
              <a:rPr lang="en-GB" dirty="0" smtClean="0">
                <a:solidFill>
                  <a:schemeClr val="tx2"/>
                </a:solidFill>
              </a:rPr>
              <a:t>Layout first floor (SASE 1)</a:t>
            </a:r>
          </a:p>
        </p:txBody>
      </p:sp>
      <p:sp>
        <p:nvSpPr>
          <p:cNvPr id="15" name="Rechteck 14"/>
          <p:cNvSpPr/>
          <p:nvPr/>
        </p:nvSpPr>
        <p:spPr>
          <a:xfrm>
            <a:off x="5364088" y="3933056"/>
            <a:ext cx="1514230" cy="2159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17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864" t="10216" r="16116" b="12362"/>
          <a:stretch/>
        </p:blipFill>
        <p:spPr bwMode="auto">
          <a:xfrm>
            <a:off x="503239" y="2096852"/>
            <a:ext cx="8136794" cy="329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7050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1841392"/>
            <a:ext cx="9119556" cy="329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2"/>
          <p:cNvSpPr>
            <a:spLocks noGrp="1"/>
          </p:cNvSpPr>
          <p:nvPr>
            <p:ph type="title"/>
          </p:nvPr>
        </p:nvSpPr>
        <p:spPr/>
        <p:txBody>
          <a:bodyPr/>
          <a:lstStyle/>
          <a:p>
            <a:r>
              <a:rPr lang="en-GB" dirty="0" smtClean="0"/>
              <a:t>Basic Design</a:t>
            </a:r>
            <a:endParaRPr lang="en-GB" dirty="0"/>
          </a:p>
        </p:txBody>
      </p:sp>
      <p:sp>
        <p:nvSpPr>
          <p:cNvPr id="6" name="Fußzeilenplatzhalter 5"/>
          <p:cNvSpPr>
            <a:spLocks noGrp="1"/>
          </p:cNvSpPr>
          <p:nvPr>
            <p:ph type="ftr" sz="quarter" idx="10"/>
          </p:nvPr>
        </p:nvSpPr>
        <p:spPr/>
        <p:txBody>
          <a:bodyPr/>
          <a:lstStyle/>
          <a:p>
            <a:pPr>
              <a:defRPr/>
            </a:pPr>
            <a:r>
              <a:rPr lang="de-DE" smtClean="0"/>
              <a:t>Collaboration Meeting</a:t>
            </a:r>
            <a:endParaRPr lang="de-DE"/>
          </a:p>
        </p:txBody>
      </p:sp>
      <p:sp>
        <p:nvSpPr>
          <p:cNvPr id="4" name="Datumsplatzhalter 3"/>
          <p:cNvSpPr>
            <a:spLocks noGrp="1"/>
          </p:cNvSpPr>
          <p:nvPr>
            <p:ph type="dt" sz="half" idx="11"/>
          </p:nvPr>
        </p:nvSpPr>
        <p:spPr/>
        <p:txBody>
          <a:bodyPr/>
          <a:lstStyle/>
          <a:p>
            <a:pPr>
              <a:defRPr/>
            </a:pPr>
            <a:r>
              <a:rPr lang="de-DE" smtClean="0"/>
              <a:t>8 April, 2014</a:t>
            </a:r>
            <a:endParaRPr lang="de-DE"/>
          </a:p>
        </p:txBody>
      </p:sp>
      <p:sp>
        <p:nvSpPr>
          <p:cNvPr id="5" name="Foliennummernplatzhalter 4"/>
          <p:cNvSpPr>
            <a:spLocks noGrp="1"/>
          </p:cNvSpPr>
          <p:nvPr>
            <p:ph type="sldNum" sz="quarter" idx="12"/>
          </p:nvPr>
        </p:nvSpPr>
        <p:spPr/>
        <p:txBody>
          <a:bodyPr/>
          <a:lstStyle/>
          <a:p>
            <a:pPr>
              <a:defRPr/>
            </a:pPr>
            <a:fld id="{BA84C999-9DA5-4749-8B8A-646FFD5BBA1C}" type="slidenum">
              <a:rPr lang="de-DE" smtClean="0"/>
              <a:pPr>
                <a:defRPr/>
              </a:pPr>
              <a:t>13</a:t>
            </a:fld>
            <a:endParaRPr lang="de-DE"/>
          </a:p>
        </p:txBody>
      </p:sp>
      <p:sp>
        <p:nvSpPr>
          <p:cNvPr id="14" name="Inhaltsplatzhalter 13"/>
          <p:cNvSpPr>
            <a:spLocks noGrp="1"/>
          </p:cNvSpPr>
          <p:nvPr>
            <p:ph sz="quarter" idx="22"/>
          </p:nvPr>
        </p:nvSpPr>
        <p:spPr/>
        <p:txBody>
          <a:bodyPr/>
          <a:lstStyle/>
          <a:p>
            <a:endParaRPr lang="de-DE"/>
          </a:p>
        </p:txBody>
      </p:sp>
      <p:sp>
        <p:nvSpPr>
          <p:cNvPr id="9" name="Rechteck 12"/>
          <p:cNvSpPr>
            <a:spLocks noChangeArrowheads="1"/>
          </p:cNvSpPr>
          <p:nvPr/>
        </p:nvSpPr>
        <p:spPr bwMode="auto">
          <a:xfrm>
            <a:off x="503239" y="920750"/>
            <a:ext cx="4679950" cy="563563"/>
          </a:xfrm>
          <a:prstGeom prst="rect">
            <a:avLst/>
          </a:prstGeom>
          <a:noFill/>
          <a:ln w="9525">
            <a:noFill/>
            <a:miter lim="800000"/>
            <a:headEnd/>
            <a:tailEnd/>
          </a:ln>
        </p:spPr>
        <p:txBody>
          <a:bodyPr lIns="0" tIns="0" rIns="0" bIns="0"/>
          <a:lstStyle/>
          <a:p>
            <a:pPr>
              <a:lnSpc>
                <a:spcPts val="2400"/>
              </a:lnSpc>
            </a:pPr>
            <a:r>
              <a:rPr lang="en-GB" dirty="0" smtClean="0">
                <a:solidFill>
                  <a:schemeClr val="tx2"/>
                </a:solidFill>
              </a:rPr>
              <a:t>Layout second floor (SASE 1)</a:t>
            </a:r>
          </a:p>
        </p:txBody>
      </p:sp>
      <p:sp>
        <p:nvSpPr>
          <p:cNvPr id="21" name="Rechteck 20"/>
          <p:cNvSpPr/>
          <p:nvPr/>
        </p:nvSpPr>
        <p:spPr>
          <a:xfrm>
            <a:off x="3097213" y="5234716"/>
            <a:ext cx="2051634" cy="276999"/>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GB" sz="1200" dirty="0" smtClean="0">
                <a:solidFill>
                  <a:schemeClr val="tx1"/>
                </a:solidFill>
              </a:rPr>
              <a:t>Central air </a:t>
            </a:r>
            <a:r>
              <a:rPr lang="en-GB" sz="1200" dirty="0">
                <a:solidFill>
                  <a:schemeClr val="tx1"/>
                </a:solidFill>
              </a:rPr>
              <a:t>conditioning unit</a:t>
            </a:r>
          </a:p>
        </p:txBody>
      </p:sp>
      <p:cxnSp>
        <p:nvCxnSpPr>
          <p:cNvPr id="22" name="Gerade Verbindung 21"/>
          <p:cNvCxnSpPr>
            <a:stCxn id="21" idx="1"/>
          </p:cNvCxnSpPr>
          <p:nvPr/>
        </p:nvCxnSpPr>
        <p:spPr>
          <a:xfrm flipH="1" flipV="1">
            <a:off x="2159733" y="4437113"/>
            <a:ext cx="937480" cy="93610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3899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Basic Design</a:t>
            </a:r>
            <a:endParaRPr lang="en-GB" dirty="0"/>
          </a:p>
        </p:txBody>
      </p:sp>
      <p:sp>
        <p:nvSpPr>
          <p:cNvPr id="4" name="Datumsplatzhalter 3"/>
          <p:cNvSpPr>
            <a:spLocks noGrp="1"/>
          </p:cNvSpPr>
          <p:nvPr>
            <p:ph type="dt" sz="half" idx="10"/>
          </p:nvPr>
        </p:nvSpPr>
        <p:spPr/>
        <p:txBody>
          <a:bodyPr/>
          <a:lstStyle/>
          <a:p>
            <a:pPr>
              <a:defRPr/>
            </a:pPr>
            <a:r>
              <a:rPr lang="de-DE" smtClean="0"/>
              <a:t>8 April, 2014</a:t>
            </a:r>
            <a:endParaRPr lang="de-DE"/>
          </a:p>
        </p:txBody>
      </p:sp>
      <p:sp>
        <p:nvSpPr>
          <p:cNvPr id="5" name="Foliennummernplatzhalter 4"/>
          <p:cNvSpPr>
            <a:spLocks noGrp="1"/>
          </p:cNvSpPr>
          <p:nvPr>
            <p:ph type="sldNum" sz="quarter" idx="11"/>
          </p:nvPr>
        </p:nvSpPr>
        <p:spPr/>
        <p:txBody>
          <a:bodyPr/>
          <a:lstStyle/>
          <a:p>
            <a:pPr>
              <a:defRPr/>
            </a:pPr>
            <a:fld id="{BA84C999-9DA5-4749-8B8A-646FFD5BBA1C}" type="slidenum">
              <a:rPr lang="de-DE" smtClean="0"/>
              <a:pPr>
                <a:defRPr/>
              </a:pPr>
              <a:t>14</a:t>
            </a:fld>
            <a:endParaRPr lang="de-DE"/>
          </a:p>
        </p:txBody>
      </p:sp>
      <p:sp>
        <p:nvSpPr>
          <p:cNvPr id="6" name="Fußzeilenplatzhalter 5"/>
          <p:cNvSpPr>
            <a:spLocks noGrp="1"/>
          </p:cNvSpPr>
          <p:nvPr>
            <p:ph type="ftr" sz="quarter" idx="12"/>
          </p:nvPr>
        </p:nvSpPr>
        <p:spPr/>
        <p:txBody>
          <a:bodyPr/>
          <a:lstStyle/>
          <a:p>
            <a:pPr>
              <a:defRPr/>
            </a:pPr>
            <a:r>
              <a:rPr lang="de-DE" smtClean="0"/>
              <a:t>Collaboration Meeting</a:t>
            </a:r>
            <a:endParaRPr lang="de-DE"/>
          </a:p>
        </p:txBody>
      </p:sp>
      <p:sp>
        <p:nvSpPr>
          <p:cNvPr id="12" name="Inhaltsplatzhalter 11"/>
          <p:cNvSpPr>
            <a:spLocks noGrp="1"/>
          </p:cNvSpPr>
          <p:nvPr>
            <p:ph sz="quarter" idx="22"/>
          </p:nvPr>
        </p:nvSpPr>
        <p:spPr/>
        <p:txBody>
          <a:bodyPr/>
          <a:lstStyle/>
          <a:p>
            <a:endParaRPr lang="de-DE"/>
          </a:p>
        </p:txBody>
      </p:sp>
      <p:sp>
        <p:nvSpPr>
          <p:cNvPr id="9" name="Rechteck 12"/>
          <p:cNvSpPr>
            <a:spLocks noChangeArrowheads="1"/>
          </p:cNvSpPr>
          <p:nvPr/>
        </p:nvSpPr>
        <p:spPr bwMode="auto">
          <a:xfrm>
            <a:off x="503239" y="920750"/>
            <a:ext cx="4679950" cy="563563"/>
          </a:xfrm>
          <a:prstGeom prst="rect">
            <a:avLst/>
          </a:prstGeom>
          <a:noFill/>
          <a:ln w="9525">
            <a:noFill/>
            <a:miter lim="800000"/>
            <a:headEnd/>
            <a:tailEnd/>
          </a:ln>
        </p:spPr>
        <p:txBody>
          <a:bodyPr lIns="0" tIns="0" rIns="0" bIns="0"/>
          <a:lstStyle/>
          <a:p>
            <a:pPr>
              <a:lnSpc>
                <a:spcPts val="2400"/>
              </a:lnSpc>
            </a:pPr>
            <a:endParaRPr lang="en-GB" dirty="0">
              <a:solidFill>
                <a:schemeClr val="tx2"/>
              </a:solidFill>
            </a:endParaRPr>
          </a:p>
        </p:txBody>
      </p:sp>
      <p:sp>
        <p:nvSpPr>
          <p:cNvPr id="11" name="Rechteck 12"/>
          <p:cNvSpPr>
            <a:spLocks noChangeArrowheads="1"/>
          </p:cNvSpPr>
          <p:nvPr/>
        </p:nvSpPr>
        <p:spPr bwMode="auto">
          <a:xfrm>
            <a:off x="503238" y="920750"/>
            <a:ext cx="4679950" cy="563563"/>
          </a:xfrm>
          <a:prstGeom prst="rect">
            <a:avLst/>
          </a:prstGeom>
          <a:noFill/>
          <a:ln w="9525">
            <a:noFill/>
            <a:miter lim="800000"/>
            <a:headEnd/>
            <a:tailEnd/>
          </a:ln>
        </p:spPr>
        <p:txBody>
          <a:bodyPr lIns="0" tIns="0" rIns="0" bIns="0"/>
          <a:lstStyle/>
          <a:p>
            <a:pPr>
              <a:lnSpc>
                <a:spcPts val="2400"/>
              </a:lnSpc>
            </a:pPr>
            <a:r>
              <a:rPr lang="en-GB" dirty="0" smtClean="0">
                <a:solidFill>
                  <a:schemeClr val="tx2"/>
                </a:solidFill>
              </a:rPr>
              <a:t>SASE 1</a:t>
            </a:r>
          </a:p>
          <a:p>
            <a:pPr>
              <a:lnSpc>
                <a:spcPts val="2400"/>
              </a:lnSpc>
            </a:pPr>
            <a:r>
              <a:rPr lang="en-GB" dirty="0">
                <a:solidFill>
                  <a:schemeClr val="tx2"/>
                </a:solidFill>
              </a:rPr>
              <a:t>E</a:t>
            </a:r>
            <a:r>
              <a:rPr lang="en-GB" dirty="0" smtClean="0">
                <a:solidFill>
                  <a:schemeClr val="tx2"/>
                </a:solidFill>
              </a:rPr>
              <a:t>xterior view </a:t>
            </a:r>
          </a:p>
        </p:txBody>
      </p:sp>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3913" y="1844018"/>
            <a:ext cx="6501539" cy="39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594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t>Basic Design</a:t>
            </a:r>
          </a:p>
        </p:txBody>
      </p:sp>
      <p:sp>
        <p:nvSpPr>
          <p:cNvPr id="4" name="Datumsplatzhalter 3"/>
          <p:cNvSpPr>
            <a:spLocks noGrp="1"/>
          </p:cNvSpPr>
          <p:nvPr>
            <p:ph type="dt" sz="half" idx="10"/>
          </p:nvPr>
        </p:nvSpPr>
        <p:spPr/>
        <p:txBody>
          <a:bodyPr/>
          <a:lstStyle/>
          <a:p>
            <a:pPr>
              <a:defRPr/>
            </a:pPr>
            <a:r>
              <a:rPr lang="de-DE" smtClean="0"/>
              <a:t>8 April, 2014</a:t>
            </a:r>
            <a:endParaRPr lang="de-DE"/>
          </a:p>
        </p:txBody>
      </p:sp>
      <p:sp>
        <p:nvSpPr>
          <p:cNvPr id="5" name="Foliennummernplatzhalter 4"/>
          <p:cNvSpPr>
            <a:spLocks noGrp="1"/>
          </p:cNvSpPr>
          <p:nvPr>
            <p:ph type="sldNum" sz="quarter" idx="11"/>
          </p:nvPr>
        </p:nvSpPr>
        <p:spPr/>
        <p:txBody>
          <a:bodyPr/>
          <a:lstStyle/>
          <a:p>
            <a:pPr>
              <a:defRPr/>
            </a:pPr>
            <a:fld id="{BA84C999-9DA5-4749-8B8A-646FFD5BBA1C}" type="slidenum">
              <a:rPr lang="de-DE" smtClean="0"/>
              <a:pPr>
                <a:defRPr/>
              </a:pPr>
              <a:t>15</a:t>
            </a:fld>
            <a:endParaRPr lang="de-DE"/>
          </a:p>
        </p:txBody>
      </p:sp>
      <p:sp>
        <p:nvSpPr>
          <p:cNvPr id="6" name="Fußzeilenplatzhalter 5"/>
          <p:cNvSpPr>
            <a:spLocks noGrp="1"/>
          </p:cNvSpPr>
          <p:nvPr>
            <p:ph type="ftr" sz="quarter" idx="12"/>
          </p:nvPr>
        </p:nvSpPr>
        <p:spPr/>
        <p:txBody>
          <a:bodyPr/>
          <a:lstStyle/>
          <a:p>
            <a:pPr>
              <a:defRPr/>
            </a:pPr>
            <a:r>
              <a:rPr lang="de-DE" smtClean="0"/>
              <a:t>Collaboration Meeting</a:t>
            </a:r>
            <a:endParaRPr lang="de-DE"/>
          </a:p>
        </p:txBody>
      </p:sp>
      <p:sp>
        <p:nvSpPr>
          <p:cNvPr id="12" name="Inhaltsplatzhalter 11"/>
          <p:cNvSpPr>
            <a:spLocks noGrp="1"/>
          </p:cNvSpPr>
          <p:nvPr>
            <p:ph sz="quarter" idx="22"/>
          </p:nvPr>
        </p:nvSpPr>
        <p:spPr/>
        <p:txBody>
          <a:bodyPr/>
          <a:lstStyle/>
          <a:p>
            <a:endParaRPr lang="de-DE"/>
          </a:p>
        </p:txBody>
      </p:sp>
      <p:sp>
        <p:nvSpPr>
          <p:cNvPr id="9" name="Rechteck 12"/>
          <p:cNvSpPr>
            <a:spLocks noChangeArrowheads="1"/>
          </p:cNvSpPr>
          <p:nvPr/>
        </p:nvSpPr>
        <p:spPr bwMode="auto">
          <a:xfrm>
            <a:off x="503239" y="920750"/>
            <a:ext cx="4679950" cy="563563"/>
          </a:xfrm>
          <a:prstGeom prst="rect">
            <a:avLst/>
          </a:prstGeom>
          <a:noFill/>
          <a:ln w="9525">
            <a:noFill/>
            <a:miter lim="800000"/>
            <a:headEnd/>
            <a:tailEnd/>
          </a:ln>
        </p:spPr>
        <p:txBody>
          <a:bodyPr lIns="0" tIns="0" rIns="0" bIns="0"/>
          <a:lstStyle/>
          <a:p>
            <a:pPr>
              <a:lnSpc>
                <a:spcPts val="2400"/>
              </a:lnSpc>
            </a:pPr>
            <a:endParaRPr lang="en-GB" dirty="0">
              <a:solidFill>
                <a:schemeClr val="tx2"/>
              </a:solidFill>
            </a:endParaRPr>
          </a:p>
        </p:txBody>
      </p:sp>
      <p:sp>
        <p:nvSpPr>
          <p:cNvPr id="11" name="Rechteck 12"/>
          <p:cNvSpPr>
            <a:spLocks noChangeArrowheads="1"/>
          </p:cNvSpPr>
          <p:nvPr/>
        </p:nvSpPr>
        <p:spPr bwMode="auto">
          <a:xfrm>
            <a:off x="503238" y="920750"/>
            <a:ext cx="4679950" cy="563563"/>
          </a:xfrm>
          <a:prstGeom prst="rect">
            <a:avLst/>
          </a:prstGeom>
          <a:noFill/>
          <a:ln w="9525">
            <a:noFill/>
            <a:miter lim="800000"/>
            <a:headEnd/>
            <a:tailEnd/>
          </a:ln>
        </p:spPr>
        <p:txBody>
          <a:bodyPr lIns="0" tIns="0" rIns="0" bIns="0"/>
          <a:lstStyle/>
          <a:p>
            <a:pPr>
              <a:lnSpc>
                <a:spcPts val="2400"/>
              </a:lnSpc>
            </a:pPr>
            <a:r>
              <a:rPr lang="en-GB" dirty="0" smtClean="0">
                <a:solidFill>
                  <a:schemeClr val="tx2"/>
                </a:solidFill>
              </a:rPr>
              <a:t>SASE 1</a:t>
            </a:r>
          </a:p>
          <a:p>
            <a:pPr>
              <a:lnSpc>
                <a:spcPts val="2400"/>
              </a:lnSpc>
            </a:pPr>
            <a:r>
              <a:rPr lang="en-GB" dirty="0">
                <a:solidFill>
                  <a:schemeClr val="tx2"/>
                </a:solidFill>
              </a:rPr>
              <a:t>E</a:t>
            </a:r>
            <a:r>
              <a:rPr lang="en-GB" dirty="0" smtClean="0">
                <a:solidFill>
                  <a:schemeClr val="tx2"/>
                </a:solidFill>
              </a:rPr>
              <a:t>xterior view </a:t>
            </a: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3" r="1166"/>
          <a:stretch/>
        </p:blipFill>
        <p:spPr bwMode="auto">
          <a:xfrm>
            <a:off x="503239" y="1837698"/>
            <a:ext cx="6486040" cy="39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4297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Time schedule</a:t>
            </a:r>
            <a:endParaRPr lang="en-GB" dirty="0"/>
          </a:p>
        </p:txBody>
      </p:sp>
      <p:sp>
        <p:nvSpPr>
          <p:cNvPr id="7" name="Inhaltsplatzhalter 6"/>
          <p:cNvSpPr>
            <a:spLocks noGrp="1"/>
          </p:cNvSpPr>
          <p:nvPr>
            <p:ph sz="half" idx="1"/>
          </p:nvPr>
        </p:nvSpPr>
        <p:spPr/>
        <p:txBody>
          <a:bodyPr/>
          <a:lstStyle/>
          <a:p>
            <a:pPr lvl="1"/>
            <a:r>
              <a:rPr lang="en-GB" dirty="0" smtClean="0"/>
              <a:t>Detail design for SASE 1</a:t>
            </a:r>
          </a:p>
          <a:p>
            <a:pPr lvl="1"/>
            <a:endParaRPr lang="en-GB" dirty="0" smtClean="0"/>
          </a:p>
          <a:p>
            <a:pPr lvl="1"/>
            <a:r>
              <a:rPr lang="en-GB" dirty="0" smtClean="0"/>
              <a:t>Specification of tenders, call for tender</a:t>
            </a:r>
            <a:br>
              <a:rPr lang="en-GB" dirty="0" smtClean="0"/>
            </a:br>
            <a:r>
              <a:rPr lang="en-GB" dirty="0" smtClean="0"/>
              <a:t>and assignment</a:t>
            </a:r>
          </a:p>
          <a:p>
            <a:pPr lvl="1"/>
            <a:endParaRPr lang="en-GB" dirty="0"/>
          </a:p>
          <a:p>
            <a:pPr lvl="1"/>
            <a:r>
              <a:rPr lang="en-GB" dirty="0" smtClean="0"/>
              <a:t>Start of installations</a:t>
            </a:r>
          </a:p>
          <a:p>
            <a:pPr lvl="1"/>
            <a:endParaRPr lang="en-GB" dirty="0"/>
          </a:p>
          <a:p>
            <a:pPr lvl="1"/>
            <a:r>
              <a:rPr lang="en-GB" dirty="0" smtClean="0"/>
              <a:t>Completion</a:t>
            </a:r>
          </a:p>
          <a:p>
            <a:pPr lvl="1"/>
            <a:endParaRPr lang="en-GB" dirty="0"/>
          </a:p>
          <a:p>
            <a:pPr lvl="1"/>
            <a:r>
              <a:rPr lang="en-GB" dirty="0">
                <a:sym typeface="Wingdings"/>
              </a:rPr>
              <a:t>Transfer of the </a:t>
            </a:r>
            <a:r>
              <a:rPr lang="en-GB" dirty="0" smtClean="0">
                <a:sym typeface="Wingdings"/>
              </a:rPr>
              <a:t>approach (from technical solution, procurement until completion) </a:t>
            </a:r>
            <a:r>
              <a:rPr lang="en-GB" dirty="0">
                <a:sym typeface="Wingdings"/>
              </a:rPr>
              <a:t>for SASE 2 and 3</a:t>
            </a:r>
          </a:p>
          <a:p>
            <a:pPr lvl="1"/>
            <a:endParaRPr lang="en-GB" dirty="0" smtClean="0"/>
          </a:p>
        </p:txBody>
      </p:sp>
      <p:sp>
        <p:nvSpPr>
          <p:cNvPr id="10" name="Inhaltsplatzhalter 9"/>
          <p:cNvSpPr>
            <a:spLocks noGrp="1"/>
          </p:cNvSpPr>
          <p:nvPr>
            <p:ph sz="half" idx="11"/>
          </p:nvPr>
        </p:nvSpPr>
        <p:spPr/>
        <p:txBody>
          <a:bodyPr/>
          <a:lstStyle/>
          <a:p>
            <a:r>
              <a:rPr lang="en-GB" dirty="0" smtClean="0">
                <a:sym typeface="Wingdings"/>
              </a:rPr>
              <a:t> </a:t>
            </a:r>
            <a:r>
              <a:rPr lang="en-GB" b="1" dirty="0" smtClean="0"/>
              <a:t>until Aug, 2014</a:t>
            </a:r>
          </a:p>
          <a:p>
            <a:endParaRPr lang="en-GB" b="1" dirty="0" smtClean="0"/>
          </a:p>
          <a:p>
            <a:r>
              <a:rPr lang="en-GB" b="1" dirty="0" smtClean="0">
                <a:sym typeface="Wingdings"/>
              </a:rPr>
              <a:t> </a:t>
            </a:r>
            <a:r>
              <a:rPr lang="en-GB" b="1" dirty="0" smtClean="0"/>
              <a:t>until Feb, 2015</a:t>
            </a:r>
            <a:br>
              <a:rPr lang="en-GB" b="1" dirty="0" smtClean="0"/>
            </a:br>
            <a:endParaRPr lang="en-GB" b="1" dirty="0" smtClean="0"/>
          </a:p>
          <a:p>
            <a:endParaRPr lang="en-GB" b="1" dirty="0" smtClean="0"/>
          </a:p>
          <a:p>
            <a:r>
              <a:rPr lang="en-GB" b="1" dirty="0" smtClean="0">
                <a:sym typeface="Wingdings"/>
              </a:rPr>
              <a:t> </a:t>
            </a:r>
            <a:r>
              <a:rPr lang="en-GB" b="1" dirty="0" smtClean="0"/>
              <a:t>from Apr, 2015</a:t>
            </a:r>
          </a:p>
          <a:p>
            <a:endParaRPr lang="en-GB" b="1" dirty="0" smtClean="0"/>
          </a:p>
          <a:p>
            <a:pPr marL="285750" indent="-285750">
              <a:buFont typeface="Wingdings"/>
              <a:buChar char="è"/>
            </a:pPr>
            <a:r>
              <a:rPr lang="en-GB" b="1" dirty="0" smtClean="0"/>
              <a:t>until Dec, 2015</a:t>
            </a:r>
          </a:p>
          <a:p>
            <a:pPr marL="285750" indent="-285750">
              <a:buFont typeface="Wingdings"/>
              <a:buChar char="è"/>
            </a:pPr>
            <a:endParaRPr lang="en-GB" b="1" dirty="0" smtClean="0"/>
          </a:p>
          <a:p>
            <a:pPr marL="285750" indent="-285750">
              <a:buFont typeface="Wingdings"/>
              <a:buChar char="è"/>
            </a:pPr>
            <a:r>
              <a:rPr lang="en-GB" b="1" dirty="0"/>
              <a:t>f</a:t>
            </a:r>
            <a:r>
              <a:rPr lang="en-GB" b="1" dirty="0" smtClean="0"/>
              <a:t>ollows the process for SASE 1 </a:t>
            </a:r>
            <a:endParaRPr lang="en-GB" b="1" dirty="0"/>
          </a:p>
        </p:txBody>
      </p:sp>
      <p:sp>
        <p:nvSpPr>
          <p:cNvPr id="4" name="Datumsplatzhalter 3"/>
          <p:cNvSpPr>
            <a:spLocks noGrp="1"/>
          </p:cNvSpPr>
          <p:nvPr>
            <p:ph type="dt" sz="half" idx="12"/>
          </p:nvPr>
        </p:nvSpPr>
        <p:spPr/>
        <p:txBody>
          <a:bodyPr/>
          <a:lstStyle/>
          <a:p>
            <a:pPr>
              <a:defRPr/>
            </a:pPr>
            <a:r>
              <a:rPr lang="de-DE" smtClean="0"/>
              <a:t>8 April, 2014</a:t>
            </a:r>
            <a:endParaRPr lang="de-DE"/>
          </a:p>
        </p:txBody>
      </p:sp>
      <p:sp>
        <p:nvSpPr>
          <p:cNvPr id="5" name="Foliennummernplatzhalter 4"/>
          <p:cNvSpPr>
            <a:spLocks noGrp="1"/>
          </p:cNvSpPr>
          <p:nvPr>
            <p:ph type="sldNum" sz="quarter" idx="13"/>
          </p:nvPr>
        </p:nvSpPr>
        <p:spPr/>
        <p:txBody>
          <a:bodyPr/>
          <a:lstStyle/>
          <a:p>
            <a:pPr>
              <a:defRPr/>
            </a:pPr>
            <a:fld id="{BA84C999-9DA5-4749-8B8A-646FFD5BBA1C}" type="slidenum">
              <a:rPr lang="de-DE" smtClean="0"/>
              <a:pPr>
                <a:defRPr/>
              </a:pPr>
              <a:t>16</a:t>
            </a:fld>
            <a:endParaRPr lang="de-DE"/>
          </a:p>
        </p:txBody>
      </p:sp>
      <p:sp>
        <p:nvSpPr>
          <p:cNvPr id="6" name="Fußzeilenplatzhalter 5"/>
          <p:cNvSpPr>
            <a:spLocks noGrp="1"/>
          </p:cNvSpPr>
          <p:nvPr>
            <p:ph type="ftr" sz="quarter" idx="14"/>
          </p:nvPr>
        </p:nvSpPr>
        <p:spPr/>
        <p:txBody>
          <a:bodyPr/>
          <a:lstStyle/>
          <a:p>
            <a:pPr>
              <a:defRPr/>
            </a:pPr>
            <a:r>
              <a:rPr lang="de-DE" smtClean="0"/>
              <a:t>Collaboration Meeting</a:t>
            </a:r>
            <a:endParaRPr lang="de-DE"/>
          </a:p>
        </p:txBody>
      </p:sp>
      <p:sp>
        <p:nvSpPr>
          <p:cNvPr id="11" name="Inhaltsplatzhalter 10"/>
          <p:cNvSpPr>
            <a:spLocks noGrp="1"/>
          </p:cNvSpPr>
          <p:nvPr>
            <p:ph sz="quarter" idx="22"/>
          </p:nvPr>
        </p:nvSpPr>
        <p:spPr/>
        <p:txBody>
          <a:bodyPr/>
          <a:lstStyle/>
          <a:p>
            <a:endParaRPr lang="de-DE"/>
          </a:p>
        </p:txBody>
      </p:sp>
      <p:sp>
        <p:nvSpPr>
          <p:cNvPr id="9" name="Rechteck 12"/>
          <p:cNvSpPr>
            <a:spLocks noChangeArrowheads="1"/>
          </p:cNvSpPr>
          <p:nvPr/>
        </p:nvSpPr>
        <p:spPr bwMode="auto">
          <a:xfrm>
            <a:off x="503239" y="920750"/>
            <a:ext cx="4679950" cy="563563"/>
          </a:xfrm>
          <a:prstGeom prst="rect">
            <a:avLst/>
          </a:prstGeom>
          <a:noFill/>
          <a:ln w="9525">
            <a:noFill/>
            <a:miter lim="800000"/>
            <a:headEnd/>
            <a:tailEnd/>
          </a:ln>
        </p:spPr>
        <p:txBody>
          <a:bodyPr lIns="0" tIns="0" rIns="0" bIns="0"/>
          <a:lstStyle/>
          <a:p>
            <a:pPr>
              <a:lnSpc>
                <a:spcPts val="2400"/>
              </a:lnSpc>
            </a:pPr>
            <a:endParaRPr lang="en-GB" dirty="0">
              <a:solidFill>
                <a:schemeClr val="tx2"/>
              </a:solidFill>
            </a:endParaRPr>
          </a:p>
        </p:txBody>
      </p:sp>
    </p:spTree>
    <p:extLst>
      <p:ext uri="{BB962C8B-B14F-4D97-AF65-F5344CB8AC3E}">
        <p14:creationId xmlns:p14="http://schemas.microsoft.com/office/powerpoint/2010/main" val="29899122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7"/>
          <p:cNvSpPr>
            <a:spLocks noGrp="1"/>
          </p:cNvSpPr>
          <p:nvPr>
            <p:ph type="ctrTitle"/>
          </p:nvPr>
        </p:nvSpPr>
        <p:spPr>
          <a:xfrm>
            <a:off x="503238" y="1484313"/>
            <a:ext cx="4932362" cy="1762125"/>
          </a:xfrm>
        </p:spPr>
        <p:txBody>
          <a:bodyPr/>
          <a:lstStyle/>
          <a:p>
            <a:r>
              <a:rPr lang="en-GB" dirty="0" smtClean="0">
                <a:latin typeface="Arial" charset="0"/>
                <a:cs typeface="Arial" charset="0"/>
              </a:rPr>
              <a:t>Thank you for your attention.</a:t>
            </a:r>
          </a:p>
        </p:txBody>
      </p:sp>
      <p:sp>
        <p:nvSpPr>
          <p:cNvPr id="12291" name="Untertitel 8"/>
          <p:cNvSpPr>
            <a:spLocks noGrp="1"/>
          </p:cNvSpPr>
          <p:nvPr>
            <p:ph type="subTitle" idx="1"/>
          </p:nvPr>
        </p:nvSpPr>
        <p:spPr>
          <a:xfrm>
            <a:off x="503238" y="3794125"/>
            <a:ext cx="4932362" cy="1939925"/>
          </a:xfrm>
        </p:spPr>
        <p:txBody>
          <a:bodyPr/>
          <a:lstStyle/>
          <a:p>
            <a:pPr>
              <a:spcBef>
                <a:spcPct val="0"/>
              </a:spcBef>
              <a:tabLst>
                <a:tab pos="466725" algn="l"/>
              </a:tabLst>
            </a:pPr>
            <a:r>
              <a:rPr lang="de-DE" dirty="0" smtClean="0">
                <a:latin typeface="Arial" charset="0"/>
                <a:cs typeface="Arial" charset="0"/>
              </a:rPr>
              <a:t>DERU Planungsgesellschaft für </a:t>
            </a:r>
            <a:br>
              <a:rPr lang="de-DE" dirty="0" smtClean="0">
                <a:latin typeface="Arial" charset="0"/>
                <a:cs typeface="Arial" charset="0"/>
              </a:rPr>
            </a:br>
            <a:r>
              <a:rPr lang="de-DE" dirty="0" smtClean="0">
                <a:latin typeface="Arial" charset="0"/>
                <a:cs typeface="Arial" charset="0"/>
              </a:rPr>
              <a:t>Energie-, </a:t>
            </a:r>
            <a:r>
              <a:rPr lang="de-DE" dirty="0" err="1" smtClean="0">
                <a:latin typeface="Arial" charset="0"/>
                <a:cs typeface="Arial" charset="0"/>
              </a:rPr>
              <a:t>Reinraum</a:t>
            </a:r>
            <a:r>
              <a:rPr lang="de-DE" dirty="0" smtClean="0">
                <a:latin typeface="Arial" charset="0"/>
                <a:cs typeface="Arial" charset="0"/>
              </a:rPr>
              <a:t>- und Umwelttechnik mbH</a:t>
            </a:r>
          </a:p>
          <a:p>
            <a:pPr>
              <a:spcBef>
                <a:spcPct val="0"/>
              </a:spcBef>
              <a:tabLst>
                <a:tab pos="466725" algn="l"/>
              </a:tabLst>
            </a:pPr>
            <a:r>
              <a:rPr lang="de-DE" dirty="0" smtClean="0">
                <a:latin typeface="Arial" charset="0"/>
                <a:cs typeface="Arial" charset="0"/>
              </a:rPr>
              <a:t>Hermann-Reichelt-Straße 3 a</a:t>
            </a:r>
          </a:p>
          <a:p>
            <a:pPr>
              <a:spcBef>
                <a:spcPct val="0"/>
              </a:spcBef>
              <a:tabLst>
                <a:tab pos="466725" algn="l"/>
              </a:tabLst>
            </a:pPr>
            <a:r>
              <a:rPr lang="de-DE" dirty="0" smtClean="0">
                <a:latin typeface="Arial" charset="0"/>
                <a:cs typeface="Arial" charset="0"/>
              </a:rPr>
              <a:t>01109 Dresden</a:t>
            </a:r>
          </a:p>
          <a:p>
            <a:pPr>
              <a:spcBef>
                <a:spcPct val="0"/>
              </a:spcBef>
              <a:tabLst>
                <a:tab pos="466725" algn="l"/>
              </a:tabLst>
            </a:pPr>
            <a:endParaRPr lang="de-DE" dirty="0" smtClean="0">
              <a:latin typeface="Arial" charset="0"/>
              <a:cs typeface="Arial" charset="0"/>
            </a:endParaRPr>
          </a:p>
          <a:p>
            <a:pPr>
              <a:spcBef>
                <a:spcPct val="0"/>
              </a:spcBef>
              <a:tabLst>
                <a:tab pos="466725" algn="l"/>
              </a:tabLst>
            </a:pPr>
            <a:r>
              <a:rPr lang="de-DE" dirty="0" smtClean="0">
                <a:latin typeface="Arial" charset="0"/>
                <a:cs typeface="Arial" charset="0"/>
              </a:rPr>
              <a:t>Telefon:	+49 351 88446-0</a:t>
            </a:r>
          </a:p>
          <a:p>
            <a:pPr>
              <a:spcBef>
                <a:spcPct val="0"/>
              </a:spcBef>
              <a:tabLst>
                <a:tab pos="466725" algn="l"/>
              </a:tabLst>
            </a:pPr>
            <a:r>
              <a:rPr lang="de-DE" dirty="0" smtClean="0">
                <a:latin typeface="Arial" charset="0"/>
                <a:cs typeface="Arial" charset="0"/>
              </a:rPr>
              <a:t>Telefax:	+49 351 88446-211</a:t>
            </a:r>
          </a:p>
          <a:p>
            <a:pPr>
              <a:spcBef>
                <a:spcPct val="0"/>
              </a:spcBef>
              <a:tabLst>
                <a:tab pos="466725" algn="l"/>
              </a:tabLst>
            </a:pPr>
            <a:r>
              <a:rPr lang="de-DE" dirty="0" smtClean="0">
                <a:latin typeface="Arial" charset="0"/>
                <a:cs typeface="Arial" charset="0"/>
              </a:rPr>
              <a:t>office@deru-reinraum.de</a:t>
            </a:r>
          </a:p>
          <a:p>
            <a:pPr>
              <a:spcBef>
                <a:spcPct val="0"/>
              </a:spcBef>
              <a:tabLst>
                <a:tab pos="466725" algn="l"/>
              </a:tabLst>
            </a:pPr>
            <a:r>
              <a:rPr lang="de-DE" dirty="0" smtClean="0">
                <a:latin typeface="Arial" charset="0"/>
                <a:cs typeface="Arial" charset="0"/>
              </a:rPr>
              <a:t>www.deru-reinraum.de</a:t>
            </a:r>
          </a:p>
          <a:p>
            <a:pPr>
              <a:spcBef>
                <a:spcPct val="0"/>
              </a:spcBef>
              <a:tabLst>
                <a:tab pos="466725" algn="l"/>
              </a:tabLst>
            </a:pPr>
            <a:endParaRPr lang="de-DE" dirty="0" smtClean="0">
              <a:latin typeface="Arial" charset="0"/>
              <a:cs typeface="Arial" charset="0"/>
            </a:endParaRPr>
          </a:p>
        </p:txBody>
      </p:sp>
      <p:sp>
        <p:nvSpPr>
          <p:cNvPr id="10" name="Rechteck 9">
            <a:hlinkClick r:id="rId2"/>
          </p:cNvPr>
          <p:cNvSpPr/>
          <p:nvPr/>
        </p:nvSpPr>
        <p:spPr>
          <a:xfrm>
            <a:off x="484188" y="5230813"/>
            <a:ext cx="1366837" cy="1825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Rechteck 10">
            <a:hlinkClick r:id="rId3"/>
          </p:cNvPr>
          <p:cNvSpPr/>
          <p:nvPr/>
        </p:nvSpPr>
        <p:spPr>
          <a:xfrm>
            <a:off x="503238" y="5029200"/>
            <a:ext cx="1439862" cy="18256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Agenda</a:t>
            </a:r>
            <a:endParaRPr lang="de-DE" dirty="0"/>
          </a:p>
        </p:txBody>
      </p:sp>
      <p:sp>
        <p:nvSpPr>
          <p:cNvPr id="19" name="Inhaltsplatzhalter 18"/>
          <p:cNvSpPr>
            <a:spLocks noGrp="1"/>
          </p:cNvSpPr>
          <p:nvPr>
            <p:ph sz="half" idx="1"/>
          </p:nvPr>
        </p:nvSpPr>
        <p:spPr/>
        <p:txBody>
          <a:bodyPr/>
          <a:lstStyle/>
          <a:p>
            <a:pPr lvl="1"/>
            <a:r>
              <a:rPr lang="en-GB" b="1" dirty="0" smtClean="0"/>
              <a:t>Start of planning</a:t>
            </a:r>
          </a:p>
          <a:p>
            <a:pPr lvl="2"/>
            <a:r>
              <a:rPr lang="en-GB" dirty="0" smtClean="0"/>
              <a:t>Input data </a:t>
            </a:r>
            <a:r>
              <a:rPr lang="en-GB" dirty="0" smtClean="0">
                <a:sym typeface="Wingdings"/>
              </a:rPr>
              <a:t></a:t>
            </a:r>
            <a:r>
              <a:rPr lang="en-GB" dirty="0" smtClean="0"/>
              <a:t> Specifications</a:t>
            </a:r>
            <a:br>
              <a:rPr lang="en-GB" dirty="0" smtClean="0"/>
            </a:br>
            <a:r>
              <a:rPr lang="en-GB" dirty="0" smtClean="0">
                <a:sym typeface="Wingdings"/>
              </a:rPr>
              <a:t></a:t>
            </a:r>
            <a:r>
              <a:rPr lang="en-GB" dirty="0" smtClean="0"/>
              <a:t> </a:t>
            </a:r>
            <a:r>
              <a:rPr lang="en-GB" dirty="0" smtClean="0">
                <a:solidFill>
                  <a:schemeClr val="bg2"/>
                </a:solidFill>
              </a:rPr>
              <a:t>Conceptual design</a:t>
            </a:r>
          </a:p>
          <a:p>
            <a:endParaRPr lang="en-GB" dirty="0" smtClean="0">
              <a:solidFill>
                <a:schemeClr val="bg2"/>
              </a:solidFill>
            </a:endParaRPr>
          </a:p>
          <a:p>
            <a:pPr lvl="1"/>
            <a:r>
              <a:rPr lang="en-GB" b="1" dirty="0" smtClean="0"/>
              <a:t>Task solving</a:t>
            </a:r>
          </a:p>
          <a:p>
            <a:pPr lvl="2"/>
            <a:r>
              <a:rPr lang="en-GB" dirty="0" smtClean="0"/>
              <a:t>User interviews </a:t>
            </a:r>
            <a:r>
              <a:rPr lang="en-GB" dirty="0" smtClean="0">
                <a:sym typeface="Wingdings"/>
              </a:rPr>
              <a:t> </a:t>
            </a:r>
            <a:r>
              <a:rPr lang="en-GB" dirty="0" smtClean="0"/>
              <a:t>Consolidation of the specifications for SASE 1 </a:t>
            </a:r>
            <a:r>
              <a:rPr lang="en-GB" dirty="0" smtClean="0">
                <a:sym typeface="Wingdings"/>
              </a:rPr>
              <a:t> </a:t>
            </a:r>
            <a:r>
              <a:rPr lang="en-GB" dirty="0" smtClean="0">
                <a:solidFill>
                  <a:schemeClr val="bg2"/>
                </a:solidFill>
                <a:sym typeface="Wingdings"/>
              </a:rPr>
              <a:t>Basic design</a:t>
            </a:r>
          </a:p>
          <a:p>
            <a:pPr marL="361950" lvl="3" indent="0">
              <a:buNone/>
            </a:pPr>
            <a:endParaRPr lang="en-GB" dirty="0" smtClean="0">
              <a:sym typeface="Wingdings"/>
            </a:endParaRPr>
          </a:p>
          <a:p>
            <a:pPr lvl="1" indent="-179388"/>
            <a:r>
              <a:rPr lang="en-GB" b="1" dirty="0" smtClean="0">
                <a:sym typeface="Wingdings"/>
              </a:rPr>
              <a:t>Preview</a:t>
            </a:r>
          </a:p>
          <a:p>
            <a:pPr lvl="2" indent="-179388"/>
            <a:r>
              <a:rPr lang="en-GB" dirty="0">
                <a:sym typeface="Wingdings"/>
              </a:rPr>
              <a:t>Transfer </a:t>
            </a:r>
            <a:r>
              <a:rPr lang="en-GB" dirty="0" smtClean="0">
                <a:sym typeface="Wingdings"/>
              </a:rPr>
              <a:t>of the approach for SASE 2 and 3</a:t>
            </a:r>
          </a:p>
          <a:p>
            <a:pPr lvl="2" indent="-179388"/>
            <a:r>
              <a:rPr lang="en-GB" dirty="0" smtClean="0">
                <a:sym typeface="Wingdings"/>
              </a:rPr>
              <a:t>Drawing up of the  </a:t>
            </a:r>
            <a:r>
              <a:rPr lang="en-GB" dirty="0" smtClean="0">
                <a:solidFill>
                  <a:schemeClr val="bg2"/>
                </a:solidFill>
                <a:sym typeface="Wingdings"/>
              </a:rPr>
              <a:t>Detail design</a:t>
            </a:r>
          </a:p>
          <a:p>
            <a:pPr lvl="2" indent="-179388"/>
            <a:r>
              <a:rPr lang="en-GB" dirty="0" smtClean="0">
                <a:sym typeface="Wingdings"/>
              </a:rPr>
              <a:t>Procurement</a:t>
            </a:r>
          </a:p>
          <a:p>
            <a:pPr lvl="2" indent="-179388"/>
            <a:r>
              <a:rPr lang="en-GB" dirty="0" smtClean="0">
                <a:sym typeface="Wingdings"/>
              </a:rPr>
              <a:t>Time schedule</a:t>
            </a:r>
            <a:endParaRPr lang="en-GB" dirty="0">
              <a:sym typeface="Wingdings"/>
            </a:endParaRPr>
          </a:p>
          <a:p>
            <a:pPr lvl="1" indent="-179388"/>
            <a:endParaRPr lang="en-GB" b="1" dirty="0">
              <a:sym typeface="Wingdings"/>
            </a:endParaRPr>
          </a:p>
          <a:p>
            <a:pPr marL="612" lvl="1" indent="0">
              <a:buNone/>
            </a:pPr>
            <a:endParaRPr lang="en-GB" sz="1600" b="1" dirty="0"/>
          </a:p>
          <a:p>
            <a:pPr lvl="1"/>
            <a:endParaRPr lang="en-GB" dirty="0" smtClean="0"/>
          </a:p>
          <a:p>
            <a:endParaRPr lang="en-GB" dirty="0"/>
          </a:p>
        </p:txBody>
      </p:sp>
      <p:sp>
        <p:nvSpPr>
          <p:cNvPr id="4" name="Datumsplatzhalter 3"/>
          <p:cNvSpPr>
            <a:spLocks noGrp="1"/>
          </p:cNvSpPr>
          <p:nvPr>
            <p:ph type="dt" sz="half" idx="12"/>
          </p:nvPr>
        </p:nvSpPr>
        <p:spPr/>
        <p:txBody>
          <a:bodyPr/>
          <a:lstStyle/>
          <a:p>
            <a:pPr>
              <a:defRPr/>
            </a:pPr>
            <a:r>
              <a:rPr lang="de-DE" smtClean="0"/>
              <a:t>8 April, 2014</a:t>
            </a:r>
            <a:endParaRPr lang="de-DE"/>
          </a:p>
        </p:txBody>
      </p:sp>
      <p:sp>
        <p:nvSpPr>
          <p:cNvPr id="5" name="Foliennummernplatzhalter 4"/>
          <p:cNvSpPr>
            <a:spLocks noGrp="1"/>
          </p:cNvSpPr>
          <p:nvPr>
            <p:ph type="sldNum" sz="quarter" idx="13"/>
          </p:nvPr>
        </p:nvSpPr>
        <p:spPr/>
        <p:txBody>
          <a:bodyPr/>
          <a:lstStyle/>
          <a:p>
            <a:pPr>
              <a:defRPr/>
            </a:pPr>
            <a:fld id="{BA84C999-9DA5-4749-8B8A-646FFD5BBA1C}" type="slidenum">
              <a:rPr lang="de-DE" smtClean="0"/>
              <a:pPr>
                <a:defRPr/>
              </a:pPr>
              <a:t>2</a:t>
            </a:fld>
            <a:endParaRPr lang="de-DE"/>
          </a:p>
        </p:txBody>
      </p:sp>
      <p:sp>
        <p:nvSpPr>
          <p:cNvPr id="6" name="Fußzeilenplatzhalter 5"/>
          <p:cNvSpPr>
            <a:spLocks noGrp="1"/>
          </p:cNvSpPr>
          <p:nvPr>
            <p:ph type="ftr" sz="quarter" idx="14"/>
          </p:nvPr>
        </p:nvSpPr>
        <p:spPr/>
        <p:txBody>
          <a:bodyPr/>
          <a:lstStyle/>
          <a:p>
            <a:pPr>
              <a:defRPr/>
            </a:pPr>
            <a:r>
              <a:rPr lang="de-DE" smtClean="0"/>
              <a:t>Collaboration Meeting</a:t>
            </a:r>
            <a:endParaRPr lang="de-DE"/>
          </a:p>
        </p:txBody>
      </p:sp>
      <p:sp>
        <p:nvSpPr>
          <p:cNvPr id="8" name="Inhaltsplatzhalter 7"/>
          <p:cNvSpPr>
            <a:spLocks noGrp="1"/>
          </p:cNvSpPr>
          <p:nvPr>
            <p:ph sz="quarter" idx="22"/>
          </p:nvPr>
        </p:nvSpPr>
        <p:spPr/>
        <p:txBody>
          <a:bodyPr/>
          <a:lstStyle/>
          <a:p>
            <a:endParaRPr lang="de-DE"/>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2001" y="2587292"/>
            <a:ext cx="4572000" cy="3172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 y="1844676"/>
            <a:ext cx="5867400" cy="373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Inhaltsplatzhalter 18"/>
          <p:cNvSpPr>
            <a:spLocks noGrp="1"/>
          </p:cNvSpPr>
          <p:nvPr>
            <p:ph sz="half" idx="1"/>
          </p:nvPr>
        </p:nvSpPr>
        <p:spPr/>
        <p:txBody>
          <a:bodyPr/>
          <a:lstStyle/>
          <a:p>
            <a:pPr lvl="1"/>
            <a:endParaRPr lang="en-GB" dirty="0" smtClean="0"/>
          </a:p>
          <a:p>
            <a:endParaRPr lang="en-GB" dirty="0"/>
          </a:p>
        </p:txBody>
      </p:sp>
      <p:sp>
        <p:nvSpPr>
          <p:cNvPr id="7" name="Inhaltsplatzhalter 6"/>
          <p:cNvSpPr>
            <a:spLocks noGrp="1"/>
          </p:cNvSpPr>
          <p:nvPr>
            <p:ph sz="half" idx="15"/>
          </p:nvPr>
        </p:nvSpPr>
        <p:spPr/>
        <p:txBody>
          <a:bodyPr/>
          <a:lstStyle/>
          <a:p>
            <a:pPr lvl="1"/>
            <a:r>
              <a:rPr lang="en-GB" dirty="0" smtClean="0"/>
              <a:t>Dimensioning of the air conditioning system</a:t>
            </a:r>
          </a:p>
          <a:p>
            <a:pPr lvl="1"/>
            <a:r>
              <a:rPr lang="en-GB" dirty="0" smtClean="0"/>
              <a:t>Costs</a:t>
            </a:r>
          </a:p>
        </p:txBody>
      </p:sp>
      <p:sp>
        <p:nvSpPr>
          <p:cNvPr id="3" name="Titel 2"/>
          <p:cNvSpPr>
            <a:spLocks noGrp="1"/>
          </p:cNvSpPr>
          <p:nvPr>
            <p:ph type="title"/>
          </p:nvPr>
        </p:nvSpPr>
        <p:spPr/>
        <p:txBody>
          <a:bodyPr/>
          <a:lstStyle/>
          <a:p>
            <a:r>
              <a:rPr lang="en-GB" dirty="0" smtClean="0"/>
              <a:t>Conceptual Design</a:t>
            </a:r>
            <a:endParaRPr lang="en-GB" dirty="0"/>
          </a:p>
        </p:txBody>
      </p:sp>
      <p:sp>
        <p:nvSpPr>
          <p:cNvPr id="4" name="Datumsplatzhalter 3"/>
          <p:cNvSpPr>
            <a:spLocks noGrp="1"/>
          </p:cNvSpPr>
          <p:nvPr>
            <p:ph type="dt" sz="half" idx="16"/>
          </p:nvPr>
        </p:nvSpPr>
        <p:spPr/>
        <p:txBody>
          <a:bodyPr/>
          <a:lstStyle/>
          <a:p>
            <a:pPr>
              <a:defRPr/>
            </a:pPr>
            <a:r>
              <a:rPr lang="de-DE" smtClean="0"/>
              <a:t>8 April, 2014</a:t>
            </a:r>
            <a:endParaRPr lang="de-DE"/>
          </a:p>
        </p:txBody>
      </p:sp>
      <p:sp>
        <p:nvSpPr>
          <p:cNvPr id="5" name="Foliennummernplatzhalter 4"/>
          <p:cNvSpPr>
            <a:spLocks noGrp="1"/>
          </p:cNvSpPr>
          <p:nvPr>
            <p:ph type="sldNum" sz="quarter" idx="17"/>
          </p:nvPr>
        </p:nvSpPr>
        <p:spPr/>
        <p:txBody>
          <a:bodyPr/>
          <a:lstStyle/>
          <a:p>
            <a:pPr>
              <a:defRPr/>
            </a:pPr>
            <a:fld id="{BA84C999-9DA5-4749-8B8A-646FFD5BBA1C}" type="slidenum">
              <a:rPr lang="de-DE" smtClean="0"/>
              <a:pPr>
                <a:defRPr/>
              </a:pPr>
              <a:t>3</a:t>
            </a:fld>
            <a:endParaRPr lang="de-DE"/>
          </a:p>
        </p:txBody>
      </p:sp>
      <p:sp>
        <p:nvSpPr>
          <p:cNvPr id="6" name="Fußzeilenplatzhalter 5"/>
          <p:cNvSpPr>
            <a:spLocks noGrp="1"/>
          </p:cNvSpPr>
          <p:nvPr>
            <p:ph type="ftr" sz="quarter" idx="18"/>
          </p:nvPr>
        </p:nvSpPr>
        <p:spPr/>
        <p:txBody>
          <a:bodyPr/>
          <a:lstStyle/>
          <a:p>
            <a:pPr>
              <a:defRPr/>
            </a:pPr>
            <a:r>
              <a:rPr lang="de-DE" smtClean="0"/>
              <a:t>Collaboration Meeting</a:t>
            </a:r>
            <a:endParaRPr lang="de-DE"/>
          </a:p>
        </p:txBody>
      </p:sp>
      <p:sp>
        <p:nvSpPr>
          <p:cNvPr id="8" name="Inhaltsplatzhalter 7"/>
          <p:cNvSpPr>
            <a:spLocks noGrp="1"/>
          </p:cNvSpPr>
          <p:nvPr>
            <p:ph sz="quarter" idx="22"/>
          </p:nvPr>
        </p:nvSpPr>
        <p:spPr/>
        <p:txBody>
          <a:bodyPr/>
          <a:lstStyle/>
          <a:p>
            <a:endParaRPr lang="de-DE"/>
          </a:p>
        </p:txBody>
      </p:sp>
      <p:sp>
        <p:nvSpPr>
          <p:cNvPr id="9" name="Rechteck 12"/>
          <p:cNvSpPr>
            <a:spLocks noChangeArrowheads="1"/>
          </p:cNvSpPr>
          <p:nvPr/>
        </p:nvSpPr>
        <p:spPr bwMode="auto">
          <a:xfrm>
            <a:off x="503239" y="920750"/>
            <a:ext cx="4679950" cy="563563"/>
          </a:xfrm>
          <a:prstGeom prst="rect">
            <a:avLst/>
          </a:prstGeom>
          <a:noFill/>
          <a:ln w="9525">
            <a:noFill/>
            <a:miter lim="800000"/>
            <a:headEnd/>
            <a:tailEnd/>
          </a:ln>
        </p:spPr>
        <p:txBody>
          <a:bodyPr lIns="0" tIns="0" rIns="0" bIns="0"/>
          <a:lstStyle/>
          <a:p>
            <a:pPr>
              <a:lnSpc>
                <a:spcPts val="2400"/>
              </a:lnSpc>
            </a:pPr>
            <a:r>
              <a:rPr lang="en-GB" dirty="0" smtClean="0">
                <a:solidFill>
                  <a:schemeClr val="tx2"/>
                </a:solidFill>
              </a:rPr>
              <a:t>Layout second floor</a:t>
            </a:r>
            <a:endParaRPr lang="en-GB" dirty="0">
              <a:solidFill>
                <a:schemeClr val="tx2"/>
              </a:solidFill>
            </a:endParaRPr>
          </a:p>
        </p:txBody>
      </p:sp>
      <p:sp>
        <p:nvSpPr>
          <p:cNvPr id="12" name="Rechteck 11"/>
          <p:cNvSpPr/>
          <p:nvPr/>
        </p:nvSpPr>
        <p:spPr>
          <a:xfrm>
            <a:off x="3085316" y="1843887"/>
            <a:ext cx="1872208" cy="1015663"/>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smtClean="0">
                <a:solidFill>
                  <a:schemeClr val="tx1"/>
                </a:solidFill>
              </a:rPr>
              <a:t>PP-Laser</a:t>
            </a:r>
          </a:p>
          <a:p>
            <a:r>
              <a:rPr lang="en-GB" sz="1200" dirty="0" smtClean="0">
                <a:solidFill>
                  <a:schemeClr val="tx1"/>
                </a:solidFill>
              </a:rPr>
              <a:t>Temp. </a:t>
            </a:r>
            <a:r>
              <a:rPr lang="en-GB" sz="1200" dirty="0">
                <a:solidFill>
                  <a:schemeClr val="tx1"/>
                </a:solidFill>
              </a:rPr>
              <a:t>21 °C</a:t>
            </a:r>
          </a:p>
          <a:p>
            <a:r>
              <a:rPr lang="en-GB" sz="1200" dirty="0" smtClean="0">
                <a:solidFill>
                  <a:schemeClr val="tx1"/>
                </a:solidFill>
              </a:rPr>
              <a:t>Temp. stability +/- 0,5 K</a:t>
            </a:r>
          </a:p>
          <a:p>
            <a:r>
              <a:rPr lang="en-GB" sz="1200" dirty="0" smtClean="0">
                <a:solidFill>
                  <a:schemeClr val="tx1"/>
                </a:solidFill>
              </a:rPr>
              <a:t>Humidity 45 %</a:t>
            </a:r>
          </a:p>
          <a:p>
            <a:r>
              <a:rPr lang="en-GB" sz="1200" dirty="0" smtClean="0">
                <a:solidFill>
                  <a:schemeClr val="tx1"/>
                </a:solidFill>
              </a:rPr>
              <a:t>Air 11 kW</a:t>
            </a:r>
            <a:endParaRPr lang="en-GB" sz="1200" dirty="0">
              <a:solidFill>
                <a:schemeClr val="tx1"/>
              </a:solidFill>
            </a:endParaRPr>
          </a:p>
        </p:txBody>
      </p:sp>
      <p:sp>
        <p:nvSpPr>
          <p:cNvPr id="13" name="Rechteck 12"/>
          <p:cNvSpPr/>
          <p:nvPr/>
        </p:nvSpPr>
        <p:spPr>
          <a:xfrm>
            <a:off x="3085316" y="4753012"/>
            <a:ext cx="1872208" cy="1015663"/>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smtClean="0">
                <a:solidFill>
                  <a:schemeClr val="tx1"/>
                </a:solidFill>
              </a:rPr>
              <a:t>SPB-experiment</a:t>
            </a:r>
          </a:p>
          <a:p>
            <a:r>
              <a:rPr lang="en-GB" sz="1200" dirty="0" smtClean="0">
                <a:solidFill>
                  <a:schemeClr val="tx1"/>
                </a:solidFill>
              </a:rPr>
              <a:t>Temp. </a:t>
            </a:r>
            <a:r>
              <a:rPr lang="en-GB" sz="1200" dirty="0">
                <a:solidFill>
                  <a:schemeClr val="tx1"/>
                </a:solidFill>
              </a:rPr>
              <a:t>21 °C</a:t>
            </a:r>
          </a:p>
          <a:p>
            <a:r>
              <a:rPr lang="en-GB" sz="1200" dirty="0" smtClean="0">
                <a:solidFill>
                  <a:schemeClr val="tx1"/>
                </a:solidFill>
              </a:rPr>
              <a:t>Temp. stability +/- 0,1 K</a:t>
            </a:r>
          </a:p>
          <a:p>
            <a:r>
              <a:rPr lang="en-GB" sz="1200" dirty="0" smtClean="0">
                <a:solidFill>
                  <a:schemeClr val="tx1"/>
                </a:solidFill>
              </a:rPr>
              <a:t>Humidity 45 %</a:t>
            </a:r>
          </a:p>
          <a:p>
            <a:r>
              <a:rPr lang="en-GB" sz="1200" dirty="0" smtClean="0">
                <a:solidFill>
                  <a:schemeClr val="tx1"/>
                </a:solidFill>
              </a:rPr>
              <a:t>Air 19 kW</a:t>
            </a:r>
            <a:endParaRPr lang="en-GB" sz="1200" dirty="0">
              <a:solidFill>
                <a:schemeClr val="tx1"/>
              </a:solidFill>
            </a:endParaRPr>
          </a:p>
        </p:txBody>
      </p:sp>
      <p:sp>
        <p:nvSpPr>
          <p:cNvPr id="15" name="Rechteck 14"/>
          <p:cNvSpPr/>
          <p:nvPr/>
        </p:nvSpPr>
        <p:spPr>
          <a:xfrm>
            <a:off x="3085316" y="3298450"/>
            <a:ext cx="1872208" cy="1015663"/>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smtClean="0">
                <a:solidFill>
                  <a:schemeClr val="tx1"/>
                </a:solidFill>
              </a:rPr>
              <a:t>FXE-experiment</a:t>
            </a:r>
          </a:p>
          <a:p>
            <a:r>
              <a:rPr lang="en-GB" sz="1200" dirty="0" smtClean="0">
                <a:solidFill>
                  <a:schemeClr val="tx1"/>
                </a:solidFill>
              </a:rPr>
              <a:t>Temp. </a:t>
            </a:r>
            <a:r>
              <a:rPr lang="en-GB" sz="1200" dirty="0">
                <a:solidFill>
                  <a:schemeClr val="tx1"/>
                </a:solidFill>
              </a:rPr>
              <a:t>21 °C</a:t>
            </a:r>
          </a:p>
          <a:p>
            <a:r>
              <a:rPr lang="en-GB" sz="1200" dirty="0" smtClean="0">
                <a:solidFill>
                  <a:schemeClr val="tx1"/>
                </a:solidFill>
              </a:rPr>
              <a:t>Temp. stability +/- 0,5 K</a:t>
            </a:r>
          </a:p>
          <a:p>
            <a:r>
              <a:rPr lang="en-GB" sz="1200" dirty="0" smtClean="0">
                <a:solidFill>
                  <a:schemeClr val="tx1"/>
                </a:solidFill>
              </a:rPr>
              <a:t>Humidity 45 %</a:t>
            </a:r>
          </a:p>
          <a:p>
            <a:r>
              <a:rPr lang="en-GB" sz="1200" dirty="0" smtClean="0">
                <a:solidFill>
                  <a:schemeClr val="tx1"/>
                </a:solidFill>
              </a:rPr>
              <a:t>Air 11 kW</a:t>
            </a:r>
            <a:endParaRPr lang="en-GB" sz="1200" dirty="0">
              <a:solidFill>
                <a:schemeClr val="tx1"/>
              </a:solidFill>
            </a:endParaRPr>
          </a:p>
        </p:txBody>
      </p:sp>
      <p:cxnSp>
        <p:nvCxnSpPr>
          <p:cNvPr id="16" name="Gerade Verbindung 15"/>
          <p:cNvCxnSpPr>
            <a:stCxn id="12" idx="1"/>
          </p:cNvCxnSpPr>
          <p:nvPr/>
        </p:nvCxnSpPr>
        <p:spPr>
          <a:xfrm flipH="1">
            <a:off x="1619673" y="2351719"/>
            <a:ext cx="1465643" cy="82525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a:stCxn id="15" idx="1"/>
          </p:cNvCxnSpPr>
          <p:nvPr/>
        </p:nvCxnSpPr>
        <p:spPr>
          <a:xfrm flipH="1" flipV="1">
            <a:off x="1979712" y="3176973"/>
            <a:ext cx="1105604" cy="62930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a:stCxn id="13" idx="1"/>
          </p:cNvCxnSpPr>
          <p:nvPr/>
        </p:nvCxnSpPr>
        <p:spPr>
          <a:xfrm flipH="1" flipV="1">
            <a:off x="1871700" y="4041068"/>
            <a:ext cx="1213616" cy="12197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2523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0"/>
                            </p:stCondLst>
                            <p:childTnLst>
                              <p:par>
                                <p:cTn id="24" presetID="22" presetClass="entr" presetSubtype="4"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1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Inhaltsplatzhalter 18"/>
          <p:cNvSpPr>
            <a:spLocks noGrp="1"/>
          </p:cNvSpPr>
          <p:nvPr>
            <p:ph idx="1"/>
          </p:nvPr>
        </p:nvSpPr>
        <p:spPr/>
        <p:txBody>
          <a:bodyPr/>
          <a:lstStyle/>
          <a:p>
            <a:pPr lvl="1"/>
            <a:r>
              <a:rPr lang="en-GB" dirty="0" smtClean="0">
                <a:sym typeface="Wingdings"/>
              </a:rPr>
              <a:t>Key issues for every hutch</a:t>
            </a:r>
          </a:p>
          <a:p>
            <a:pPr lvl="2"/>
            <a:r>
              <a:rPr lang="en-GB" dirty="0" smtClean="0">
                <a:sym typeface="Wingdings"/>
              </a:rPr>
              <a:t>Where are the thermal loads located exactly?</a:t>
            </a:r>
          </a:p>
          <a:p>
            <a:pPr lvl="2"/>
            <a:r>
              <a:rPr lang="en-GB" dirty="0" smtClean="0">
                <a:sym typeface="Wingdings"/>
              </a:rPr>
              <a:t>What are the specific climatic requirements?</a:t>
            </a:r>
          </a:p>
          <a:p>
            <a:pPr lvl="1"/>
            <a:r>
              <a:rPr lang="en-GB" dirty="0" smtClean="0">
                <a:sym typeface="Wingdings"/>
              </a:rPr>
              <a:t>Result</a:t>
            </a:r>
          </a:p>
          <a:p>
            <a:pPr lvl="2"/>
            <a:r>
              <a:rPr lang="en-GB" dirty="0" smtClean="0">
                <a:sym typeface="Wingdings"/>
              </a:rPr>
              <a:t>Classification of the hutches in two climatic zones, e.g. different height of the</a:t>
            </a:r>
            <a:r>
              <a:rPr lang="en-GB" dirty="0" smtClean="0">
                <a:solidFill>
                  <a:srgbClr val="FF0000"/>
                </a:solidFill>
                <a:sym typeface="Wingdings"/>
              </a:rPr>
              <a:t> </a:t>
            </a:r>
            <a:r>
              <a:rPr lang="en-GB" dirty="0"/>
              <a:t>temperature </a:t>
            </a:r>
            <a:r>
              <a:rPr lang="en-GB" dirty="0" smtClean="0"/>
              <a:t>stability</a:t>
            </a:r>
            <a:endParaRPr lang="en-GB" dirty="0" smtClean="0">
              <a:solidFill>
                <a:srgbClr val="FF0000"/>
              </a:solidFill>
              <a:sym typeface="Wingdings"/>
            </a:endParaRPr>
          </a:p>
          <a:p>
            <a:pPr lvl="1"/>
            <a:r>
              <a:rPr lang="en-GB" dirty="0" smtClean="0">
                <a:sym typeface="Wingdings"/>
              </a:rPr>
              <a:t>Drawing up of room datasheets for every hutch, which vary in </a:t>
            </a:r>
          </a:p>
          <a:p>
            <a:pPr lvl="2"/>
            <a:r>
              <a:rPr lang="en-GB" dirty="0">
                <a:sym typeface="Wingdings"/>
              </a:rPr>
              <a:t>s</a:t>
            </a:r>
            <a:r>
              <a:rPr lang="en-GB" dirty="0" smtClean="0">
                <a:sym typeface="Wingdings"/>
              </a:rPr>
              <a:t>patial geometry</a:t>
            </a:r>
          </a:p>
          <a:p>
            <a:pPr lvl="2"/>
            <a:r>
              <a:rPr lang="en-GB" dirty="0" smtClean="0">
                <a:sym typeface="Wingdings"/>
              </a:rPr>
              <a:t>air volume  duct cross-sections</a:t>
            </a:r>
          </a:p>
          <a:p>
            <a:pPr lvl="2"/>
            <a:r>
              <a:rPr lang="en-GB" dirty="0" smtClean="0">
                <a:sym typeface="Wingdings"/>
              </a:rPr>
              <a:t>different experiments</a:t>
            </a:r>
          </a:p>
          <a:p>
            <a:pPr lvl="2"/>
            <a:r>
              <a:rPr lang="en-GB" dirty="0" smtClean="0">
                <a:sym typeface="Wingdings"/>
              </a:rPr>
              <a:t>existence of a crane</a:t>
            </a:r>
          </a:p>
          <a:p>
            <a:endParaRPr lang="en-GB" dirty="0">
              <a:sym typeface="Wingdings"/>
            </a:endParaRPr>
          </a:p>
          <a:p>
            <a:r>
              <a:rPr lang="en-GB" dirty="0" smtClean="0">
                <a:sym typeface="Wingdings"/>
              </a:rPr>
              <a:t> higher </a:t>
            </a:r>
            <a:r>
              <a:rPr lang="en-GB" dirty="0">
                <a:sym typeface="Wingdings"/>
              </a:rPr>
              <a:t>level of detail, improved understanding of the experiments and whose </a:t>
            </a:r>
            <a:r>
              <a:rPr lang="en-GB" dirty="0" smtClean="0">
                <a:sym typeface="Wingdings"/>
              </a:rPr>
              <a:t>requirements</a:t>
            </a:r>
            <a:endParaRPr lang="en-GB" dirty="0"/>
          </a:p>
        </p:txBody>
      </p:sp>
      <p:sp>
        <p:nvSpPr>
          <p:cNvPr id="3" name="Titel 2"/>
          <p:cNvSpPr>
            <a:spLocks noGrp="1"/>
          </p:cNvSpPr>
          <p:nvPr>
            <p:ph type="title"/>
          </p:nvPr>
        </p:nvSpPr>
        <p:spPr/>
        <p:txBody>
          <a:bodyPr/>
          <a:lstStyle/>
          <a:p>
            <a:r>
              <a:rPr lang="en-GB" dirty="0" smtClean="0"/>
              <a:t>User interviews</a:t>
            </a:r>
            <a:endParaRPr lang="en-GB" dirty="0"/>
          </a:p>
        </p:txBody>
      </p:sp>
      <p:sp>
        <p:nvSpPr>
          <p:cNvPr id="4" name="Datumsplatzhalter 3"/>
          <p:cNvSpPr>
            <a:spLocks noGrp="1"/>
          </p:cNvSpPr>
          <p:nvPr>
            <p:ph type="dt" sz="half" idx="10"/>
          </p:nvPr>
        </p:nvSpPr>
        <p:spPr/>
        <p:txBody>
          <a:bodyPr/>
          <a:lstStyle/>
          <a:p>
            <a:pPr>
              <a:defRPr/>
            </a:pPr>
            <a:r>
              <a:rPr lang="de-DE" smtClean="0"/>
              <a:t>8 April, 2014</a:t>
            </a:r>
            <a:endParaRPr lang="de-DE"/>
          </a:p>
        </p:txBody>
      </p:sp>
      <p:sp>
        <p:nvSpPr>
          <p:cNvPr id="5" name="Foliennummernplatzhalter 4"/>
          <p:cNvSpPr>
            <a:spLocks noGrp="1"/>
          </p:cNvSpPr>
          <p:nvPr>
            <p:ph type="sldNum" sz="quarter" idx="11"/>
          </p:nvPr>
        </p:nvSpPr>
        <p:spPr/>
        <p:txBody>
          <a:bodyPr/>
          <a:lstStyle/>
          <a:p>
            <a:pPr>
              <a:defRPr/>
            </a:pPr>
            <a:fld id="{BA84C999-9DA5-4749-8B8A-646FFD5BBA1C}" type="slidenum">
              <a:rPr lang="de-DE" smtClean="0"/>
              <a:pPr>
                <a:defRPr/>
              </a:pPr>
              <a:t>4</a:t>
            </a:fld>
            <a:endParaRPr lang="de-DE"/>
          </a:p>
        </p:txBody>
      </p:sp>
      <p:sp>
        <p:nvSpPr>
          <p:cNvPr id="6" name="Fußzeilenplatzhalter 5"/>
          <p:cNvSpPr>
            <a:spLocks noGrp="1"/>
          </p:cNvSpPr>
          <p:nvPr>
            <p:ph type="ftr" sz="quarter" idx="12"/>
          </p:nvPr>
        </p:nvSpPr>
        <p:spPr/>
        <p:txBody>
          <a:bodyPr/>
          <a:lstStyle/>
          <a:p>
            <a:pPr>
              <a:defRPr/>
            </a:pPr>
            <a:r>
              <a:rPr lang="de-DE" smtClean="0"/>
              <a:t>Collaboration Meeting</a:t>
            </a:r>
            <a:endParaRPr lang="de-DE"/>
          </a:p>
        </p:txBody>
      </p:sp>
      <p:sp>
        <p:nvSpPr>
          <p:cNvPr id="7" name="Inhaltsplatzhalter 6"/>
          <p:cNvSpPr>
            <a:spLocks noGrp="1"/>
          </p:cNvSpPr>
          <p:nvPr>
            <p:ph sz="quarter" idx="22"/>
          </p:nvPr>
        </p:nvSpPr>
        <p:spPr/>
        <p:txBody>
          <a:bodyPr/>
          <a:lstStyle/>
          <a:p>
            <a:endParaRPr lang="de-DE"/>
          </a:p>
        </p:txBody>
      </p:sp>
      <p:sp>
        <p:nvSpPr>
          <p:cNvPr id="9" name="Rechteck 12"/>
          <p:cNvSpPr>
            <a:spLocks noChangeArrowheads="1"/>
          </p:cNvSpPr>
          <p:nvPr/>
        </p:nvSpPr>
        <p:spPr bwMode="auto">
          <a:xfrm>
            <a:off x="503239" y="920750"/>
            <a:ext cx="4679950" cy="563563"/>
          </a:xfrm>
          <a:prstGeom prst="rect">
            <a:avLst/>
          </a:prstGeom>
          <a:noFill/>
          <a:ln w="9525">
            <a:noFill/>
            <a:miter lim="800000"/>
            <a:headEnd/>
            <a:tailEnd/>
          </a:ln>
        </p:spPr>
        <p:txBody>
          <a:bodyPr lIns="0" tIns="0" rIns="0" bIns="0"/>
          <a:lstStyle/>
          <a:p>
            <a:pPr>
              <a:lnSpc>
                <a:spcPts val="2400"/>
              </a:lnSpc>
            </a:pPr>
            <a:r>
              <a:rPr lang="en-GB" dirty="0" smtClean="0">
                <a:solidFill>
                  <a:schemeClr val="tx2"/>
                </a:solidFill>
              </a:rPr>
              <a:t>Clarification of the experimental set-ups</a:t>
            </a:r>
          </a:p>
          <a:p>
            <a:pPr>
              <a:lnSpc>
                <a:spcPts val="2400"/>
              </a:lnSpc>
            </a:pPr>
            <a:r>
              <a:rPr lang="en-GB" dirty="0" smtClean="0">
                <a:solidFill>
                  <a:schemeClr val="tx2"/>
                </a:solidFill>
              </a:rPr>
              <a:t>as well as whose requirements </a:t>
            </a:r>
            <a:endParaRPr lang="en-GB" dirty="0">
              <a:solidFill>
                <a:schemeClr val="tx2"/>
              </a:solidFill>
            </a:endParaRPr>
          </a:p>
        </p:txBody>
      </p:sp>
    </p:spTree>
    <p:extLst>
      <p:ext uri="{BB962C8B-B14F-4D97-AF65-F5344CB8AC3E}">
        <p14:creationId xmlns:p14="http://schemas.microsoft.com/office/powerpoint/2010/main" val="11612167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Inhaltsplatzhalter 6"/>
          <p:cNvSpPr>
            <a:spLocks noGrp="1"/>
          </p:cNvSpPr>
          <p:nvPr>
            <p:ph sz="half" idx="15"/>
          </p:nvPr>
        </p:nvSpPr>
        <p:spPr/>
        <p:txBody>
          <a:bodyPr/>
          <a:lstStyle/>
          <a:p>
            <a:pPr lvl="1"/>
            <a:r>
              <a:rPr lang="en-GB" dirty="0" smtClean="0"/>
              <a:t>Specific climatic requirements</a:t>
            </a:r>
          </a:p>
          <a:p>
            <a:pPr lvl="2"/>
            <a:r>
              <a:rPr lang="en-GB" dirty="0"/>
              <a:t>t</a:t>
            </a:r>
            <a:r>
              <a:rPr lang="en-GB" dirty="0" smtClean="0"/>
              <a:t>emperature 21 °C</a:t>
            </a:r>
          </a:p>
          <a:p>
            <a:pPr lvl="2"/>
            <a:r>
              <a:rPr lang="en-GB" dirty="0"/>
              <a:t>t</a:t>
            </a:r>
            <a:r>
              <a:rPr lang="en-GB" dirty="0" smtClean="0"/>
              <a:t>emperature stability</a:t>
            </a:r>
          </a:p>
          <a:p>
            <a:pPr lvl="3"/>
            <a:r>
              <a:rPr lang="en-GB" dirty="0" smtClean="0"/>
              <a:t>+/- 0,1 K zone 1 (yellow area)</a:t>
            </a:r>
          </a:p>
          <a:p>
            <a:pPr lvl="3"/>
            <a:r>
              <a:rPr lang="en-GB" dirty="0" smtClean="0"/>
              <a:t>+/- 1 K zone 2 (blue area)</a:t>
            </a:r>
          </a:p>
          <a:p>
            <a:pPr lvl="2"/>
            <a:r>
              <a:rPr lang="en-GB" dirty="0"/>
              <a:t>r</a:t>
            </a:r>
            <a:r>
              <a:rPr lang="en-GB" dirty="0" smtClean="0"/>
              <a:t>elative humidity 50 %</a:t>
            </a:r>
          </a:p>
          <a:p>
            <a:pPr lvl="3"/>
            <a:r>
              <a:rPr lang="en-GB" dirty="0" smtClean="0"/>
              <a:t>tolerance +/- 2,5 %</a:t>
            </a:r>
          </a:p>
          <a:p>
            <a:pPr lvl="2"/>
            <a:r>
              <a:rPr lang="en-GB" dirty="0" smtClean="0"/>
              <a:t>heat load to air</a:t>
            </a:r>
          </a:p>
          <a:p>
            <a:pPr lvl="3"/>
            <a:r>
              <a:rPr lang="en-GB" dirty="0" smtClean="0"/>
              <a:t>5 kW zone 1 (yellow area) </a:t>
            </a:r>
          </a:p>
          <a:p>
            <a:pPr lvl="3"/>
            <a:r>
              <a:rPr lang="en-GB" dirty="0" smtClean="0"/>
              <a:t>6 kW zone 2 (blue area)</a:t>
            </a:r>
          </a:p>
        </p:txBody>
      </p:sp>
      <p:sp>
        <p:nvSpPr>
          <p:cNvPr id="3" name="Titel 2"/>
          <p:cNvSpPr>
            <a:spLocks noGrp="1"/>
          </p:cNvSpPr>
          <p:nvPr>
            <p:ph type="title"/>
          </p:nvPr>
        </p:nvSpPr>
        <p:spPr/>
        <p:txBody>
          <a:bodyPr/>
          <a:lstStyle/>
          <a:p>
            <a:r>
              <a:rPr lang="en-GB" dirty="0" smtClean="0"/>
              <a:t>Room Datasheet </a:t>
            </a:r>
            <a:endParaRPr lang="en-GB" dirty="0"/>
          </a:p>
        </p:txBody>
      </p:sp>
      <p:sp>
        <p:nvSpPr>
          <p:cNvPr id="4" name="Datumsplatzhalter 3"/>
          <p:cNvSpPr>
            <a:spLocks noGrp="1"/>
          </p:cNvSpPr>
          <p:nvPr>
            <p:ph type="dt" sz="half" idx="16"/>
          </p:nvPr>
        </p:nvSpPr>
        <p:spPr/>
        <p:txBody>
          <a:bodyPr/>
          <a:lstStyle/>
          <a:p>
            <a:pPr>
              <a:defRPr/>
            </a:pPr>
            <a:r>
              <a:rPr lang="de-DE" smtClean="0"/>
              <a:t>8 April, 2014</a:t>
            </a:r>
            <a:endParaRPr lang="de-DE"/>
          </a:p>
        </p:txBody>
      </p:sp>
      <p:sp>
        <p:nvSpPr>
          <p:cNvPr id="5" name="Foliennummernplatzhalter 4"/>
          <p:cNvSpPr>
            <a:spLocks noGrp="1"/>
          </p:cNvSpPr>
          <p:nvPr>
            <p:ph type="sldNum" sz="quarter" idx="17"/>
          </p:nvPr>
        </p:nvSpPr>
        <p:spPr/>
        <p:txBody>
          <a:bodyPr/>
          <a:lstStyle/>
          <a:p>
            <a:pPr>
              <a:defRPr/>
            </a:pPr>
            <a:fld id="{BA84C999-9DA5-4749-8B8A-646FFD5BBA1C}" type="slidenum">
              <a:rPr lang="de-DE" smtClean="0"/>
              <a:pPr>
                <a:defRPr/>
              </a:pPr>
              <a:t>5</a:t>
            </a:fld>
            <a:endParaRPr lang="de-DE"/>
          </a:p>
        </p:txBody>
      </p:sp>
      <p:sp>
        <p:nvSpPr>
          <p:cNvPr id="6" name="Fußzeilenplatzhalter 5"/>
          <p:cNvSpPr>
            <a:spLocks noGrp="1"/>
          </p:cNvSpPr>
          <p:nvPr>
            <p:ph type="ftr" sz="quarter" idx="18"/>
          </p:nvPr>
        </p:nvSpPr>
        <p:spPr/>
        <p:txBody>
          <a:bodyPr/>
          <a:lstStyle/>
          <a:p>
            <a:pPr>
              <a:defRPr/>
            </a:pPr>
            <a:r>
              <a:rPr lang="de-DE" smtClean="0"/>
              <a:t>Collaboration Meeting</a:t>
            </a:r>
            <a:endParaRPr lang="de-DE"/>
          </a:p>
        </p:txBody>
      </p:sp>
      <p:sp>
        <p:nvSpPr>
          <p:cNvPr id="8" name="Inhaltsplatzhalter 7"/>
          <p:cNvSpPr>
            <a:spLocks noGrp="1"/>
          </p:cNvSpPr>
          <p:nvPr>
            <p:ph sz="quarter" idx="22"/>
          </p:nvPr>
        </p:nvSpPr>
        <p:spPr/>
        <p:txBody>
          <a:bodyPr/>
          <a:lstStyle/>
          <a:p>
            <a:endParaRPr lang="de-DE"/>
          </a:p>
        </p:txBody>
      </p:sp>
      <p:sp>
        <p:nvSpPr>
          <p:cNvPr id="9" name="Rechteck 12"/>
          <p:cNvSpPr>
            <a:spLocks noChangeArrowheads="1"/>
          </p:cNvSpPr>
          <p:nvPr/>
        </p:nvSpPr>
        <p:spPr bwMode="auto">
          <a:xfrm>
            <a:off x="503239" y="920750"/>
            <a:ext cx="4679950" cy="563563"/>
          </a:xfrm>
          <a:prstGeom prst="rect">
            <a:avLst/>
          </a:prstGeom>
          <a:noFill/>
          <a:ln w="9525">
            <a:noFill/>
            <a:miter lim="800000"/>
            <a:headEnd/>
            <a:tailEnd/>
          </a:ln>
        </p:spPr>
        <p:txBody>
          <a:bodyPr lIns="0" tIns="0" rIns="0" bIns="0"/>
          <a:lstStyle/>
          <a:p>
            <a:pPr>
              <a:lnSpc>
                <a:spcPts val="2400"/>
              </a:lnSpc>
            </a:pPr>
            <a:r>
              <a:rPr lang="en-GB" dirty="0" smtClean="0">
                <a:solidFill>
                  <a:schemeClr val="tx2"/>
                </a:solidFill>
              </a:rPr>
              <a:t>Consolidation of the specification for SASE 1</a:t>
            </a:r>
          </a:p>
          <a:p>
            <a:pPr>
              <a:lnSpc>
                <a:spcPts val="2400"/>
              </a:lnSpc>
            </a:pPr>
            <a:r>
              <a:rPr lang="en-GB" dirty="0">
                <a:solidFill>
                  <a:schemeClr val="tx2"/>
                </a:solidFill>
              </a:rPr>
              <a:t>f</a:t>
            </a:r>
            <a:r>
              <a:rPr lang="en-GB" dirty="0" smtClean="0">
                <a:solidFill>
                  <a:schemeClr val="tx2"/>
                </a:solidFill>
              </a:rPr>
              <a:t>or instance: PP-Laser</a:t>
            </a:r>
            <a:endParaRPr lang="en-GB" dirty="0">
              <a:solidFill>
                <a:schemeClr val="tx2"/>
              </a:solidFill>
            </a:endParaRPr>
          </a:p>
        </p:txBody>
      </p:sp>
      <p:pic>
        <p:nvPicPr>
          <p:cNvPr id="13" name="Grafik 1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1844675"/>
            <a:ext cx="5867400" cy="311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8850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Inhaltsplatzhalter 6"/>
          <p:cNvSpPr>
            <a:spLocks noGrp="1"/>
          </p:cNvSpPr>
          <p:nvPr>
            <p:ph sz="half" idx="15"/>
          </p:nvPr>
        </p:nvSpPr>
        <p:spPr>
          <a:xfrm>
            <a:off x="6048378" y="1844675"/>
            <a:ext cx="2736090" cy="3924300"/>
          </a:xfrm>
        </p:spPr>
        <p:txBody>
          <a:bodyPr/>
          <a:lstStyle/>
          <a:p>
            <a:pPr lvl="1"/>
            <a:r>
              <a:rPr lang="en-GB" dirty="0" smtClean="0">
                <a:sym typeface="Wingdings"/>
              </a:rPr>
              <a:t>one precision air conditioning unit per hutch</a:t>
            </a:r>
          </a:p>
          <a:p>
            <a:pPr lvl="1"/>
            <a:r>
              <a:rPr lang="en-GB" dirty="0" smtClean="0">
                <a:sym typeface="Wingdings"/>
              </a:rPr>
              <a:t>separately adapted for both climatic zones</a:t>
            </a:r>
          </a:p>
          <a:p>
            <a:pPr marL="285750" indent="-285750">
              <a:buFont typeface="Wingdings"/>
              <a:buChar char="è"/>
            </a:pPr>
            <a:r>
              <a:rPr lang="en-GB" dirty="0" smtClean="0">
                <a:sym typeface="Wingdings"/>
              </a:rPr>
              <a:t>applicable</a:t>
            </a:r>
            <a:r>
              <a:rPr lang="en-GB" dirty="0" smtClean="0"/>
              <a:t> </a:t>
            </a:r>
            <a:r>
              <a:rPr lang="en-GB" dirty="0" smtClean="0"/>
              <a:t>for all laser hutches</a:t>
            </a:r>
          </a:p>
          <a:p>
            <a:endParaRPr lang="en-GB" dirty="0" smtClean="0"/>
          </a:p>
          <a:p>
            <a:pPr lvl="1"/>
            <a:r>
              <a:rPr lang="en-GB" dirty="0" smtClean="0">
                <a:sym typeface="Wingdings"/>
              </a:rPr>
              <a:t>the precision </a:t>
            </a:r>
            <a:r>
              <a:rPr lang="en-GB" dirty="0">
                <a:sym typeface="Wingdings"/>
              </a:rPr>
              <a:t>air conditioning </a:t>
            </a:r>
            <a:r>
              <a:rPr lang="en-GB" dirty="0" smtClean="0">
                <a:sym typeface="Wingdings"/>
              </a:rPr>
              <a:t>units are located on the top of the hutches (second floor)</a:t>
            </a:r>
            <a:endParaRPr lang="en-GB" dirty="0" smtClean="0"/>
          </a:p>
          <a:p>
            <a:pPr lvl="1"/>
            <a:r>
              <a:rPr lang="en-GB" dirty="0" smtClean="0"/>
              <a:t>necessity </a:t>
            </a:r>
            <a:r>
              <a:rPr lang="en-GB" dirty="0"/>
              <a:t>of </a:t>
            </a:r>
            <a:r>
              <a:rPr lang="en-GB" dirty="0" smtClean="0"/>
              <a:t>vibration-isolating bed plates</a:t>
            </a:r>
            <a:endParaRPr lang="en-GB" dirty="0"/>
          </a:p>
        </p:txBody>
      </p:sp>
      <p:sp>
        <p:nvSpPr>
          <p:cNvPr id="3" name="Titel 2"/>
          <p:cNvSpPr>
            <a:spLocks noGrp="1"/>
          </p:cNvSpPr>
          <p:nvPr>
            <p:ph type="title"/>
          </p:nvPr>
        </p:nvSpPr>
        <p:spPr/>
        <p:txBody>
          <a:bodyPr/>
          <a:lstStyle/>
          <a:p>
            <a:r>
              <a:rPr lang="en-GB" dirty="0" smtClean="0"/>
              <a:t>Basic Design</a:t>
            </a:r>
            <a:endParaRPr lang="en-GB" dirty="0"/>
          </a:p>
        </p:txBody>
      </p:sp>
      <p:sp>
        <p:nvSpPr>
          <p:cNvPr id="4" name="Datumsplatzhalter 3"/>
          <p:cNvSpPr>
            <a:spLocks noGrp="1"/>
          </p:cNvSpPr>
          <p:nvPr>
            <p:ph type="dt" sz="half" idx="16"/>
          </p:nvPr>
        </p:nvSpPr>
        <p:spPr/>
        <p:txBody>
          <a:bodyPr/>
          <a:lstStyle/>
          <a:p>
            <a:pPr>
              <a:defRPr/>
            </a:pPr>
            <a:r>
              <a:rPr lang="de-DE" smtClean="0"/>
              <a:t>8 April, 2014</a:t>
            </a:r>
            <a:endParaRPr lang="de-DE"/>
          </a:p>
        </p:txBody>
      </p:sp>
      <p:sp>
        <p:nvSpPr>
          <p:cNvPr id="5" name="Foliennummernplatzhalter 4"/>
          <p:cNvSpPr>
            <a:spLocks noGrp="1"/>
          </p:cNvSpPr>
          <p:nvPr>
            <p:ph type="sldNum" sz="quarter" idx="17"/>
          </p:nvPr>
        </p:nvSpPr>
        <p:spPr/>
        <p:txBody>
          <a:bodyPr/>
          <a:lstStyle/>
          <a:p>
            <a:pPr>
              <a:defRPr/>
            </a:pPr>
            <a:fld id="{BA84C999-9DA5-4749-8B8A-646FFD5BBA1C}" type="slidenum">
              <a:rPr lang="de-DE" smtClean="0"/>
              <a:pPr>
                <a:defRPr/>
              </a:pPr>
              <a:t>6</a:t>
            </a:fld>
            <a:endParaRPr lang="de-DE"/>
          </a:p>
        </p:txBody>
      </p:sp>
      <p:sp>
        <p:nvSpPr>
          <p:cNvPr id="6" name="Fußzeilenplatzhalter 5"/>
          <p:cNvSpPr>
            <a:spLocks noGrp="1"/>
          </p:cNvSpPr>
          <p:nvPr>
            <p:ph type="ftr" sz="quarter" idx="18"/>
          </p:nvPr>
        </p:nvSpPr>
        <p:spPr/>
        <p:txBody>
          <a:bodyPr/>
          <a:lstStyle/>
          <a:p>
            <a:pPr>
              <a:defRPr/>
            </a:pPr>
            <a:r>
              <a:rPr lang="de-DE" smtClean="0"/>
              <a:t>Collaboration Meeting</a:t>
            </a:r>
            <a:endParaRPr lang="de-DE"/>
          </a:p>
        </p:txBody>
      </p:sp>
      <p:sp>
        <p:nvSpPr>
          <p:cNvPr id="8" name="Inhaltsplatzhalter 7"/>
          <p:cNvSpPr>
            <a:spLocks noGrp="1"/>
          </p:cNvSpPr>
          <p:nvPr>
            <p:ph sz="quarter" idx="22"/>
          </p:nvPr>
        </p:nvSpPr>
        <p:spPr/>
        <p:txBody>
          <a:bodyPr/>
          <a:lstStyle/>
          <a:p>
            <a:endParaRPr lang="de-DE"/>
          </a:p>
        </p:txBody>
      </p:sp>
      <p:sp>
        <p:nvSpPr>
          <p:cNvPr id="9" name="Rechteck 12"/>
          <p:cNvSpPr>
            <a:spLocks noChangeArrowheads="1"/>
          </p:cNvSpPr>
          <p:nvPr/>
        </p:nvSpPr>
        <p:spPr bwMode="auto">
          <a:xfrm>
            <a:off x="503239" y="920750"/>
            <a:ext cx="4679950" cy="563563"/>
          </a:xfrm>
          <a:prstGeom prst="rect">
            <a:avLst/>
          </a:prstGeom>
          <a:noFill/>
          <a:ln w="9525">
            <a:noFill/>
            <a:miter lim="800000"/>
            <a:headEnd/>
            <a:tailEnd/>
          </a:ln>
        </p:spPr>
        <p:txBody>
          <a:bodyPr lIns="0" tIns="0" rIns="0" bIns="0"/>
          <a:lstStyle/>
          <a:p>
            <a:pPr>
              <a:lnSpc>
                <a:spcPts val="2400"/>
              </a:lnSpc>
            </a:pPr>
            <a:r>
              <a:rPr lang="en-GB" dirty="0" smtClean="0">
                <a:solidFill>
                  <a:schemeClr val="tx2"/>
                </a:solidFill>
              </a:rPr>
              <a:t>Detail of room D.07 PP-Laser</a:t>
            </a:r>
          </a:p>
          <a:p>
            <a:pPr>
              <a:lnSpc>
                <a:spcPts val="2400"/>
              </a:lnSpc>
            </a:pPr>
            <a:r>
              <a:rPr lang="en-GB" dirty="0" smtClean="0">
                <a:solidFill>
                  <a:schemeClr val="tx2"/>
                </a:solidFill>
              </a:rPr>
              <a:t>Exterior view</a:t>
            </a:r>
            <a:endParaRPr lang="en-GB" dirty="0">
              <a:solidFill>
                <a:schemeClr val="tx2"/>
              </a:solidFill>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56" y="1844674"/>
            <a:ext cx="5871356" cy="3169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685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Basic Design</a:t>
            </a:r>
            <a:endParaRPr lang="en-GB" dirty="0"/>
          </a:p>
        </p:txBody>
      </p:sp>
      <p:sp>
        <p:nvSpPr>
          <p:cNvPr id="4" name="Datumsplatzhalter 3"/>
          <p:cNvSpPr>
            <a:spLocks noGrp="1"/>
          </p:cNvSpPr>
          <p:nvPr>
            <p:ph type="dt" sz="half" idx="16"/>
          </p:nvPr>
        </p:nvSpPr>
        <p:spPr/>
        <p:txBody>
          <a:bodyPr/>
          <a:lstStyle/>
          <a:p>
            <a:pPr>
              <a:defRPr/>
            </a:pPr>
            <a:r>
              <a:rPr lang="de-DE" smtClean="0"/>
              <a:t>8 April, 2014</a:t>
            </a:r>
            <a:endParaRPr lang="de-DE"/>
          </a:p>
        </p:txBody>
      </p:sp>
      <p:sp>
        <p:nvSpPr>
          <p:cNvPr id="5" name="Foliennummernplatzhalter 4"/>
          <p:cNvSpPr>
            <a:spLocks noGrp="1"/>
          </p:cNvSpPr>
          <p:nvPr>
            <p:ph type="sldNum" sz="quarter" idx="17"/>
          </p:nvPr>
        </p:nvSpPr>
        <p:spPr/>
        <p:txBody>
          <a:bodyPr/>
          <a:lstStyle/>
          <a:p>
            <a:pPr>
              <a:defRPr/>
            </a:pPr>
            <a:fld id="{BA84C999-9DA5-4749-8B8A-646FFD5BBA1C}" type="slidenum">
              <a:rPr lang="de-DE" smtClean="0"/>
              <a:pPr>
                <a:defRPr/>
              </a:pPr>
              <a:t>7</a:t>
            </a:fld>
            <a:endParaRPr lang="de-DE"/>
          </a:p>
        </p:txBody>
      </p:sp>
      <p:sp>
        <p:nvSpPr>
          <p:cNvPr id="6" name="Fußzeilenplatzhalter 5"/>
          <p:cNvSpPr>
            <a:spLocks noGrp="1"/>
          </p:cNvSpPr>
          <p:nvPr>
            <p:ph type="ftr" sz="quarter" idx="18"/>
          </p:nvPr>
        </p:nvSpPr>
        <p:spPr/>
        <p:txBody>
          <a:bodyPr/>
          <a:lstStyle/>
          <a:p>
            <a:pPr>
              <a:defRPr/>
            </a:pPr>
            <a:r>
              <a:rPr lang="de-DE" smtClean="0"/>
              <a:t>Collaboration Meeting</a:t>
            </a:r>
            <a:endParaRPr lang="de-DE"/>
          </a:p>
        </p:txBody>
      </p:sp>
      <p:sp>
        <p:nvSpPr>
          <p:cNvPr id="8" name="Inhaltsplatzhalter 7"/>
          <p:cNvSpPr>
            <a:spLocks noGrp="1"/>
          </p:cNvSpPr>
          <p:nvPr>
            <p:ph sz="quarter" idx="22"/>
          </p:nvPr>
        </p:nvSpPr>
        <p:spPr/>
        <p:txBody>
          <a:bodyPr/>
          <a:lstStyle/>
          <a:p>
            <a:endParaRPr lang="de-DE"/>
          </a:p>
        </p:txBody>
      </p:sp>
      <p:sp>
        <p:nvSpPr>
          <p:cNvPr id="9" name="Rechteck 12"/>
          <p:cNvSpPr>
            <a:spLocks noChangeArrowheads="1"/>
          </p:cNvSpPr>
          <p:nvPr/>
        </p:nvSpPr>
        <p:spPr bwMode="auto">
          <a:xfrm>
            <a:off x="503239" y="920750"/>
            <a:ext cx="4679950" cy="563563"/>
          </a:xfrm>
          <a:prstGeom prst="rect">
            <a:avLst/>
          </a:prstGeom>
          <a:noFill/>
          <a:ln w="9525">
            <a:noFill/>
            <a:miter lim="800000"/>
            <a:headEnd/>
            <a:tailEnd/>
          </a:ln>
        </p:spPr>
        <p:txBody>
          <a:bodyPr lIns="0" tIns="0" rIns="0" bIns="0"/>
          <a:lstStyle/>
          <a:p>
            <a:pPr>
              <a:lnSpc>
                <a:spcPts val="2400"/>
              </a:lnSpc>
            </a:pPr>
            <a:r>
              <a:rPr lang="en-GB" dirty="0">
                <a:solidFill>
                  <a:schemeClr val="tx2"/>
                </a:solidFill>
              </a:rPr>
              <a:t>Detail of room D.07 PP-Laser</a:t>
            </a:r>
          </a:p>
          <a:p>
            <a:pPr>
              <a:lnSpc>
                <a:spcPts val="2400"/>
              </a:lnSpc>
            </a:pPr>
            <a:r>
              <a:rPr lang="en-GB" dirty="0" smtClean="0">
                <a:solidFill>
                  <a:schemeClr val="tx2"/>
                </a:solidFill>
              </a:rPr>
              <a:t>Interior </a:t>
            </a:r>
            <a:r>
              <a:rPr lang="en-GB" dirty="0">
                <a:solidFill>
                  <a:schemeClr val="tx2"/>
                </a:solidFill>
              </a:rPr>
              <a:t>view</a:t>
            </a: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1839963"/>
            <a:ext cx="6669498" cy="39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459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Inhaltsplatzhalter 6"/>
          <p:cNvSpPr>
            <a:spLocks noGrp="1"/>
          </p:cNvSpPr>
          <p:nvPr>
            <p:ph sz="half" idx="15"/>
          </p:nvPr>
        </p:nvSpPr>
        <p:spPr>
          <a:xfrm>
            <a:off x="6048378" y="1844675"/>
            <a:ext cx="2592385" cy="3924300"/>
          </a:xfrm>
        </p:spPr>
        <p:txBody>
          <a:bodyPr/>
          <a:lstStyle/>
          <a:p>
            <a:pPr lvl="1"/>
            <a:r>
              <a:rPr lang="en-GB" dirty="0"/>
              <a:t>Specific climatic requirements</a:t>
            </a:r>
          </a:p>
          <a:p>
            <a:pPr lvl="2"/>
            <a:r>
              <a:rPr lang="en-GB" dirty="0"/>
              <a:t>temperature </a:t>
            </a:r>
            <a:r>
              <a:rPr lang="en-GB" dirty="0" smtClean="0"/>
              <a:t>22 </a:t>
            </a:r>
            <a:r>
              <a:rPr lang="en-GB" dirty="0"/>
              <a:t>°C</a:t>
            </a:r>
          </a:p>
          <a:p>
            <a:pPr lvl="2"/>
            <a:r>
              <a:rPr lang="en-GB" dirty="0"/>
              <a:t>temperature stability</a:t>
            </a:r>
          </a:p>
          <a:p>
            <a:pPr lvl="3"/>
            <a:r>
              <a:rPr lang="en-GB" dirty="0"/>
              <a:t>+/- 0,1 K </a:t>
            </a:r>
            <a:r>
              <a:rPr lang="en-GB" dirty="0" smtClean="0"/>
              <a:t>zone 1</a:t>
            </a:r>
            <a:endParaRPr lang="en-GB" dirty="0"/>
          </a:p>
          <a:p>
            <a:pPr lvl="3"/>
            <a:r>
              <a:rPr lang="en-GB" dirty="0"/>
              <a:t>+/- 1 K </a:t>
            </a:r>
            <a:r>
              <a:rPr lang="en-GB" dirty="0" smtClean="0"/>
              <a:t>zone 2</a:t>
            </a:r>
            <a:endParaRPr lang="en-GB" dirty="0"/>
          </a:p>
          <a:p>
            <a:pPr lvl="2"/>
            <a:r>
              <a:rPr lang="en-GB" dirty="0"/>
              <a:t>relative humidity </a:t>
            </a:r>
            <a:r>
              <a:rPr lang="en-GB" dirty="0" smtClean="0"/>
              <a:t>30 - 60%</a:t>
            </a:r>
            <a:endParaRPr lang="en-GB" dirty="0"/>
          </a:p>
          <a:p>
            <a:pPr lvl="2"/>
            <a:r>
              <a:rPr lang="en-GB" dirty="0" smtClean="0"/>
              <a:t>heat </a:t>
            </a:r>
            <a:r>
              <a:rPr lang="en-GB" dirty="0"/>
              <a:t>load to air</a:t>
            </a:r>
          </a:p>
          <a:p>
            <a:pPr lvl="3"/>
            <a:r>
              <a:rPr lang="en-GB" dirty="0" smtClean="0"/>
              <a:t>1 kW zone 1</a:t>
            </a:r>
            <a:endParaRPr lang="en-GB" dirty="0"/>
          </a:p>
          <a:p>
            <a:pPr lvl="3"/>
            <a:r>
              <a:rPr lang="en-GB" dirty="0" smtClean="0"/>
              <a:t>14 kW zone 2</a:t>
            </a:r>
            <a:endParaRPr lang="en-GB" dirty="0"/>
          </a:p>
          <a:p>
            <a:pPr lvl="1"/>
            <a:endParaRPr lang="en-GB" dirty="0" smtClean="0">
              <a:sym typeface="Wingdings"/>
            </a:endParaRPr>
          </a:p>
          <a:p>
            <a:pPr lvl="1"/>
            <a:r>
              <a:rPr lang="en-GB" dirty="0" smtClean="0">
                <a:sym typeface="Wingdings"/>
              </a:rPr>
              <a:t>one </a:t>
            </a:r>
            <a:r>
              <a:rPr lang="en-GB" dirty="0">
                <a:sym typeface="Wingdings"/>
              </a:rPr>
              <a:t>precision air conditioning </a:t>
            </a:r>
            <a:r>
              <a:rPr lang="en-GB" dirty="0" smtClean="0">
                <a:sym typeface="Wingdings"/>
              </a:rPr>
              <a:t>unit for climatic zone 1</a:t>
            </a:r>
          </a:p>
          <a:p>
            <a:pPr lvl="1"/>
            <a:endParaRPr lang="en-GB" dirty="0">
              <a:sym typeface="Wingdings"/>
            </a:endParaRPr>
          </a:p>
        </p:txBody>
      </p:sp>
      <p:sp>
        <p:nvSpPr>
          <p:cNvPr id="3" name="Titel 2"/>
          <p:cNvSpPr>
            <a:spLocks noGrp="1"/>
          </p:cNvSpPr>
          <p:nvPr>
            <p:ph type="title"/>
          </p:nvPr>
        </p:nvSpPr>
        <p:spPr/>
        <p:txBody>
          <a:bodyPr/>
          <a:lstStyle/>
          <a:p>
            <a:r>
              <a:rPr lang="en-GB" dirty="0" smtClean="0"/>
              <a:t>Basic Design</a:t>
            </a:r>
            <a:endParaRPr lang="en-GB" dirty="0"/>
          </a:p>
        </p:txBody>
      </p:sp>
      <p:sp>
        <p:nvSpPr>
          <p:cNvPr id="4" name="Datumsplatzhalter 3"/>
          <p:cNvSpPr>
            <a:spLocks noGrp="1"/>
          </p:cNvSpPr>
          <p:nvPr>
            <p:ph type="dt" sz="half" idx="16"/>
          </p:nvPr>
        </p:nvSpPr>
        <p:spPr/>
        <p:txBody>
          <a:bodyPr/>
          <a:lstStyle/>
          <a:p>
            <a:pPr>
              <a:defRPr/>
            </a:pPr>
            <a:r>
              <a:rPr lang="de-DE" smtClean="0"/>
              <a:t>8 April, 2014</a:t>
            </a:r>
            <a:endParaRPr lang="de-DE"/>
          </a:p>
        </p:txBody>
      </p:sp>
      <p:sp>
        <p:nvSpPr>
          <p:cNvPr id="5" name="Foliennummernplatzhalter 4"/>
          <p:cNvSpPr>
            <a:spLocks noGrp="1"/>
          </p:cNvSpPr>
          <p:nvPr>
            <p:ph type="sldNum" sz="quarter" idx="17"/>
          </p:nvPr>
        </p:nvSpPr>
        <p:spPr/>
        <p:txBody>
          <a:bodyPr/>
          <a:lstStyle/>
          <a:p>
            <a:pPr>
              <a:defRPr/>
            </a:pPr>
            <a:fld id="{BA84C999-9DA5-4749-8B8A-646FFD5BBA1C}" type="slidenum">
              <a:rPr lang="de-DE" smtClean="0"/>
              <a:pPr>
                <a:defRPr/>
              </a:pPr>
              <a:t>8</a:t>
            </a:fld>
            <a:endParaRPr lang="de-DE"/>
          </a:p>
        </p:txBody>
      </p:sp>
      <p:sp>
        <p:nvSpPr>
          <p:cNvPr id="6" name="Fußzeilenplatzhalter 5"/>
          <p:cNvSpPr>
            <a:spLocks noGrp="1"/>
          </p:cNvSpPr>
          <p:nvPr>
            <p:ph type="ftr" sz="quarter" idx="18"/>
          </p:nvPr>
        </p:nvSpPr>
        <p:spPr/>
        <p:txBody>
          <a:bodyPr/>
          <a:lstStyle/>
          <a:p>
            <a:pPr>
              <a:defRPr/>
            </a:pPr>
            <a:r>
              <a:rPr lang="de-DE" smtClean="0"/>
              <a:t>Collaboration Meeting</a:t>
            </a:r>
            <a:endParaRPr lang="de-DE"/>
          </a:p>
        </p:txBody>
      </p:sp>
      <p:sp>
        <p:nvSpPr>
          <p:cNvPr id="8" name="Inhaltsplatzhalter 7"/>
          <p:cNvSpPr>
            <a:spLocks noGrp="1"/>
          </p:cNvSpPr>
          <p:nvPr>
            <p:ph sz="quarter" idx="22"/>
          </p:nvPr>
        </p:nvSpPr>
        <p:spPr/>
        <p:txBody>
          <a:bodyPr/>
          <a:lstStyle/>
          <a:p>
            <a:endParaRPr lang="de-DE"/>
          </a:p>
        </p:txBody>
      </p:sp>
      <p:sp>
        <p:nvSpPr>
          <p:cNvPr id="9" name="Rechteck 12"/>
          <p:cNvSpPr>
            <a:spLocks noChangeArrowheads="1"/>
          </p:cNvSpPr>
          <p:nvPr/>
        </p:nvSpPr>
        <p:spPr bwMode="auto">
          <a:xfrm>
            <a:off x="503239" y="920750"/>
            <a:ext cx="4679950" cy="563563"/>
          </a:xfrm>
          <a:prstGeom prst="rect">
            <a:avLst/>
          </a:prstGeom>
          <a:noFill/>
          <a:ln w="9525">
            <a:noFill/>
            <a:miter lim="800000"/>
            <a:headEnd/>
            <a:tailEnd/>
          </a:ln>
        </p:spPr>
        <p:txBody>
          <a:bodyPr lIns="0" tIns="0" rIns="0" bIns="0"/>
          <a:lstStyle/>
          <a:p>
            <a:pPr>
              <a:lnSpc>
                <a:spcPts val="2400"/>
              </a:lnSpc>
            </a:pPr>
            <a:r>
              <a:rPr lang="en-GB" dirty="0" smtClean="0">
                <a:solidFill>
                  <a:schemeClr val="tx2"/>
                </a:solidFill>
              </a:rPr>
              <a:t>Detail of room D.09 SPB_SFX-experiment</a:t>
            </a:r>
          </a:p>
          <a:p>
            <a:pPr>
              <a:lnSpc>
                <a:spcPts val="2400"/>
              </a:lnSpc>
            </a:pPr>
            <a:r>
              <a:rPr lang="en-GB" dirty="0">
                <a:solidFill>
                  <a:schemeClr val="tx2"/>
                </a:solidFill>
              </a:rPr>
              <a:t>Exterior </a:t>
            </a:r>
            <a:r>
              <a:rPr lang="en-GB" dirty="0" smtClean="0">
                <a:solidFill>
                  <a:schemeClr val="tx2"/>
                </a:solidFill>
              </a:rPr>
              <a:t>view</a:t>
            </a:r>
            <a:endParaRPr lang="en-GB" dirty="0">
              <a:solidFill>
                <a:schemeClr val="tx2"/>
              </a:solidFill>
            </a:endParaRP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1844675"/>
            <a:ext cx="5867400" cy="355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0969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p:cNvSpPr>
            <a:spLocks noGrp="1"/>
          </p:cNvSpPr>
          <p:nvPr>
            <p:ph type="title"/>
          </p:nvPr>
        </p:nvSpPr>
        <p:spPr>
          <a:xfrm>
            <a:off x="503238" y="476250"/>
            <a:ext cx="5364162" cy="1008063"/>
          </a:xfrm>
        </p:spPr>
        <p:txBody>
          <a:bodyPr/>
          <a:lstStyle/>
          <a:p>
            <a:r>
              <a:rPr lang="en-GB" dirty="0"/>
              <a:t>Basic Design</a:t>
            </a:r>
          </a:p>
        </p:txBody>
      </p:sp>
      <p:sp>
        <p:nvSpPr>
          <p:cNvPr id="6" name="Fußzeilenplatzhalter 5"/>
          <p:cNvSpPr>
            <a:spLocks noGrp="1"/>
          </p:cNvSpPr>
          <p:nvPr>
            <p:ph type="ftr" sz="quarter" idx="10"/>
          </p:nvPr>
        </p:nvSpPr>
        <p:spPr/>
        <p:txBody>
          <a:bodyPr/>
          <a:lstStyle/>
          <a:p>
            <a:pPr>
              <a:defRPr/>
            </a:pPr>
            <a:r>
              <a:rPr lang="de-DE" smtClean="0"/>
              <a:t>Collaboration Meeting</a:t>
            </a:r>
            <a:endParaRPr lang="de-DE"/>
          </a:p>
        </p:txBody>
      </p:sp>
      <p:sp>
        <p:nvSpPr>
          <p:cNvPr id="4" name="Datumsplatzhalter 3"/>
          <p:cNvSpPr>
            <a:spLocks noGrp="1"/>
          </p:cNvSpPr>
          <p:nvPr>
            <p:ph type="dt" sz="half" idx="11"/>
          </p:nvPr>
        </p:nvSpPr>
        <p:spPr/>
        <p:txBody>
          <a:bodyPr/>
          <a:lstStyle/>
          <a:p>
            <a:pPr>
              <a:defRPr/>
            </a:pPr>
            <a:r>
              <a:rPr lang="de-DE" smtClean="0"/>
              <a:t>8 April, 2014</a:t>
            </a:r>
            <a:endParaRPr lang="de-DE"/>
          </a:p>
        </p:txBody>
      </p:sp>
      <p:sp>
        <p:nvSpPr>
          <p:cNvPr id="5" name="Foliennummernplatzhalter 4"/>
          <p:cNvSpPr>
            <a:spLocks noGrp="1"/>
          </p:cNvSpPr>
          <p:nvPr>
            <p:ph type="sldNum" sz="quarter" idx="12"/>
          </p:nvPr>
        </p:nvSpPr>
        <p:spPr/>
        <p:txBody>
          <a:bodyPr/>
          <a:lstStyle/>
          <a:p>
            <a:pPr>
              <a:defRPr/>
            </a:pPr>
            <a:fld id="{BA84C999-9DA5-4749-8B8A-646FFD5BBA1C}" type="slidenum">
              <a:rPr lang="de-DE" smtClean="0"/>
              <a:pPr>
                <a:defRPr/>
              </a:pPr>
              <a:t>9</a:t>
            </a:fld>
            <a:endParaRPr lang="de-DE"/>
          </a:p>
        </p:txBody>
      </p:sp>
      <p:sp>
        <p:nvSpPr>
          <p:cNvPr id="2" name="Inhaltsplatzhalter 1"/>
          <p:cNvSpPr>
            <a:spLocks noGrp="1"/>
          </p:cNvSpPr>
          <p:nvPr>
            <p:ph sz="quarter" idx="22"/>
          </p:nvPr>
        </p:nvSpPr>
        <p:spPr/>
        <p:txBody>
          <a:bodyPr/>
          <a:lstStyle/>
          <a:p>
            <a:endParaRPr lang="de-DE"/>
          </a:p>
        </p:txBody>
      </p:sp>
      <p:sp>
        <p:nvSpPr>
          <p:cNvPr id="9" name="Rechteck 12"/>
          <p:cNvSpPr>
            <a:spLocks noChangeArrowheads="1"/>
          </p:cNvSpPr>
          <p:nvPr/>
        </p:nvSpPr>
        <p:spPr bwMode="auto">
          <a:xfrm>
            <a:off x="503239" y="920750"/>
            <a:ext cx="4679950" cy="563563"/>
          </a:xfrm>
          <a:prstGeom prst="rect">
            <a:avLst/>
          </a:prstGeom>
          <a:noFill/>
          <a:ln w="9525">
            <a:noFill/>
            <a:miter lim="800000"/>
            <a:headEnd/>
            <a:tailEnd/>
          </a:ln>
        </p:spPr>
        <p:txBody>
          <a:bodyPr lIns="0" tIns="0" rIns="0" bIns="0"/>
          <a:lstStyle/>
          <a:p>
            <a:pPr>
              <a:lnSpc>
                <a:spcPts val="2400"/>
              </a:lnSpc>
            </a:pPr>
            <a:endParaRPr lang="en-GB" dirty="0">
              <a:solidFill>
                <a:schemeClr val="tx2"/>
              </a:solidFill>
            </a:endParaRPr>
          </a:p>
        </p:txBody>
      </p:sp>
      <p:pic>
        <p:nvPicPr>
          <p:cNvPr id="102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98" r="3399"/>
          <a:stretch/>
        </p:blipFill>
        <p:spPr bwMode="auto">
          <a:xfrm>
            <a:off x="0" y="1841868"/>
            <a:ext cx="5867400" cy="3927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12"/>
          <p:cNvSpPr>
            <a:spLocks noChangeArrowheads="1"/>
          </p:cNvSpPr>
          <p:nvPr/>
        </p:nvSpPr>
        <p:spPr bwMode="auto">
          <a:xfrm>
            <a:off x="503238" y="920750"/>
            <a:ext cx="4679950" cy="563563"/>
          </a:xfrm>
          <a:prstGeom prst="rect">
            <a:avLst/>
          </a:prstGeom>
          <a:noFill/>
          <a:ln w="9525">
            <a:noFill/>
            <a:miter lim="800000"/>
            <a:headEnd/>
            <a:tailEnd/>
          </a:ln>
        </p:spPr>
        <p:txBody>
          <a:bodyPr lIns="0" tIns="0" rIns="0" bIns="0"/>
          <a:lstStyle/>
          <a:p>
            <a:pPr>
              <a:lnSpc>
                <a:spcPts val="2400"/>
              </a:lnSpc>
            </a:pPr>
            <a:r>
              <a:rPr lang="en-GB" dirty="0">
                <a:solidFill>
                  <a:schemeClr val="tx2"/>
                </a:solidFill>
              </a:rPr>
              <a:t>Detail of room D.09 SPB_SFX-experiment</a:t>
            </a:r>
          </a:p>
          <a:p>
            <a:pPr>
              <a:lnSpc>
                <a:spcPts val="2400"/>
              </a:lnSpc>
            </a:pPr>
            <a:r>
              <a:rPr lang="en-GB" dirty="0" smtClean="0">
                <a:solidFill>
                  <a:schemeClr val="tx2"/>
                </a:solidFill>
              </a:rPr>
              <a:t>Interior </a:t>
            </a:r>
            <a:r>
              <a:rPr lang="en-GB" dirty="0">
                <a:solidFill>
                  <a:schemeClr val="tx2"/>
                </a:solidFill>
              </a:rPr>
              <a:t>view</a:t>
            </a:r>
          </a:p>
        </p:txBody>
      </p:sp>
      <p:sp>
        <p:nvSpPr>
          <p:cNvPr id="12" name="Inhaltsplatzhalter 6"/>
          <p:cNvSpPr txBox="1">
            <a:spLocks/>
          </p:cNvSpPr>
          <p:nvPr/>
        </p:nvSpPr>
        <p:spPr>
          <a:xfrm>
            <a:off x="6048378" y="1844675"/>
            <a:ext cx="2592385" cy="3924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1" hangingPunct="1">
              <a:lnSpc>
                <a:spcPts val="1700"/>
              </a:lnSpc>
              <a:spcBef>
                <a:spcPts val="700"/>
              </a:spcBef>
              <a:buFont typeface="Arial" charset="0"/>
              <a:defRPr sz="1400">
                <a:latin typeface="Arial" pitchFamily="34" charset="0"/>
                <a:cs typeface="Arial" pitchFamily="34" charset="0"/>
              </a:defRPr>
            </a:lvl1pPr>
            <a:lvl2pPr marL="180000" lvl="1" indent="-180000" eaLnBrk="1" hangingPunct="1">
              <a:lnSpc>
                <a:spcPts val="1700"/>
              </a:lnSpc>
              <a:spcBef>
                <a:spcPts val="700"/>
              </a:spcBef>
              <a:buClr>
                <a:schemeClr val="bg2"/>
              </a:buClr>
              <a:buFont typeface="Wingdings" pitchFamily="2" charset="2"/>
              <a:buChar char="§"/>
              <a:defRPr sz="1400">
                <a:latin typeface="Arial" pitchFamily="34" charset="0"/>
                <a:cs typeface="Arial" pitchFamily="34" charset="0"/>
              </a:defRPr>
            </a:lvl2pPr>
            <a:lvl3pPr marL="360000" indent="-182563" eaLnBrk="1" hangingPunct="1">
              <a:lnSpc>
                <a:spcPts val="1700"/>
              </a:lnSpc>
              <a:spcBef>
                <a:spcPts val="700"/>
              </a:spcBef>
              <a:buClr>
                <a:schemeClr val="bg2"/>
              </a:buClr>
              <a:buFont typeface="Symbol" pitchFamily="18" charset="2"/>
              <a:buChar char="-"/>
              <a:defRPr sz="1400">
                <a:latin typeface="Arial" pitchFamily="34" charset="0"/>
                <a:cs typeface="Arial" pitchFamily="34" charset="0"/>
              </a:defRPr>
            </a:lvl3pPr>
            <a:lvl4pPr marL="540000" indent="-180000" eaLnBrk="1" hangingPunct="1">
              <a:lnSpc>
                <a:spcPts val="1500"/>
              </a:lnSpc>
              <a:spcBef>
                <a:spcPts val="700"/>
              </a:spcBef>
              <a:buClr>
                <a:schemeClr val="bg2"/>
              </a:buClr>
              <a:buFont typeface="Arial" charset="0"/>
              <a:buChar char="•"/>
              <a:defRPr lang="de-DE" sz="1200" dirty="0" smtClean="0">
                <a:latin typeface="Arial" pitchFamily="34" charset="0"/>
                <a:cs typeface="Arial" pitchFamily="34" charset="0"/>
              </a:defRPr>
            </a:lvl4pPr>
            <a:lvl5pPr marL="540000" indent="-180000" eaLnBrk="1" hangingPunct="1">
              <a:lnSpc>
                <a:spcPts val="1500"/>
              </a:lnSpc>
              <a:spcBef>
                <a:spcPts val="700"/>
              </a:spcBef>
              <a:buClr>
                <a:schemeClr val="bg2"/>
              </a:buClr>
              <a:buFont typeface="Arial" charset="0"/>
              <a:buChar char="•"/>
              <a:defRPr lang="de-DE" sz="1200">
                <a:latin typeface="Arial" pitchFamily="34" charset="0"/>
                <a:cs typeface="Arial" pitchFamily="34" charset="0"/>
              </a:defRPr>
            </a:lvl5pPr>
            <a:lvl6pPr marL="2514600" indent="-228600">
              <a:spcBef>
                <a:spcPct val="20000"/>
              </a:spcBef>
              <a:buFont typeface="Arial" pitchFamily="34" charset="0"/>
              <a:buChar char="•"/>
              <a:defRPr sz="1800">
                <a:latin typeface="+mn-lt"/>
                <a:cs typeface="+mn-cs"/>
              </a:defRPr>
            </a:lvl6pPr>
            <a:lvl7pPr marL="2971800" indent="-228600">
              <a:spcBef>
                <a:spcPct val="20000"/>
              </a:spcBef>
              <a:buFont typeface="Arial" pitchFamily="34" charset="0"/>
              <a:buChar char="•"/>
              <a:defRPr sz="1800">
                <a:latin typeface="+mn-lt"/>
                <a:cs typeface="+mn-cs"/>
              </a:defRPr>
            </a:lvl7pPr>
            <a:lvl8pPr marL="3429000" indent="-228600">
              <a:spcBef>
                <a:spcPct val="20000"/>
              </a:spcBef>
              <a:buFont typeface="Arial" pitchFamily="34" charset="0"/>
              <a:buChar char="•"/>
              <a:defRPr sz="1800">
                <a:latin typeface="+mn-lt"/>
                <a:cs typeface="+mn-cs"/>
              </a:defRPr>
            </a:lvl8pPr>
            <a:lvl9pPr marL="3886200" indent="-228600">
              <a:spcBef>
                <a:spcPct val="20000"/>
              </a:spcBef>
              <a:buFont typeface="Arial" pitchFamily="34" charset="0"/>
              <a:buChar char="•"/>
              <a:defRPr sz="1800">
                <a:latin typeface="+mn-lt"/>
                <a:cs typeface="+mn-cs"/>
              </a:defRPr>
            </a:lvl9pPr>
          </a:lstStyle>
          <a:p>
            <a:pPr lvl="1"/>
            <a:r>
              <a:rPr lang="en-GB" dirty="0">
                <a:sym typeface="Wingdings"/>
              </a:rPr>
              <a:t>circulation air cooler for climatic zone 2</a:t>
            </a:r>
          </a:p>
          <a:p>
            <a:pPr lvl="1"/>
            <a:endParaRPr lang="en-GB" dirty="0">
              <a:sym typeface="Wingdings"/>
            </a:endParaRPr>
          </a:p>
          <a:p>
            <a:pPr lvl="1"/>
            <a:endParaRPr lang="en-GB" dirty="0">
              <a:sym typeface="Wingdings"/>
            </a:endParaRPr>
          </a:p>
        </p:txBody>
      </p:sp>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156176" y="3701481"/>
            <a:ext cx="2592000" cy="207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5482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ERU_ppt_VORLAGE_v3">
  <a:themeElements>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fontScheme name="DERU-Text-pp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1700"/>
          </a:lnSpc>
          <a:spcBef>
            <a:spcPts val="700"/>
          </a:spcBef>
          <a:defRPr sz="1400" dirty="0" err="1" smtClean="0"/>
        </a:defPPr>
      </a:lstStyle>
    </a:txDef>
  </a:objectDefaults>
  <a:extraClrSchemeLst/>
</a:theme>
</file>

<file path=ppt/theme/theme2.xml><?xml version="1.0" encoding="utf-8"?>
<a:theme xmlns:a="http://schemas.openxmlformats.org/drawingml/2006/main" name="Larissa-Design">
  <a:themeElements>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fontScheme name="DERU-Text-pp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fontScheme name="DERU-Text-pp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themeOverride>
</file>

<file path=ppt/theme/themeOverride10.xml><?xml version="1.0" encoding="utf-8"?>
<a:themeOverride xmlns:a="http://schemas.openxmlformats.org/drawingml/2006/main">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themeOverride>
</file>

<file path=ppt/theme/themeOverride11.xml><?xml version="1.0" encoding="utf-8"?>
<a:themeOverride xmlns:a="http://schemas.openxmlformats.org/drawingml/2006/main">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themeOverride>
</file>

<file path=ppt/theme/themeOverride12.xml><?xml version="1.0" encoding="utf-8"?>
<a:themeOverride xmlns:a="http://schemas.openxmlformats.org/drawingml/2006/main">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themeOverride>
</file>

<file path=ppt/theme/themeOverride13.xml><?xml version="1.0" encoding="utf-8"?>
<a:themeOverride xmlns:a="http://schemas.openxmlformats.org/drawingml/2006/main">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themeOverride>
</file>

<file path=ppt/theme/themeOverride14.xml><?xml version="1.0" encoding="utf-8"?>
<a:themeOverride xmlns:a="http://schemas.openxmlformats.org/drawingml/2006/main">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themeOverride>
</file>

<file path=ppt/theme/themeOverride2.xml><?xml version="1.0" encoding="utf-8"?>
<a:themeOverride xmlns:a="http://schemas.openxmlformats.org/drawingml/2006/main">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themeOverride>
</file>

<file path=ppt/theme/themeOverride3.xml><?xml version="1.0" encoding="utf-8"?>
<a:themeOverride xmlns:a="http://schemas.openxmlformats.org/drawingml/2006/main">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themeOverride>
</file>

<file path=ppt/theme/themeOverride4.xml><?xml version="1.0" encoding="utf-8"?>
<a:themeOverride xmlns:a="http://schemas.openxmlformats.org/drawingml/2006/main">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themeOverride>
</file>

<file path=ppt/theme/themeOverride5.xml><?xml version="1.0" encoding="utf-8"?>
<a:themeOverride xmlns:a="http://schemas.openxmlformats.org/drawingml/2006/main">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themeOverride>
</file>

<file path=ppt/theme/themeOverride6.xml><?xml version="1.0" encoding="utf-8"?>
<a:themeOverride xmlns:a="http://schemas.openxmlformats.org/drawingml/2006/main">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themeOverride>
</file>

<file path=ppt/theme/themeOverride7.xml><?xml version="1.0" encoding="utf-8"?>
<a:themeOverride xmlns:a="http://schemas.openxmlformats.org/drawingml/2006/main">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themeOverride>
</file>

<file path=ppt/theme/themeOverride8.xml><?xml version="1.0" encoding="utf-8"?>
<a:themeOverride xmlns:a="http://schemas.openxmlformats.org/drawingml/2006/main">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themeOverride>
</file>

<file path=ppt/theme/themeOverride9.xml><?xml version="1.0" encoding="utf-8"?>
<a:themeOverride xmlns:a="http://schemas.openxmlformats.org/drawingml/2006/main">
  <a:clrScheme name="DERU-Farbschema">
    <a:dk1>
      <a:sysClr val="windowText" lastClr="000000"/>
    </a:dk1>
    <a:lt1>
      <a:srgbClr val="FFFFFF"/>
    </a:lt1>
    <a:dk2>
      <a:srgbClr val="89BA17"/>
    </a:dk2>
    <a:lt2>
      <a:srgbClr val="00733C"/>
    </a:lt2>
    <a:accent1>
      <a:srgbClr val="0090D4"/>
    </a:accent1>
    <a:accent2>
      <a:srgbClr val="A3ADB2"/>
    </a:accent2>
    <a:accent3>
      <a:srgbClr val="00733C"/>
    </a:accent3>
    <a:accent4>
      <a:srgbClr val="89BA17"/>
    </a:accent4>
    <a:accent5>
      <a:srgbClr val="EE7F00"/>
    </a:accent5>
    <a:accent6>
      <a:srgbClr val="FFFFFF"/>
    </a:accent6>
    <a:hlink>
      <a:srgbClr val="89BA17"/>
    </a:hlink>
    <a:folHlink>
      <a:srgbClr val="00733C"/>
    </a:folHlink>
  </a:clrScheme>
</a:themeOverride>
</file>

<file path=docProps/app.xml><?xml version="1.0" encoding="utf-8"?>
<Properties xmlns="http://schemas.openxmlformats.org/officeDocument/2006/extended-properties" xmlns:vt="http://schemas.openxmlformats.org/officeDocument/2006/docPropsVTypes">
  <Template/>
  <TotalTime>0</TotalTime>
  <Words>3084</Words>
  <Application>Microsoft Office PowerPoint</Application>
  <PresentationFormat>Bildschirmpräsentation (4:3)</PresentationFormat>
  <Paragraphs>370</Paragraphs>
  <Slides>17</Slides>
  <Notes>16</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DERU_ppt_VORLAGE_v3</vt:lpstr>
      <vt:lpstr>XFEL_XHEXP1_Hutches</vt:lpstr>
      <vt:lpstr>Agenda</vt:lpstr>
      <vt:lpstr>Conceptual Design</vt:lpstr>
      <vt:lpstr>User interviews</vt:lpstr>
      <vt:lpstr>Room Datasheet </vt:lpstr>
      <vt:lpstr>Basic Design</vt:lpstr>
      <vt:lpstr>Basic Design</vt:lpstr>
      <vt:lpstr>Basic Design</vt:lpstr>
      <vt:lpstr>Basic Design</vt:lpstr>
      <vt:lpstr>Basic Design</vt:lpstr>
      <vt:lpstr>Basic Design</vt:lpstr>
      <vt:lpstr>Basic Design</vt:lpstr>
      <vt:lpstr>Basic Design</vt:lpstr>
      <vt:lpstr>Basic Design</vt:lpstr>
      <vt:lpstr>Basic Design</vt:lpstr>
      <vt:lpstr>Time schedule</vt:lpstr>
      <vt:lpstr>Thank you for your attention.</vt:lpstr>
    </vt:vector>
  </TitlesOfParts>
  <Company>Planungsgesellschaft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Kosse, DERU</dc:creator>
  <cp:lastModifiedBy>Steiger, Ronald; DERU</cp:lastModifiedBy>
  <cp:revision>141</cp:revision>
  <dcterms:created xsi:type="dcterms:W3CDTF">2012-03-14T13:35:48Z</dcterms:created>
  <dcterms:modified xsi:type="dcterms:W3CDTF">2014-04-07T19:40:11Z</dcterms:modified>
</cp:coreProperties>
</file>