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83" r:id="rId4"/>
    <p:sldId id="286" r:id="rId5"/>
    <p:sldId id="284" r:id="rId6"/>
    <p:sldId id="285" r:id="rId7"/>
    <p:sldId id="287" r:id="rId8"/>
    <p:sldId id="289" r:id="rId9"/>
    <p:sldId id="290" r:id="rId10"/>
    <p:sldId id="288" r:id="rId11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00"/>
    <a:srgbClr val="FD930A"/>
    <a:srgbClr val="CC0099"/>
    <a:srgbClr val="261748"/>
    <a:srgbClr val="E0E0E0"/>
    <a:srgbClr val="251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100" d="100"/>
          <a:sy n="100" d="100"/>
        </p:scale>
        <p:origin x="-749" y="-77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7"/>
        <p:guide pos="2093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6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7706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6" rIns="90671" bIns="4533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34" y="0"/>
            <a:ext cx="2887705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6" rIns="90671" bIns="453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992"/>
            <a:ext cx="2887706" cy="49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6" rIns="90671" bIns="4533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34" y="9429992"/>
            <a:ext cx="2887705" cy="49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6" rIns="90671" bIns="4533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100"/>
            </a:lvl1pPr>
          </a:lstStyle>
          <a:p>
            <a:pPr>
              <a:defRPr/>
            </a:pPr>
            <a:fld id="{6399BA8D-3A88-4093-ACA0-C0FDF9DAB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36703" indent="-28334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33389" indent="-2266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586745" indent="-2266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40102" indent="-22667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493457" indent="-2266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46812" indent="-2266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00168" indent="-2266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53525" indent="-2266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D5BCD961-F7C8-4035-A11C-F79B68F207FB}" type="slidenum">
              <a:rPr lang="de-DE" sz="1100"/>
              <a:pPr/>
              <a:t>1</a:t>
            </a:fld>
            <a:endParaRPr lang="de-DE" sz="11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9313" y="742950"/>
            <a:ext cx="4964112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884" y="4715792"/>
            <a:ext cx="4884971" cy="44666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71" tIns="45336" rIns="90671" bIns="45336"/>
          <a:lstStyle/>
          <a:p>
            <a:pPr marL="226678" indent="-226678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6678" indent="-226678" eaLnBrk="1" hangingPunct="1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6678" indent="-22667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6678" indent="-22667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6678" indent="-22667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40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0893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0715-C3CE-4F00-B359-B3AF8811D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4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846A-A1AC-48A0-AE49-8B26717D64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1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4933-71CD-494E-9841-8B8772E017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9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46" y="1257104"/>
            <a:ext cx="5702300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6672-8837-4BA3-9013-022EB3FFB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XFEL Collaboration Meeting, DESY, April 8, 2014, H. </a:t>
            </a:r>
            <a:r>
              <a:rPr lang="en-US" dirty="0" err="1" smtClean="0"/>
              <a:t>Kapitza</a:t>
            </a:r>
            <a:r>
              <a:rPr lang="en-US" dirty="0" smtClean="0"/>
              <a:t> (DESY-FLA)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CF05C-1428-48C6-AADE-D59A7498F6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2D4C-1D4D-45A9-BA8F-8E1874ED6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FABC-8473-461F-B627-B4DF0FEBF5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2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B9BC-8968-4D39-B8CD-19A4D7FE4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6" y="6506598"/>
            <a:ext cx="3562796" cy="18892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XFEL Collaboration Meeting, DESY, April 8, 2014, H. </a:t>
            </a:r>
            <a:r>
              <a:rPr lang="en-US" dirty="0" err="1" smtClean="0"/>
              <a:t>Kapitza</a:t>
            </a:r>
            <a:r>
              <a:rPr lang="en-US" dirty="0" smtClean="0"/>
              <a:t> (DESY-FLA)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107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61F20-F6AF-4190-A882-7C8446AC7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XFEL Collaboration Meeting, DESY, April 8, 2014, H. </a:t>
            </a:r>
            <a:r>
              <a:rPr lang="en-US" dirty="0" err="1" smtClean="0"/>
              <a:t>Kapitza</a:t>
            </a:r>
            <a:r>
              <a:rPr lang="en-US" dirty="0" smtClean="0"/>
              <a:t> (DESY-FLA)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7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045FC-CEC3-4B12-9F65-2FCDDB256F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4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82C81-3C70-4075-9625-EA66F8F31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MSK Seminar, DESY, August 5, 2011, H. Kapitza (DESY-FLA)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DCB7B8-6429-430A-84A4-E589039DE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16688"/>
            <a:ext cx="3525011" cy="1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XFEL Collaboration Meeting, DESY, April 8, 2014, H. </a:t>
            </a:r>
            <a:r>
              <a:rPr lang="en-US" dirty="0" err="1" smtClean="0"/>
              <a:t>Kapitza</a:t>
            </a:r>
            <a:r>
              <a:rPr lang="en-US" dirty="0" smtClean="0"/>
              <a:t> (DESY-FLA)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Grounding in XHEXP1</a:t>
            </a: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H.Kapitza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(DESY-FLA)</a:t>
            </a:r>
          </a:p>
          <a:p>
            <a:pPr eaLnBrk="1" hangingPunct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XFEL Collaboration Meeting</a:t>
            </a:r>
          </a:p>
          <a:p>
            <a:pPr eaLnBrk="1" hangingPunct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DESY, April 8, 2014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69875" y="1319213"/>
            <a:ext cx="8648700" cy="1844675"/>
          </a:xfrm>
          <a:noFill/>
        </p:spPr>
        <p:txBody>
          <a:bodyPr/>
          <a:lstStyle/>
          <a:p>
            <a:pPr eaLnBrk="1" hangingPunct="1"/>
            <a:r>
              <a:rPr lang="de-DE" dirty="0" err="1" smtClean="0">
                <a:solidFill>
                  <a:schemeClr val="bg2">
                    <a:lumMod val="10000"/>
                  </a:schemeClr>
                </a:solidFill>
              </a:rPr>
              <a:t>Grounding</a:t>
            </a:r>
            <a:r>
              <a:rPr lang="de-DE" dirty="0" smtClean="0">
                <a:solidFill>
                  <a:schemeClr val="bg2">
                    <a:lumMod val="10000"/>
                  </a:schemeClr>
                </a:solidFill>
              </a:rPr>
              <a:t> in XHEXP1</a:t>
            </a:r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Grounding System for SASE1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4" y="1051560"/>
            <a:ext cx="2277706" cy="5368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166622"/>
            <a:ext cx="1455420" cy="2253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0340" y="1171545"/>
            <a:ext cx="62941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rgbClr val="009900"/>
                </a:solidFill>
              </a:rPr>
              <a:t>The </a:t>
            </a:r>
            <a:r>
              <a:rPr lang="en-US" sz="2000" dirty="0" err="1" smtClean="0">
                <a:solidFill>
                  <a:srgbClr val="009900"/>
                </a:solidFill>
              </a:rPr>
              <a:t>Estrich</a:t>
            </a:r>
            <a:r>
              <a:rPr lang="en-US" sz="2000" dirty="0" smtClean="0">
                <a:solidFill>
                  <a:srgbClr val="009900"/>
                </a:solidFill>
              </a:rPr>
              <a:t> grid will be connected to the foundation ground at all available connection points. </a:t>
            </a:r>
            <a:r>
              <a:rPr lang="en-US" sz="2000" dirty="0" smtClean="0">
                <a:solidFill>
                  <a:schemeClr val="tx2"/>
                </a:solidFill>
              </a:rPr>
              <a:t>This offers a convenient way of connecting to the hall ground at arbitrary positions by means of drilling into the </a:t>
            </a:r>
            <a:r>
              <a:rPr lang="en-US" sz="2000" dirty="0" err="1" smtClean="0">
                <a:solidFill>
                  <a:schemeClr val="tx2"/>
                </a:solidFill>
              </a:rPr>
              <a:t>Estrich</a:t>
            </a:r>
            <a:r>
              <a:rPr lang="en-US" sz="2000" dirty="0" smtClean="0">
                <a:solidFill>
                  <a:schemeClr val="tx2"/>
                </a:solidFill>
              </a:rPr>
              <a:t>. </a:t>
            </a:r>
            <a:r>
              <a:rPr lang="en-US" sz="2000" dirty="0" smtClean="0">
                <a:solidFill>
                  <a:srgbClr val="009900"/>
                </a:solidFill>
              </a:rPr>
              <a:t>Keep connections accessible </a:t>
            </a:r>
            <a:r>
              <a:rPr lang="en-US" sz="2000" dirty="0" smtClean="0">
                <a:solidFill>
                  <a:schemeClr val="tx2"/>
                </a:solidFill>
              </a:rPr>
              <a:t>for flexibility.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dirty="0" smtClean="0">
                <a:solidFill>
                  <a:srgbClr val="009900"/>
                </a:solidFill>
              </a:rPr>
              <a:t>vertical bars </a:t>
            </a:r>
            <a:r>
              <a:rPr lang="en-US" sz="2000" dirty="0" smtClean="0">
                <a:solidFill>
                  <a:schemeClr val="tx2"/>
                </a:solidFill>
              </a:rPr>
              <a:t>of hutches with </a:t>
            </a:r>
            <a:r>
              <a:rPr lang="en-US" sz="2000" dirty="0" smtClean="0">
                <a:solidFill>
                  <a:srgbClr val="009900"/>
                </a:solidFill>
              </a:rPr>
              <a:t>steel structures </a:t>
            </a:r>
            <a:r>
              <a:rPr lang="en-US" sz="2000" dirty="0" smtClean="0">
                <a:solidFill>
                  <a:schemeClr val="tx2"/>
                </a:solidFill>
              </a:rPr>
              <a:t>will be connected to the </a:t>
            </a:r>
            <a:r>
              <a:rPr lang="en-US" sz="2000" dirty="0" err="1" smtClean="0">
                <a:solidFill>
                  <a:schemeClr val="tx2"/>
                </a:solidFill>
              </a:rPr>
              <a:t>Estrich</a:t>
            </a:r>
            <a:r>
              <a:rPr lang="en-US" sz="2000" dirty="0" smtClean="0">
                <a:solidFill>
                  <a:schemeClr val="tx2"/>
                </a:solidFill>
              </a:rPr>
              <a:t> grid.</a:t>
            </a:r>
            <a:endParaRPr lang="en-US" sz="2000" dirty="0">
              <a:solidFill>
                <a:schemeClr val="tx2"/>
              </a:solidFill>
            </a:endParaRP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Hutches with brick walls will have an </a:t>
            </a:r>
            <a:r>
              <a:rPr lang="en-US" sz="2000" dirty="0" smtClean="0">
                <a:solidFill>
                  <a:srgbClr val="009900"/>
                </a:solidFill>
              </a:rPr>
              <a:t>internal grounding rail</a:t>
            </a:r>
            <a:r>
              <a:rPr lang="en-US" sz="2000" dirty="0" smtClean="0">
                <a:solidFill>
                  <a:schemeClr val="tx2"/>
                </a:solidFill>
              </a:rPr>
              <a:t> connected to the grid every 2 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6221" y="4156978"/>
            <a:ext cx="49682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sz="2000" dirty="0" smtClean="0">
                <a:solidFill>
                  <a:srgbClr val="009900"/>
                </a:solidFill>
              </a:rPr>
              <a:t>Equipotential bonding bars </a:t>
            </a:r>
            <a:r>
              <a:rPr lang="en-US" sz="2000" dirty="0" smtClean="0">
                <a:solidFill>
                  <a:schemeClr val="tx2"/>
                </a:solidFill>
              </a:rPr>
              <a:t>will be installed in all hutches to connect local grounding systems of the </a:t>
            </a:r>
            <a:r>
              <a:rPr lang="en-US" sz="2000" dirty="0" smtClean="0">
                <a:solidFill>
                  <a:schemeClr val="tx2"/>
                </a:solidFill>
              </a:rPr>
              <a:t>lower level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271463" indent="-271463"/>
            <a:r>
              <a:rPr lang="en-US" sz="2000" dirty="0" smtClean="0">
                <a:solidFill>
                  <a:schemeClr val="tx2"/>
                </a:solidFill>
              </a:rPr>
              <a:t>All </a:t>
            </a:r>
            <a:r>
              <a:rPr lang="en-US" sz="2000" dirty="0" smtClean="0">
                <a:solidFill>
                  <a:srgbClr val="009900"/>
                </a:solidFill>
              </a:rPr>
              <a:t>metallic infrastructure must be bonded to the hall ground </a:t>
            </a:r>
            <a:r>
              <a:rPr lang="en-US" sz="2000" dirty="0" smtClean="0">
                <a:solidFill>
                  <a:schemeClr val="tx2"/>
                </a:solidFill>
              </a:rPr>
              <a:t>at </a:t>
            </a:r>
            <a:r>
              <a:rPr lang="en-US" sz="2000" smtClean="0">
                <a:solidFill>
                  <a:schemeClr val="tx2"/>
                </a:solidFill>
              </a:rPr>
              <a:t>the </a:t>
            </a:r>
            <a:r>
              <a:rPr lang="en-US" sz="2000" smtClean="0">
                <a:solidFill>
                  <a:schemeClr val="tx2"/>
                </a:solidFill>
              </a:rPr>
              <a:t>entrances </a:t>
            </a:r>
            <a:r>
              <a:rPr lang="en-US" sz="2000" dirty="0" smtClean="0">
                <a:solidFill>
                  <a:schemeClr val="tx2"/>
                </a:solidFill>
              </a:rPr>
              <a:t>to the SASE1 area.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4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Grounding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840" y="1275695"/>
            <a:ext cx="864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There are three reasons for grounding a facility: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protection against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lightning strike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protection against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electrical shock or spark-ignited fire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protection against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malfunctioning of electrical equipment 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" y="2863750"/>
            <a:ext cx="864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Correspondingly one distinguishes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lightning protection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safety grounding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signal grounding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" y="4433410"/>
            <a:ext cx="8641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priorities are totally clear, as stated by H. W.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Ott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C00000"/>
                </a:solidFill>
              </a:rPr>
              <a:t>“First make it safe and then make it work properly without compromising the safety.”</a:t>
            </a:r>
          </a:p>
        </p:txBody>
      </p:sp>
    </p:spTree>
    <p:extLst>
      <p:ext uri="{BB962C8B-B14F-4D97-AF65-F5344CB8AC3E}">
        <p14:creationId xmlns:p14="http://schemas.microsoft.com/office/powerpoint/2010/main" val="60009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Protection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152"/>
            <a:ext cx="3124200" cy="365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00250"/>
            <a:ext cx="2909602" cy="2182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73" y="2000250"/>
            <a:ext cx="2909974" cy="2182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83" y="4244518"/>
            <a:ext cx="2909219" cy="218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" y="1202025"/>
            <a:ext cx="886902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This is the only grounding purpose for which a </a:t>
            </a:r>
            <a:r>
              <a:rPr lang="en-US" sz="1800" dirty="0" smtClean="0">
                <a:solidFill>
                  <a:srgbClr val="00B050"/>
                </a:solidFill>
              </a:rPr>
              <a:t>good contact of the grounding system with the earth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is essential (earth-termination grid). The lightning current dissipates in the earth and compensates 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the charge induced there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by the thundercloud.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73" y="4244238"/>
            <a:ext cx="2909974" cy="21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Grounding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" y="3362964"/>
            <a:ext cx="4050452" cy="3037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62962"/>
            <a:ext cx="2278380" cy="3037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9" y="3362962"/>
            <a:ext cx="2278381" cy="3037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512" y="1156454"/>
            <a:ext cx="8696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There are thousands of tons of steel in the </a:t>
            </a:r>
            <a:r>
              <a:rPr lang="en-US" sz="2000" dirty="0" smtClean="0">
                <a:solidFill>
                  <a:srgbClr val="00B050"/>
                </a:solidFill>
              </a:rPr>
              <a:t>XHEXP1 floor plate</a:t>
            </a:r>
            <a:r>
              <a:rPr lang="en-US" sz="2000" dirty="0" smtClean="0">
                <a:solidFill>
                  <a:schemeClr val="tx2"/>
                </a:solidFill>
              </a:rPr>
              <a:t>, but to a large extent only loosely connected (</a:t>
            </a:r>
            <a:r>
              <a:rPr lang="en-US" sz="2000" dirty="0" err="1" smtClean="0">
                <a:solidFill>
                  <a:schemeClr val="tx2"/>
                </a:solidFill>
              </a:rPr>
              <a:t>gerödelt</a:t>
            </a:r>
            <a:r>
              <a:rPr lang="en-US" sz="2000" dirty="0" smtClean="0">
                <a:solidFill>
                  <a:schemeClr val="tx2"/>
                </a:solidFill>
              </a:rPr>
              <a:t>).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guaranteed</a:t>
            </a:r>
            <a:r>
              <a:rPr lang="en-US" sz="2000" dirty="0" smtClean="0">
                <a:solidFill>
                  <a:srgbClr val="00B050"/>
                </a:solidFill>
              </a:rPr>
              <a:t> foundation grounding grid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has </a:t>
            </a:r>
            <a:r>
              <a:rPr lang="en-US" sz="2000" dirty="0" smtClean="0">
                <a:solidFill>
                  <a:srgbClr val="00B050"/>
                </a:solidFill>
              </a:rPr>
              <a:t>5 x 5 m meshes </a:t>
            </a:r>
            <a:r>
              <a:rPr lang="en-US" sz="2000" dirty="0" smtClean="0">
                <a:solidFill>
                  <a:schemeClr val="tx2"/>
                </a:solidFill>
              </a:rPr>
              <a:t>of steel band St/</a:t>
            </a:r>
            <a:r>
              <a:rPr lang="en-US" sz="2000" dirty="0" err="1" smtClean="0">
                <a:solidFill>
                  <a:schemeClr val="tx2"/>
                </a:solidFill>
              </a:rPr>
              <a:t>tZn</a:t>
            </a:r>
            <a:r>
              <a:rPr lang="en-US" sz="2000" dirty="0" smtClean="0">
                <a:solidFill>
                  <a:schemeClr val="tx2"/>
                </a:solidFill>
              </a:rPr>
              <a:t> 30 x 3.5 mm. It is connected to the earth-termination grid.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At distances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2000" dirty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 there are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steel bands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hall walls. They finally connect to the air-termination system on top of XHQ.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8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Grounding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940"/>
            <a:ext cx="4876800" cy="3947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1280160"/>
            <a:ext cx="4434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Through the </a:t>
            </a:r>
            <a:r>
              <a:rPr lang="en-US" sz="2000" dirty="0" smtClean="0">
                <a:solidFill>
                  <a:srgbClr val="00B050"/>
                </a:solidFill>
              </a:rPr>
              <a:t>p</a:t>
            </a:r>
            <a:r>
              <a:rPr lang="en-US" sz="2000" dirty="0" smtClean="0">
                <a:solidFill>
                  <a:srgbClr val="FFC000"/>
                </a:solidFill>
              </a:rPr>
              <a:t>r</a:t>
            </a:r>
            <a:r>
              <a:rPr lang="en-US" sz="2000" dirty="0" smtClean="0">
                <a:solidFill>
                  <a:srgbClr val="00B050"/>
                </a:solidFill>
              </a:rPr>
              <a:t>o</a:t>
            </a:r>
            <a:r>
              <a:rPr lang="en-US" sz="2000" dirty="0" smtClean="0">
                <a:solidFill>
                  <a:srgbClr val="FFC00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e</a:t>
            </a:r>
            <a:r>
              <a:rPr lang="en-US" sz="2000" dirty="0" smtClean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rgbClr val="FFC00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>
                <a:solidFill>
                  <a:srgbClr val="FFC000"/>
                </a:solidFill>
              </a:rPr>
              <a:t>e</a:t>
            </a:r>
            <a:r>
              <a:rPr lang="en-US" sz="2000" dirty="0" smtClean="0">
                <a:solidFill>
                  <a:srgbClr val="00B050"/>
                </a:solidFill>
              </a:rPr>
              <a:t> e</a:t>
            </a:r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dirty="0" smtClean="0">
                <a:solidFill>
                  <a:srgbClr val="00B050"/>
                </a:solidFill>
              </a:rPr>
              <a:t>r</a:t>
            </a:r>
            <a:r>
              <a:rPr lang="en-US" sz="2000" dirty="0" smtClean="0">
                <a:solidFill>
                  <a:srgbClr val="FFC00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h (PE) conductor</a:t>
            </a:r>
            <a:r>
              <a:rPr lang="en-US" sz="2000" dirty="0" smtClean="0">
                <a:solidFill>
                  <a:schemeClr val="tx2"/>
                </a:solidFill>
              </a:rPr>
              <a:t> safety grounding is fully integrated in the low voltage supply system (400 V 3-phase AC).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559" y="2603599"/>
            <a:ext cx="6050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At the XFEL we have a </a:t>
            </a:r>
            <a:r>
              <a:rPr lang="en-US" sz="2000" dirty="0" smtClean="0">
                <a:solidFill>
                  <a:srgbClr val="00B050"/>
                </a:solidFill>
              </a:rPr>
              <a:t>TN-S system </a:t>
            </a:r>
            <a:r>
              <a:rPr lang="en-US" sz="2000" dirty="0" smtClean="0">
                <a:solidFill>
                  <a:schemeClr val="tx2"/>
                </a:solidFill>
              </a:rPr>
              <a:t>with </a:t>
            </a:r>
            <a:r>
              <a:rPr lang="en-US" sz="2000" dirty="0" smtClean="0">
                <a:solidFill>
                  <a:srgbClr val="00B050"/>
                </a:solidFill>
              </a:rPr>
              <a:t>separate N and PE conductors </a:t>
            </a:r>
            <a:r>
              <a:rPr lang="en-US" sz="2000" dirty="0" smtClean="0">
                <a:solidFill>
                  <a:schemeClr val="tx2"/>
                </a:solidFill>
              </a:rPr>
              <a:t>for operating and fault current return, respectively. They only meet at the transformer </a:t>
            </a:r>
            <a:r>
              <a:rPr lang="en-US" sz="2000" dirty="0" err="1" smtClean="0">
                <a:solidFill>
                  <a:schemeClr val="tx2"/>
                </a:solidFill>
              </a:rPr>
              <a:t>earthing</a:t>
            </a:r>
            <a:r>
              <a:rPr lang="en-US" sz="2000" dirty="0" smtClean="0">
                <a:solidFill>
                  <a:schemeClr val="tx2"/>
                </a:solidFill>
              </a:rPr>
              <a:t> point.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" y="3857029"/>
            <a:ext cx="82143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For a fuse to reliably blow in case of a short to cabinet, the most important property of the </a:t>
            </a:r>
            <a:r>
              <a:rPr lang="en-US" sz="2000" dirty="0">
                <a:solidFill>
                  <a:schemeClr val="tx2"/>
                </a:solidFill>
              </a:rPr>
              <a:t>PE conductor </a:t>
            </a:r>
            <a:r>
              <a:rPr lang="en-US" sz="2000" dirty="0" smtClean="0">
                <a:solidFill>
                  <a:schemeClr val="tx2"/>
                </a:solidFill>
              </a:rPr>
              <a:t>is a </a:t>
            </a:r>
            <a:r>
              <a:rPr lang="en-US" sz="2000" dirty="0" smtClean="0">
                <a:solidFill>
                  <a:srgbClr val="00B050"/>
                </a:solidFill>
              </a:rPr>
              <a:t>low impedance.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In addition, all accessible metallic parts of an installation must be conductively connected: </a:t>
            </a:r>
            <a:r>
              <a:rPr lang="en-US" sz="2000" dirty="0" smtClean="0">
                <a:solidFill>
                  <a:srgbClr val="00B050"/>
                </a:solidFill>
              </a:rPr>
              <a:t>equipotential bonding (</a:t>
            </a:r>
            <a:r>
              <a:rPr lang="en-US" sz="2000" dirty="0" err="1" smtClean="0">
                <a:solidFill>
                  <a:srgbClr val="00B050"/>
                </a:solidFill>
              </a:rPr>
              <a:t>Potentialausgleich</a:t>
            </a:r>
            <a:r>
              <a:rPr lang="en-US" sz="2000" dirty="0" smtClean="0">
                <a:solidFill>
                  <a:srgbClr val="00B050"/>
                </a:solidFill>
              </a:rPr>
              <a:t>). </a:t>
            </a:r>
            <a:r>
              <a:rPr lang="en-US" sz="2000" dirty="0" smtClean="0">
                <a:solidFill>
                  <a:schemeClr val="tx2"/>
                </a:solidFill>
              </a:rPr>
              <a:t>This prevents dangerously high touch voltages (by voltage division on L and PE) before the circuit is interrupted.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Grounding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300" y="1192470"/>
            <a:ext cx="890778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Signal grounding becomes an issue if – intentionally or not – </a:t>
            </a:r>
            <a:r>
              <a:rPr lang="en-US" sz="2000" dirty="0" smtClean="0">
                <a:solidFill>
                  <a:srgbClr val="009900"/>
                </a:solidFill>
              </a:rPr>
              <a:t>operating currents are sent through the grounding system.</a:t>
            </a:r>
            <a:r>
              <a:rPr lang="en-US" sz="2000" dirty="0" smtClean="0">
                <a:solidFill>
                  <a:schemeClr val="tx2"/>
                </a:solidFill>
              </a:rPr>
              <a:t> Some reasons:</a:t>
            </a:r>
          </a:p>
          <a:p>
            <a:pPr marL="625475" lvl="1" indent="-358775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coaxial cable </a:t>
            </a:r>
            <a:r>
              <a:rPr lang="en-US" sz="1800" dirty="0" smtClean="0">
                <a:solidFill>
                  <a:srgbClr val="0000FF"/>
                </a:solidFill>
              </a:rPr>
              <a:t>shields grounded on both ends </a:t>
            </a:r>
            <a:r>
              <a:rPr lang="en-US" sz="1800" dirty="0" smtClean="0">
                <a:solidFill>
                  <a:schemeClr val="tx2"/>
                </a:solidFill>
              </a:rPr>
              <a:t>(return current division)</a:t>
            </a:r>
          </a:p>
          <a:p>
            <a:pPr marL="625475" lvl="1" indent="-358775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FF"/>
                </a:solidFill>
              </a:rPr>
              <a:t>inductive coupling into ground loops </a:t>
            </a:r>
            <a:r>
              <a:rPr lang="en-US" sz="1800" dirty="0" smtClean="0">
                <a:solidFill>
                  <a:schemeClr val="tx2"/>
                </a:solidFill>
              </a:rPr>
              <a:t>(common mode current source)</a:t>
            </a:r>
          </a:p>
          <a:p>
            <a:pPr marL="625475" lvl="1" indent="-358775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00FF"/>
                </a:solidFill>
              </a:rPr>
              <a:t>capacitive coupling to ground </a:t>
            </a:r>
            <a:r>
              <a:rPr lang="en-US" sz="1800" dirty="0" smtClean="0">
                <a:solidFill>
                  <a:schemeClr val="tx2"/>
                </a:solidFill>
              </a:rPr>
              <a:t>(lower impedance return path)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In this context </a:t>
            </a:r>
            <a:r>
              <a:rPr lang="en-US" sz="2000" dirty="0" smtClean="0">
                <a:solidFill>
                  <a:srgbClr val="C00000"/>
                </a:solidFill>
              </a:rPr>
              <a:t>ground </a:t>
            </a:r>
            <a:r>
              <a:rPr lang="en-US" sz="2000" dirty="0" smtClean="0">
                <a:solidFill>
                  <a:schemeClr val="tx2"/>
                </a:solidFill>
              </a:rPr>
              <a:t>is a </a:t>
            </a:r>
            <a:r>
              <a:rPr lang="en-US" sz="2000" dirty="0" smtClean="0">
                <a:solidFill>
                  <a:srgbClr val="009900"/>
                </a:solidFill>
              </a:rPr>
              <a:t>facility-wide shared electrode </a:t>
            </a: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 smtClean="0">
                <a:solidFill>
                  <a:srgbClr val="009900"/>
                </a:solidFill>
              </a:rPr>
              <a:t>returning currents to their sources. </a:t>
            </a:r>
            <a:r>
              <a:rPr lang="en-US" sz="2000" dirty="0" smtClean="0">
                <a:solidFill>
                  <a:schemeClr val="tx2"/>
                </a:solidFill>
              </a:rPr>
              <a:t>On a shared electrode </a:t>
            </a:r>
            <a:r>
              <a:rPr lang="en-US" sz="2000" dirty="0" smtClean="0">
                <a:solidFill>
                  <a:srgbClr val="009900"/>
                </a:solidFill>
              </a:rPr>
              <a:t>current mixing </a:t>
            </a:r>
            <a:r>
              <a:rPr lang="en-US" sz="2000" dirty="0" smtClean="0">
                <a:solidFill>
                  <a:schemeClr val="tx2"/>
                </a:solidFill>
              </a:rPr>
              <a:t>will occur, thus</a:t>
            </a:r>
            <a:r>
              <a:rPr lang="en-US" sz="2000" dirty="0" smtClean="0">
                <a:solidFill>
                  <a:srgbClr val="009900"/>
                </a:solidFill>
              </a:rPr>
              <a:t> causing EMI.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Handles against EMI are </a:t>
            </a:r>
            <a:r>
              <a:rPr lang="en-US" sz="2000" dirty="0" smtClean="0">
                <a:solidFill>
                  <a:srgbClr val="009900"/>
                </a:solidFill>
              </a:rPr>
              <a:t>low impedance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→ low noise voltages from common impedance coupling) and</a:t>
            </a:r>
            <a:r>
              <a:rPr lang="en-US" sz="2000" dirty="0" smtClean="0">
                <a:solidFill>
                  <a:srgbClr val="009900"/>
                </a:solidFill>
                <a:latin typeface="Arial"/>
                <a:cs typeface="Arial"/>
              </a:rPr>
              <a:t> topology:</a:t>
            </a:r>
            <a:endParaRPr lang="en-US" sz="2000" dirty="0" smtClean="0">
              <a:solidFill>
                <a:srgbClr val="00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63" y="4559546"/>
            <a:ext cx="1849831" cy="1002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" y="4566016"/>
            <a:ext cx="3751783" cy="1165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633" y="4913174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l &lt; </a:t>
            </a:r>
            <a:r>
              <a:rPr lang="el-GR" sz="1400" dirty="0" smtClean="0">
                <a:solidFill>
                  <a:schemeClr val="tx2"/>
                </a:solidFill>
              </a:rPr>
              <a:t>λ</a:t>
            </a:r>
            <a:r>
              <a:rPr lang="en-US" sz="1400" dirty="0" smtClean="0">
                <a:solidFill>
                  <a:schemeClr val="tx2"/>
                </a:solidFill>
              </a:rPr>
              <a:t>/20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9894" y="5264120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2"/>
                </a:solidFill>
              </a:rPr>
              <a:t>w</a:t>
            </a:r>
            <a:r>
              <a:rPr lang="en-US" sz="1400" dirty="0" smtClean="0">
                <a:solidFill>
                  <a:schemeClr val="tx2"/>
                </a:solidFill>
              </a:rPr>
              <a:t> &lt; </a:t>
            </a:r>
            <a:r>
              <a:rPr lang="el-GR" sz="1400" dirty="0" smtClean="0">
                <a:solidFill>
                  <a:schemeClr val="tx2"/>
                </a:solidFill>
              </a:rPr>
              <a:t>λ</a:t>
            </a:r>
            <a:r>
              <a:rPr lang="en-US" sz="1400" dirty="0" smtClean="0">
                <a:solidFill>
                  <a:schemeClr val="tx2"/>
                </a:solidFill>
              </a:rPr>
              <a:t>/50 if mesh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474" y="5530462"/>
            <a:ext cx="10070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" b="1" dirty="0" smtClean="0">
                <a:solidFill>
                  <a:schemeClr val="tx2"/>
                </a:solidFill>
              </a:rPr>
              <a:t>GROUND PLANE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113" y="4442363"/>
            <a:ext cx="2742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Each line represents the total supply of a box: electricity, water, cooling...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1" y="5751591"/>
            <a:ext cx="890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rgbClr val="009900"/>
                </a:solidFill>
              </a:rPr>
              <a:t>Large grounding systems are structured hierarchically, </a:t>
            </a:r>
            <a:r>
              <a:rPr lang="en-US" sz="2000" dirty="0" smtClean="0">
                <a:solidFill>
                  <a:schemeClr val="tx2"/>
                </a:solidFill>
              </a:rPr>
              <a:t>internally each box may in turn have one of the three basic topologies.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5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Concepts for the SASE1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7160" y="1234440"/>
            <a:ext cx="88696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On the floor plate of XHEXP1 there will be a </a:t>
            </a:r>
            <a:r>
              <a:rPr lang="en-US" sz="2000" dirty="0" smtClean="0">
                <a:solidFill>
                  <a:srgbClr val="00B050"/>
                </a:solidFill>
              </a:rPr>
              <a:t>6 cm thick cement layer (</a:t>
            </a:r>
            <a:r>
              <a:rPr lang="en-US" sz="2000" dirty="0" err="1" smtClean="0">
                <a:solidFill>
                  <a:srgbClr val="00B050"/>
                </a:solidFill>
              </a:rPr>
              <a:t>Estrich</a:t>
            </a:r>
            <a:r>
              <a:rPr lang="en-US" sz="2000" dirty="0" smtClean="0">
                <a:solidFill>
                  <a:srgbClr val="00B050"/>
                </a:solidFill>
              </a:rPr>
              <a:t>).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Separate for each SASE area there will be a </a:t>
            </a:r>
            <a:r>
              <a:rPr lang="en-US" sz="2000" dirty="0" smtClean="0">
                <a:solidFill>
                  <a:srgbClr val="00B050"/>
                </a:solidFill>
              </a:rPr>
              <a:t>grounding grid </a:t>
            </a:r>
            <a:r>
              <a:rPr lang="en-US" sz="2000" dirty="0" smtClean="0">
                <a:solidFill>
                  <a:schemeClr val="tx2"/>
                </a:solidFill>
              </a:rPr>
              <a:t>a few cm deep inside the </a:t>
            </a:r>
            <a:r>
              <a:rPr lang="en-US" sz="2000" dirty="0" err="1" smtClean="0">
                <a:solidFill>
                  <a:schemeClr val="tx2"/>
                </a:solidFill>
              </a:rPr>
              <a:t>Estrich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This grounding grid is made of </a:t>
            </a:r>
            <a:r>
              <a:rPr lang="en-US" sz="2000" dirty="0" smtClean="0">
                <a:solidFill>
                  <a:srgbClr val="00B050"/>
                </a:solidFill>
              </a:rPr>
              <a:t>point-welded reinforcement steel mats</a:t>
            </a:r>
            <a:r>
              <a:rPr lang="en-US" sz="2000" dirty="0" smtClean="0">
                <a:solidFill>
                  <a:schemeClr val="tx2"/>
                </a:solidFill>
              </a:rPr>
              <a:t> (15 cm mesh size) which in turn are </a:t>
            </a:r>
            <a:r>
              <a:rPr lang="en-US" sz="2000" dirty="0" smtClean="0">
                <a:solidFill>
                  <a:srgbClr val="00B050"/>
                </a:solidFill>
              </a:rPr>
              <a:t>connected every 2 m.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To </a:t>
            </a:r>
            <a:r>
              <a:rPr lang="en-US" sz="2000" dirty="0" smtClean="0">
                <a:solidFill>
                  <a:srgbClr val="00B050"/>
                </a:solidFill>
              </a:rPr>
              <a:t>which grounding hierarchy level </a:t>
            </a:r>
            <a:r>
              <a:rPr lang="en-US" sz="2000" dirty="0" smtClean="0">
                <a:solidFill>
                  <a:schemeClr val="tx2"/>
                </a:solidFill>
              </a:rPr>
              <a:t>should the </a:t>
            </a:r>
            <a:r>
              <a:rPr lang="en-US" sz="2000" dirty="0" err="1" smtClean="0">
                <a:solidFill>
                  <a:schemeClr val="tx2"/>
                </a:solidFill>
              </a:rPr>
              <a:t>Estrich</a:t>
            </a:r>
            <a:r>
              <a:rPr lang="en-US" sz="2000" dirty="0" smtClean="0">
                <a:solidFill>
                  <a:schemeClr val="tx2"/>
                </a:solidFill>
              </a:rPr>
              <a:t> grid belong?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2400" y="5423951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Floor plate grid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62400" y="5199993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Estrich</a:t>
            </a:r>
            <a:r>
              <a:rPr lang="en-US" sz="1400" dirty="0" smtClean="0"/>
              <a:t> grid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962400" y="3665875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Pipes &amp; ducts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51460" y="5577840"/>
            <a:ext cx="3619500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51460" y="5394960"/>
            <a:ext cx="361950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434340" y="4137660"/>
            <a:ext cx="1249680" cy="12573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15540" y="4137660"/>
            <a:ext cx="1257300" cy="12573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51460" y="3787140"/>
            <a:ext cx="36195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061210" y="5394960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5" name="Group 24"/>
          <p:cNvGrpSpPr/>
          <p:nvPr/>
        </p:nvGrpSpPr>
        <p:grpSpPr>
          <a:xfrm>
            <a:off x="541020" y="4518660"/>
            <a:ext cx="1013460" cy="876300"/>
            <a:chOff x="541020" y="4518660"/>
            <a:chExt cx="1013460" cy="876300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41020" y="5204460"/>
              <a:ext cx="10134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7" name="Rectangle 16"/>
            <p:cNvSpPr/>
            <p:nvPr/>
          </p:nvSpPr>
          <p:spPr bwMode="auto">
            <a:xfrm>
              <a:off x="693420" y="4518660"/>
              <a:ext cx="26670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196340" y="4518660"/>
              <a:ext cx="25146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2" name="Straight Connector 21"/>
            <p:cNvCxnSpPr>
              <a:endCxn id="11" idx="2"/>
            </p:cNvCxnSpPr>
            <p:nvPr/>
          </p:nvCxnSpPr>
          <p:spPr bwMode="auto">
            <a:xfrm>
              <a:off x="1059180" y="5204460"/>
              <a:ext cx="0" cy="1905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Straight Connector 23"/>
          <p:cNvCxnSpPr/>
          <p:nvPr/>
        </p:nvCxnSpPr>
        <p:spPr bwMode="auto">
          <a:xfrm>
            <a:off x="1554480" y="4091940"/>
            <a:ext cx="960120" cy="0"/>
          </a:xfrm>
          <a:prstGeom prst="line">
            <a:avLst/>
          </a:prstGeom>
          <a:noFill/>
          <a:ln w="571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2537460" y="4533900"/>
            <a:ext cx="1013460" cy="876300"/>
            <a:chOff x="541020" y="4518660"/>
            <a:chExt cx="1013460" cy="8763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541020" y="5204460"/>
              <a:ext cx="10134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693420" y="4518660"/>
              <a:ext cx="26670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196340" y="4518660"/>
              <a:ext cx="25146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059180" y="5204460"/>
              <a:ext cx="0" cy="1905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434340" y="382988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Hutch 1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322070" y="3787140"/>
            <a:ext cx="0" cy="25146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701290" y="3787140"/>
            <a:ext cx="0" cy="25146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857500" y="382839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Hutch 2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727960" y="421088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Racks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17580" y="4192665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Racks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592752" y="382839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Cable tray</a:t>
            </a:r>
            <a:endParaRPr lang="en-US" sz="12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243520" y="5577840"/>
            <a:ext cx="3619500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5243520" y="5394960"/>
            <a:ext cx="36195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5426400" y="4137660"/>
            <a:ext cx="1249680" cy="12573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407600" y="4137660"/>
            <a:ext cx="1257300" cy="12573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5243520" y="3787140"/>
            <a:ext cx="36195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7053270" y="5394960"/>
            <a:ext cx="0" cy="1828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5533080" y="4518660"/>
            <a:ext cx="1013460" cy="876300"/>
            <a:chOff x="541020" y="4518660"/>
            <a:chExt cx="1013460" cy="8763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541020" y="5204460"/>
              <a:ext cx="10134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5" name="Rectangle 64"/>
            <p:cNvSpPr/>
            <p:nvPr/>
          </p:nvSpPr>
          <p:spPr bwMode="auto">
            <a:xfrm>
              <a:off x="693420" y="4518660"/>
              <a:ext cx="26670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96340" y="4518660"/>
              <a:ext cx="25146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7" name="Straight Connector 66"/>
            <p:cNvCxnSpPr>
              <a:endCxn id="46" idx="2"/>
            </p:cNvCxnSpPr>
            <p:nvPr/>
          </p:nvCxnSpPr>
          <p:spPr bwMode="auto">
            <a:xfrm>
              <a:off x="1059180" y="5204460"/>
              <a:ext cx="0" cy="1905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Straight Connector 50"/>
          <p:cNvCxnSpPr/>
          <p:nvPr/>
        </p:nvCxnSpPr>
        <p:spPr bwMode="auto">
          <a:xfrm>
            <a:off x="6546540" y="4091940"/>
            <a:ext cx="960120" cy="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7529520" y="4533900"/>
            <a:ext cx="1013460" cy="876300"/>
            <a:chOff x="541020" y="4518660"/>
            <a:chExt cx="1013460" cy="876300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541020" y="5204460"/>
              <a:ext cx="10134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1" name="Rectangle 60"/>
            <p:cNvSpPr/>
            <p:nvPr/>
          </p:nvSpPr>
          <p:spPr bwMode="auto">
            <a:xfrm>
              <a:off x="693420" y="4518660"/>
              <a:ext cx="26670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196340" y="4518660"/>
              <a:ext cx="25146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1059180" y="5204460"/>
              <a:ext cx="0" cy="1905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5426400" y="382988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Hutch 1</a:t>
            </a:r>
            <a:endParaRPr lang="en-US" sz="1400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314130" y="3787140"/>
            <a:ext cx="0" cy="349031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7693350" y="3787140"/>
            <a:ext cx="0" cy="349031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7849560" y="382839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Hutch 2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720020" y="421088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Racks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709640" y="4192665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Racks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584812" y="382839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Cable tray</a:t>
            </a:r>
            <a:endParaRPr lang="en-US" sz="1200" dirty="0"/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8664900" y="5394960"/>
            <a:ext cx="0" cy="18287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5426400" y="5394960"/>
            <a:ext cx="0" cy="18287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277683" y="5814060"/>
            <a:ext cx="359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SASE1 infrastructure on </a:t>
            </a:r>
            <a:r>
              <a:rPr lang="en-US" sz="1400" dirty="0" smtClean="0">
                <a:solidFill>
                  <a:srgbClr val="FD930A"/>
                </a:solidFill>
              </a:rPr>
              <a:t>intermediate </a:t>
            </a:r>
            <a:r>
              <a:rPr lang="en-US" sz="1400" dirty="0" smtClean="0">
                <a:solidFill>
                  <a:srgbClr val="FD930A"/>
                </a:solidFill>
              </a:rPr>
              <a:t>level, </a:t>
            </a:r>
            <a:r>
              <a:rPr lang="en-US" sz="1400" dirty="0" smtClean="0">
                <a:solidFill>
                  <a:srgbClr val="009900"/>
                </a:solidFill>
              </a:rPr>
              <a:t>single-point connected </a:t>
            </a:r>
            <a:r>
              <a:rPr lang="en-US" sz="1400" dirty="0" smtClean="0">
                <a:solidFill>
                  <a:schemeClr val="tx2"/>
                </a:solidFill>
              </a:rPr>
              <a:t>to hall ground plane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5900" y="5821680"/>
            <a:ext cx="350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SASE1 infrastructure on </a:t>
            </a:r>
            <a:r>
              <a:rPr lang="en-US" sz="1400" dirty="0" smtClean="0">
                <a:solidFill>
                  <a:srgbClr val="0000FF"/>
                </a:solidFill>
              </a:rPr>
              <a:t>hall ground </a:t>
            </a:r>
            <a:r>
              <a:rPr lang="en-US" sz="1400" dirty="0" smtClean="0">
                <a:solidFill>
                  <a:srgbClr val="0000FF"/>
                </a:solidFill>
              </a:rPr>
              <a:t>level, </a:t>
            </a:r>
            <a:r>
              <a:rPr lang="en-US" sz="1400" dirty="0" smtClean="0">
                <a:solidFill>
                  <a:srgbClr val="009900"/>
                </a:solidFill>
              </a:rPr>
              <a:t>being part </a:t>
            </a:r>
            <a:r>
              <a:rPr lang="en-US" sz="1400" dirty="0" smtClean="0">
                <a:solidFill>
                  <a:schemeClr val="tx2"/>
                </a:solidFill>
              </a:rPr>
              <a:t>of the hall ground plane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9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 of Both Grounding Concepts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6" y="1112520"/>
            <a:ext cx="2444320" cy="527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6560" y="1234440"/>
            <a:ext cx="60502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chemeClr val="tx2"/>
                </a:solidFill>
              </a:rPr>
              <a:t>SASE1 infrastructure on intermediate level:</a:t>
            </a:r>
            <a:endParaRPr lang="en-US" sz="2000" u="sng" dirty="0" smtClean="0">
              <a:solidFill>
                <a:srgbClr val="00B050"/>
              </a:solidFill>
            </a:endParaRPr>
          </a:p>
          <a:p>
            <a:pPr marL="266700" indent="-266700"/>
            <a:r>
              <a:rPr lang="en-US" sz="2000" dirty="0" smtClean="0">
                <a:solidFill>
                  <a:srgbClr val="009900"/>
                </a:solidFill>
              </a:rPr>
              <a:t>Only SASE1 currents will be flowing in the SASE1 infrastructure </a:t>
            </a:r>
            <a:r>
              <a:rPr lang="en-US" sz="2000" dirty="0" smtClean="0">
                <a:solidFill>
                  <a:schemeClr val="tx2"/>
                </a:solidFill>
              </a:rPr>
              <a:t>(at least DC &amp; low f</a:t>
            </a:r>
            <a:r>
              <a:rPr lang="en-US" sz="2000" dirty="0" smtClean="0">
                <a:solidFill>
                  <a:schemeClr val="tx2"/>
                </a:solidFill>
              </a:rPr>
              <a:t>), making hutch planning less demanding.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66700" indent="-266700"/>
            <a:r>
              <a:rPr lang="en-US" sz="2000" dirty="0" smtClean="0">
                <a:solidFill>
                  <a:srgbClr val="FF0000"/>
                </a:solidFill>
              </a:rPr>
              <a:t>Rerouting of power and signal cables </a:t>
            </a:r>
            <a:r>
              <a:rPr lang="en-US" sz="2000" dirty="0" smtClean="0">
                <a:solidFill>
                  <a:schemeClr val="tx2"/>
                </a:solidFill>
              </a:rPr>
              <a:t>– to enter the area at one point only – </a:t>
            </a:r>
            <a:r>
              <a:rPr lang="en-US" sz="2000" dirty="0" smtClean="0">
                <a:solidFill>
                  <a:srgbClr val="FF0000"/>
                </a:solidFill>
              </a:rPr>
              <a:t>is expensive to impossible.</a:t>
            </a:r>
          </a:p>
          <a:p>
            <a:pPr marL="266700" indent="-266700"/>
            <a:r>
              <a:rPr lang="en-US" sz="2000" dirty="0" smtClean="0">
                <a:solidFill>
                  <a:srgbClr val="FF0000"/>
                </a:solidFill>
              </a:rPr>
              <a:t>Metallic supply pipes and ducts </a:t>
            </a:r>
            <a:r>
              <a:rPr lang="en-US" sz="2000" dirty="0" smtClean="0">
                <a:solidFill>
                  <a:schemeClr val="tx2"/>
                </a:solidFill>
              </a:rPr>
              <a:t>need</a:t>
            </a:r>
            <a:r>
              <a:rPr lang="en-US" sz="2000" dirty="0" smtClean="0">
                <a:solidFill>
                  <a:srgbClr val="FF0000"/>
                </a:solidFill>
              </a:rPr>
              <a:t> costly insulating inserts.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Being</a:t>
            </a:r>
            <a:r>
              <a:rPr lang="en-US" sz="2000" dirty="0" smtClean="0">
                <a:solidFill>
                  <a:srgbClr val="FF0000"/>
                </a:solidFill>
              </a:rPr>
              <a:t> forbidden to bond hall and SASE1 metallic parts </a:t>
            </a:r>
            <a:r>
              <a:rPr lang="en-US" sz="2000" dirty="0" smtClean="0">
                <a:solidFill>
                  <a:schemeClr val="tx2"/>
                </a:solidFill>
              </a:rPr>
              <a:t>is a </a:t>
            </a:r>
            <a:r>
              <a:rPr lang="en-US" sz="2000" dirty="0" smtClean="0">
                <a:solidFill>
                  <a:srgbClr val="FF0000"/>
                </a:solidFill>
              </a:rPr>
              <a:t>major safety concern.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Beware of </a:t>
            </a:r>
            <a:r>
              <a:rPr lang="en-US" sz="2000" dirty="0" smtClean="0">
                <a:solidFill>
                  <a:srgbClr val="FF0000"/>
                </a:solidFill>
              </a:rPr>
              <a:t>unnoticed forbidden connections!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size of the SASE1 area (50 x 17 m) might </a:t>
            </a:r>
            <a:r>
              <a:rPr lang="en-US" sz="2000" dirty="0" smtClean="0">
                <a:solidFill>
                  <a:srgbClr val="FF0000"/>
                </a:solidFill>
              </a:rPr>
              <a:t>violate the </a:t>
            </a:r>
            <a:r>
              <a:rPr lang="el-GR" sz="2000" dirty="0" smtClean="0">
                <a:solidFill>
                  <a:srgbClr val="FF0000"/>
                </a:solidFill>
              </a:rPr>
              <a:t>λ</a:t>
            </a:r>
            <a:r>
              <a:rPr lang="en-US" sz="2000" dirty="0" smtClean="0">
                <a:solidFill>
                  <a:srgbClr val="FF0000"/>
                </a:solidFill>
              </a:rPr>
              <a:t>/20 </a:t>
            </a:r>
            <a:r>
              <a:rPr lang="en-US" sz="2000" dirty="0" smtClean="0">
                <a:solidFill>
                  <a:srgbClr val="FF0000"/>
                </a:solidFill>
              </a:rPr>
              <a:t>rule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→ additional capacitive entry points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).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5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 of Both Grounding </a:t>
            </a:r>
            <a:r>
              <a:rPr lang="en-US" dirty="0" smtClean="0"/>
              <a:t>Concepts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5B9BC-8968-4D39-B8CD-19A4D7FE42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XFEL Collaboration Meeting, DESY, April 8, 2014, H. Kapitza (DESY-FLA)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020" y="1234440"/>
            <a:ext cx="8846821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chemeClr val="tx2"/>
                </a:solidFill>
              </a:rPr>
              <a:t>SASE1 infrastructure on hall ground level:</a:t>
            </a:r>
            <a:endParaRPr lang="en-US" sz="2000" u="sng" dirty="0" smtClean="0">
              <a:solidFill>
                <a:srgbClr val="00B050"/>
              </a:solidFill>
            </a:endParaRPr>
          </a:p>
          <a:p>
            <a:pPr marL="266700" indent="-266700"/>
            <a:r>
              <a:rPr lang="en-US" sz="2000" dirty="0" smtClean="0">
                <a:solidFill>
                  <a:srgbClr val="FF0000"/>
                </a:solidFill>
              </a:rPr>
              <a:t>Non-SASE1 currents will be flowing in the SASE1 infrastructure.</a:t>
            </a:r>
          </a:p>
          <a:p>
            <a:pPr marL="266700" indent="-266700"/>
            <a:r>
              <a:rPr lang="en-US" sz="2000" dirty="0" smtClean="0">
                <a:solidFill>
                  <a:srgbClr val="FF0000"/>
                </a:solidFill>
              </a:rPr>
              <a:t>Hutch owners </a:t>
            </a:r>
            <a:r>
              <a:rPr lang="en-US" sz="2000" dirty="0" smtClean="0">
                <a:solidFill>
                  <a:schemeClr val="tx2"/>
                </a:solidFill>
              </a:rPr>
              <a:t>eventually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must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take</a:t>
            </a:r>
            <a:r>
              <a:rPr lang="en-US" sz="2000" dirty="0" smtClean="0">
                <a:solidFill>
                  <a:srgbClr val="FF0000"/>
                </a:solidFill>
              </a:rPr>
              <a:t> more measures:</a:t>
            </a:r>
          </a:p>
          <a:p>
            <a:pPr marL="552450" lvl="1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Use</a:t>
            </a:r>
            <a:r>
              <a:rPr lang="en-US" sz="1800" dirty="0" smtClean="0">
                <a:solidFill>
                  <a:srgbClr val="FF0000"/>
                </a:solidFill>
              </a:rPr>
              <a:t> differential or optical signal transmission</a:t>
            </a:r>
            <a:r>
              <a:rPr lang="en-US" sz="1800" dirty="0" smtClean="0">
                <a:solidFill>
                  <a:schemeClr val="tx2"/>
                </a:solidFill>
              </a:rPr>
              <a:t> to avoid ground loops.</a:t>
            </a:r>
          </a:p>
          <a:p>
            <a:pPr marL="552450" lvl="1" indent="-285750"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</a:rPr>
              <a:t>Rittal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has published a brochure </a:t>
            </a:r>
            <a:r>
              <a:rPr lang="en-US" sz="1800" dirty="0">
                <a:solidFill>
                  <a:srgbClr val="009900"/>
                </a:solidFill>
              </a:rPr>
              <a:t>“EMC-Compatible Enclosure Assembly – Practical Assembly Tips”.</a:t>
            </a:r>
            <a:r>
              <a:rPr lang="en-US" sz="1800" dirty="0"/>
              <a:t> It summarizes useful tips without making too much noise about </a:t>
            </a:r>
            <a:r>
              <a:rPr lang="en-US" sz="1800" dirty="0" err="1"/>
              <a:t>Rittal</a:t>
            </a:r>
            <a:r>
              <a:rPr lang="en-US" sz="1800" dirty="0"/>
              <a:t> </a:t>
            </a:r>
            <a:r>
              <a:rPr lang="en-US" sz="1800" dirty="0" smtClean="0"/>
              <a:t>products: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www.rittal.com/de-de/content/de/support/downloads/Downloads.jsp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552450" lvl="1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I bet, the worst enemies will be intra-SASE1 </a:t>
            </a:r>
            <a:r>
              <a:rPr lang="en-US" sz="1800" dirty="0" smtClean="0">
                <a:solidFill>
                  <a:schemeClr val="tx2"/>
                </a:solidFill>
              </a:rPr>
              <a:t>– noise bypassed on ground plane.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266700" indent="-266700"/>
            <a:r>
              <a:rPr lang="en-US" sz="2000" dirty="0" smtClean="0">
                <a:solidFill>
                  <a:srgbClr val="009900"/>
                </a:solidFill>
              </a:rPr>
              <a:t>Cable</a:t>
            </a:r>
            <a:r>
              <a:rPr lang="en-US" sz="2000" dirty="0" smtClean="0">
                <a:solidFill>
                  <a:srgbClr val="009900"/>
                </a:solidFill>
              </a:rPr>
              <a:t>, pipe and duct routing </a:t>
            </a:r>
            <a:r>
              <a:rPr lang="en-US" sz="2000" dirty="0" smtClean="0">
                <a:solidFill>
                  <a:schemeClr val="tx2"/>
                </a:solidFill>
              </a:rPr>
              <a:t>need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9900"/>
                </a:solidFill>
              </a:rPr>
              <a:t>not to be changed or redesigned.</a:t>
            </a:r>
          </a:p>
          <a:p>
            <a:pPr marL="266700" indent="-266700"/>
            <a:r>
              <a:rPr lang="en-US" sz="2000" dirty="0" smtClean="0">
                <a:solidFill>
                  <a:srgbClr val="009900"/>
                </a:solidFill>
              </a:rPr>
              <a:t>Equipotential bonding </a:t>
            </a:r>
            <a:r>
              <a:rPr lang="en-US" sz="2000" dirty="0" smtClean="0">
                <a:solidFill>
                  <a:schemeClr val="tx2"/>
                </a:solidFill>
              </a:rPr>
              <a:t>of hall and SASE1 infrastructure </a:t>
            </a:r>
            <a:r>
              <a:rPr lang="en-US" sz="2000" dirty="0" smtClean="0">
                <a:solidFill>
                  <a:srgbClr val="009900"/>
                </a:solidFill>
              </a:rPr>
              <a:t>is freely possible.</a:t>
            </a:r>
          </a:p>
          <a:p>
            <a:pPr marL="266700" indent="-266700"/>
            <a:r>
              <a:rPr lang="en-US" sz="2000" dirty="0" smtClean="0">
                <a:solidFill>
                  <a:schemeClr val="tx2"/>
                </a:solidFill>
              </a:rPr>
              <a:t>The size the of experimental hutches </a:t>
            </a:r>
            <a:r>
              <a:rPr lang="en-US" sz="2000" dirty="0" smtClean="0">
                <a:solidFill>
                  <a:srgbClr val="009900"/>
                </a:solidFill>
              </a:rPr>
              <a:t>fits the </a:t>
            </a:r>
            <a:r>
              <a:rPr lang="el-GR" sz="2000" dirty="0" smtClean="0">
                <a:solidFill>
                  <a:srgbClr val="009900"/>
                </a:solidFill>
              </a:rPr>
              <a:t>λ</a:t>
            </a:r>
            <a:r>
              <a:rPr lang="en-US" sz="2000" dirty="0" smtClean="0">
                <a:solidFill>
                  <a:srgbClr val="009900"/>
                </a:solidFill>
              </a:rPr>
              <a:t>/20 rule </a:t>
            </a:r>
            <a:r>
              <a:rPr lang="en-US" sz="2000" dirty="0" smtClean="0">
                <a:solidFill>
                  <a:schemeClr val="tx2"/>
                </a:solidFill>
              </a:rPr>
              <a:t>for noise currents up to a few </a:t>
            </a:r>
            <a:r>
              <a:rPr lang="en-US" sz="2000" dirty="0" err="1" smtClean="0">
                <a:solidFill>
                  <a:schemeClr val="tx2"/>
                </a:solidFill>
              </a:rPr>
              <a:t>MHz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" y="5594021"/>
            <a:ext cx="88468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Despite the larger efforts required in the hutches, I favor this grounding concept for cost and safety reasons</a:t>
            </a:r>
            <a:r>
              <a:rPr lang="en-US" sz="2000" dirty="0" smtClean="0"/>
              <a:t>. It is similar in all other XFEL areas.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6914112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On-screen Show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DESY European XFEL</vt:lpstr>
      <vt:lpstr>Grounding in XHEXP1</vt:lpstr>
      <vt:lpstr>Purposes of Grounding</vt:lpstr>
      <vt:lpstr>Lightning Protection</vt:lpstr>
      <vt:lpstr>Foundation Grounding</vt:lpstr>
      <vt:lpstr>Safety Grounding</vt:lpstr>
      <vt:lpstr>Signal Grounding</vt:lpstr>
      <vt:lpstr>Grounding Concepts for the SASE1 Area</vt:lpstr>
      <vt:lpstr>Pros &amp; Cons of Both Grounding Concepts (1)</vt:lpstr>
      <vt:lpstr>Pros &amp; Cons of Both Grounding Concepts (2)</vt:lpstr>
      <vt:lpstr>Proposed Grounding System for SASE1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kapitza</cp:lastModifiedBy>
  <cp:revision>368</cp:revision>
  <cp:lastPrinted>2014-04-04T16:44:59Z</cp:lastPrinted>
  <dcterms:created xsi:type="dcterms:W3CDTF">2008-08-31T12:56:32Z</dcterms:created>
  <dcterms:modified xsi:type="dcterms:W3CDTF">2014-04-07T11:21:46Z</dcterms:modified>
</cp:coreProperties>
</file>