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58" r:id="rId3"/>
    <p:sldId id="370" r:id="rId4"/>
    <p:sldId id="474" r:id="rId5"/>
    <p:sldId id="490" r:id="rId6"/>
    <p:sldId id="556" r:id="rId7"/>
    <p:sldId id="574" r:id="rId8"/>
    <p:sldId id="563" r:id="rId9"/>
    <p:sldId id="567" r:id="rId10"/>
    <p:sldId id="566" r:id="rId11"/>
    <p:sldId id="570" r:id="rId12"/>
    <p:sldId id="572" r:id="rId13"/>
    <p:sldId id="573" r:id="rId14"/>
    <p:sldId id="575" r:id="rId15"/>
    <p:sldId id="565" r:id="rId16"/>
    <p:sldId id="411" r:id="rId17"/>
    <p:sldId id="571" r:id="rId18"/>
    <p:sldId id="557" r:id="rId19"/>
    <p:sldId id="568" r:id="rId20"/>
    <p:sldId id="559" r:id="rId21"/>
    <p:sldId id="564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hard Hei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283"/>
    <a:srgbClr val="83BEA7"/>
    <a:srgbClr val="839BBE"/>
    <a:srgbClr val="000000"/>
    <a:srgbClr val="EBE7AD"/>
    <a:srgbClr val="FD930A"/>
    <a:srgbClr val="FF3300"/>
    <a:srgbClr val="0106BF"/>
    <a:srgbClr val="626262"/>
    <a:srgbClr val="251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2" autoAdjust="0"/>
    <p:restoredTop sz="96850" autoAdjust="0"/>
  </p:normalViewPr>
  <p:slideViewPr>
    <p:cSldViewPr snapToGrid="0">
      <p:cViewPr>
        <p:scale>
          <a:sx n="112" d="100"/>
          <a:sy n="112" d="100"/>
        </p:scale>
        <p:origin x="-824" y="-8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32" y="-64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5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32B1BF-3432-41D5-BC0B-3E42997C11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087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E45CCF-788F-4C3B-8F8F-BCC24ECBCCA2}" type="slidenum">
              <a:rPr lang="de-DE"/>
              <a:pPr/>
              <a:t>1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Upper area: </a:t>
            </a:r>
            <a:r>
              <a:rPr lang="en-GB" sz="1100" b="1" smtClean="0"/>
              <a:t>Title</a:t>
            </a:r>
            <a:r>
              <a:rPr lang="en-GB" sz="110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Lower area </a:t>
            </a:r>
            <a:r>
              <a:rPr lang="en-GB" sz="1100" b="1" smtClean="0"/>
              <a:t>(subtitle):</a:t>
            </a:r>
            <a:r>
              <a:rPr lang="en-GB" sz="1100" smtClean="0"/>
              <a:t> Conference/meeting/workshop, location, date, </a:t>
            </a:r>
            <a:br>
              <a:rPr lang="en-GB" sz="1100" smtClean="0"/>
            </a:br>
            <a:r>
              <a:rPr lang="en-GB" sz="1100" smtClean="0"/>
              <a:t>  your name and affiliation, </a:t>
            </a:r>
            <a:br>
              <a:rPr lang="en-GB" sz="1100" smtClean="0"/>
            </a:br>
            <a:r>
              <a:rPr lang="en-GB" sz="110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Change the </a:t>
            </a:r>
            <a:r>
              <a:rPr lang="en-GB" sz="1100" b="1" smtClean="0"/>
              <a:t>partner logos</a:t>
            </a:r>
            <a:r>
              <a:rPr lang="en-GB" sz="1100" smtClean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 order to understand what software</a:t>
            </a:r>
            <a:r>
              <a:rPr lang="en-US" baseline="0" dirty="0" smtClean="0"/>
              <a:t> we need image a prospective user wanting to conduct an experiment at XFEL in 2015!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300 images per train = 1.000.000</a:t>
            </a:r>
            <a:r>
              <a:rPr lang="en-US" baseline="0" dirty="0" smtClean="0"/>
              <a:t> </a:t>
            </a:r>
            <a:r>
              <a:rPr lang="en-US" dirty="0" smtClean="0"/>
              <a:t>images</a:t>
            </a:r>
            <a:r>
              <a:rPr lang="en-US" baseline="0" dirty="0" smtClean="0"/>
              <a:t> after 5 min 30 s</a:t>
            </a:r>
          </a:p>
          <a:p>
            <a:r>
              <a:rPr lang="en-US" baseline="0" dirty="0" smtClean="0"/>
              <a:t>512 image per train = 1.000.000 images after 3 min 15 s</a:t>
            </a:r>
          </a:p>
          <a:p>
            <a:r>
              <a:rPr lang="en-US" baseline="0" dirty="0" smtClean="0"/>
              <a:t>~ 4 TB dataset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Tuning means:</a:t>
            </a:r>
          </a:p>
          <a:p>
            <a:r>
              <a:rPr lang="en-US" baseline="0" dirty="0" smtClean="0"/>
              <a:t>Visualize whether any sample get hit. Re-configure injector.</a:t>
            </a:r>
          </a:p>
          <a:p>
            <a:r>
              <a:rPr lang="en-US" baseline="0" dirty="0" smtClean="0"/>
              <a:t>Start, stop acquisition etc…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Starting experiment means: </a:t>
            </a:r>
          </a:p>
          <a:p>
            <a:r>
              <a:rPr lang="en-US" baseline="0" dirty="0" smtClean="0"/>
              <a:t>Get detector, injector etc. ready to go (control)</a:t>
            </a:r>
          </a:p>
          <a:p>
            <a:r>
              <a:rPr lang="en-US" baseline="0" dirty="0" smtClean="0"/>
              <a:t>Prepare storage system for sinking data with 10 GB/s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2B1BF-3432-41D5-BC0B-3E42997C114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17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2B1BF-3432-41D5-BC0B-3E42997C114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7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75EB-FFBA-4EA3-B848-4F975EF30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A07FFF-50EF-48EE-8125-25EDF89EE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217EF-5B02-44D6-B690-D8FBB35F8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65F78-A73E-4BA1-9BCC-577F55430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57FA4-99BA-44A4-8A84-C7B8FF401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8C864-7F5B-4E18-A1E6-43450D2C10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08053-B7B7-4922-9311-1415E7C56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D7B91-C1AD-4A19-8089-81E1B2B1A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920C7-2E3D-4FA0-B6C5-371FCE98E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B3667-02EB-42F3-8AFB-C1444277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E70339-A28F-478F-BD11-755C9D5DDA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Sz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6F2AEC-C3A2-4B78-B838-095B7661C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881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000" baseline="0" dirty="0" smtClean="0">
                <a:solidFill>
                  <a:schemeClr val="bg1"/>
                </a:solidFill>
              </a:rPr>
              <a:t>Karabo: The European XFEL software framework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2" r:id="rId10"/>
    <p:sldLayoutId id="2147483682" r:id="rId11"/>
    <p:sldLayoutId id="214748368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4675976"/>
            <a:ext cx="7283450" cy="1215026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Burkhard Heisen</a:t>
            </a:r>
          </a:p>
          <a:p>
            <a:pPr eaLnBrk="1" hangingPunct="1"/>
            <a:r>
              <a:rPr lang="en-US" sz="2000" dirty="0" smtClean="0"/>
              <a:t>April 08 2014,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Collaboration Meeting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777621"/>
            <a:ext cx="7251700" cy="2561174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Karabo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 integrated software framework combining control, data management, and scientific computing tasks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05164"/>
            <a:ext cx="8856257" cy="533608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dirty="0" smtClean="0"/>
              <a:t>Cross-network </a:t>
            </a:r>
            <a:r>
              <a:rPr lang="en-US" sz="1600" b="1" dirty="0" smtClean="0"/>
              <a:t>signals and slot</a:t>
            </a:r>
            <a:r>
              <a:rPr lang="en-US" sz="1600" dirty="0" smtClean="0"/>
              <a:t> implementation (</a:t>
            </a:r>
            <a:r>
              <a:rPr lang="en-US" sz="1600" dirty="0" err="1" smtClean="0"/>
              <a:t>Qt</a:t>
            </a:r>
            <a:r>
              <a:rPr lang="en-US" sz="1600" dirty="0" smtClean="0"/>
              <a:t> style)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Native function calls providing native argument passing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Runtime setup of signals, slots and connect statements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High performance </a:t>
            </a:r>
            <a:r>
              <a:rPr lang="en-US" sz="1600" b="1" dirty="0" smtClean="0"/>
              <a:t>dictionary object</a:t>
            </a:r>
            <a:r>
              <a:rPr lang="en-US" sz="1600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Fully recursive </a:t>
            </a:r>
            <a:r>
              <a:rPr lang="en-US" sz="1600" dirty="0"/>
              <a:t>k</a:t>
            </a:r>
            <a:r>
              <a:rPr lang="en-US" sz="1600" dirty="0" smtClean="0"/>
              <a:t>ey to any value mapper (also in C++)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K</a:t>
            </a:r>
            <a:r>
              <a:rPr lang="en-US" sz="1600" dirty="0" smtClean="0"/>
              <a:t>eeps insertion order and supports attributes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erializes to XML, Binary, HDF5, DB, JMS-Message, etc.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/>
              <a:t>Event driven system throughout</a:t>
            </a:r>
            <a:r>
              <a:rPr lang="en-US" sz="1600" dirty="0" smtClean="0"/>
              <a:t>, incl. </a:t>
            </a:r>
            <a:r>
              <a:rPr lang="en-US" sz="1600" b="1" dirty="0" smtClean="0"/>
              <a:t>event driven archiving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Archiving happens completely transparent (no extra tooling needed)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Archiving policies are configured per property within device code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/>
              <a:t>User centric, access controlled </a:t>
            </a:r>
            <a:r>
              <a:rPr lang="en-US" sz="1600" dirty="0" smtClean="0"/>
              <a:t>system</a:t>
            </a:r>
          </a:p>
          <a:p>
            <a:pPr lvl="1">
              <a:lnSpc>
                <a:spcPct val="110000"/>
              </a:lnSpc>
            </a:pPr>
            <a:r>
              <a:rPr lang="en-US" sz="1600" b="1" dirty="0" smtClean="0"/>
              <a:t>Context based authentication</a:t>
            </a:r>
            <a:r>
              <a:rPr lang="en-US" sz="1600" dirty="0" smtClean="0"/>
              <a:t> (who, where, when)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Kerberos is integrated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Full system available in C++ and Python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Fully functional also without master or database (good for testing/developing)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Easy install (both framework and devices) using </a:t>
            </a:r>
            <a:r>
              <a:rPr lang="en-US" sz="1600" b="1" dirty="0" smtClean="0"/>
              <a:t>software bundle</a:t>
            </a:r>
            <a:r>
              <a:rPr lang="en-US" sz="1600" dirty="0" smtClean="0"/>
              <a:t> architecture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86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200368"/>
            <a:ext cx="8523330" cy="522953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/>
              <a:t>Karabo is under </a:t>
            </a:r>
            <a:r>
              <a:rPr lang="en-US" sz="2000" b="1" dirty="0" smtClean="0"/>
              <a:t>active development</a:t>
            </a:r>
            <a:r>
              <a:rPr lang="en-US" sz="2000" dirty="0" smtClean="0"/>
              <a:t>, current version is 1.1.3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Karabo 1.1.x already runs several systems, e.g.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/>
              <a:t>LPD</a:t>
            </a:r>
            <a:r>
              <a:rPr lang="en-US" sz="1800" dirty="0" smtClean="0"/>
              <a:t> (2-tile) control, DAQ chain and calibration pipeline (+ </a:t>
            </a:r>
            <a:r>
              <a:rPr lang="en-US" sz="1800" dirty="0" err="1" smtClean="0"/>
              <a:t>beamtime</a:t>
            </a:r>
            <a:r>
              <a:rPr lang="en-US" sz="1800" dirty="0" smtClean="0"/>
              <a:t>) </a:t>
            </a:r>
          </a:p>
          <a:p>
            <a:pPr lvl="1">
              <a:lnSpc>
                <a:spcPct val="120000"/>
              </a:lnSpc>
            </a:pPr>
            <a:r>
              <a:rPr lang="en-US" sz="1800" b="1" dirty="0" err="1" smtClean="0"/>
              <a:t>PnCCD</a:t>
            </a:r>
            <a:r>
              <a:rPr lang="en-US" sz="1800" dirty="0" smtClean="0"/>
              <a:t> (Proteus) test-stand (pumps, gauges, valves, motors)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/>
              <a:t>Pump probe laser</a:t>
            </a:r>
            <a:r>
              <a:rPr lang="en-US" sz="1800" dirty="0" smtClean="0"/>
              <a:t> test-stand (motors, digitizers, </a:t>
            </a:r>
            <a:r>
              <a:rPr lang="en-US" sz="1800" dirty="0" err="1" smtClean="0"/>
              <a:t>pid</a:t>
            </a:r>
            <a:r>
              <a:rPr lang="en-US" sz="1800" dirty="0" smtClean="0"/>
              <a:t> loops, cameras)</a:t>
            </a:r>
          </a:p>
          <a:p>
            <a:pPr lvl="1">
              <a:lnSpc>
                <a:spcPct val="120000"/>
              </a:lnSpc>
            </a:pPr>
            <a:r>
              <a:rPr lang="en-US" sz="1800" b="1" dirty="0" err="1" smtClean="0"/>
              <a:t>Undulator</a:t>
            </a:r>
            <a:r>
              <a:rPr lang="en-US" sz="1800" dirty="0" smtClean="0"/>
              <a:t> control using Karabo’s </a:t>
            </a:r>
            <a:r>
              <a:rPr lang="en-US" sz="1800" dirty="0" err="1" smtClean="0"/>
              <a:t>Doocs</a:t>
            </a:r>
            <a:r>
              <a:rPr lang="en-US" sz="1800" dirty="0" smtClean="0"/>
              <a:t> interface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Feedback is very useful (thanks to all our friendly users!)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W</a:t>
            </a:r>
            <a:r>
              <a:rPr lang="en-US" sz="2000" dirty="0" smtClean="0"/>
              <a:t>e exercise ourselves in user-support (new internal tool: </a:t>
            </a:r>
            <a:r>
              <a:rPr lang="en-US" sz="2000" b="1" dirty="0" err="1" smtClean="0"/>
              <a:t>Redmine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Karabo 1.2.0 is scheduled for early June 2014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Improved custom scene (middle GUI panel)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/>
              <a:t>Multi-platform </a:t>
            </a:r>
            <a:r>
              <a:rPr lang="en-US" sz="1800" dirty="0" smtClean="0"/>
              <a:t>compatibility for </a:t>
            </a:r>
            <a:r>
              <a:rPr lang="en-US" sz="1800" b="1" dirty="0" smtClean="0"/>
              <a:t>GUI</a:t>
            </a:r>
            <a:r>
              <a:rPr lang="en-US" sz="1800" dirty="0" smtClean="0"/>
              <a:t> (Linux, Win, </a:t>
            </a:r>
            <a:r>
              <a:rPr lang="en-US" sz="1800" dirty="0" err="1" smtClean="0"/>
              <a:t>MacOSX</a:t>
            </a:r>
            <a:r>
              <a:rPr lang="en-US" sz="18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Runtime attribute configuration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Improved stability</a:t>
            </a:r>
          </a:p>
          <a:p>
            <a:pPr marL="300037" lvl="1" indent="0">
              <a:lnSpc>
                <a:spcPct val="120000"/>
              </a:lnSpc>
              <a:buNone/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2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/>
              <a:t>d</a:t>
            </a:r>
            <a:r>
              <a:rPr lang="en-US" dirty="0" smtClean="0"/>
              <a:t>etector calibration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9474" y="5919596"/>
            <a:ext cx="1794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 smtClean="0"/>
              <a:t>Courtesy of: </a:t>
            </a:r>
            <a:r>
              <a:rPr lang="en-US" sz="1400" i="1" dirty="0" err="1" smtClean="0"/>
              <a:t>S.Hauf</a:t>
            </a:r>
            <a:endParaRPr lang="en-US" sz="1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06" y="2931893"/>
            <a:ext cx="5430556" cy="3335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875" y="1134022"/>
            <a:ext cx="5443026" cy="36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pe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" y="1128172"/>
            <a:ext cx="5432143" cy="36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6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Karabo / DOOCS interface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pic>
        <p:nvPicPr>
          <p:cNvPr id="6" name="Picture 5" descr="undulatorContro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3" y="2824575"/>
            <a:ext cx="4626573" cy="35344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7614" y="1145363"/>
            <a:ext cx="4626572" cy="10206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buNone/>
            </a:pPr>
            <a:r>
              <a:rPr lang="en-US" sz="1200" b="1" dirty="0" smtClean="0"/>
              <a:t>Karabo Server</a:t>
            </a:r>
            <a:endParaRPr lang="en-US" sz="1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5951" y="1224742"/>
            <a:ext cx="928617" cy="888703"/>
            <a:chOff x="1662379" y="1389288"/>
            <a:chExt cx="849404" cy="83078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171917" y="1389288"/>
              <a:ext cx="339866" cy="339866"/>
            </a:xfrm>
            <a:prstGeom prst="roundRect">
              <a:avLst/>
            </a:prstGeom>
            <a:solidFill>
              <a:srgbClr val="83BEA7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62379" y="1435142"/>
              <a:ext cx="784927" cy="7849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100" dirty="0" smtClean="0"/>
                <a:t> </a:t>
              </a:r>
              <a:r>
                <a:rPr lang="en-US" sz="1100" dirty="0" err="1" smtClean="0"/>
                <a:t>Undulator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2" name="Up-Down Arrow 11"/>
          <p:cNvSpPr/>
          <p:nvPr/>
        </p:nvSpPr>
        <p:spPr>
          <a:xfrm>
            <a:off x="2642145" y="2188662"/>
            <a:ext cx="317510" cy="623713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539635" y="2386301"/>
            <a:ext cx="518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Gate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98670" y="6089700"/>
            <a:ext cx="2307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 smtClean="0"/>
              <a:t>Courtesy of: A. Beckmann</a:t>
            </a:r>
            <a:endParaRPr lang="en-US" sz="1400" i="1" dirty="0"/>
          </a:p>
        </p:txBody>
      </p:sp>
      <p:pic>
        <p:nvPicPr>
          <p:cNvPr id="15" name="Picture 14" descr="pipeline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4" b="45819"/>
          <a:stretch/>
        </p:blipFill>
        <p:spPr>
          <a:xfrm>
            <a:off x="5647140" y="1359371"/>
            <a:ext cx="2226463" cy="26664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54441" t="20371"/>
          <a:stretch/>
        </p:blipFill>
        <p:spPr>
          <a:xfrm>
            <a:off x="6173481" y="3197943"/>
            <a:ext cx="2490002" cy="2541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85217" y="2381447"/>
            <a:ext cx="145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1" dirty="0" smtClean="0"/>
              <a:t>Karabo GUI</a:t>
            </a:r>
            <a:endParaRPr lang="en-US" sz="1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45951" y="4575086"/>
            <a:ext cx="85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1" dirty="0" smtClean="0"/>
              <a:t>JDDD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2441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21" y="1177686"/>
            <a:ext cx="7869707" cy="499139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smtClean="0"/>
              <a:t>Starting to have a system that gets our users going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Beckhoff integration (motors, valves, pumps, etc.)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Electronics integration (digitizers, FPGAs)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DOOCS integration (slow control aspects)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2D </a:t>
            </a:r>
            <a:r>
              <a:rPr lang="en-US" sz="1800" dirty="0"/>
              <a:t>p</a:t>
            </a:r>
            <a:r>
              <a:rPr lang="en-US" sz="1800" dirty="0" smtClean="0"/>
              <a:t>ixel detector integration (</a:t>
            </a:r>
            <a:r>
              <a:rPr lang="en-US" sz="1800" dirty="0" smtClean="0">
                <a:solidFill>
                  <a:srgbClr val="008000"/>
                </a:solidFill>
              </a:rPr>
              <a:t>LPD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6600"/>
                </a:solidFill>
              </a:rPr>
              <a:t>DSSC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AGIPD</a:t>
            </a:r>
            <a:r>
              <a:rPr lang="en-US" sz="1800" dirty="0" smtClean="0"/>
              <a:t>)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Commercial systems integration (cameras, HV, SCPI devices, etc.)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Lots of features and many bugs on our lists, working on that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Have to categorize user’s wishes and fix the final interfaces</a:t>
            </a:r>
          </a:p>
          <a:p>
            <a:pPr lvl="1">
              <a:lnSpc>
                <a:spcPct val="110000"/>
              </a:lnSpc>
            </a:pPr>
            <a:r>
              <a:rPr lang="en-US" sz="1800" i="1" dirty="0" smtClean="0"/>
              <a:t>“I do not want a GUI, it must be like SPEC!”</a:t>
            </a:r>
          </a:p>
          <a:p>
            <a:pPr lvl="1">
              <a:lnSpc>
                <a:spcPct val="110000"/>
              </a:lnSpc>
            </a:pPr>
            <a:r>
              <a:rPr lang="en-US" sz="1800" i="1" dirty="0" smtClean="0"/>
              <a:t>“What command-line? I just want to click move!”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Exercise larger systems (higher levels of abstraction)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Installation, version compatibility (h/w, f/w, s/w), updates, maintenance, support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Stability (months), broker clustering, fail-over strategies, backups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0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55370" y="1173531"/>
            <a:ext cx="4657406" cy="3724097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Karabo contributors (internal)</a:t>
            </a:r>
          </a:p>
          <a:p>
            <a:pPr>
              <a:buNone/>
            </a:pPr>
            <a:r>
              <a:rPr lang="en-US" sz="1800" dirty="0" smtClean="0"/>
              <a:t>K. </a:t>
            </a:r>
            <a:r>
              <a:rPr lang="en-US" sz="1800" dirty="0" err="1" smtClean="0"/>
              <a:t>Wrona</a:t>
            </a:r>
            <a:r>
              <a:rPr lang="en-US" sz="1800" dirty="0" smtClean="0"/>
              <a:t> 	S. </a:t>
            </a:r>
            <a:r>
              <a:rPr lang="en-US" sz="1800" dirty="0" err="1" smtClean="0"/>
              <a:t>Esenov</a:t>
            </a:r>
            <a:endParaRPr lang="en-US" sz="1800" dirty="0"/>
          </a:p>
          <a:p>
            <a:pPr>
              <a:buNone/>
            </a:pPr>
            <a:r>
              <a:rPr lang="en-US" sz="1800" dirty="0" smtClean="0"/>
              <a:t>K. </a:t>
            </a:r>
            <a:r>
              <a:rPr lang="en-US" sz="1800" dirty="0" err="1" smtClean="0"/>
              <a:t>Weger</a:t>
            </a:r>
            <a:r>
              <a:rPr lang="en-US" sz="1800" dirty="0" smtClean="0"/>
              <a:t>	J. </a:t>
            </a:r>
            <a:r>
              <a:rPr lang="en-US" sz="1800" dirty="0" err="1" smtClean="0"/>
              <a:t>Szuba</a:t>
            </a:r>
            <a:endParaRPr lang="en-US" sz="1800" dirty="0"/>
          </a:p>
          <a:p>
            <a:pPr>
              <a:buNone/>
            </a:pPr>
            <a:r>
              <a:rPr lang="en-US" sz="1800" dirty="0" smtClean="0"/>
              <a:t>D. </a:t>
            </a:r>
            <a:r>
              <a:rPr lang="en-US" sz="1800" dirty="0" err="1" smtClean="0"/>
              <a:t>Boukhelef</a:t>
            </a:r>
            <a:r>
              <a:rPr lang="en-US" sz="1800" dirty="0" smtClean="0"/>
              <a:t>	I. </a:t>
            </a:r>
            <a:r>
              <a:rPr lang="en-US" sz="1800" dirty="0" err="1" smtClean="0"/>
              <a:t>Kozlova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A. </a:t>
            </a:r>
            <a:r>
              <a:rPr lang="en-US" sz="1800" dirty="0" err="1" smtClean="0"/>
              <a:t>Parenti</a:t>
            </a:r>
            <a:r>
              <a:rPr lang="en-US" sz="1800" dirty="0" smtClean="0"/>
              <a:t>	L. Maia</a:t>
            </a:r>
          </a:p>
          <a:p>
            <a:pPr>
              <a:buNone/>
            </a:pPr>
            <a:r>
              <a:rPr lang="en-US" sz="1800" dirty="0" smtClean="0"/>
              <a:t>S. </a:t>
            </a:r>
            <a:r>
              <a:rPr lang="en-US" sz="1800" dirty="0" err="1" smtClean="0"/>
              <a:t>Hauf</a:t>
            </a:r>
            <a:r>
              <a:rPr lang="en-US" sz="1800" dirty="0" smtClean="0"/>
              <a:t>		M. </a:t>
            </a:r>
            <a:r>
              <a:rPr lang="en-US" sz="1800" dirty="0" err="1" smtClean="0"/>
              <a:t>Teichmann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P. </a:t>
            </a:r>
            <a:r>
              <a:rPr lang="en-US" sz="1800" dirty="0" err="1" smtClean="0"/>
              <a:t>Gessler</a:t>
            </a:r>
            <a:r>
              <a:rPr lang="en-US" sz="1800" dirty="0"/>
              <a:t>	</a:t>
            </a:r>
            <a:r>
              <a:rPr lang="en-US" sz="1800" dirty="0" smtClean="0"/>
              <a:t>N. Coppola	</a:t>
            </a:r>
          </a:p>
          <a:p>
            <a:pPr>
              <a:buNone/>
            </a:pPr>
            <a:r>
              <a:rPr lang="en-US" sz="1800" dirty="0" smtClean="0"/>
              <a:t>J. </a:t>
            </a:r>
            <a:r>
              <a:rPr lang="en-US" sz="1800" dirty="0" err="1" smtClean="0"/>
              <a:t>Tolkiehn</a:t>
            </a:r>
            <a:r>
              <a:rPr lang="en-US" sz="1800" dirty="0"/>
              <a:t>	</a:t>
            </a:r>
            <a:r>
              <a:rPr lang="en-US" sz="1800" dirty="0" smtClean="0"/>
              <a:t>J. </a:t>
            </a:r>
            <a:r>
              <a:rPr lang="en-US" sz="1800" dirty="0" err="1" smtClean="0"/>
              <a:t>Elizondo</a:t>
            </a: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H. </a:t>
            </a:r>
            <a:r>
              <a:rPr lang="en-US" sz="1800" dirty="0" err="1" smtClean="0"/>
              <a:t>Höhne</a:t>
            </a:r>
            <a:r>
              <a:rPr lang="en-US" sz="1800" dirty="0" smtClean="0"/>
              <a:t>	A. Beckmann 	</a:t>
            </a:r>
          </a:p>
          <a:p>
            <a:pPr>
              <a:buNone/>
            </a:pPr>
            <a:r>
              <a:rPr lang="en-US" sz="1800" dirty="0" smtClean="0"/>
              <a:t>C. Youngman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55370" y="4820244"/>
            <a:ext cx="6880046" cy="176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/>
              <a:t>Karabo contributors (external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sz="1800" dirty="0" smtClean="0"/>
              <a:t>C</a:t>
            </a:r>
            <a:r>
              <a:rPr lang="en-US" sz="1800" dirty="0"/>
              <a:t>. Yoon (CFEL</a:t>
            </a:r>
            <a:r>
              <a:rPr lang="en-US" sz="1800" dirty="0" smtClean="0"/>
              <a:t>)			N. D</a:t>
            </a:r>
            <a:r>
              <a:rPr lang="en-US" sz="1800" dirty="0"/>
              <a:t>. </a:t>
            </a:r>
            <a:r>
              <a:rPr lang="en-US" sz="1800" dirty="0" err="1"/>
              <a:t>Loh</a:t>
            </a:r>
            <a:r>
              <a:rPr lang="en-US" sz="1800" dirty="0"/>
              <a:t> (SLAC)</a:t>
            </a:r>
          </a:p>
          <a:p>
            <a:pPr>
              <a:buNone/>
            </a:pPr>
            <a:r>
              <a:rPr lang="en-US" sz="1800" dirty="0"/>
              <a:t>T. Nicholls </a:t>
            </a:r>
            <a:r>
              <a:rPr lang="en-US" sz="1800" dirty="0" smtClean="0"/>
              <a:t>(LPD project)		K</a:t>
            </a:r>
            <a:r>
              <a:rPr lang="en-US" sz="1800" dirty="0"/>
              <a:t>. </a:t>
            </a:r>
            <a:r>
              <a:rPr lang="en-US" sz="1800" dirty="0" err="1"/>
              <a:t>Rehlich</a:t>
            </a:r>
            <a:r>
              <a:rPr lang="en-US" sz="1800" dirty="0"/>
              <a:t> (DESY / DOOCS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M. </a:t>
            </a:r>
            <a:r>
              <a:rPr lang="en-US" sz="1800" dirty="0" err="1" smtClean="0"/>
              <a:t>Kirchgessner</a:t>
            </a:r>
            <a:r>
              <a:rPr lang="en-US" sz="1800" dirty="0"/>
              <a:t> </a:t>
            </a:r>
            <a:r>
              <a:rPr lang="en-US" sz="1800" dirty="0" smtClean="0"/>
              <a:t>(DSSC project) 	I. </a:t>
            </a:r>
            <a:r>
              <a:rPr lang="en-US" sz="1800" dirty="0" err="1" smtClean="0"/>
              <a:t>Sheviakov</a:t>
            </a:r>
            <a:r>
              <a:rPr lang="en-US" sz="1800" dirty="0" smtClean="0"/>
              <a:t> (AGIPD project)</a:t>
            </a:r>
            <a:endParaRPr lang="en-US" sz="18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7B91-C1AD-4A19-8089-81E1B2B1A91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Picture 4" descr="tgimage_c5_p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860" y="1414856"/>
            <a:ext cx="3538916" cy="3527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2347" y="5348836"/>
            <a:ext cx="398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Thank you for your kind attention.</a:t>
            </a:r>
            <a:endParaRPr lang="de-DE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Burkhard Heisen (WP76)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74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7B91-C1AD-4A19-8089-81E1B2B1A91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50417" y="2767014"/>
            <a:ext cx="377539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/>
            <a:r>
              <a:rPr lang="en-US" dirty="0" smtClean="0"/>
              <a:t>Architecture in analogy</a:t>
            </a:r>
          </a:p>
          <a:p>
            <a:pPr marL="271463" indent="-271463"/>
            <a:r>
              <a:rPr lang="en-US" dirty="0" smtClean="0"/>
              <a:t>Context based authentication</a:t>
            </a:r>
          </a:p>
          <a:p>
            <a:pPr marL="271463" indent="-271463"/>
            <a:r>
              <a:rPr lang="en-US" dirty="0" smtClean="0"/>
              <a:t>Workflow concepts</a:t>
            </a:r>
          </a:p>
          <a:p>
            <a:pPr marL="271463" indent="-271463"/>
            <a:r>
              <a:rPr lang="en-US" dirty="0" smtClean="0"/>
              <a:t>Graphical workflow assembly</a:t>
            </a:r>
          </a:p>
        </p:txBody>
      </p:sp>
    </p:spTree>
    <p:extLst>
      <p:ext uri="{BB962C8B-B14F-4D97-AF65-F5344CB8AC3E}">
        <p14:creationId xmlns:p14="http://schemas.microsoft.com/office/powerpoint/2010/main" val="1411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3120" r="19096" b="8161"/>
          <a:stretch/>
        </p:blipFill>
        <p:spPr>
          <a:xfrm>
            <a:off x="7549201" y="2226983"/>
            <a:ext cx="1328753" cy="211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Karabo? - Lets draw an analogy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1" y="1332798"/>
            <a:ext cx="3193174" cy="1089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3773" y="2375167"/>
            <a:ext cx="20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 smtClean="0"/>
              <a:t>Karabo devices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685" y="5314271"/>
            <a:ext cx="2342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 smtClean="0"/>
              <a:t>Karabo framework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3120" r="19096" b="8161"/>
          <a:stretch/>
        </p:blipFill>
        <p:spPr>
          <a:xfrm>
            <a:off x="6184706" y="1156524"/>
            <a:ext cx="1328753" cy="2111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3120" r="19096" b="8161"/>
          <a:stretch/>
        </p:blipFill>
        <p:spPr>
          <a:xfrm>
            <a:off x="6196931" y="3285224"/>
            <a:ext cx="1328753" cy="21118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02492" y="5467130"/>
            <a:ext cx="289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i="1" dirty="0" smtClean="0"/>
              <a:t>Karabo device-server running devices</a:t>
            </a:r>
            <a:endParaRPr lang="en-US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974064" y="2203080"/>
            <a:ext cx="2927252" cy="2598524"/>
            <a:chOff x="3032859" y="2908577"/>
            <a:chExt cx="2927252" cy="25985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6864" y="2908577"/>
              <a:ext cx="2596747" cy="18242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032859" y="4737660"/>
              <a:ext cx="29272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i="1" dirty="0" smtClean="0"/>
                <a:t>Karabo central services</a:t>
              </a:r>
            </a:p>
            <a:p>
              <a:pPr algn="ctr">
                <a:buNone/>
              </a:pPr>
              <a:r>
                <a:rPr lang="en-US" i="1" dirty="0" smtClean="0"/>
                <a:t>(archive, database)</a:t>
              </a:r>
              <a:endParaRPr lang="en-US" i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19" y="3556208"/>
            <a:ext cx="1813175" cy="1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448" y="541338"/>
            <a:ext cx="7283450" cy="481012"/>
          </a:xfrm>
        </p:spPr>
        <p:txBody>
          <a:bodyPr/>
          <a:lstStyle/>
          <a:p>
            <a:r>
              <a:rPr lang="en-US" dirty="0" smtClean="0"/>
              <a:t>Before you even start: Login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5408" y="1186040"/>
            <a:ext cx="8815171" cy="5010348"/>
            <a:chOff x="105408" y="1186040"/>
            <a:chExt cx="8815171" cy="5010348"/>
          </a:xfrm>
        </p:grpSpPr>
        <p:grpSp>
          <p:nvGrpSpPr>
            <p:cNvPr id="30" name="Group 29"/>
            <p:cNvGrpSpPr/>
            <p:nvPr/>
          </p:nvGrpSpPr>
          <p:grpSpPr>
            <a:xfrm>
              <a:off x="105408" y="1319690"/>
              <a:ext cx="8815171" cy="4876698"/>
              <a:chOff x="105408" y="1319690"/>
              <a:chExt cx="8815171" cy="487669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221293" y="1319690"/>
                <a:ext cx="3280873" cy="1619871"/>
                <a:chOff x="4298269" y="3248367"/>
                <a:chExt cx="3280873" cy="2024202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4308334" y="3674445"/>
                  <a:ext cx="3259871" cy="116149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600" dirty="0" smtClean="0">
                      <a:latin typeface="Courier"/>
                      <a:cs typeface="Courier"/>
                    </a:rPr>
                    <a:t>Header […]</a:t>
                  </a:r>
                </a:p>
                <a:p>
                  <a:pPr>
                    <a:buNone/>
                  </a:pPr>
                  <a:r>
                    <a:rPr lang="en-US" sz="1600" dirty="0" smtClean="0">
                      <a:latin typeface="Courier"/>
                      <a:cs typeface="Courier"/>
                    </a:rPr>
                    <a:t>__</a:t>
                  </a:r>
                  <a:r>
                    <a:rPr lang="en-US" sz="1600" dirty="0" err="1" smtClean="0">
                      <a:latin typeface="Courier"/>
                      <a:cs typeface="Courier"/>
                    </a:rPr>
                    <a:t>uid</a:t>
                  </a:r>
                  <a:r>
                    <a:rPr lang="en-US" sz="1600" dirty="0" smtClean="0">
                      <a:latin typeface="Courier"/>
                      <a:cs typeface="Courier"/>
                    </a:rPr>
                    <a:t>=42</a:t>
                  </a:r>
                </a:p>
                <a:p>
                  <a:pPr>
                    <a:buNone/>
                  </a:pPr>
                  <a:r>
                    <a:rPr lang="en-US" sz="1600" dirty="0" smtClean="0">
                      <a:latin typeface="Courier"/>
                      <a:cs typeface="Courier"/>
                    </a:rPr>
                    <a:t>__</a:t>
                  </a:r>
                  <a:r>
                    <a:rPr lang="en-US" sz="1600" dirty="0" err="1" smtClean="0">
                      <a:latin typeface="Courier"/>
                      <a:cs typeface="Courier"/>
                    </a:rPr>
                    <a:t>accessLevel</a:t>
                  </a:r>
                  <a:r>
                    <a:rPr lang="en-US" sz="1600" dirty="0" smtClean="0">
                      <a:latin typeface="Courier"/>
                      <a:cs typeface="Courier"/>
                    </a:rPr>
                    <a:t>=“admin”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308237" y="4840260"/>
                  <a:ext cx="3270905" cy="423059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600" dirty="0" smtClean="0">
                      <a:latin typeface="Courier"/>
                      <a:cs typeface="Courier"/>
                    </a:rPr>
                    <a:t>Body […]</a:t>
                  </a:r>
                </a:p>
              </p:txBody>
            </p:sp>
            <p:sp>
              <p:nvSpPr>
                <p:cNvPr id="19" name="Folded Corner 18"/>
                <p:cNvSpPr/>
                <p:nvPr/>
              </p:nvSpPr>
              <p:spPr>
                <a:xfrm rot="10800000">
                  <a:off x="4298269" y="3375639"/>
                  <a:ext cx="3280687" cy="1896930"/>
                </a:xfrm>
                <a:prstGeom prst="foldedCorner">
                  <a:avLst/>
                </a:prstGeom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124321" y="3248367"/>
                  <a:ext cx="19520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600" i="1" dirty="0" smtClean="0">
                      <a:latin typeface="Courier"/>
                      <a:cs typeface="Courier"/>
                    </a:rPr>
                    <a:t>Broker-Message</a:t>
                  </a:r>
                  <a:endParaRPr lang="en-US" sz="1600" i="1" dirty="0">
                    <a:latin typeface="Courier"/>
                    <a:cs typeface="Courier"/>
                  </a:endParaRPr>
                </a:p>
              </p:txBody>
            </p:sp>
          </p:grpSp>
          <p:sp>
            <p:nvSpPr>
              <p:cNvPr id="23" name="Can 22"/>
              <p:cNvSpPr/>
              <p:nvPr/>
            </p:nvSpPr>
            <p:spPr bwMode="auto">
              <a:xfrm>
                <a:off x="7713180" y="1481338"/>
                <a:ext cx="227001" cy="1487983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25" name="Straight Connector 24"/>
              <p:cNvCxnSpPr>
                <a:endCxn id="23" idx="2"/>
              </p:cNvCxnSpPr>
              <p:nvPr/>
            </p:nvCxnSpPr>
            <p:spPr bwMode="auto">
              <a:xfrm flipV="1">
                <a:off x="3900314" y="2225330"/>
                <a:ext cx="3812866" cy="2313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4" name="Group 34"/>
              <p:cNvGrpSpPr/>
              <p:nvPr/>
            </p:nvGrpSpPr>
            <p:grpSpPr>
              <a:xfrm>
                <a:off x="7425691" y="3933542"/>
                <a:ext cx="842119" cy="787848"/>
                <a:chOff x="5103377" y="1971806"/>
                <a:chExt cx="842119" cy="787848"/>
              </a:xfrm>
            </p:grpSpPr>
            <p:sp>
              <p:nvSpPr>
                <p:cNvPr id="45" name="Rounded Rectangle 44"/>
                <p:cNvSpPr/>
                <p:nvPr/>
              </p:nvSpPr>
              <p:spPr bwMode="auto">
                <a:xfrm>
                  <a:off x="5605630" y="2419788"/>
                  <a:ext cx="339866" cy="339866"/>
                </a:xfrm>
                <a:prstGeom prst="roundRect">
                  <a:avLst/>
                </a:prstGeom>
                <a:solidFill>
                  <a:srgbClr val="83BEA7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5103377" y="1971806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00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Device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cxnSp>
            <p:nvCxnSpPr>
              <p:cNvPr id="47" name="Straight Connector 46"/>
              <p:cNvCxnSpPr>
                <a:stCxn id="46" idx="0"/>
                <a:endCxn id="23" idx="3"/>
              </p:cNvCxnSpPr>
              <p:nvPr/>
            </p:nvCxnSpPr>
            <p:spPr bwMode="auto">
              <a:xfrm flipV="1">
                <a:off x="7818155" y="2969321"/>
                <a:ext cx="8526" cy="96422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3691414" y="3638665"/>
                <a:ext cx="5229165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/>
                  <a:t>Locking:</a:t>
                </a:r>
              </a:p>
              <a:p>
                <a:pPr>
                  <a:buNone/>
                </a:pPr>
                <a:r>
                  <a:rPr lang="en-US" sz="1300" dirty="0">
                    <a:latin typeface="Courier"/>
                    <a:cs typeface="Courier"/>
                  </a:rPr>
                  <a:t>i</a:t>
                </a:r>
                <a:r>
                  <a:rPr lang="en-US" sz="1300" dirty="0" smtClean="0">
                    <a:latin typeface="Courier"/>
                    <a:cs typeface="Courier"/>
                  </a:rPr>
                  <a:t>f is locked:</a:t>
                </a:r>
              </a:p>
              <a:p>
                <a:pPr>
                  <a:buNone/>
                </a:pPr>
                <a:r>
                  <a:rPr lang="en-US" sz="1300" dirty="0">
                    <a:latin typeface="Courier"/>
                    <a:cs typeface="Courier"/>
                  </a:rPr>
                  <a:t> </a:t>
                </a:r>
                <a:r>
                  <a:rPr lang="en-US" sz="1300" dirty="0" smtClean="0">
                    <a:latin typeface="Courier"/>
                    <a:cs typeface="Courier"/>
                  </a:rPr>
                  <a:t>   if is </a:t>
                </a:r>
                <a:r>
                  <a:rPr lang="en-US" sz="1300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__</a:t>
                </a:r>
                <a:r>
                  <a:rPr lang="en-US" sz="1300" dirty="0" err="1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uid</a:t>
                </a:r>
                <a:r>
                  <a:rPr lang="en-US" sz="1300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 </a:t>
                </a:r>
                <a:r>
                  <a:rPr lang="en-US" sz="1300" dirty="0" smtClean="0">
                    <a:latin typeface="Courier"/>
                    <a:cs typeface="Courier"/>
                  </a:rPr>
                  <a:t>== </a:t>
                </a:r>
                <a:r>
                  <a:rPr lang="en-US" sz="1300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owner</a:t>
                </a:r>
                <a:r>
                  <a:rPr lang="en-US" sz="1300" dirty="0" smtClean="0">
                    <a:latin typeface="Courier"/>
                    <a:cs typeface="Courier"/>
                  </a:rPr>
                  <a:t> then </a:t>
                </a:r>
                <a:r>
                  <a:rPr lang="en-US" sz="1300" dirty="0" smtClean="0">
                    <a:solidFill>
                      <a:srgbClr val="008000"/>
                    </a:solidFill>
                    <a:latin typeface="Courier"/>
                    <a:cs typeface="Courier"/>
                  </a:rPr>
                  <a:t>ok</a:t>
                </a:r>
              </a:p>
              <a:p>
                <a:pPr>
                  <a:buNone/>
                </a:pPr>
                <a:endParaRPr lang="en-US" sz="1400" dirty="0" smtClean="0">
                  <a:latin typeface="Courier"/>
                  <a:cs typeface="Courier"/>
                </a:endParaRPr>
              </a:p>
              <a:p>
                <a:pPr>
                  <a:buNone/>
                </a:pPr>
                <a:r>
                  <a:rPr lang="en-US" sz="1400" b="1" dirty="0" smtClean="0"/>
                  <a:t>Access control:</a:t>
                </a:r>
              </a:p>
              <a:p>
                <a:pPr>
                  <a:buNone/>
                </a:pPr>
                <a:r>
                  <a:rPr lang="en-US" sz="1300" i="1" dirty="0">
                    <a:latin typeface="Courier"/>
                    <a:cs typeface="Courier"/>
                  </a:rPr>
                  <a:t>i</a:t>
                </a:r>
                <a:r>
                  <a:rPr lang="en-US" sz="1300" i="1" dirty="0" smtClean="0">
                    <a:latin typeface="Courier"/>
                    <a:cs typeface="Courier"/>
                  </a:rPr>
                  <a:t>f </a:t>
                </a:r>
                <a:r>
                  <a:rPr lang="en-US" sz="1300" i="1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__</a:t>
                </a:r>
                <a:r>
                  <a:rPr lang="en-US" sz="1300" i="1" dirty="0" err="1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accessLevel</a:t>
                </a:r>
                <a:r>
                  <a:rPr lang="en-US" sz="1300" i="1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 </a:t>
                </a:r>
                <a:r>
                  <a:rPr lang="en-US" sz="1300" i="1" dirty="0">
                    <a:latin typeface="Courier"/>
                    <a:cs typeface="Courier"/>
                  </a:rPr>
                  <a:t>&gt;</a:t>
                </a:r>
                <a:r>
                  <a:rPr lang="en-US" sz="1300" i="1" dirty="0" smtClean="0">
                    <a:latin typeface="Courier"/>
                    <a:cs typeface="Courier"/>
                  </a:rPr>
                  <a:t>=</a:t>
                </a:r>
                <a:r>
                  <a:rPr lang="en-US" sz="1300" i="1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 visibility</a:t>
                </a:r>
                <a:r>
                  <a:rPr lang="en-US" sz="1300" dirty="0" smtClean="0">
                    <a:latin typeface="Courier"/>
                    <a:cs typeface="Courier"/>
                  </a:rPr>
                  <a:t>:</a:t>
                </a:r>
              </a:p>
              <a:p>
                <a:pPr>
                  <a:buNone/>
                </a:pPr>
                <a:r>
                  <a:rPr lang="en-US" sz="1300" i="1" dirty="0">
                    <a:latin typeface="Courier"/>
                    <a:cs typeface="Courier"/>
                  </a:rPr>
                  <a:t> </a:t>
                </a:r>
                <a:r>
                  <a:rPr lang="en-US" sz="1300" i="1" dirty="0" smtClean="0">
                    <a:latin typeface="Courier"/>
                    <a:cs typeface="Courier"/>
                  </a:rPr>
                  <a:t>   if </a:t>
                </a:r>
                <a:r>
                  <a:rPr lang="en-US" sz="1300" i="1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__</a:t>
                </a:r>
                <a:r>
                  <a:rPr lang="en-US" sz="1300" i="1" dirty="0" err="1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accessLevel</a:t>
                </a:r>
                <a:r>
                  <a:rPr lang="en-US" sz="1300" i="1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 </a:t>
                </a:r>
                <a:r>
                  <a:rPr lang="en-US" sz="1300" i="1" dirty="0" smtClean="0">
                    <a:latin typeface="Courier"/>
                    <a:cs typeface="Courier"/>
                  </a:rPr>
                  <a:t>&gt;=</a:t>
                </a:r>
                <a:r>
                  <a:rPr lang="en-US" sz="1300" i="1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 </a:t>
                </a:r>
                <a:r>
                  <a:rPr lang="en-US" sz="1300" i="1" dirty="0" err="1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param.accessLevel</a:t>
                </a:r>
                <a:r>
                  <a:rPr lang="en-US" sz="1300" i="1" dirty="0" smtClean="0">
                    <a:solidFill>
                      <a:srgbClr val="000090"/>
                    </a:solidFill>
                    <a:latin typeface="Courier"/>
                    <a:cs typeface="Courier"/>
                  </a:rPr>
                  <a:t> </a:t>
                </a:r>
                <a:r>
                  <a:rPr lang="en-US" sz="1300" i="1" dirty="0" smtClean="0">
                    <a:latin typeface="Courier"/>
                    <a:cs typeface="Courier"/>
                  </a:rPr>
                  <a:t>then </a:t>
                </a:r>
                <a:r>
                  <a:rPr lang="en-US" sz="1300" i="1" dirty="0" smtClean="0">
                    <a:solidFill>
                      <a:srgbClr val="008000"/>
                    </a:solidFill>
                    <a:latin typeface="Courier"/>
                    <a:cs typeface="Courier"/>
                  </a:rPr>
                  <a:t>ok</a:t>
                </a: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011392" y="1705868"/>
                <a:ext cx="1015441" cy="975351"/>
                <a:chOff x="3912326" y="4819317"/>
                <a:chExt cx="930453" cy="917891"/>
              </a:xfrm>
            </p:grpSpPr>
            <p:sp>
              <p:nvSpPr>
                <p:cNvPr id="40" name="Diamond 39"/>
                <p:cNvSpPr/>
                <p:nvPr/>
              </p:nvSpPr>
              <p:spPr>
                <a:xfrm>
                  <a:off x="4379863" y="4819317"/>
                  <a:ext cx="462916" cy="462916"/>
                </a:xfrm>
                <a:prstGeom prst="diamond">
                  <a:avLst/>
                </a:prstGeom>
                <a:solidFill>
                  <a:schemeClr val="accent5">
                    <a:alpha val="63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3912326" y="4922686"/>
                  <a:ext cx="814523" cy="81452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GUI-</a:t>
                  </a:r>
                  <a:r>
                    <a:rPr lang="en-US" sz="1200" dirty="0" err="1" smtClean="0"/>
                    <a:t>Srv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cxnSp>
            <p:nvCxnSpPr>
              <p:cNvPr id="42" name="Straight Connector 41"/>
              <p:cNvCxnSpPr>
                <a:endCxn id="41" idx="2"/>
              </p:cNvCxnSpPr>
              <p:nvPr/>
            </p:nvCxnSpPr>
            <p:spPr bwMode="auto">
              <a:xfrm>
                <a:off x="2657507" y="2245826"/>
                <a:ext cx="353885" cy="263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8" name="Group 27"/>
              <p:cNvGrpSpPr/>
              <p:nvPr/>
            </p:nvGrpSpPr>
            <p:grpSpPr>
              <a:xfrm>
                <a:off x="105408" y="1744860"/>
                <a:ext cx="4950911" cy="4451528"/>
                <a:chOff x="105408" y="1744860"/>
                <a:chExt cx="4950911" cy="4451528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207587" y="4962470"/>
                  <a:ext cx="1106235" cy="657420"/>
                  <a:chOff x="3324189" y="5597434"/>
                  <a:chExt cx="1106235" cy="657420"/>
                </a:xfrm>
              </p:grpSpPr>
              <p:sp>
                <p:nvSpPr>
                  <p:cNvPr id="8" name="Can 7"/>
                  <p:cNvSpPr/>
                  <p:nvPr/>
                </p:nvSpPr>
                <p:spPr>
                  <a:xfrm>
                    <a:off x="3645257" y="5597434"/>
                    <a:ext cx="492144" cy="340480"/>
                  </a:xfrm>
                  <a:prstGeom prst="can">
                    <a:avLst/>
                  </a:prstGeom>
                  <a:solidFill>
                    <a:srgbClr val="839BBE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324189" y="5947077"/>
                    <a:ext cx="110623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i="1" dirty="0" smtClean="0"/>
                      <a:t>Central DB</a:t>
                    </a: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952511" y="5630079"/>
                  <a:ext cx="4103808" cy="566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AutoNum type="arabicPeriod"/>
                  </a:pPr>
                  <a:r>
                    <a:rPr lang="en-US" sz="1400" i="1" dirty="0" smtClean="0"/>
                    <a:t>Authorizes</a:t>
                  </a:r>
                </a:p>
                <a:p>
                  <a:pPr marL="342900" indent="-342900">
                    <a:buAutoNum type="arabicPeriod"/>
                  </a:pPr>
                  <a:r>
                    <a:rPr lang="en-US" sz="1400" i="1" dirty="0" smtClean="0"/>
                    <a:t>Computes context based access levels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010809" y="3055038"/>
                  <a:ext cx="1505096" cy="1858971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i="1" dirty="0"/>
                    <a:t>u</a:t>
                  </a:r>
                  <a:r>
                    <a:rPr lang="en-US" sz="1400" i="1" dirty="0" smtClean="0"/>
                    <a:t>sername</a:t>
                  </a:r>
                </a:p>
                <a:p>
                  <a:pPr algn="ctr">
                    <a:buNone/>
                  </a:pPr>
                  <a:r>
                    <a:rPr lang="en-US" sz="1400" i="1" dirty="0"/>
                    <a:t>p</a:t>
                  </a:r>
                  <a:r>
                    <a:rPr lang="en-US" sz="1400" i="1" dirty="0" smtClean="0"/>
                    <a:t>assword</a:t>
                  </a:r>
                </a:p>
                <a:p>
                  <a:pPr algn="ctr">
                    <a:buNone/>
                  </a:pPr>
                  <a:r>
                    <a:rPr lang="en-US" sz="1400" i="1" dirty="0"/>
                    <a:t>p</a:t>
                  </a:r>
                  <a:r>
                    <a:rPr lang="en-US" sz="1400" i="1" dirty="0" smtClean="0"/>
                    <a:t>rovider</a:t>
                  </a:r>
                </a:p>
                <a:p>
                  <a:pPr algn="ctr">
                    <a:buNone/>
                  </a:pPr>
                  <a:r>
                    <a:rPr lang="en-US" sz="1400" i="1" dirty="0" err="1"/>
                    <a:t>ownIP</a:t>
                  </a:r>
                  <a:r>
                    <a:rPr lang="en-US" sz="1400" i="1" dirty="0" smtClean="0"/>
                    <a:t>*</a:t>
                  </a:r>
                </a:p>
                <a:p>
                  <a:pPr algn="ctr">
                    <a:buNone/>
                  </a:pPr>
                  <a:r>
                    <a:rPr lang="en-US" sz="1400" i="1" dirty="0" err="1" smtClean="0"/>
                    <a:t>brokerHost</a:t>
                  </a:r>
                  <a:r>
                    <a:rPr lang="en-US" sz="1400" i="1" dirty="0"/>
                    <a:t>*</a:t>
                  </a:r>
                  <a:endParaRPr lang="en-US" sz="1400" i="1" dirty="0" smtClean="0"/>
                </a:p>
                <a:p>
                  <a:pPr algn="ctr">
                    <a:buNone/>
                  </a:pPr>
                  <a:r>
                    <a:rPr lang="en-US" sz="1400" i="1" dirty="0" err="1" smtClean="0"/>
                    <a:t>brokerPort</a:t>
                  </a:r>
                  <a:r>
                    <a:rPr lang="en-US" sz="1400" i="1" dirty="0" smtClean="0"/>
                    <a:t>*</a:t>
                  </a:r>
                </a:p>
                <a:p>
                  <a:pPr algn="ctr">
                    <a:buNone/>
                  </a:pPr>
                  <a:r>
                    <a:rPr lang="en-US" sz="1400" i="1" dirty="0" err="1" smtClean="0"/>
                    <a:t>brokerTopic</a:t>
                  </a:r>
                  <a:r>
                    <a:rPr lang="en-US" sz="1400" i="1" dirty="0" smtClean="0"/>
                    <a:t>*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05408" y="3395568"/>
                  <a:ext cx="1764256" cy="1083374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i="1" dirty="0" err="1" smtClean="0"/>
                    <a:t>userId</a:t>
                  </a:r>
                  <a:endParaRPr lang="en-US" sz="1400" i="1" dirty="0" smtClean="0"/>
                </a:p>
                <a:p>
                  <a:pPr algn="ctr">
                    <a:buNone/>
                  </a:pPr>
                  <a:r>
                    <a:rPr lang="en-US" sz="1400" i="1" dirty="0" err="1" smtClean="0"/>
                    <a:t>sessionToken</a:t>
                  </a:r>
                  <a:endParaRPr lang="en-US" sz="1400" i="1" dirty="0" smtClean="0"/>
                </a:p>
                <a:p>
                  <a:pPr algn="ctr">
                    <a:buNone/>
                  </a:pPr>
                  <a:r>
                    <a:rPr lang="en-US" sz="1400" i="1" dirty="0" err="1" smtClean="0"/>
                    <a:t>defaultAccessLevel</a:t>
                  </a:r>
                  <a:endParaRPr lang="en-US" sz="1400" i="1" dirty="0" smtClean="0"/>
                </a:p>
                <a:p>
                  <a:pPr algn="ctr">
                    <a:buNone/>
                  </a:pPr>
                  <a:r>
                    <a:rPr lang="en-US" sz="1400" i="1" dirty="0" err="1" smtClean="0"/>
                    <a:t>accessList</a:t>
                  </a:r>
                  <a:endParaRPr lang="en-US" sz="1400" i="1" dirty="0" smtClean="0"/>
                </a:p>
              </p:txBody>
            </p:sp>
            <p:cxnSp>
              <p:nvCxnSpPr>
                <p:cNvPr id="13" name="Curved Connector 12"/>
                <p:cNvCxnSpPr>
                  <a:endCxn id="11" idx="0"/>
                </p:cNvCxnSpPr>
                <p:nvPr/>
              </p:nvCxnSpPr>
              <p:spPr bwMode="auto">
                <a:xfrm rot="16200000" flipH="1">
                  <a:off x="2193970" y="2485651"/>
                  <a:ext cx="318740" cy="820033"/>
                </a:xfrm>
                <a:prstGeom prst="curvedConnector3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" name="Curved Connector 13"/>
                <p:cNvCxnSpPr>
                  <a:stCxn id="11" idx="2"/>
                  <a:endCxn id="8" idx="4"/>
                </p:cNvCxnSpPr>
                <p:nvPr/>
              </p:nvCxnSpPr>
              <p:spPr bwMode="auto">
                <a:xfrm rot="5400000">
                  <a:off x="2282728" y="4652080"/>
                  <a:ext cx="218701" cy="742558"/>
                </a:xfrm>
                <a:prstGeom prst="curvedConnector2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Curved Connector 14"/>
                <p:cNvCxnSpPr>
                  <a:stCxn id="8" idx="2"/>
                  <a:endCxn id="12" idx="2"/>
                </p:cNvCxnSpPr>
                <p:nvPr/>
              </p:nvCxnSpPr>
              <p:spPr bwMode="auto">
                <a:xfrm rot="10800000">
                  <a:off x="987537" y="4478942"/>
                  <a:ext cx="541119" cy="653768"/>
                </a:xfrm>
                <a:prstGeom prst="curvedConnector2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Curved Connector 15"/>
                <p:cNvCxnSpPr>
                  <a:stCxn id="12" idx="0"/>
                </p:cNvCxnSpPr>
                <p:nvPr/>
              </p:nvCxnSpPr>
              <p:spPr bwMode="auto">
                <a:xfrm rot="5400000" flipH="1" flipV="1">
                  <a:off x="1135795" y="2588039"/>
                  <a:ext cx="659270" cy="95578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198185" y="1744860"/>
                  <a:ext cx="108615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i="1" dirty="0" smtClean="0"/>
                    <a:t>GUI or CLI</a:t>
                  </a:r>
                </a:p>
              </p:txBody>
            </p:sp>
          </p:grpSp>
        </p:grpSp>
        <p:pic>
          <p:nvPicPr>
            <p:cNvPr id="32" name="Picture 31" descr="Screenshot-Logi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368" y="1186040"/>
              <a:ext cx="1408141" cy="1553583"/>
            </a:xfrm>
            <a:prstGeom prst="rect">
              <a:avLst/>
            </a:prstGeom>
          </p:spPr>
        </p:pic>
      </p:grpSp>
      <p:sp>
        <p:nvSpPr>
          <p:cNvPr id="48" name="5-Point Star 47"/>
          <p:cNvSpPr/>
          <p:nvPr/>
        </p:nvSpPr>
        <p:spPr>
          <a:xfrm>
            <a:off x="4526240" y="3608870"/>
            <a:ext cx="152864" cy="129341"/>
          </a:xfrm>
          <a:prstGeom prst="star5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2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Karabo will be used for the photon beam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766"/>
          <a:stretch/>
        </p:blipFill>
        <p:spPr>
          <a:xfrm>
            <a:off x="1019861" y="1497230"/>
            <a:ext cx="6445515" cy="3672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146"/>
          <a:stretch/>
        </p:blipFill>
        <p:spPr>
          <a:xfrm>
            <a:off x="146287" y="4051431"/>
            <a:ext cx="3962400" cy="2240855"/>
          </a:xfrm>
          <a:prstGeom prst="rect">
            <a:avLst/>
          </a:prstGeom>
        </p:spPr>
      </p:pic>
      <p:pic>
        <p:nvPicPr>
          <p:cNvPr id="8" name="Picture 3" descr="world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02" y="1154186"/>
            <a:ext cx="2707563" cy="169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7031812" y="1740227"/>
            <a:ext cx="364524" cy="811314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950922" y="2516267"/>
            <a:ext cx="966585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i="1" dirty="0" smtClean="0"/>
              <a:t>Hamburg</a:t>
            </a:r>
          </a:p>
          <a:p>
            <a:pPr algn="ctr">
              <a:buNone/>
            </a:pPr>
            <a:r>
              <a:rPr lang="en-US" sz="1400" i="1" dirty="0" smtClean="0"/>
              <a:t>Germany</a:t>
            </a:r>
            <a:endParaRPr lang="en-US" sz="14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6592" y="1587299"/>
            <a:ext cx="3153280" cy="1250749"/>
            <a:chOff x="2321476" y="1213071"/>
            <a:chExt cx="3153280" cy="12507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alphaModFix amt="85000"/>
            </a:blip>
            <a:srcRect l="17396" t="67412" b="6588"/>
            <a:stretch/>
          </p:blipFill>
          <p:spPr>
            <a:xfrm rot="1332872">
              <a:off x="2329572" y="1576007"/>
              <a:ext cx="3145184" cy="50319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344059">
              <a:off x="2321476" y="1213071"/>
              <a:ext cx="891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600" b="1" dirty="0" smtClean="0"/>
                <a:t>Karabo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344059">
              <a:off x="4514942" y="2125266"/>
              <a:ext cx="93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600" b="1" dirty="0" smtClean="0"/>
                <a:t>DOOCS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4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– As workflow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5627" y="1199892"/>
            <a:ext cx="5545531" cy="526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b="1" dirty="0" smtClean="0">
                <a:latin typeface="+mj-lt"/>
                <a:cs typeface="Arial"/>
              </a:rPr>
              <a:t>Devices can act as modules of a scientific workflow system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+mj-lt"/>
              </a:rPr>
              <a:t>Configurable generic input/output channels on </a:t>
            </a:r>
            <a:r>
              <a:rPr lang="en-US" sz="1600" dirty="0">
                <a:latin typeface="+mj-lt"/>
                <a:cs typeface="Courier"/>
              </a:rPr>
              <a:t>devices </a:t>
            </a:r>
            <a:endParaRPr lang="en-US" sz="1600" dirty="0" smtClean="0">
              <a:latin typeface="+mj-lt"/>
              <a:cs typeface="Courier"/>
            </a:endParaRPr>
          </a:p>
          <a:p>
            <a:pPr lvl="1">
              <a:lnSpc>
                <a:spcPct val="120000"/>
              </a:lnSpc>
            </a:pPr>
            <a:r>
              <a:rPr lang="en-US" sz="1600" b="1" dirty="0" smtClean="0">
                <a:latin typeface="+mj-lt"/>
                <a:cs typeface="Courier"/>
              </a:rPr>
              <a:t>One channel</a:t>
            </a:r>
            <a:r>
              <a:rPr lang="en-US" sz="1600" dirty="0" smtClean="0">
                <a:latin typeface="+mj-lt"/>
                <a:cs typeface="Courier"/>
              </a:rPr>
              <a:t> is specific for</a:t>
            </a:r>
            <a:r>
              <a:rPr lang="en-US" sz="1600" b="1" dirty="0" smtClean="0">
                <a:latin typeface="+mj-lt"/>
                <a:cs typeface="Courier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  <a:cs typeface="Courier"/>
              </a:rPr>
              <a:t>one data structure</a:t>
            </a:r>
            <a:r>
              <a:rPr lang="en-US" sz="1600" dirty="0" smtClean="0">
                <a:latin typeface="+mj-lt"/>
                <a:cs typeface="Courier"/>
              </a:rPr>
              <a:t> (e.g. Hash, Image, File)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+mj-lt"/>
                <a:cs typeface="Courier"/>
              </a:rPr>
              <a:t>New data structures can be “registered” and are immediately usable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+mj-lt"/>
                <a:cs typeface="Courier"/>
              </a:rPr>
              <a:t>D</a:t>
            </a:r>
            <a:r>
              <a:rPr lang="en-US" sz="1600" dirty="0" smtClean="0">
                <a:latin typeface="+mj-lt"/>
                <a:cs typeface="Courier"/>
              </a:rPr>
              <a:t>evelopers just need to code the </a:t>
            </a:r>
            <a:r>
              <a:rPr lang="en-US" sz="1600" b="1" dirty="0" smtClean="0">
                <a:latin typeface="+mj-lt"/>
                <a:cs typeface="Courier"/>
              </a:rPr>
              <a:t>compute</a:t>
            </a:r>
            <a:r>
              <a:rPr lang="en-US" sz="1600" dirty="0" smtClean="0">
                <a:latin typeface="+mj-lt"/>
                <a:cs typeface="Courier"/>
              </a:rPr>
              <a:t> and (optionally) the </a:t>
            </a:r>
            <a:r>
              <a:rPr lang="en-US" sz="1600" b="1" dirty="0" err="1" smtClean="0">
                <a:latin typeface="+mj-lt"/>
                <a:cs typeface="Courier"/>
              </a:rPr>
              <a:t>endOfStream</a:t>
            </a:r>
            <a:r>
              <a:rPr lang="en-US" sz="1600" dirty="0">
                <a:latin typeface="+mj-lt"/>
                <a:cs typeface="Courier"/>
              </a:rPr>
              <a:t> </a:t>
            </a:r>
            <a:r>
              <a:rPr lang="en-US" sz="1600" dirty="0" smtClean="0">
                <a:latin typeface="+mj-lt"/>
                <a:cs typeface="Courier"/>
              </a:rPr>
              <a:t>method</a:t>
            </a:r>
            <a:endParaRPr lang="en-US" sz="1600" dirty="0">
              <a:latin typeface="+mj-lt"/>
              <a:cs typeface="Courier"/>
            </a:endParaRPr>
          </a:p>
          <a:p>
            <a:pPr lvl="1">
              <a:lnSpc>
                <a:spcPct val="12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IO</a:t>
            </a:r>
            <a:r>
              <a:rPr lang="en-US" sz="1600" dirty="0" smtClean="0">
                <a:latin typeface="+mj-lt"/>
              </a:rPr>
              <a:t> system is </a:t>
            </a:r>
            <a:r>
              <a:rPr lang="en-US" sz="1600" b="1" dirty="0" smtClean="0">
                <a:latin typeface="+mj-lt"/>
              </a:rPr>
              <a:t>decoupled</a:t>
            </a:r>
            <a:r>
              <a:rPr lang="en-US" sz="1600" dirty="0" smtClean="0">
                <a:latin typeface="+mj-lt"/>
              </a:rPr>
              <a:t> from processing system (process whilst transferring data)</a:t>
            </a:r>
            <a:endParaRPr lang="en-US" sz="1600" dirty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+mj-lt"/>
              </a:rPr>
              <a:t>Broker</a:t>
            </a:r>
            <a:r>
              <a:rPr lang="en-US" sz="1600" dirty="0">
                <a:latin typeface="+mj-lt"/>
              </a:rPr>
              <a:t>-based communication </a:t>
            </a:r>
            <a:r>
              <a:rPr lang="en-US" sz="1600" dirty="0" smtClean="0">
                <a:latin typeface="+mj-lt"/>
              </a:rPr>
              <a:t>transparently establishes point-to-point connection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+mj-lt"/>
              </a:rPr>
              <a:t>Any workflow device has full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access to</a:t>
            </a:r>
            <a:r>
              <a:rPr lang="en-US" sz="1600" dirty="0" smtClean="0">
                <a:latin typeface="+mj-lt"/>
              </a:rPr>
              <a:t> the live </a:t>
            </a:r>
            <a:r>
              <a:rPr lang="en-US" sz="1600" b="1" dirty="0" smtClean="0">
                <a:latin typeface="+mj-lt"/>
              </a:rPr>
              <a:t>control-system</a:t>
            </a:r>
            <a:endParaRPr lang="en-US" sz="1600" b="1" dirty="0">
              <a:latin typeface="+mj-lt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320355" y="4532212"/>
            <a:ext cx="1269978" cy="7257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321225" y="3722887"/>
            <a:ext cx="1269978" cy="7257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5753027" y="4014905"/>
            <a:ext cx="1157378" cy="8120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7552328" y="3825002"/>
            <a:ext cx="884265" cy="583497"/>
            <a:chOff x="1894211" y="3797450"/>
            <a:chExt cx="1456611" cy="961169"/>
          </a:xfrm>
        </p:grpSpPr>
        <p:grpSp>
          <p:nvGrpSpPr>
            <p:cNvPr id="79" name="Group 128"/>
            <p:cNvGrpSpPr>
              <a:grpSpLocks noChangeAspect="1"/>
            </p:cNvGrpSpPr>
            <p:nvPr/>
          </p:nvGrpSpPr>
          <p:grpSpPr>
            <a:xfrm>
              <a:off x="1894211" y="4218796"/>
              <a:ext cx="323466" cy="147450"/>
              <a:chOff x="2019050" y="3238291"/>
              <a:chExt cx="422831" cy="192744"/>
            </a:xfrm>
          </p:grpSpPr>
          <p:grpSp>
            <p:nvGrpSpPr>
              <p:cNvPr id="83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4" name="Rectangle 83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227323" y="3797450"/>
              <a:ext cx="1123499" cy="961169"/>
              <a:chOff x="4438482" y="3516211"/>
              <a:chExt cx="910501" cy="769613"/>
            </a:xfrm>
          </p:grpSpPr>
          <p:sp>
            <p:nvSpPr>
              <p:cNvPr id="81" name="Octagon 80"/>
              <p:cNvSpPr/>
              <p:nvPr/>
            </p:nvSpPr>
            <p:spPr bwMode="auto">
              <a:xfrm>
                <a:off x="4992933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7551861" y="4585908"/>
            <a:ext cx="891402" cy="583497"/>
            <a:chOff x="1893744" y="5149186"/>
            <a:chExt cx="1468368" cy="961169"/>
          </a:xfrm>
        </p:grpSpPr>
        <p:grpSp>
          <p:nvGrpSpPr>
            <p:cNvPr id="89" name="Group 128"/>
            <p:cNvGrpSpPr>
              <a:grpSpLocks noChangeAspect="1"/>
            </p:cNvGrpSpPr>
            <p:nvPr/>
          </p:nvGrpSpPr>
          <p:grpSpPr>
            <a:xfrm>
              <a:off x="1893744" y="5594048"/>
              <a:ext cx="323466" cy="147450"/>
              <a:chOff x="2019050" y="3238291"/>
              <a:chExt cx="422831" cy="192744"/>
            </a:xfrm>
          </p:grpSpPr>
          <p:grpSp>
            <p:nvGrpSpPr>
              <p:cNvPr id="93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4" name="Rectangle 93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226855" y="5149186"/>
              <a:ext cx="1135257" cy="961169"/>
              <a:chOff x="4438482" y="3516211"/>
              <a:chExt cx="920030" cy="769613"/>
            </a:xfrm>
          </p:grpSpPr>
          <p:sp>
            <p:nvSpPr>
              <p:cNvPr id="91" name="Octagon 90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5929634" y="4117374"/>
            <a:ext cx="797875" cy="583497"/>
            <a:chOff x="5400175" y="4025879"/>
            <a:chExt cx="1314305" cy="961169"/>
          </a:xfrm>
        </p:grpSpPr>
        <p:grpSp>
          <p:nvGrpSpPr>
            <p:cNvPr id="99" name="Group 98"/>
            <p:cNvGrpSpPr/>
            <p:nvPr/>
          </p:nvGrpSpPr>
          <p:grpSpPr>
            <a:xfrm>
              <a:off x="5400175" y="4025879"/>
              <a:ext cx="1135257" cy="961169"/>
              <a:chOff x="4438482" y="3516211"/>
              <a:chExt cx="920030" cy="769613"/>
            </a:xfrm>
          </p:grpSpPr>
          <p:sp>
            <p:nvSpPr>
              <p:cNvPr id="106" name="Octagon 105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  <p:grpSp>
          <p:nvGrpSpPr>
            <p:cNvPr id="100" name="Group 129"/>
            <p:cNvGrpSpPr>
              <a:grpSpLocks noChangeAspect="1"/>
            </p:cNvGrpSpPr>
            <p:nvPr/>
          </p:nvGrpSpPr>
          <p:grpSpPr>
            <a:xfrm>
              <a:off x="6310799" y="4506762"/>
              <a:ext cx="403681" cy="147450"/>
              <a:chOff x="1722064" y="2499496"/>
              <a:chExt cx="527688" cy="192744"/>
            </a:xfrm>
          </p:grpSpPr>
          <p:grpSp>
            <p:nvGrpSpPr>
              <p:cNvPr id="101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108" name="Straight Connector 107"/>
          <p:cNvCxnSpPr/>
          <p:nvPr/>
        </p:nvCxnSpPr>
        <p:spPr bwMode="auto">
          <a:xfrm flipV="1">
            <a:off x="6769050" y="4164342"/>
            <a:ext cx="706782" cy="253999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>
            <a:off x="6764738" y="4514283"/>
            <a:ext cx="711595" cy="33941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0" name="TextBox 109"/>
          <p:cNvSpPr txBox="1"/>
          <p:nvPr/>
        </p:nvSpPr>
        <p:spPr>
          <a:xfrm>
            <a:off x="6901571" y="4341037"/>
            <a:ext cx="524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TCP</a:t>
            </a:r>
            <a:endParaRPr lang="en-US" sz="1200" i="1" dirty="0"/>
          </a:p>
        </p:txBody>
      </p:sp>
      <p:sp>
        <p:nvSpPr>
          <p:cNvPr id="111" name="Rounded Rectangle 110"/>
          <p:cNvSpPr/>
          <p:nvPr/>
        </p:nvSpPr>
        <p:spPr>
          <a:xfrm>
            <a:off x="5741760" y="1550749"/>
            <a:ext cx="2888848" cy="16425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7622623" y="1650363"/>
            <a:ext cx="884265" cy="583497"/>
            <a:chOff x="1894211" y="3797450"/>
            <a:chExt cx="1456611" cy="961169"/>
          </a:xfrm>
        </p:grpSpPr>
        <p:grpSp>
          <p:nvGrpSpPr>
            <p:cNvPr id="113" name="Group 128"/>
            <p:cNvGrpSpPr>
              <a:grpSpLocks noChangeAspect="1"/>
            </p:cNvGrpSpPr>
            <p:nvPr/>
          </p:nvGrpSpPr>
          <p:grpSpPr>
            <a:xfrm>
              <a:off x="1894211" y="4218796"/>
              <a:ext cx="323466" cy="147450"/>
              <a:chOff x="2019050" y="3238291"/>
              <a:chExt cx="422831" cy="192744"/>
            </a:xfrm>
          </p:grpSpPr>
          <p:grpSp>
            <p:nvGrpSpPr>
              <p:cNvPr id="117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8" name="Rectangle 117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2227323" y="3797450"/>
              <a:ext cx="1123499" cy="961169"/>
              <a:chOff x="4438482" y="3516211"/>
              <a:chExt cx="910501" cy="769613"/>
            </a:xfrm>
          </p:grpSpPr>
          <p:sp>
            <p:nvSpPr>
              <p:cNvPr id="115" name="Octagon 114"/>
              <p:cNvSpPr/>
              <p:nvPr/>
            </p:nvSpPr>
            <p:spPr bwMode="auto">
              <a:xfrm>
                <a:off x="4992933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7622156" y="2312728"/>
            <a:ext cx="891402" cy="583497"/>
            <a:chOff x="1893744" y="5149186"/>
            <a:chExt cx="1468368" cy="961169"/>
          </a:xfrm>
        </p:grpSpPr>
        <p:grpSp>
          <p:nvGrpSpPr>
            <p:cNvPr id="123" name="Group 128"/>
            <p:cNvGrpSpPr>
              <a:grpSpLocks noChangeAspect="1"/>
            </p:cNvGrpSpPr>
            <p:nvPr/>
          </p:nvGrpSpPr>
          <p:grpSpPr>
            <a:xfrm>
              <a:off x="1893744" y="5594048"/>
              <a:ext cx="323466" cy="147450"/>
              <a:chOff x="2019050" y="3238291"/>
              <a:chExt cx="422831" cy="192744"/>
            </a:xfrm>
          </p:grpSpPr>
          <p:grpSp>
            <p:nvGrpSpPr>
              <p:cNvPr id="127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226855" y="5149186"/>
              <a:ext cx="1135257" cy="961169"/>
              <a:chOff x="4438482" y="3516211"/>
              <a:chExt cx="920030" cy="769613"/>
            </a:xfrm>
          </p:grpSpPr>
          <p:sp>
            <p:nvSpPr>
              <p:cNvPr id="125" name="Octagon 124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5977859" y="1920932"/>
            <a:ext cx="797875" cy="583497"/>
            <a:chOff x="5400175" y="4025879"/>
            <a:chExt cx="1314305" cy="961169"/>
          </a:xfrm>
        </p:grpSpPr>
        <p:grpSp>
          <p:nvGrpSpPr>
            <p:cNvPr id="133" name="Group 132"/>
            <p:cNvGrpSpPr/>
            <p:nvPr/>
          </p:nvGrpSpPr>
          <p:grpSpPr>
            <a:xfrm>
              <a:off x="5400175" y="4025879"/>
              <a:ext cx="1135257" cy="961169"/>
              <a:chOff x="4438482" y="3516211"/>
              <a:chExt cx="920030" cy="769613"/>
            </a:xfrm>
          </p:grpSpPr>
          <p:sp>
            <p:nvSpPr>
              <p:cNvPr id="140" name="Octagon 139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  <p:grpSp>
          <p:nvGrpSpPr>
            <p:cNvPr id="134" name="Group 129"/>
            <p:cNvGrpSpPr>
              <a:grpSpLocks noChangeAspect="1"/>
            </p:cNvGrpSpPr>
            <p:nvPr/>
          </p:nvGrpSpPr>
          <p:grpSpPr>
            <a:xfrm>
              <a:off x="6310799" y="4506762"/>
              <a:ext cx="403681" cy="147450"/>
              <a:chOff x="1722064" y="2499496"/>
              <a:chExt cx="527688" cy="192744"/>
            </a:xfrm>
          </p:grpSpPr>
          <p:grpSp>
            <p:nvGrpSpPr>
              <p:cNvPr id="135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 bwMode="auto">
          <a:xfrm flipV="1">
            <a:off x="6828302" y="1956867"/>
            <a:ext cx="706782" cy="253999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828302" y="2310257"/>
            <a:ext cx="739913" cy="298174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4" name="TextBox 143"/>
          <p:cNvSpPr txBox="1"/>
          <p:nvPr/>
        </p:nvSpPr>
        <p:spPr>
          <a:xfrm>
            <a:off x="6960823" y="2133562"/>
            <a:ext cx="774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Memory</a:t>
            </a:r>
            <a:endParaRPr lang="en-US" sz="1200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7551126" y="2855291"/>
            <a:ext cx="1112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CPU-threads</a:t>
            </a:r>
            <a:endParaRPr lang="en-US" sz="1200" i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6963122" y="5281253"/>
            <a:ext cx="1745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Distributed processing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2159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lin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0" y="1200608"/>
            <a:ext cx="7874041" cy="4921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(workflow)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03167" y="2036496"/>
            <a:ext cx="2377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i="1" dirty="0" smtClean="0">
                <a:solidFill>
                  <a:srgbClr val="372167"/>
                </a:solidFill>
              </a:rPr>
              <a:t>Workflow node (device)</a:t>
            </a: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 bwMode="auto">
          <a:xfrm>
            <a:off x="2791890" y="2375050"/>
            <a:ext cx="133977" cy="540996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450910" y="2664400"/>
            <a:ext cx="1010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i="1" dirty="0"/>
              <a:t>d</a:t>
            </a:r>
            <a:r>
              <a:rPr lang="en-US" sz="1100" i="1" dirty="0" smtClean="0"/>
              <a:t>rag &amp; drop</a:t>
            </a:r>
            <a:endParaRPr lang="de-DE" sz="1100" i="1" dirty="0"/>
          </a:p>
        </p:txBody>
      </p:sp>
      <p:cxnSp>
        <p:nvCxnSpPr>
          <p:cNvPr id="18" name="Curved Connector 17"/>
          <p:cNvCxnSpPr/>
          <p:nvPr/>
        </p:nvCxnSpPr>
        <p:spPr bwMode="auto">
          <a:xfrm>
            <a:off x="1338421" y="2539785"/>
            <a:ext cx="999502" cy="50560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205564" y="3987906"/>
            <a:ext cx="1830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i="1" dirty="0" smtClean="0">
                <a:solidFill>
                  <a:srgbClr val="372167"/>
                </a:solidFill>
              </a:rPr>
              <a:t>Draw connection</a:t>
            </a: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 bwMode="auto">
          <a:xfrm flipV="1">
            <a:off x="3120675" y="3198244"/>
            <a:ext cx="534243" cy="789662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Burkhard Heisen (WP76)</a:t>
            </a:r>
            <a:endParaRPr lang="en-GB" dirty="0"/>
          </a:p>
        </p:txBody>
      </p:sp>
      <p:sp>
        <p:nvSpPr>
          <p:cNvPr id="14" name="5-Point Star 13"/>
          <p:cNvSpPr/>
          <p:nvPr/>
        </p:nvSpPr>
        <p:spPr>
          <a:xfrm>
            <a:off x="5025184" y="2440827"/>
            <a:ext cx="152864" cy="129341"/>
          </a:xfrm>
          <a:prstGeom prst="star5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1828800" y="3154742"/>
            <a:ext cx="685325" cy="272358"/>
            <a:chOff x="2804910" y="3000993"/>
            <a:chExt cx="1064621" cy="380326"/>
          </a:xfrm>
        </p:grpSpPr>
        <p:sp>
          <p:nvSpPr>
            <p:cNvPr id="50" name="Rectangle 49"/>
            <p:cNvSpPr/>
            <p:nvPr/>
          </p:nvSpPr>
          <p:spPr>
            <a:xfrm>
              <a:off x="2804910" y="3000993"/>
              <a:ext cx="1064621" cy="38032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2939891" y="3095625"/>
              <a:ext cx="320040" cy="3810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153251" y="3255645"/>
              <a:ext cx="320040" cy="4572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6" name="Group 65"/>
            <p:cNvGrpSpPr/>
            <p:nvPr/>
          </p:nvGrpSpPr>
          <p:grpSpPr>
            <a:xfrm>
              <a:off x="3701890" y="3111336"/>
              <a:ext cx="109538" cy="48577"/>
              <a:chOff x="2464593" y="4471988"/>
              <a:chExt cx="109538" cy="48577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>
                <a:off x="2518892" y="4471988"/>
                <a:ext cx="0" cy="4857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2464593" y="4516279"/>
                <a:ext cx="10953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/>
            <p:nvPr/>
          </p:nvGrpSpPr>
          <p:grpSpPr>
            <a:xfrm rot="10800000">
              <a:off x="3701891" y="3220871"/>
              <a:ext cx="109538" cy="48577"/>
              <a:chOff x="2464593" y="4471988"/>
              <a:chExt cx="109538" cy="48577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>
                <a:off x="2518892" y="4471988"/>
                <a:ext cx="0" cy="4857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2464593" y="4516279"/>
                <a:ext cx="10953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16" name="Straight Connector 215"/>
          <p:cNvCxnSpPr/>
          <p:nvPr/>
        </p:nvCxnSpPr>
        <p:spPr bwMode="auto">
          <a:xfrm flipV="1">
            <a:off x="1893746" y="1689100"/>
            <a:ext cx="0" cy="1452943"/>
          </a:xfrm>
          <a:prstGeom prst="line">
            <a:avLst/>
          </a:prstGeom>
          <a:noFill/>
          <a:ln w="12700" cap="flat" cmpd="sng" algn="ctr">
            <a:solidFill>
              <a:srgbClr val="83BEA7"/>
            </a:solidFill>
            <a:prstDash val="solid"/>
            <a:round/>
            <a:headEnd type="oval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2512982" y="3287592"/>
            <a:ext cx="1912620" cy="0"/>
          </a:xfrm>
          <a:prstGeom prst="straightConnector1">
            <a:avLst/>
          </a:prstGeom>
          <a:noFill/>
          <a:ln w="127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9404" y="3154742"/>
            <a:ext cx="605188" cy="272358"/>
            <a:chOff x="768743" y="2799844"/>
            <a:chExt cx="1343278" cy="380326"/>
          </a:xfrm>
        </p:grpSpPr>
        <p:grpSp>
          <p:nvGrpSpPr>
            <p:cNvPr id="14" name="Group 13"/>
            <p:cNvGrpSpPr/>
            <p:nvPr/>
          </p:nvGrpSpPr>
          <p:grpSpPr>
            <a:xfrm>
              <a:off x="817296" y="2856488"/>
              <a:ext cx="1246173" cy="267038"/>
              <a:chOff x="817296" y="2613727"/>
              <a:chExt cx="2249586" cy="50979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17296" y="2613727"/>
                <a:ext cx="267037" cy="50979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100517" y="2613727"/>
                <a:ext cx="267037" cy="50979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383739" y="2613727"/>
                <a:ext cx="267037" cy="50979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666960" y="2613727"/>
                <a:ext cx="267037" cy="50979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950181" y="2613727"/>
                <a:ext cx="267037" cy="50979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33402" y="2613727"/>
                <a:ext cx="267037" cy="50979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16624" y="2613727"/>
                <a:ext cx="267037" cy="50979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799845" y="2613727"/>
                <a:ext cx="267037" cy="50979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68743" y="2799844"/>
              <a:ext cx="1343278" cy="38032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4291" y="3154742"/>
            <a:ext cx="644810" cy="272358"/>
            <a:chOff x="2976519" y="2927968"/>
            <a:chExt cx="1343278" cy="380326"/>
          </a:xfrm>
        </p:grpSpPr>
        <p:sp>
          <p:nvSpPr>
            <p:cNvPr id="19" name="Rectangle 18"/>
            <p:cNvSpPr/>
            <p:nvPr/>
          </p:nvSpPr>
          <p:spPr>
            <a:xfrm>
              <a:off x="3131618" y="3018328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71494" y="3018328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11370" y="3018328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51246" y="3018328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91122" y="3018328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30998" y="3018328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70874" y="3018328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10753" y="3018328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0270" y="3138360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70146" y="3138360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10022" y="3138360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49898" y="3138360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89774" y="3138360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29650" y="3138360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9526" y="3138360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09405" y="3138360"/>
              <a:ext cx="72829" cy="7282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76519" y="2927968"/>
              <a:ext cx="1343278" cy="38032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671222" y="2556072"/>
            <a:ext cx="1524000" cy="1524000"/>
            <a:chOff x="4175760" y="2446020"/>
            <a:chExt cx="1524000" cy="15240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175760" y="2446020"/>
              <a:ext cx="1524000" cy="1524000"/>
              <a:chOff x="1211580" y="1668780"/>
              <a:chExt cx="1524000" cy="1524000"/>
            </a:xfrm>
            <a:scene3d>
              <a:camera prst="isometricOffAxis1Left"/>
              <a:lightRig rig="threePt" dir="t"/>
            </a:scene3d>
          </p:grpSpPr>
          <p:grpSp>
            <p:nvGrpSpPr>
              <p:cNvPr id="95" name="Group 94"/>
              <p:cNvGrpSpPr/>
              <p:nvPr/>
            </p:nvGrpSpPr>
            <p:grpSpPr>
              <a:xfrm>
                <a:off x="1847849" y="1813660"/>
                <a:ext cx="289561" cy="1207670"/>
                <a:chOff x="1847849" y="1813660"/>
                <a:chExt cx="289561" cy="1207670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1847849" y="1813660"/>
                  <a:ext cx="289560" cy="407570"/>
                  <a:chOff x="1878330" y="1813660"/>
                  <a:chExt cx="289560" cy="407570"/>
                </a:xfrm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1878330" y="2091690"/>
                    <a:ext cx="289560" cy="12954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1931670" y="1943100"/>
                    <a:ext cx="178846" cy="8001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1962150" y="1813660"/>
                    <a:ext cx="110490" cy="4943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 rot="10800000">
                  <a:off x="1847850" y="2613760"/>
                  <a:ext cx="289560" cy="407570"/>
                  <a:chOff x="1878330" y="1813660"/>
                  <a:chExt cx="289560" cy="407570"/>
                </a:xfrm>
              </p:grpSpPr>
              <p:sp>
                <p:nvSpPr>
                  <p:cNvPr id="92" name="Oval 91"/>
                  <p:cNvSpPr/>
                  <p:nvPr/>
                </p:nvSpPr>
                <p:spPr>
                  <a:xfrm>
                    <a:off x="1878330" y="2091690"/>
                    <a:ext cx="289560" cy="12954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1931670" y="1943100"/>
                    <a:ext cx="178846" cy="8001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1962150" y="1813660"/>
                    <a:ext cx="110490" cy="4943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</p:grpSp>
          <p:grpSp>
            <p:nvGrpSpPr>
              <p:cNvPr id="96" name="Group 95"/>
              <p:cNvGrpSpPr/>
              <p:nvPr/>
            </p:nvGrpSpPr>
            <p:grpSpPr>
              <a:xfrm rot="5400000">
                <a:off x="1824989" y="1806041"/>
                <a:ext cx="289561" cy="1207670"/>
                <a:chOff x="1847849" y="1813660"/>
                <a:chExt cx="289561" cy="1207670"/>
              </a:xfrm>
            </p:grpSpPr>
            <p:grpSp>
              <p:nvGrpSpPr>
                <p:cNvPr id="97" name="Group 89"/>
                <p:cNvGrpSpPr/>
                <p:nvPr/>
              </p:nvGrpSpPr>
              <p:grpSpPr>
                <a:xfrm>
                  <a:off x="1847849" y="1813660"/>
                  <a:ext cx="289560" cy="407570"/>
                  <a:chOff x="1878330" y="1813660"/>
                  <a:chExt cx="289560" cy="407570"/>
                </a:xfrm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1878330" y="2091690"/>
                    <a:ext cx="289560" cy="12954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1931670" y="1943100"/>
                    <a:ext cx="178846" cy="8001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1962150" y="1813660"/>
                    <a:ext cx="110490" cy="4943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grpSp>
              <p:nvGrpSpPr>
                <p:cNvPr id="98" name="Group 90"/>
                <p:cNvGrpSpPr/>
                <p:nvPr/>
              </p:nvGrpSpPr>
              <p:grpSpPr>
                <a:xfrm rot="10800000">
                  <a:off x="1847850" y="2613760"/>
                  <a:ext cx="289560" cy="407570"/>
                  <a:chOff x="1878330" y="1813660"/>
                  <a:chExt cx="289560" cy="407570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1878330" y="2091690"/>
                    <a:ext cx="289560" cy="12954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1931670" y="1943100"/>
                    <a:ext cx="178846" cy="8001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1962150" y="1813660"/>
                    <a:ext cx="110490" cy="4943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</p:grpSp>
          <p:sp>
            <p:nvSpPr>
              <p:cNvPr id="105" name="Rectangle 104"/>
              <p:cNvSpPr/>
              <p:nvPr/>
            </p:nvSpPr>
            <p:spPr>
              <a:xfrm>
                <a:off x="1211580" y="1668780"/>
                <a:ext cx="1524000" cy="15240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5274456" y="2728904"/>
              <a:ext cx="104896" cy="7404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scene3d>
              <a:camera prst="isometricOffAxis1Right"/>
              <a:lightRig rig="threePt" dir="t"/>
            </a:scene3d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154842" y="2357952"/>
            <a:ext cx="2263140" cy="2491740"/>
            <a:chOff x="6035040" y="1470660"/>
            <a:chExt cx="2263140" cy="2491740"/>
          </a:xfrm>
        </p:grpSpPr>
        <p:cxnSp>
          <p:nvCxnSpPr>
            <p:cNvPr id="145" name="Straight Connector 144"/>
            <p:cNvCxnSpPr/>
            <p:nvPr/>
          </p:nvCxnSpPr>
          <p:spPr bwMode="auto">
            <a:xfrm>
              <a:off x="6035040" y="1470660"/>
              <a:ext cx="2263140" cy="2491740"/>
            </a:xfrm>
            <a:prstGeom prst="line">
              <a:avLst/>
            </a:prstGeom>
            <a:noFill/>
            <a:ln w="12700" cap="rnd" cmpd="sng" algn="ctr">
              <a:solidFill>
                <a:schemeClr val="accent5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6" name="Cube 135"/>
            <p:cNvSpPr/>
            <p:nvPr/>
          </p:nvSpPr>
          <p:spPr>
            <a:xfrm>
              <a:off x="6564491" y="2072640"/>
              <a:ext cx="91441" cy="10668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scene3d>
              <a:camera prst="orthographicFront">
                <a:rot lat="21599994" lon="21599989" rev="2099999"/>
              </a:camera>
              <a:lightRig rig="threePt" dir="t"/>
            </a:scene3d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" name="Cube 136"/>
            <p:cNvSpPr/>
            <p:nvPr/>
          </p:nvSpPr>
          <p:spPr>
            <a:xfrm>
              <a:off x="6790077" y="2339340"/>
              <a:ext cx="91441" cy="10668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scene3d>
              <a:camera prst="orthographicFront">
                <a:rot lat="0" lon="0" rev="20399999"/>
              </a:camera>
              <a:lightRig rig="threePt" dir="t"/>
            </a:scene3d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Cube 137"/>
            <p:cNvSpPr/>
            <p:nvPr/>
          </p:nvSpPr>
          <p:spPr>
            <a:xfrm>
              <a:off x="7882942" y="3478000"/>
              <a:ext cx="91441" cy="10668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0" name="Cube 139"/>
            <p:cNvSpPr/>
            <p:nvPr/>
          </p:nvSpPr>
          <p:spPr>
            <a:xfrm>
              <a:off x="7256871" y="2797196"/>
              <a:ext cx="91441" cy="10668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Cube 140"/>
            <p:cNvSpPr/>
            <p:nvPr/>
          </p:nvSpPr>
          <p:spPr>
            <a:xfrm>
              <a:off x="7048499" y="2590800"/>
              <a:ext cx="91441" cy="10668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scene3d>
              <a:camera prst="orthographicFront">
                <a:rot lat="0" lon="0" rev="21299999"/>
              </a:camera>
              <a:lightRig rig="threePt" dir="t"/>
            </a:scene3d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Cube 141"/>
            <p:cNvSpPr/>
            <p:nvPr/>
          </p:nvSpPr>
          <p:spPr>
            <a:xfrm>
              <a:off x="7475877" y="3074342"/>
              <a:ext cx="91441" cy="10668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scene3d>
              <a:camera prst="orthographicFront">
                <a:rot lat="0" lon="0" rev="19799999"/>
              </a:camera>
              <a:lightRig rig="threePt" dir="t"/>
            </a:scene3d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Cube 142"/>
            <p:cNvSpPr/>
            <p:nvPr/>
          </p:nvSpPr>
          <p:spPr>
            <a:xfrm>
              <a:off x="7720099" y="3281394"/>
              <a:ext cx="91441" cy="10668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scene3d>
              <a:camera prst="orthographicFront">
                <a:rot lat="0" lon="0" rev="4800000"/>
              </a:camera>
              <a:lightRig rig="threePt" dir="t"/>
            </a:scene3d>
          </p:spPr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6" name="Can 155"/>
          <p:cNvSpPr/>
          <p:nvPr/>
        </p:nvSpPr>
        <p:spPr>
          <a:xfrm rot="5400000">
            <a:off x="5051050" y="3160592"/>
            <a:ext cx="114300" cy="266700"/>
          </a:xfrm>
          <a:prstGeom prst="can">
            <a:avLst>
              <a:gd name="adj" fmla="val 2822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7" name="Straight Arrow Connector 156"/>
          <p:cNvCxnSpPr>
            <a:endCxn id="156" idx="3"/>
          </p:cNvCxnSpPr>
          <p:nvPr/>
        </p:nvCxnSpPr>
        <p:spPr bwMode="auto">
          <a:xfrm>
            <a:off x="4762500" y="3293942"/>
            <a:ext cx="212350" cy="0"/>
          </a:xfrm>
          <a:prstGeom prst="straightConnector1">
            <a:avLst/>
          </a:prstGeom>
          <a:noFill/>
          <a:ln w="127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2" name="Straight Arrow Connector 161"/>
          <p:cNvCxnSpPr>
            <a:stCxn id="35" idx="3"/>
            <a:endCxn id="50" idx="1"/>
          </p:cNvCxnSpPr>
          <p:nvPr/>
        </p:nvCxnSpPr>
        <p:spPr bwMode="auto">
          <a:xfrm>
            <a:off x="1689101" y="3290921"/>
            <a:ext cx="139699" cy="0"/>
          </a:xfrm>
          <a:prstGeom prst="straightConnector1">
            <a:avLst/>
          </a:prstGeom>
          <a:noFill/>
          <a:ln w="127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>
            <a:stCxn id="15" idx="3"/>
            <a:endCxn id="35" idx="1"/>
          </p:cNvCxnSpPr>
          <p:nvPr/>
        </p:nvCxnSpPr>
        <p:spPr bwMode="auto">
          <a:xfrm>
            <a:off x="904592" y="3290921"/>
            <a:ext cx="139699" cy="0"/>
          </a:xfrm>
          <a:prstGeom prst="straightConnector1">
            <a:avLst/>
          </a:prstGeom>
          <a:noFill/>
          <a:ln w="127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 flipV="1">
            <a:off x="3044477" y="2537023"/>
            <a:ext cx="1305878" cy="745806"/>
          </a:xfrm>
          <a:prstGeom prst="line">
            <a:avLst/>
          </a:prstGeom>
          <a:noFill/>
          <a:ln w="635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5" name="Straight Connector 174"/>
          <p:cNvCxnSpPr/>
          <p:nvPr/>
        </p:nvCxnSpPr>
        <p:spPr bwMode="auto">
          <a:xfrm>
            <a:off x="3047811" y="3289498"/>
            <a:ext cx="1278731" cy="688974"/>
          </a:xfrm>
          <a:prstGeom prst="line">
            <a:avLst/>
          </a:prstGeom>
          <a:noFill/>
          <a:ln w="635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6" name="Rectangle 185"/>
          <p:cNvSpPr/>
          <p:nvPr/>
        </p:nvSpPr>
        <p:spPr>
          <a:xfrm>
            <a:off x="5323600" y="2041098"/>
            <a:ext cx="1620901" cy="1536069"/>
          </a:xfrm>
          <a:prstGeom prst="rect">
            <a:avLst/>
          </a:prstGeom>
          <a:solidFill>
            <a:srgbClr val="EBE7AD"/>
          </a:solidFill>
          <a:ln>
            <a:solidFill>
              <a:schemeClr val="tx2"/>
            </a:solidFill>
          </a:ln>
        </p:spPr>
        <p:txBody>
          <a:bodyPr rtlCol="0" anchor="ctr"/>
          <a:lstStyle/>
          <a:p>
            <a:pPr algn="ctr">
              <a:buNone/>
            </a:pPr>
            <a:r>
              <a:rPr lang="en-US" sz="1600" dirty="0" smtClean="0"/>
              <a:t>DAQ</a:t>
            </a:r>
          </a:p>
          <a:p>
            <a:pPr>
              <a:buNone/>
            </a:pPr>
            <a:r>
              <a:rPr lang="en-US" sz="1200" dirty="0" smtClean="0"/>
              <a:t>data readout</a:t>
            </a:r>
          </a:p>
          <a:p>
            <a:pPr>
              <a:buNone/>
            </a:pPr>
            <a:r>
              <a:rPr lang="en-US" sz="1200" dirty="0" smtClean="0"/>
              <a:t>online processing</a:t>
            </a:r>
          </a:p>
          <a:p>
            <a:pPr>
              <a:buNone/>
            </a:pPr>
            <a:r>
              <a:rPr lang="en-US" sz="1200" dirty="0" smtClean="0"/>
              <a:t>quality monitoring (vetoing)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219374" y="4741192"/>
            <a:ext cx="1582994" cy="1485900"/>
          </a:xfrm>
          <a:prstGeom prst="rect">
            <a:avLst/>
          </a:prstGeom>
          <a:solidFill>
            <a:srgbClr val="BE9283"/>
          </a:solidFill>
          <a:ln>
            <a:solidFill>
              <a:schemeClr val="tx2"/>
            </a:solidFill>
          </a:ln>
        </p:spPr>
        <p:txBody>
          <a:bodyPr rtlCol="0" anchor="ctr"/>
          <a:lstStyle/>
          <a:p>
            <a:pPr algn="ctr">
              <a:buNone/>
            </a:pPr>
            <a:r>
              <a:rPr lang="en-US" sz="1600" dirty="0" smtClean="0"/>
              <a:t>SC</a:t>
            </a:r>
          </a:p>
          <a:p>
            <a:pPr algn="ctr">
              <a:buNone/>
            </a:pPr>
            <a:r>
              <a:rPr lang="en-US" sz="1200" dirty="0" smtClean="0"/>
              <a:t>processing pipelines</a:t>
            </a:r>
          </a:p>
          <a:p>
            <a:pPr algn="ctr">
              <a:buNone/>
            </a:pPr>
            <a:r>
              <a:rPr lang="en-US" sz="1200" dirty="0" smtClean="0"/>
              <a:t>distributed and GPU computing</a:t>
            </a:r>
          </a:p>
          <a:p>
            <a:pPr algn="ctr">
              <a:buNone/>
            </a:pPr>
            <a:r>
              <a:rPr lang="en-US" sz="1200" dirty="0" smtClean="0"/>
              <a:t>specific algorithms (e.g. reconstruction)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7176770" y="1256030"/>
            <a:ext cx="1623060" cy="1546659"/>
          </a:xfrm>
          <a:prstGeom prst="rect">
            <a:avLst/>
          </a:prstGeom>
          <a:solidFill>
            <a:srgbClr val="83BEA7"/>
          </a:solidFill>
          <a:ln>
            <a:solidFill>
              <a:schemeClr val="tx2"/>
            </a:solidFill>
          </a:ln>
        </p:spPr>
        <p:txBody>
          <a:bodyPr rtlCol="0" anchor="ctr"/>
          <a:lstStyle/>
          <a:p>
            <a:pPr algn="ctr">
              <a:buNone/>
            </a:pPr>
            <a:r>
              <a:rPr lang="en-US" sz="1600" dirty="0" smtClean="0"/>
              <a:t>Control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drive hardware and complex experiments</a:t>
            </a:r>
          </a:p>
          <a:p>
            <a:pPr>
              <a:buNone/>
            </a:pPr>
            <a:r>
              <a:rPr lang="en-US" sz="1200" dirty="0" smtClean="0"/>
              <a:t>monitor variables &amp; trigger alarms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5306764" y="4214144"/>
            <a:ext cx="1653540" cy="1546860"/>
          </a:xfrm>
          <a:prstGeom prst="rect">
            <a:avLst/>
          </a:prstGeom>
          <a:solidFill>
            <a:srgbClr val="839BBE"/>
          </a:solidFill>
          <a:ln>
            <a:solidFill>
              <a:schemeClr val="tx2"/>
            </a:solidFill>
          </a:ln>
        </p:spPr>
        <p:txBody>
          <a:bodyPr rtlCol="0" anchor="ctr"/>
          <a:lstStyle/>
          <a:p>
            <a:pPr algn="ctr">
              <a:buNone/>
            </a:pPr>
            <a:r>
              <a:rPr lang="en-US" sz="1600" dirty="0" smtClean="0"/>
              <a:t>DM</a:t>
            </a:r>
          </a:p>
          <a:p>
            <a:pPr>
              <a:buNone/>
            </a:pPr>
            <a:r>
              <a:rPr lang="en-US" sz="1200" dirty="0" smtClean="0"/>
              <a:t>storage of experiment &amp; control data</a:t>
            </a:r>
          </a:p>
          <a:p>
            <a:pPr>
              <a:buNone/>
            </a:pPr>
            <a:r>
              <a:rPr lang="en-US" sz="1200" dirty="0" smtClean="0"/>
              <a:t>data access, authentication authorization etc.</a:t>
            </a:r>
          </a:p>
        </p:txBody>
      </p:sp>
      <p:cxnSp>
        <p:nvCxnSpPr>
          <p:cNvPr id="192" name="Shape 191"/>
          <p:cNvCxnSpPr>
            <a:stCxn id="108" idx="3"/>
            <a:endCxn id="186" idx="1"/>
          </p:cNvCxnSpPr>
          <p:nvPr/>
        </p:nvCxnSpPr>
        <p:spPr bwMode="auto">
          <a:xfrm flipV="1">
            <a:off x="4874814" y="2809133"/>
            <a:ext cx="448786" cy="66845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839B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 rot="3638913">
            <a:off x="1918477" y="2346314"/>
            <a:ext cx="688228" cy="255214"/>
            <a:chOff x="2387239" y="1871328"/>
            <a:chExt cx="1343278" cy="380326"/>
          </a:xfrm>
          <a:solidFill>
            <a:schemeClr val="bg1"/>
          </a:solidFill>
          <a:scene3d>
            <a:camera prst="isometricRightUp">
              <a:rot lat="868651" lon="19830230" rev="238018"/>
            </a:camera>
            <a:lightRig rig="threePt" dir="t"/>
          </a:scene3d>
        </p:grpSpPr>
        <p:sp>
          <p:nvSpPr>
            <p:cNvPr id="40" name="Rectangle 39"/>
            <p:cNvSpPr/>
            <p:nvPr/>
          </p:nvSpPr>
          <p:spPr>
            <a:xfrm>
              <a:off x="2387239" y="1871328"/>
              <a:ext cx="1343278" cy="380326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2" name="Straight Connector 41"/>
            <p:cNvCxnSpPr>
              <a:endCxn id="40" idx="3"/>
            </p:cNvCxnSpPr>
            <p:nvPr/>
          </p:nvCxnSpPr>
          <p:spPr bwMode="auto">
            <a:xfrm>
              <a:off x="2453640" y="1950720"/>
              <a:ext cx="1276877" cy="110771"/>
            </a:xfrm>
            <a:prstGeom prst="line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endCxn id="40" idx="3"/>
            </p:cNvCxnSpPr>
            <p:nvPr/>
          </p:nvCxnSpPr>
          <p:spPr bwMode="auto">
            <a:xfrm flipV="1">
              <a:off x="2468880" y="2061491"/>
              <a:ext cx="1261637" cy="102589"/>
            </a:xfrm>
            <a:prstGeom prst="line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213" name="Straight Connector 212"/>
          <p:cNvCxnSpPr/>
          <p:nvPr/>
        </p:nvCxnSpPr>
        <p:spPr bwMode="auto">
          <a:xfrm flipV="1">
            <a:off x="1106346" y="1689100"/>
            <a:ext cx="0" cy="1452943"/>
          </a:xfrm>
          <a:prstGeom prst="line">
            <a:avLst/>
          </a:prstGeom>
          <a:noFill/>
          <a:ln w="12700" cap="flat" cmpd="sng" algn="ctr">
            <a:solidFill>
              <a:srgbClr val="83BEA7"/>
            </a:solidFill>
            <a:prstDash val="solid"/>
            <a:round/>
            <a:headEnd type="oval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 flipV="1">
            <a:off x="2166796" y="1690370"/>
            <a:ext cx="0" cy="476250"/>
          </a:xfrm>
          <a:prstGeom prst="line">
            <a:avLst/>
          </a:prstGeom>
          <a:noFill/>
          <a:ln w="12700" cap="flat" cmpd="sng" algn="ctr">
            <a:solidFill>
              <a:srgbClr val="83BEA7"/>
            </a:solidFill>
            <a:prstDash val="solid"/>
            <a:round/>
            <a:headEnd type="oval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5" name="Straight Connector 274"/>
          <p:cNvCxnSpPr>
            <a:stCxn id="186" idx="2"/>
            <a:endCxn id="190" idx="0"/>
          </p:cNvCxnSpPr>
          <p:nvPr/>
        </p:nvCxnSpPr>
        <p:spPr bwMode="auto">
          <a:xfrm flipH="1">
            <a:off x="6133534" y="3577167"/>
            <a:ext cx="517" cy="636977"/>
          </a:xfrm>
          <a:prstGeom prst="line">
            <a:avLst/>
          </a:prstGeom>
          <a:noFill/>
          <a:ln w="12700" cap="flat" cmpd="sng" algn="ctr">
            <a:solidFill>
              <a:srgbClr val="839B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8" name="Straight Connector 277"/>
          <p:cNvCxnSpPr>
            <a:stCxn id="190" idx="3"/>
            <a:endCxn id="188" idx="1"/>
          </p:cNvCxnSpPr>
          <p:nvPr/>
        </p:nvCxnSpPr>
        <p:spPr bwMode="auto">
          <a:xfrm>
            <a:off x="6960304" y="4987574"/>
            <a:ext cx="259070" cy="496568"/>
          </a:xfrm>
          <a:prstGeom prst="line">
            <a:avLst/>
          </a:prstGeom>
          <a:noFill/>
          <a:ln w="12700" cap="flat" cmpd="sng" algn="ctr">
            <a:solidFill>
              <a:srgbClr val="839B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91" name="Group 290"/>
          <p:cNvGrpSpPr/>
          <p:nvPr/>
        </p:nvGrpSpPr>
        <p:grpSpPr>
          <a:xfrm>
            <a:off x="7790497" y="3558540"/>
            <a:ext cx="835343" cy="502920"/>
            <a:chOff x="1062037" y="5280660"/>
            <a:chExt cx="835343" cy="502920"/>
          </a:xfrm>
        </p:grpSpPr>
        <p:pic>
          <p:nvPicPr>
            <p:cNvPr id="288" name="Picture 287" descr="us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4460" y="5280660"/>
              <a:ext cx="502920" cy="502920"/>
            </a:xfrm>
            <a:prstGeom prst="rect">
              <a:avLst/>
            </a:prstGeom>
          </p:spPr>
        </p:pic>
        <p:pic>
          <p:nvPicPr>
            <p:cNvPr id="290" name="Picture 289" descr="scre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037" y="5311466"/>
              <a:ext cx="340043" cy="437824"/>
            </a:xfrm>
            <a:prstGeom prst="rect">
              <a:avLst/>
            </a:prstGeom>
          </p:spPr>
        </p:pic>
      </p:grpSp>
      <p:cxnSp>
        <p:nvCxnSpPr>
          <p:cNvPr id="293" name="Straight Arrow Connector 292"/>
          <p:cNvCxnSpPr/>
          <p:nvPr/>
        </p:nvCxnSpPr>
        <p:spPr bwMode="auto">
          <a:xfrm flipH="1">
            <a:off x="7437120" y="4160520"/>
            <a:ext cx="175260" cy="4572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7" name="TextBox 296"/>
          <p:cNvSpPr txBox="1"/>
          <p:nvPr/>
        </p:nvSpPr>
        <p:spPr>
          <a:xfrm>
            <a:off x="7528560" y="4198620"/>
            <a:ext cx="169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i="1" dirty="0" smtClean="0"/>
              <a:t>setup computation &amp; show scientific results</a:t>
            </a:r>
            <a:endParaRPr lang="de-DE" sz="1100" i="1" dirty="0"/>
          </a:p>
        </p:txBody>
      </p:sp>
      <p:cxnSp>
        <p:nvCxnSpPr>
          <p:cNvPr id="299" name="Straight Arrow Connector 298"/>
          <p:cNvCxnSpPr/>
          <p:nvPr/>
        </p:nvCxnSpPr>
        <p:spPr bwMode="auto">
          <a:xfrm>
            <a:off x="7528560" y="3002280"/>
            <a:ext cx="144780" cy="4191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4" name="TextBox 303"/>
          <p:cNvSpPr txBox="1"/>
          <p:nvPr/>
        </p:nvSpPr>
        <p:spPr>
          <a:xfrm>
            <a:off x="7726680" y="2865120"/>
            <a:ext cx="12268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i="1" dirty="0" smtClean="0"/>
              <a:t>allow some control &amp; show hardware status</a:t>
            </a:r>
            <a:endParaRPr lang="de-DE" sz="1100" i="1" dirty="0"/>
          </a:p>
        </p:txBody>
      </p:sp>
      <p:cxnSp>
        <p:nvCxnSpPr>
          <p:cNvPr id="305" name="Straight Arrow Connector 304"/>
          <p:cNvCxnSpPr/>
          <p:nvPr/>
        </p:nvCxnSpPr>
        <p:spPr bwMode="auto">
          <a:xfrm>
            <a:off x="7040880" y="3474720"/>
            <a:ext cx="472440" cy="1905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6477000" y="3718560"/>
            <a:ext cx="134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i="1" dirty="0" smtClean="0"/>
              <a:t>show online data whilst running</a:t>
            </a:r>
            <a:endParaRPr lang="de-DE" sz="1100" i="1" dirty="0"/>
          </a:p>
        </p:txBody>
      </p:sp>
      <p:sp>
        <p:nvSpPr>
          <p:cNvPr id="320" name="TextBox 319"/>
          <p:cNvSpPr txBox="1"/>
          <p:nvPr/>
        </p:nvSpPr>
        <p:spPr>
          <a:xfrm>
            <a:off x="297180" y="1150620"/>
            <a:ext cx="215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1" dirty="0" smtClean="0"/>
              <a:t>A typical use case:</a:t>
            </a:r>
            <a:endParaRPr lang="de-DE" sz="1800" i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150256" y="3424148"/>
            <a:ext cx="91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/>
              <a:t>Accelerator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4671" y="3423691"/>
            <a:ext cx="91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err="1" smtClean="0"/>
              <a:t>Undulator</a:t>
            </a:r>
            <a:endParaRPr lang="en-US" sz="1100" dirty="0" smtClean="0"/>
          </a:p>
        </p:txBody>
      </p:sp>
      <p:sp>
        <p:nvSpPr>
          <p:cNvPr id="114" name="TextBox 113"/>
          <p:cNvSpPr txBox="1"/>
          <p:nvPr/>
        </p:nvSpPr>
        <p:spPr>
          <a:xfrm>
            <a:off x="1689737" y="3434995"/>
            <a:ext cx="1249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/>
              <a:t>Beam Transport</a:t>
            </a:r>
          </a:p>
        </p:txBody>
      </p:sp>
      <p:sp>
        <p:nvSpPr>
          <p:cNvPr id="115" name="TextBox 114"/>
          <p:cNvSpPr txBox="1"/>
          <p:nvPr/>
        </p:nvSpPr>
        <p:spPr>
          <a:xfrm rot="3147605">
            <a:off x="1971485" y="2282229"/>
            <a:ext cx="1249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/>
              <a:t>Sample Injector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00708" y="4550441"/>
            <a:ext cx="1144272" cy="1067951"/>
            <a:chOff x="250521" y="4456378"/>
            <a:chExt cx="1270258" cy="1185534"/>
          </a:xfrm>
        </p:grpSpPr>
        <p:pic>
          <p:nvPicPr>
            <p:cNvPr id="116" name="Picture 115" descr="justPuzzle.jpg"/>
            <p:cNvPicPr>
              <a:picLocks noChangeAspect="1"/>
            </p:cNvPicPr>
            <p:nvPr/>
          </p:nvPicPr>
          <p:blipFill>
            <a:blip r:embed="rId5" cstate="print"/>
            <a:srcRect l="16667" t="16316" r="16667" b="16667"/>
            <a:stretch>
              <a:fillRect/>
            </a:stretch>
          </p:blipFill>
          <p:spPr>
            <a:xfrm>
              <a:off x="290533" y="4456378"/>
              <a:ext cx="1179327" cy="1185534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275027" y="5367295"/>
              <a:ext cx="3841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DM</a:t>
              </a:r>
              <a:endParaRPr lang="de-DE" sz="1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57967" y="5395368"/>
              <a:ext cx="3628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SC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41138" y="4473958"/>
              <a:ext cx="6405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Control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50521" y="4476685"/>
              <a:ext cx="4696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DAQ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041" y="5620441"/>
            <a:ext cx="33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Tight integration of applications</a:t>
            </a:r>
            <a:endParaRPr lang="en-US" sz="1800" dirty="0"/>
          </a:p>
        </p:txBody>
      </p:sp>
      <p:cxnSp>
        <p:nvCxnSpPr>
          <p:cNvPr id="124" name="Straight Connector 123"/>
          <p:cNvCxnSpPr/>
          <p:nvPr/>
        </p:nvCxnSpPr>
        <p:spPr bwMode="auto">
          <a:xfrm flipH="1" flipV="1">
            <a:off x="4093442" y="1681095"/>
            <a:ext cx="7498" cy="692743"/>
          </a:xfrm>
          <a:prstGeom prst="line">
            <a:avLst/>
          </a:prstGeom>
          <a:noFill/>
          <a:ln w="12700" cap="flat" cmpd="sng" algn="ctr">
            <a:solidFill>
              <a:srgbClr val="83BEA7"/>
            </a:solidFill>
            <a:prstDash val="solid"/>
            <a:round/>
            <a:headEnd type="oval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/>
          <p:nvPr/>
        </p:nvCxnSpPr>
        <p:spPr bwMode="auto">
          <a:xfrm flipH="1">
            <a:off x="1097343" y="1683367"/>
            <a:ext cx="6041543" cy="0"/>
          </a:xfrm>
          <a:prstGeom prst="line">
            <a:avLst/>
          </a:prstGeom>
          <a:noFill/>
          <a:ln w="12700" cap="flat" cmpd="sng" algn="ctr">
            <a:solidFill>
              <a:srgbClr val="83BEA7"/>
            </a:solidFill>
            <a:prstDash val="solid"/>
            <a:round/>
            <a:headEnd type="oval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458" y="541338"/>
            <a:ext cx="7283450" cy="481012"/>
          </a:xfrm>
        </p:spPr>
        <p:txBody>
          <a:bodyPr/>
          <a:lstStyle/>
          <a:p>
            <a:r>
              <a:rPr lang="en-US" dirty="0" smtClean="0"/>
              <a:t>Essential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83963" y="1088108"/>
            <a:ext cx="9047595" cy="5360146"/>
            <a:chOff x="83963" y="1088108"/>
            <a:chExt cx="9047595" cy="5360146"/>
          </a:xfrm>
        </p:grpSpPr>
        <p:sp>
          <p:nvSpPr>
            <p:cNvPr id="158" name="Rounded Rectangle 157"/>
            <p:cNvSpPr/>
            <p:nvPr/>
          </p:nvSpPr>
          <p:spPr>
            <a:xfrm>
              <a:off x="3505420" y="4460915"/>
              <a:ext cx="2116916" cy="195230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>
              <a:endCxn id="166" idx="1"/>
            </p:cNvCxnSpPr>
            <p:nvPr/>
          </p:nvCxnSpPr>
          <p:spPr bwMode="auto">
            <a:xfrm>
              <a:off x="4253740" y="3760342"/>
              <a:ext cx="1757390" cy="883561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6" name="Rounded Rectangle 155"/>
            <p:cNvSpPr/>
            <p:nvPr/>
          </p:nvSpPr>
          <p:spPr>
            <a:xfrm>
              <a:off x="6979352" y="1217976"/>
              <a:ext cx="2057072" cy="287556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4780812" y="1107561"/>
              <a:ext cx="2072596" cy="217777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83963" y="3595176"/>
              <a:ext cx="3306008" cy="221975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400" y="1115797"/>
              <a:ext cx="2655303" cy="20015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34"/>
            <p:cNvGrpSpPr/>
            <p:nvPr/>
          </p:nvGrpSpPr>
          <p:grpSpPr>
            <a:xfrm>
              <a:off x="341374" y="1377985"/>
              <a:ext cx="900914" cy="830781"/>
              <a:chOff x="5103377" y="2678464"/>
              <a:chExt cx="900914" cy="830781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5664425" y="2678464"/>
                <a:ext cx="339866" cy="339866"/>
              </a:xfrm>
              <a:prstGeom prst="roundRect">
                <a:avLst/>
              </a:prstGeom>
              <a:solidFill>
                <a:srgbClr val="83BEA7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03377" y="2724318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/>
                  <a:t>   HV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26" name="Group 34"/>
            <p:cNvGrpSpPr/>
            <p:nvPr/>
          </p:nvGrpSpPr>
          <p:grpSpPr>
            <a:xfrm>
              <a:off x="1610869" y="1389288"/>
              <a:ext cx="900914" cy="830781"/>
              <a:chOff x="5103377" y="2678464"/>
              <a:chExt cx="900914" cy="830781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5664425" y="2678464"/>
                <a:ext cx="339866" cy="339866"/>
              </a:xfrm>
              <a:prstGeom prst="roundRect">
                <a:avLst/>
              </a:prstGeom>
              <a:solidFill>
                <a:srgbClr val="83BEA7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5103377" y="2724318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/>
                  <a:t> Pump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57" y="2377329"/>
              <a:ext cx="501733" cy="50173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0329" y="2397865"/>
              <a:ext cx="501733" cy="501733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121393" y="4136314"/>
              <a:ext cx="1135257" cy="961169"/>
              <a:chOff x="4438482" y="3516211"/>
              <a:chExt cx="920030" cy="769613"/>
            </a:xfrm>
          </p:grpSpPr>
          <p:sp>
            <p:nvSpPr>
              <p:cNvPr id="52" name="Octagon 51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/>
                  <a:t>Simulate</a:t>
                </a:r>
              </a:p>
            </p:txBody>
          </p:sp>
        </p:grpSp>
        <p:grpSp>
          <p:nvGrpSpPr>
            <p:cNvPr id="54" name="Group 129"/>
            <p:cNvGrpSpPr>
              <a:grpSpLocks noChangeAspect="1"/>
            </p:cNvGrpSpPr>
            <p:nvPr/>
          </p:nvGrpSpPr>
          <p:grpSpPr>
            <a:xfrm>
              <a:off x="1020973" y="4639284"/>
              <a:ext cx="403681" cy="147450"/>
              <a:chOff x="1722064" y="2499496"/>
              <a:chExt cx="527688" cy="192744"/>
            </a:xfrm>
          </p:grpSpPr>
          <p:grpSp>
            <p:nvGrpSpPr>
              <p:cNvPr id="55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302832" y="1386809"/>
              <a:ext cx="1271666" cy="912879"/>
              <a:chOff x="5209751" y="1351535"/>
              <a:chExt cx="1271666" cy="912879"/>
            </a:xfrm>
          </p:grpSpPr>
          <p:grpSp>
            <p:nvGrpSpPr>
              <p:cNvPr id="6" name="Group 36"/>
              <p:cNvGrpSpPr/>
              <p:nvPr/>
            </p:nvGrpSpPr>
            <p:grpSpPr>
              <a:xfrm>
                <a:off x="5544117" y="1351535"/>
                <a:ext cx="937300" cy="912879"/>
                <a:chOff x="1909721" y="2874193"/>
                <a:chExt cx="937300" cy="912879"/>
              </a:xfrm>
            </p:grpSpPr>
            <p:sp>
              <p:nvSpPr>
                <p:cNvPr id="7" name="5-Point Star 6"/>
                <p:cNvSpPr/>
                <p:nvPr/>
              </p:nvSpPr>
              <p:spPr bwMode="auto">
                <a:xfrm>
                  <a:off x="2401959" y="2874193"/>
                  <a:ext cx="445062" cy="420786"/>
                </a:xfrm>
                <a:prstGeom prst="star5">
                  <a:avLst/>
                </a:prstGeom>
                <a:solidFill>
                  <a:srgbClr val="839BBE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1909721" y="3002145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00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 Store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72" name="Group 128"/>
              <p:cNvGrpSpPr>
                <a:grpSpLocks noChangeAspect="1"/>
              </p:cNvGrpSpPr>
              <p:nvPr/>
            </p:nvGrpSpPr>
            <p:grpSpPr>
              <a:xfrm>
                <a:off x="5209751" y="1807899"/>
                <a:ext cx="323466" cy="147450"/>
                <a:chOff x="2019050" y="3238291"/>
                <a:chExt cx="422831" cy="192744"/>
              </a:xfrm>
            </p:grpSpPr>
            <p:grpSp>
              <p:nvGrpSpPr>
                <p:cNvPr id="73" name="Group 121"/>
                <p:cNvGrpSpPr/>
                <p:nvPr/>
              </p:nvGrpSpPr>
              <p:grpSpPr>
                <a:xfrm>
                  <a:off x="2019050" y="3238291"/>
                  <a:ext cx="135441" cy="192744"/>
                  <a:chOff x="5183669" y="4295815"/>
                  <a:chExt cx="135441" cy="192744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5183669" y="4295815"/>
                    <a:ext cx="135441" cy="1927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5184359" y="4315470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5184359" y="4398221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74" name="Rectangle 73"/>
                <p:cNvSpPr/>
                <p:nvPr/>
              </p:nvSpPr>
              <p:spPr>
                <a:xfrm>
                  <a:off x="2153881" y="3318250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80" name="Cube 79"/>
            <p:cNvSpPr/>
            <p:nvPr/>
          </p:nvSpPr>
          <p:spPr>
            <a:xfrm>
              <a:off x="7445081" y="2551548"/>
              <a:ext cx="952471" cy="317473"/>
            </a:xfrm>
            <a:prstGeom prst="cube">
              <a:avLst>
                <a:gd name="adj" fmla="val 68836"/>
              </a:avLst>
            </a:prstGeom>
            <a:solidFill>
              <a:srgbClr val="839BBE"/>
            </a:solidFill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1810344" y="3689052"/>
              <a:ext cx="1456611" cy="961169"/>
              <a:chOff x="1894211" y="3797450"/>
              <a:chExt cx="1456611" cy="961169"/>
            </a:xfrm>
          </p:grpSpPr>
          <p:grpSp>
            <p:nvGrpSpPr>
              <p:cNvPr id="60" name="Group 128"/>
              <p:cNvGrpSpPr>
                <a:grpSpLocks noChangeAspect="1"/>
              </p:cNvGrpSpPr>
              <p:nvPr/>
            </p:nvGrpSpPr>
            <p:grpSpPr>
              <a:xfrm>
                <a:off x="1894211" y="4218796"/>
                <a:ext cx="323466" cy="147450"/>
                <a:chOff x="2019050" y="3238291"/>
                <a:chExt cx="422831" cy="192744"/>
              </a:xfrm>
            </p:grpSpPr>
            <p:grpSp>
              <p:nvGrpSpPr>
                <p:cNvPr id="61" name="Group 121"/>
                <p:cNvGrpSpPr/>
                <p:nvPr/>
              </p:nvGrpSpPr>
              <p:grpSpPr>
                <a:xfrm>
                  <a:off x="2019050" y="3238291"/>
                  <a:ext cx="135441" cy="192744"/>
                  <a:chOff x="5183669" y="4295815"/>
                  <a:chExt cx="135441" cy="192744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5183669" y="4295815"/>
                    <a:ext cx="135441" cy="1927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184359" y="4315470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184359" y="4398221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2153881" y="3318250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227323" y="3797450"/>
                <a:ext cx="1123499" cy="961169"/>
                <a:chOff x="4438482" y="3516211"/>
                <a:chExt cx="910501" cy="769613"/>
              </a:xfrm>
            </p:grpSpPr>
            <p:sp>
              <p:nvSpPr>
                <p:cNvPr id="82" name="Octagon 81"/>
                <p:cNvSpPr/>
                <p:nvPr/>
              </p:nvSpPr>
              <p:spPr bwMode="auto">
                <a:xfrm>
                  <a:off x="4992933" y="3516211"/>
                  <a:ext cx="356050" cy="356050"/>
                </a:xfrm>
                <a:prstGeom prst="octagon">
                  <a:avLst/>
                </a:prstGeom>
                <a:solidFill>
                  <a:srgbClr val="BE9283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83" name="Oval 82"/>
                <p:cNvSpPr>
                  <a:spLocks noChangeAspect="1"/>
                </p:cNvSpPr>
                <p:nvPr/>
              </p:nvSpPr>
              <p:spPr bwMode="auto">
                <a:xfrm>
                  <a:off x="4438482" y="3556449"/>
                  <a:ext cx="729375" cy="729375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00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   Cali-</a:t>
                  </a:r>
                </a:p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  brate1</a:t>
                  </a: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1809877" y="4782112"/>
              <a:ext cx="1468368" cy="961169"/>
              <a:chOff x="1893744" y="5149186"/>
              <a:chExt cx="1468368" cy="961169"/>
            </a:xfrm>
          </p:grpSpPr>
          <p:grpSp>
            <p:nvGrpSpPr>
              <p:cNvPr id="85" name="Group 128"/>
              <p:cNvGrpSpPr>
                <a:grpSpLocks noChangeAspect="1"/>
              </p:cNvGrpSpPr>
              <p:nvPr/>
            </p:nvGrpSpPr>
            <p:grpSpPr>
              <a:xfrm>
                <a:off x="1893744" y="5594048"/>
                <a:ext cx="323466" cy="147450"/>
                <a:chOff x="2019050" y="3238291"/>
                <a:chExt cx="422831" cy="192744"/>
              </a:xfrm>
            </p:grpSpPr>
            <p:grpSp>
              <p:nvGrpSpPr>
                <p:cNvPr id="86" name="Group 121"/>
                <p:cNvGrpSpPr/>
                <p:nvPr/>
              </p:nvGrpSpPr>
              <p:grpSpPr>
                <a:xfrm>
                  <a:off x="2019050" y="3238291"/>
                  <a:ext cx="135441" cy="192744"/>
                  <a:chOff x="5183669" y="4295815"/>
                  <a:chExt cx="135441" cy="192744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5183669" y="4295815"/>
                    <a:ext cx="135441" cy="1927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5184359" y="4315470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5184359" y="4398221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87" name="Rectangle 86"/>
                <p:cNvSpPr/>
                <p:nvPr/>
              </p:nvSpPr>
              <p:spPr>
                <a:xfrm>
                  <a:off x="2153881" y="3318250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2226855" y="5149186"/>
                <a:ext cx="1135257" cy="961169"/>
                <a:chOff x="4438482" y="3516211"/>
                <a:chExt cx="920030" cy="769613"/>
              </a:xfrm>
            </p:grpSpPr>
            <p:sp>
              <p:nvSpPr>
                <p:cNvPr id="92" name="Octagon 91"/>
                <p:cNvSpPr/>
                <p:nvPr/>
              </p:nvSpPr>
              <p:spPr bwMode="auto">
                <a:xfrm>
                  <a:off x="5002462" y="3516211"/>
                  <a:ext cx="356050" cy="356050"/>
                </a:xfrm>
                <a:prstGeom prst="octagon">
                  <a:avLst/>
                </a:prstGeom>
                <a:solidFill>
                  <a:srgbClr val="BE9283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 bwMode="auto">
                <a:xfrm>
                  <a:off x="4438482" y="3556449"/>
                  <a:ext cx="729375" cy="729375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00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   Cali-</a:t>
                  </a:r>
                </a:p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  brate2</a:t>
                  </a:r>
                </a:p>
              </p:txBody>
            </p:sp>
          </p:grpSp>
        </p:grpSp>
        <p:grpSp>
          <p:nvGrpSpPr>
            <p:cNvPr id="244" name="Group 243"/>
            <p:cNvGrpSpPr/>
            <p:nvPr/>
          </p:nvGrpSpPr>
          <p:grpSpPr>
            <a:xfrm>
              <a:off x="7017757" y="3091299"/>
              <a:ext cx="1340768" cy="912879"/>
              <a:chOff x="7077887" y="2926687"/>
              <a:chExt cx="1340768" cy="912879"/>
            </a:xfrm>
          </p:grpSpPr>
          <p:grpSp>
            <p:nvGrpSpPr>
              <p:cNvPr id="135" name="Group 36"/>
              <p:cNvGrpSpPr/>
              <p:nvPr/>
            </p:nvGrpSpPr>
            <p:grpSpPr>
              <a:xfrm>
                <a:off x="7481355" y="2926687"/>
                <a:ext cx="937300" cy="912879"/>
                <a:chOff x="1909721" y="2874193"/>
                <a:chExt cx="937300" cy="912879"/>
              </a:xfrm>
            </p:grpSpPr>
            <p:sp>
              <p:nvSpPr>
                <p:cNvPr id="142" name="5-Point Star 141"/>
                <p:cNvSpPr/>
                <p:nvPr/>
              </p:nvSpPr>
              <p:spPr bwMode="auto">
                <a:xfrm>
                  <a:off x="2401959" y="2874193"/>
                  <a:ext cx="445062" cy="420786"/>
                </a:xfrm>
                <a:prstGeom prst="star5">
                  <a:avLst/>
                </a:prstGeom>
                <a:solidFill>
                  <a:srgbClr val="839BBE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 bwMode="auto">
                <a:xfrm>
                  <a:off x="1909721" y="3002145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00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 Load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4" name="Group 129"/>
              <p:cNvGrpSpPr>
                <a:grpSpLocks noChangeAspect="1"/>
              </p:cNvGrpSpPr>
              <p:nvPr/>
            </p:nvGrpSpPr>
            <p:grpSpPr>
              <a:xfrm rot="10800000">
                <a:off x="7077887" y="3359757"/>
                <a:ext cx="403681" cy="147450"/>
                <a:chOff x="1722064" y="2499496"/>
                <a:chExt cx="527688" cy="192744"/>
              </a:xfrm>
            </p:grpSpPr>
            <p:grpSp>
              <p:nvGrpSpPr>
                <p:cNvPr id="145" name="Group 120"/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46" name="Rectangle 145"/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227" name="Straight Connector 226"/>
            <p:cNvCxnSpPr>
              <a:stCxn id="14" idx="4"/>
              <a:endCxn id="32" idx="0"/>
            </p:cNvCxnSpPr>
            <p:nvPr/>
          </p:nvCxnSpPr>
          <p:spPr bwMode="auto">
            <a:xfrm flipH="1">
              <a:off x="729724" y="2208766"/>
              <a:ext cx="4114" cy="168563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228"/>
            <p:cNvCxnSpPr>
              <a:stCxn id="28" idx="4"/>
              <a:endCxn id="33" idx="0"/>
            </p:cNvCxnSpPr>
            <p:nvPr/>
          </p:nvCxnSpPr>
          <p:spPr bwMode="auto">
            <a:xfrm flipH="1">
              <a:off x="2001196" y="2220069"/>
              <a:ext cx="2137" cy="177796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53" name="Group 352"/>
            <p:cNvGrpSpPr/>
            <p:nvPr/>
          </p:nvGrpSpPr>
          <p:grpSpPr>
            <a:xfrm>
              <a:off x="4894446" y="1173630"/>
              <a:ext cx="1198140" cy="1396273"/>
              <a:chOff x="5036984" y="1143390"/>
              <a:chExt cx="1198140" cy="1396273"/>
            </a:xfrm>
          </p:grpSpPr>
          <p:grpSp>
            <p:nvGrpSpPr>
              <p:cNvPr id="9" name="Group 33"/>
              <p:cNvGrpSpPr/>
              <p:nvPr/>
            </p:nvGrpSpPr>
            <p:grpSpPr>
              <a:xfrm>
                <a:off x="5036984" y="1143390"/>
                <a:ext cx="923840" cy="848315"/>
                <a:chOff x="4036578" y="2031101"/>
                <a:chExt cx="923840" cy="848315"/>
              </a:xfrm>
            </p:grpSpPr>
            <p:sp>
              <p:nvSpPr>
                <p:cNvPr id="10" name="Isosceles Triangle 9"/>
                <p:cNvSpPr/>
                <p:nvPr/>
              </p:nvSpPr>
              <p:spPr bwMode="auto">
                <a:xfrm>
                  <a:off x="4556788" y="2031101"/>
                  <a:ext cx="403630" cy="347957"/>
                </a:xfrm>
                <a:prstGeom prst="triangle">
                  <a:avLst/>
                </a:prstGeom>
                <a:solidFill>
                  <a:srgbClr val="EBE7AD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 bwMode="auto">
                <a:xfrm>
                  <a:off x="4036578" y="2094489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00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/>
                    <a:t> Diode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/>
              <a:srcRect l="9440" t="4124" r="9343" b="-1"/>
              <a:stretch/>
            </p:blipFill>
            <p:spPr>
              <a:xfrm>
                <a:off x="5238628" y="2098017"/>
                <a:ext cx="374103" cy="441646"/>
              </a:xfrm>
              <a:prstGeom prst="rect">
                <a:avLst/>
              </a:prstGeom>
            </p:spPr>
          </p:pic>
          <p:grpSp>
            <p:nvGrpSpPr>
              <p:cNvPr id="94" name="Group 129"/>
              <p:cNvGrpSpPr>
                <a:grpSpLocks noChangeAspect="1"/>
              </p:cNvGrpSpPr>
              <p:nvPr/>
            </p:nvGrpSpPr>
            <p:grpSpPr>
              <a:xfrm>
                <a:off x="5831443" y="1537227"/>
                <a:ext cx="403681" cy="147450"/>
                <a:chOff x="1722064" y="2499496"/>
                <a:chExt cx="527688" cy="192744"/>
              </a:xfrm>
            </p:grpSpPr>
            <p:grpSp>
              <p:nvGrpSpPr>
                <p:cNvPr id="95" name="Group 120"/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97" name="Rectangle 96"/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96" name="Rectangle 95"/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232" name="Straight Connector 231"/>
              <p:cNvCxnSpPr>
                <a:stCxn id="11" idx="4"/>
                <a:endCxn id="35" idx="0"/>
              </p:cNvCxnSpPr>
              <p:nvPr/>
            </p:nvCxnSpPr>
            <p:spPr bwMode="auto">
              <a:xfrm flipH="1">
                <a:off x="5425680" y="1991705"/>
                <a:ext cx="3768" cy="106312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38" name="Straight Connector 237"/>
            <p:cNvCxnSpPr>
              <a:stCxn id="8" idx="4"/>
              <a:endCxn id="80" idx="0"/>
            </p:cNvCxnSpPr>
            <p:nvPr/>
          </p:nvCxnSpPr>
          <p:spPr bwMode="auto">
            <a:xfrm>
              <a:off x="8029662" y="2299688"/>
              <a:ext cx="922" cy="251860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240"/>
            <p:cNvCxnSpPr>
              <a:stCxn id="80" idx="3"/>
              <a:endCxn id="143" idx="0"/>
            </p:cNvCxnSpPr>
            <p:nvPr/>
          </p:nvCxnSpPr>
          <p:spPr bwMode="auto">
            <a:xfrm>
              <a:off x="7812049" y="2869021"/>
              <a:ext cx="1640" cy="350230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99" name="Group 298"/>
            <p:cNvGrpSpPr/>
            <p:nvPr/>
          </p:nvGrpSpPr>
          <p:grpSpPr>
            <a:xfrm>
              <a:off x="1493379" y="1637973"/>
              <a:ext cx="5726574" cy="3553325"/>
              <a:chOff x="1575691" y="1637973"/>
              <a:chExt cx="5726574" cy="3553325"/>
            </a:xfrm>
          </p:grpSpPr>
          <p:cxnSp>
            <p:nvCxnSpPr>
              <p:cNvPr id="276" name="Straight Connector 275"/>
              <p:cNvCxnSpPr/>
              <p:nvPr/>
            </p:nvCxnSpPr>
            <p:spPr bwMode="auto">
              <a:xfrm flipV="1">
                <a:off x="1575691" y="4289501"/>
                <a:ext cx="192758" cy="3432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2" name="Straight Connector 281"/>
              <p:cNvCxnSpPr/>
              <p:nvPr/>
            </p:nvCxnSpPr>
            <p:spPr bwMode="auto">
              <a:xfrm>
                <a:off x="1578318" y="4823322"/>
                <a:ext cx="213652" cy="36797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7" name="Straight Connector 286"/>
              <p:cNvCxnSpPr/>
              <p:nvPr/>
            </p:nvCxnSpPr>
            <p:spPr bwMode="auto">
              <a:xfrm>
                <a:off x="6291855" y="1637973"/>
                <a:ext cx="963375" cy="23158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1" name="Straight Connector 290"/>
              <p:cNvCxnSpPr/>
              <p:nvPr/>
            </p:nvCxnSpPr>
            <p:spPr bwMode="auto">
              <a:xfrm flipV="1">
                <a:off x="6984776" y="1998902"/>
                <a:ext cx="317489" cy="27044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3" name="Group 392"/>
            <p:cNvGrpSpPr/>
            <p:nvPr/>
          </p:nvGrpSpPr>
          <p:grpSpPr>
            <a:xfrm>
              <a:off x="3591833" y="4796585"/>
              <a:ext cx="930453" cy="1651669"/>
              <a:chOff x="3591833" y="4902407"/>
              <a:chExt cx="930453" cy="1651669"/>
            </a:xfrm>
          </p:grpSpPr>
          <p:grpSp>
            <p:nvGrpSpPr>
              <p:cNvPr id="392" name="Group 391"/>
              <p:cNvGrpSpPr/>
              <p:nvPr/>
            </p:nvGrpSpPr>
            <p:grpSpPr>
              <a:xfrm>
                <a:off x="3591833" y="4902407"/>
                <a:ext cx="930453" cy="1375563"/>
                <a:chOff x="3591833" y="4902407"/>
                <a:chExt cx="930453" cy="1375563"/>
              </a:xfrm>
            </p:grpSpPr>
            <p:grpSp>
              <p:nvGrpSpPr>
                <p:cNvPr id="301" name="Group 300"/>
                <p:cNvGrpSpPr/>
                <p:nvPr/>
              </p:nvGrpSpPr>
              <p:grpSpPr>
                <a:xfrm>
                  <a:off x="3591833" y="4902407"/>
                  <a:ext cx="930453" cy="917890"/>
                  <a:chOff x="3912323" y="4819317"/>
                  <a:chExt cx="930453" cy="917890"/>
                </a:xfrm>
              </p:grpSpPr>
              <p:sp>
                <p:nvSpPr>
                  <p:cNvPr id="300" name="Diamond 299"/>
                  <p:cNvSpPr/>
                  <p:nvPr/>
                </p:nvSpPr>
                <p:spPr>
                  <a:xfrm>
                    <a:off x="4379860" y="4819317"/>
                    <a:ext cx="462916" cy="462916"/>
                  </a:xfrm>
                  <a:prstGeom prst="diamond">
                    <a:avLst/>
                  </a:prstGeom>
                  <a:solidFill>
                    <a:schemeClr val="accent5">
                      <a:alpha val="63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 bwMode="auto">
                  <a:xfrm>
                    <a:off x="3912323" y="4922685"/>
                    <a:ext cx="814522" cy="8145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3600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298450" marR="0" indent="-29845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0000"/>
                      <a:buNone/>
                      <a:tabLst/>
                    </a:pPr>
                    <a:r>
                      <a:rPr lang="en-US" sz="1200" dirty="0" smtClean="0"/>
                      <a:t>Logger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Arial" charset="0"/>
                      <a:ea typeface="ＭＳ Ｐゴシック" pitchFamily="112" charset="-128"/>
                    </a:endParaRPr>
                  </a:p>
                </p:txBody>
              </p:sp>
            </p:grpSp>
            <p:sp>
              <p:nvSpPr>
                <p:cNvPr id="246" name="Can 245"/>
                <p:cNvSpPr/>
                <p:nvPr/>
              </p:nvSpPr>
              <p:spPr>
                <a:xfrm>
                  <a:off x="3780574" y="5996685"/>
                  <a:ext cx="428096" cy="281285"/>
                </a:xfrm>
                <a:prstGeom prst="can">
                  <a:avLst/>
                </a:prstGeom>
                <a:solidFill>
                  <a:srgbClr val="839BBE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8" name="Straight Connector 247"/>
                <p:cNvCxnSpPr>
                  <a:stCxn id="130" idx="4"/>
                  <a:endCxn id="246" idx="1"/>
                </p:cNvCxnSpPr>
                <p:nvPr/>
              </p:nvCxnSpPr>
              <p:spPr bwMode="auto">
                <a:xfrm flipH="1">
                  <a:off x="3994622" y="5820296"/>
                  <a:ext cx="4472" cy="17638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96" name="TextBox 295"/>
              <p:cNvSpPr txBox="1"/>
              <p:nvPr/>
            </p:nvSpPr>
            <p:spPr>
              <a:xfrm>
                <a:off x="3689995" y="6246299"/>
                <a:ext cx="6072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i="1" dirty="0" smtClean="0"/>
                  <a:t>RDB</a:t>
                </a:r>
              </a:p>
            </p:txBody>
          </p:sp>
        </p:grpSp>
        <p:sp>
          <p:nvSpPr>
            <p:cNvPr id="297" name="TextBox 296"/>
            <p:cNvSpPr txBox="1"/>
            <p:nvPr/>
          </p:nvSpPr>
          <p:spPr>
            <a:xfrm>
              <a:off x="8274553" y="2408522"/>
              <a:ext cx="857005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 smtClean="0"/>
                <a:t>Disk </a:t>
              </a:r>
            </a:p>
            <a:p>
              <a:pPr algn="ctr">
                <a:buNone/>
              </a:pPr>
              <a:r>
                <a:rPr lang="en-US" sz="1400" i="1" dirty="0" smtClean="0"/>
                <a:t>Storage</a:t>
              </a:r>
            </a:p>
          </p:txBody>
        </p:sp>
        <p:grpSp>
          <p:nvGrpSpPr>
            <p:cNvPr id="310" name="Group 309"/>
            <p:cNvGrpSpPr/>
            <p:nvPr/>
          </p:nvGrpSpPr>
          <p:grpSpPr>
            <a:xfrm>
              <a:off x="4473881" y="5247656"/>
              <a:ext cx="1015442" cy="975350"/>
              <a:chOff x="3912323" y="4819317"/>
              <a:chExt cx="930453" cy="917890"/>
            </a:xfrm>
          </p:grpSpPr>
          <p:sp>
            <p:nvSpPr>
              <p:cNvPr id="311" name="Diamond 310"/>
              <p:cNvSpPr/>
              <p:nvPr/>
            </p:nvSpPr>
            <p:spPr>
              <a:xfrm>
                <a:off x="4379860" y="4819317"/>
                <a:ext cx="462916" cy="462916"/>
              </a:xfrm>
              <a:prstGeom prst="diamond">
                <a:avLst/>
              </a:prstGeom>
              <a:solidFill>
                <a:schemeClr val="accent5">
                  <a:alpha val="63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 bwMode="auto">
              <a:xfrm>
                <a:off x="3912323" y="4922685"/>
                <a:ext cx="814522" cy="81452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/>
                  <a:t>GUI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/>
                  <a:t>Server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pic>
          <p:nvPicPr>
            <p:cNvPr id="33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2000" contrast="-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930" y="4225558"/>
              <a:ext cx="605686" cy="52821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333"/>
            <p:cNvPicPr>
              <a:picLocks noChangeAspect="1"/>
            </p:cNvPicPr>
            <p:nvPr/>
          </p:nvPicPr>
          <p:blipFill rotWithShape="1">
            <a:blip r:embed="rId6"/>
            <a:srcRect l="8691" t="10530" r="2855" b="15753"/>
            <a:stretch/>
          </p:blipFill>
          <p:spPr>
            <a:xfrm>
              <a:off x="7927962" y="4362067"/>
              <a:ext cx="486653" cy="243339"/>
            </a:xfrm>
            <a:prstGeom prst="rect">
              <a:avLst/>
            </a:prstGeom>
          </p:spPr>
        </p:pic>
        <p:pic>
          <p:nvPicPr>
            <p:cNvPr id="337" name="Picture 4" descr="C:\Users\heisenb\AppData\Local\Temp\Screenshot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842" y="5374182"/>
              <a:ext cx="933024" cy="6380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" name="TextBox 337"/>
            <p:cNvSpPr txBox="1"/>
            <p:nvPr/>
          </p:nvSpPr>
          <p:spPr>
            <a:xfrm>
              <a:off x="7064175" y="6052828"/>
              <a:ext cx="756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 smtClean="0"/>
                <a:t>GUI(s)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7234682" y="4758475"/>
              <a:ext cx="71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 smtClean="0"/>
                <a:t>CLI(s)</a:t>
              </a: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1011351" y="1906995"/>
              <a:ext cx="6740797" cy="3450500"/>
              <a:chOff x="1011351" y="1906995"/>
              <a:chExt cx="6740797" cy="3450500"/>
            </a:xfrm>
          </p:grpSpPr>
          <p:grpSp>
            <p:nvGrpSpPr>
              <p:cNvPr id="298" name="Group 297"/>
              <p:cNvGrpSpPr/>
              <p:nvPr/>
            </p:nvGrpSpPr>
            <p:grpSpPr>
              <a:xfrm>
                <a:off x="1011351" y="1906995"/>
                <a:ext cx="6740797" cy="3450500"/>
                <a:chOff x="1011351" y="1906995"/>
                <a:chExt cx="6740797" cy="3450500"/>
              </a:xfrm>
            </p:grpSpPr>
            <p:cxnSp>
              <p:nvCxnSpPr>
                <p:cNvPr id="153" name="Straight Connector 152"/>
                <p:cNvCxnSpPr>
                  <a:stCxn id="14" idx="5"/>
                </p:cNvCxnSpPr>
                <p:nvPr/>
              </p:nvCxnSpPr>
              <p:spPr bwMode="auto">
                <a:xfrm>
                  <a:off x="1011351" y="2093816"/>
                  <a:ext cx="2951392" cy="72816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" name="Straight Connector 172"/>
                <p:cNvCxnSpPr>
                  <a:stCxn id="151" idx="4"/>
                  <a:endCxn id="8" idx="3"/>
                </p:cNvCxnSpPr>
                <p:nvPr/>
              </p:nvCxnSpPr>
              <p:spPr bwMode="auto">
                <a:xfrm flipV="1">
                  <a:off x="4251651" y="2184738"/>
                  <a:ext cx="3500497" cy="11097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/>
                <p:cNvCxnSpPr>
                  <a:endCxn id="143" idx="1"/>
                </p:cNvCxnSpPr>
                <p:nvPr/>
              </p:nvCxnSpPr>
              <p:spPr bwMode="auto">
                <a:xfrm flipV="1">
                  <a:off x="4244956" y="3334201"/>
                  <a:ext cx="3291219" cy="874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/>
                <p:cNvCxnSpPr>
                  <a:stCxn id="28" idx="5"/>
                </p:cNvCxnSpPr>
                <p:nvPr/>
              </p:nvCxnSpPr>
              <p:spPr bwMode="auto">
                <a:xfrm>
                  <a:off x="2280846" y="2105119"/>
                  <a:ext cx="1683582" cy="61315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/>
                <p:cNvCxnSpPr>
                  <a:stCxn id="52" idx="7"/>
                </p:cNvCxnSpPr>
                <p:nvPr/>
              </p:nvCxnSpPr>
              <p:spPr bwMode="auto">
                <a:xfrm flipV="1">
                  <a:off x="1127971" y="3162970"/>
                  <a:ext cx="2846531" cy="9733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2" name="Straight Connector 161"/>
                <p:cNvCxnSpPr>
                  <a:stCxn id="82" idx="0"/>
                  <a:endCxn id="151" idx="2"/>
                </p:cNvCxnSpPr>
                <p:nvPr/>
              </p:nvCxnSpPr>
              <p:spPr bwMode="auto">
                <a:xfrm flipV="1">
                  <a:off x="3266955" y="3294483"/>
                  <a:ext cx="710905" cy="5232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5" name="Straight Connector 164"/>
                <p:cNvCxnSpPr>
                  <a:stCxn id="92" idx="7"/>
                </p:cNvCxnSpPr>
                <p:nvPr/>
              </p:nvCxnSpPr>
              <p:spPr bwMode="auto">
                <a:xfrm flipV="1">
                  <a:off x="3149566" y="3456926"/>
                  <a:ext cx="813177" cy="132518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0" name="Straight Connector 169"/>
                <p:cNvCxnSpPr>
                  <a:endCxn id="11" idx="3"/>
                </p:cNvCxnSpPr>
                <p:nvPr/>
              </p:nvCxnSpPr>
              <p:spPr bwMode="auto">
                <a:xfrm flipV="1">
                  <a:off x="4256715" y="1906995"/>
                  <a:ext cx="752681" cy="102081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/>
                <p:cNvCxnSpPr>
                  <a:endCxn id="108" idx="3"/>
                </p:cNvCxnSpPr>
                <p:nvPr/>
              </p:nvCxnSpPr>
              <p:spPr bwMode="auto">
                <a:xfrm flipV="1">
                  <a:off x="4233197" y="2568889"/>
                  <a:ext cx="1490324" cy="4412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/>
                <p:cNvCxnSpPr>
                  <a:stCxn id="151" idx="3"/>
                  <a:endCxn id="312" idx="0"/>
                </p:cNvCxnSpPr>
                <p:nvPr/>
              </p:nvCxnSpPr>
              <p:spPr bwMode="auto">
                <a:xfrm>
                  <a:off x="4114756" y="4071319"/>
                  <a:ext cx="803586" cy="128617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3" name="Straight Connector 212"/>
                <p:cNvCxnSpPr>
                  <a:stCxn id="130" idx="0"/>
                </p:cNvCxnSpPr>
                <p:nvPr/>
              </p:nvCxnSpPr>
              <p:spPr bwMode="auto">
                <a:xfrm flipV="1">
                  <a:off x="3999094" y="4021322"/>
                  <a:ext cx="10684" cy="87863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41" name="Straight Connector 340"/>
              <p:cNvCxnSpPr>
                <a:endCxn id="335" idx="1"/>
              </p:cNvCxnSpPr>
              <p:nvPr/>
            </p:nvCxnSpPr>
            <p:spPr bwMode="auto">
              <a:xfrm>
                <a:off x="4284905" y="3572926"/>
                <a:ext cx="2978025" cy="91674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1" name="Can 150"/>
            <p:cNvSpPr/>
            <p:nvPr/>
          </p:nvSpPr>
          <p:spPr bwMode="auto">
            <a:xfrm>
              <a:off x="3977860" y="2517647"/>
              <a:ext cx="273791" cy="1553672"/>
            </a:xfrm>
            <a:prstGeom prst="can">
              <a:avLst>
                <a:gd name="adj" fmla="val 5412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 flipV="1">
              <a:off x="5523697" y="5769967"/>
              <a:ext cx="1380925" cy="12331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52" name="Group 351"/>
            <p:cNvGrpSpPr/>
            <p:nvPr/>
          </p:nvGrpSpPr>
          <p:grpSpPr>
            <a:xfrm>
              <a:off x="5604009" y="1806416"/>
              <a:ext cx="1221658" cy="1432729"/>
              <a:chOff x="5154107" y="2624408"/>
              <a:chExt cx="1221658" cy="1432729"/>
            </a:xfrm>
          </p:grpSpPr>
          <p:grpSp>
            <p:nvGrpSpPr>
              <p:cNvPr id="109" name="Group 129"/>
              <p:cNvGrpSpPr>
                <a:grpSpLocks noChangeAspect="1"/>
              </p:cNvGrpSpPr>
              <p:nvPr/>
            </p:nvGrpSpPr>
            <p:grpSpPr>
              <a:xfrm>
                <a:off x="5972084" y="3052142"/>
                <a:ext cx="403681" cy="147450"/>
                <a:chOff x="1722064" y="2499496"/>
                <a:chExt cx="527688" cy="192744"/>
              </a:xfrm>
            </p:grpSpPr>
            <p:grpSp>
              <p:nvGrpSpPr>
                <p:cNvPr id="110" name="Group 120"/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11" name="Rectangle 110"/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5154107" y="2624408"/>
                <a:ext cx="960508" cy="1432729"/>
                <a:chOff x="5154107" y="2802458"/>
                <a:chExt cx="960508" cy="1432729"/>
              </a:xfrm>
            </p:grpSpPr>
            <p:grpSp>
              <p:nvGrpSpPr>
                <p:cNvPr id="106" name="Group 33"/>
                <p:cNvGrpSpPr/>
                <p:nvPr/>
              </p:nvGrpSpPr>
              <p:grpSpPr>
                <a:xfrm>
                  <a:off x="5154107" y="2802458"/>
                  <a:ext cx="960508" cy="881985"/>
                  <a:chOff x="4036578" y="2031101"/>
                  <a:chExt cx="923840" cy="848315"/>
                </a:xfrm>
              </p:grpSpPr>
              <p:sp>
                <p:nvSpPr>
                  <p:cNvPr id="107" name="Isosceles Triangle 106"/>
                  <p:cNvSpPr/>
                  <p:nvPr/>
                </p:nvSpPr>
                <p:spPr bwMode="auto">
                  <a:xfrm>
                    <a:off x="4556788" y="2031101"/>
                    <a:ext cx="403630" cy="347957"/>
                  </a:xfrm>
                  <a:prstGeom prst="triangle">
                    <a:avLst/>
                  </a:prstGeom>
                  <a:solidFill>
                    <a:srgbClr val="EBE7AD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270000" tIns="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98450" marR="0" indent="-29845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n"/>
                      <a:tabLst/>
                    </a:pPr>
                    <a:endParaRPr kumimoji="0" lang="de-DE" sz="2000" b="0" i="0" u="none" strike="noStrike" cap="none" normalizeH="0" baseline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Arial" charset="0"/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 bwMode="auto">
                  <a:xfrm>
                    <a:off x="4036578" y="2094489"/>
                    <a:ext cx="784927" cy="78492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3600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298450" marR="0" indent="-29845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0000"/>
                      <a:buNone/>
                      <a:tabLst/>
                    </a:pPr>
                    <a:r>
                      <a:rPr lang="en-US" sz="1200" dirty="0" smtClean="0"/>
                      <a:t>Camera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Arial" charset="0"/>
                      <a:ea typeface="ＭＳ Ｐゴシック" pitchFamily="112" charset="-128"/>
                    </a:endParaRPr>
                  </a:p>
                </p:txBody>
              </p:sp>
            </p:grpSp>
            <p:grpSp>
              <p:nvGrpSpPr>
                <p:cNvPr id="350" name="Group 349"/>
                <p:cNvGrpSpPr/>
                <p:nvPr/>
              </p:nvGrpSpPr>
              <p:grpSpPr>
                <a:xfrm>
                  <a:off x="5379159" y="3687229"/>
                  <a:ext cx="374103" cy="547958"/>
                  <a:chOff x="5367289" y="3663489"/>
                  <a:chExt cx="374103" cy="547958"/>
                </a:xfrm>
              </p:grpSpPr>
              <p:pic>
                <p:nvPicPr>
                  <p:cNvPr id="348" name="Picture 34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440" t="4124" r="9343" b="-1"/>
                  <a:stretch/>
                </p:blipFill>
                <p:spPr>
                  <a:xfrm>
                    <a:off x="5367289" y="3769801"/>
                    <a:ext cx="374103" cy="441646"/>
                  </a:xfrm>
                  <a:prstGeom prst="rect">
                    <a:avLst/>
                  </a:prstGeom>
                </p:spPr>
              </p:pic>
              <p:cxnSp>
                <p:nvCxnSpPr>
                  <p:cNvPr id="349" name="Straight Connector 348"/>
                  <p:cNvCxnSpPr>
                    <a:endCxn id="348" idx="0"/>
                  </p:cNvCxnSpPr>
                  <p:nvPr/>
                </p:nvCxnSpPr>
                <p:spPr bwMode="auto">
                  <a:xfrm flipH="1">
                    <a:off x="5554341" y="3663489"/>
                    <a:ext cx="3768" cy="106312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163" name="TextBox 162"/>
            <p:cNvSpPr txBox="1"/>
            <p:nvPr/>
          </p:nvSpPr>
          <p:spPr>
            <a:xfrm>
              <a:off x="2836262" y="1211274"/>
              <a:ext cx="1365545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 smtClean="0"/>
                <a:t>Device-Server </a:t>
              </a:r>
            </a:p>
            <a:p>
              <a:pPr>
                <a:buNone/>
              </a:pPr>
              <a:r>
                <a:rPr lang="en-US" sz="1400" i="1" dirty="0" smtClean="0"/>
                <a:t>Application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648101" y="1924958"/>
              <a:ext cx="956679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 smtClean="0"/>
                <a:t>Message </a:t>
              </a:r>
            </a:p>
            <a:p>
              <a:pPr algn="ctr">
                <a:buNone/>
              </a:pPr>
              <a:r>
                <a:rPr lang="en-US" sz="1400" i="1" dirty="0" smtClean="0"/>
                <a:t>Broker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355208" y="1088108"/>
              <a:ext cx="1505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 smtClean="0"/>
                <a:t>Device Instance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880950" y="4421097"/>
              <a:ext cx="888922" cy="961566"/>
              <a:chOff x="8112622" y="5086863"/>
              <a:chExt cx="888922" cy="961566"/>
            </a:xfrm>
          </p:grpSpPr>
          <p:sp>
            <p:nvSpPr>
              <p:cNvPr id="19" name="Parallelogram 18"/>
              <p:cNvSpPr/>
              <p:nvPr/>
            </p:nvSpPr>
            <p:spPr>
              <a:xfrm>
                <a:off x="8617289" y="5086863"/>
                <a:ext cx="344217" cy="297150"/>
              </a:xfrm>
              <a:prstGeom prst="parallelogram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8112622" y="5182918"/>
                <a:ext cx="888922" cy="86551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/>
                  <a:t>Device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/>
                  <a:t>Sub</a:t>
                </a:r>
                <a:endParaRPr lang="en-US" sz="1200" dirty="0"/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/>
                  <a:t>Control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587754" y="2386480"/>
            <a:ext cx="1646780" cy="1875525"/>
            <a:chOff x="3587754" y="2386480"/>
            <a:chExt cx="1646780" cy="1875525"/>
          </a:xfrm>
        </p:grpSpPr>
        <p:grpSp>
          <p:nvGrpSpPr>
            <p:cNvPr id="37" name="Group 36"/>
            <p:cNvGrpSpPr/>
            <p:nvPr/>
          </p:nvGrpSpPr>
          <p:grpSpPr>
            <a:xfrm>
              <a:off x="3587754" y="2386480"/>
              <a:ext cx="1075220" cy="1566001"/>
              <a:chOff x="3587754" y="2386480"/>
              <a:chExt cx="1075220" cy="1566001"/>
            </a:xfrm>
          </p:grpSpPr>
          <p:sp>
            <p:nvSpPr>
              <p:cNvPr id="169" name="Can 168"/>
              <p:cNvSpPr/>
              <p:nvPr/>
            </p:nvSpPr>
            <p:spPr bwMode="auto">
              <a:xfrm>
                <a:off x="3587754" y="2398809"/>
                <a:ext cx="273791" cy="1553672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71" name="Can 170"/>
              <p:cNvSpPr/>
              <p:nvPr/>
            </p:nvSpPr>
            <p:spPr bwMode="auto">
              <a:xfrm>
                <a:off x="4389183" y="2386480"/>
                <a:ext cx="273791" cy="1553672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>
                <a:off x="3846861" y="2798680"/>
                <a:ext cx="135626" cy="6164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>
                <a:off x="3859190" y="3550749"/>
                <a:ext cx="127737" cy="6609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flipV="1">
                <a:off x="4258191" y="2823338"/>
                <a:ext cx="131176" cy="4143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V="1">
                <a:off x="4262631" y="3550749"/>
                <a:ext cx="139065" cy="7054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8" name="TextBox 177"/>
            <p:cNvSpPr txBox="1"/>
            <p:nvPr/>
          </p:nvSpPr>
          <p:spPr>
            <a:xfrm>
              <a:off x="4198080" y="3954228"/>
              <a:ext cx="1036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 smtClean="0"/>
                <a:t>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89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– Properties and commands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7B91-C1AD-4A19-8089-81E1B2B1A91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Rounded Rectangle 17"/>
          <p:cNvSpPr>
            <a:spLocks noChangeArrowheads="1"/>
          </p:cNvSpPr>
          <p:nvPr/>
        </p:nvSpPr>
        <p:spPr bwMode="auto">
          <a:xfrm>
            <a:off x="3967010" y="1257557"/>
            <a:ext cx="4949491" cy="4968583"/>
          </a:xfrm>
          <a:prstGeom prst="roundRect">
            <a:avLst>
              <a:gd name="adj" fmla="val 11832"/>
            </a:avLst>
          </a:prstGeom>
          <a:noFill/>
          <a:ln w="9525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0" anchor="t"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1400" dirty="0" smtClean="0"/>
              <a:t>Class: </a:t>
            </a:r>
            <a:r>
              <a:rPr lang="en-US" sz="1400" dirty="0" err="1" smtClean="0"/>
              <a:t>MotorDevice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static </a:t>
            </a:r>
            <a:r>
              <a:rPr lang="en-US" sz="11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expectedParameters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 Schema&amp; s ) {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FLOAT_ELEMENT(s).key(“velocity”)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.description(“Velocity of the motor”)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unitSymbol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(“m/s”)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assignmentOptional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().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defaultValue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(0.3)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maxInc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(10)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 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minInc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(0.01)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.reconfigurable()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allowedStates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(“Idle”)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.commit();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1100" dirty="0">
              <a:solidFill>
                <a:srgbClr val="100F2E"/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INT32_ELEMENT(s).key(“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currentPosition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”)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.description = “Current position of the motor”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readOnly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 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warnLow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(10)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[…]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1100" dirty="0">
              <a:solidFill>
                <a:srgbClr val="100F2E"/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SLOT_ELEMENT(s).key(“move”)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.description = “Will move motor to target position”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 .</a:t>
            </a:r>
            <a:r>
              <a:rPr lang="en-US" sz="1100" dirty="0" err="1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allowedStates</a:t>
            </a: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(“Idle”)	</a:t>
            </a:r>
            <a:endParaRPr lang="en-US" sz="1100" dirty="0">
              <a:solidFill>
                <a:srgbClr val="100F2E"/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rgbClr val="100F2E"/>
                </a:solidFill>
                <a:latin typeface="Consolas" pitchFamily="49" charset="0"/>
                <a:cs typeface="Consolas" pitchFamily="49" charset="0"/>
              </a:rPr>
              <a:t>    […]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1100" dirty="0" smtClean="0">
              <a:solidFill>
                <a:schemeClr val="accent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smtClean="0">
                <a:solidFill>
                  <a:srgbClr val="626262"/>
                </a:solidFill>
                <a:latin typeface="Consolas" pitchFamily="49" charset="0"/>
                <a:cs typeface="Consolas" pitchFamily="49" charset="0"/>
              </a:rPr>
              <a:t>// Constructor with initial configuration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1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MotorDevice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1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Hash&amp; </a:t>
            </a:r>
            <a:r>
              <a:rPr lang="en-US" sz="11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config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) { </a:t>
            </a:r>
            <a:r>
              <a:rPr lang="en-US" sz="11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[…]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1100" dirty="0">
              <a:solidFill>
                <a:schemeClr val="accent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1100" dirty="0" smtClean="0">
              <a:solidFill>
                <a:srgbClr val="100F2E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Burkhard Heisen (WP76)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76668" y="2646021"/>
            <a:ext cx="86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Attribute</a:t>
            </a:r>
          </a:p>
        </p:txBody>
      </p:sp>
      <p:cxnSp>
        <p:nvCxnSpPr>
          <p:cNvPr id="6" name="Straight Arrow Connector 5"/>
          <p:cNvCxnSpPr>
            <a:stCxn id="12" idx="1"/>
          </p:cNvCxnSpPr>
          <p:nvPr/>
        </p:nvCxnSpPr>
        <p:spPr bwMode="auto">
          <a:xfrm flipH="1" flipV="1">
            <a:off x="5626046" y="2781430"/>
            <a:ext cx="650622" cy="309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702430" y="1628128"/>
            <a:ext cx="817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Property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916955" y="1787703"/>
            <a:ext cx="801430" cy="13561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7336144" y="1984967"/>
            <a:ext cx="665823" cy="1431047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413246" y="4167323"/>
            <a:ext cx="937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Command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 bwMode="auto">
          <a:xfrm flipH="1">
            <a:off x="6494424" y="4305823"/>
            <a:ext cx="918822" cy="28334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-295918" y="1206818"/>
            <a:ext cx="4266073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1" indent="-257175">
              <a:lnSpc>
                <a:spcPct val="120000"/>
              </a:lnSpc>
            </a:pPr>
            <a:r>
              <a:rPr lang="en-US" sz="1500" dirty="0"/>
              <a:t>Devices are </a:t>
            </a:r>
            <a:r>
              <a:rPr lang="en-US" sz="1500" b="1" dirty="0">
                <a:solidFill>
                  <a:srgbClr val="000000"/>
                </a:solidFill>
              </a:rPr>
              <a:t>controllable objects</a:t>
            </a:r>
            <a:r>
              <a:rPr lang="en-US" sz="1500" dirty="0"/>
              <a:t> managed by a device server</a:t>
            </a:r>
          </a:p>
          <a:p>
            <a:pPr marL="714375" lvl="1" indent="-257175"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Device </a:t>
            </a:r>
            <a:r>
              <a:rPr lang="en-US" sz="1500" dirty="0">
                <a:solidFill>
                  <a:srgbClr val="000000"/>
                </a:solidFill>
              </a:rPr>
              <a:t>classes</a:t>
            </a:r>
            <a:r>
              <a:rPr lang="en-US" sz="1500" i="1" dirty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can </a:t>
            </a:r>
            <a:r>
              <a:rPr lang="en-US" sz="1500" dirty="0"/>
              <a:t>be loaded at runtime (</a:t>
            </a:r>
            <a:r>
              <a:rPr lang="en-US" sz="1500" b="1" dirty="0" smtClean="0"/>
              <a:t>plugin technology</a:t>
            </a:r>
            <a:r>
              <a:rPr lang="en-US" sz="1500" dirty="0" smtClean="0"/>
              <a:t>)</a:t>
            </a:r>
          </a:p>
          <a:p>
            <a:pPr marL="714375" lvl="1" indent="-257175">
              <a:lnSpc>
                <a:spcPct val="120000"/>
              </a:lnSpc>
            </a:pPr>
            <a:r>
              <a:rPr lang="en-US" sz="1500" dirty="0" smtClean="0"/>
              <a:t>Can be written in </a:t>
            </a:r>
            <a:r>
              <a:rPr lang="en-US" sz="1500" b="1" dirty="0" smtClean="0"/>
              <a:t>C++</a:t>
            </a:r>
            <a:r>
              <a:rPr lang="en-US" sz="1500" dirty="0" smtClean="0"/>
              <a:t> or </a:t>
            </a:r>
            <a:r>
              <a:rPr lang="en-US" sz="1500" b="1" dirty="0" smtClean="0"/>
              <a:t>Python</a:t>
            </a:r>
          </a:p>
          <a:p>
            <a:pPr marL="714375" lvl="1" indent="-257175">
              <a:lnSpc>
                <a:spcPct val="120000"/>
              </a:lnSpc>
            </a:pPr>
            <a:r>
              <a:rPr lang="en-US" sz="1500" dirty="0" smtClean="0"/>
              <a:t>Devices completely </a:t>
            </a:r>
            <a:r>
              <a:rPr lang="en-US" sz="1500" b="1" dirty="0" smtClean="0"/>
              <a:t>describe themselves</a:t>
            </a:r>
            <a:r>
              <a:rPr lang="en-US" sz="1500" dirty="0" smtClean="0"/>
              <a:t>. Allows automatic GUI creation and auto</a:t>
            </a:r>
            <a:r>
              <a:rPr lang="en-US" sz="1500" dirty="0"/>
              <a:t>-completion in </a:t>
            </a:r>
            <a:r>
              <a:rPr lang="en-US" sz="1500" dirty="0" err="1"/>
              <a:t>IPython</a:t>
            </a:r>
            <a:r>
              <a:rPr lang="en-US" sz="1500" dirty="0"/>
              <a:t> </a:t>
            </a:r>
            <a:endParaRPr lang="en-US" sz="1500" dirty="0" smtClean="0"/>
          </a:p>
          <a:p>
            <a:pPr marL="714375" lvl="1" indent="-257175">
              <a:lnSpc>
                <a:spcPct val="120000"/>
              </a:lnSpc>
            </a:pPr>
            <a:r>
              <a:rPr lang="en-US" sz="1500" b="1" dirty="0">
                <a:solidFill>
                  <a:srgbClr val="000000"/>
                </a:solidFill>
              </a:rPr>
              <a:t>Runtime-extension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/>
              <a:t>of </a:t>
            </a:r>
            <a:r>
              <a:rPr lang="en-US" sz="1500" dirty="0">
                <a:solidFill>
                  <a:srgbClr val="000000"/>
                </a:solidFill>
              </a:rPr>
              <a:t>properties, commands and attributes is </a:t>
            </a:r>
            <a:r>
              <a:rPr lang="en-US" sz="1500" dirty="0"/>
              <a:t>possible</a:t>
            </a:r>
            <a:endParaRPr lang="de-DE" sz="1500" dirty="0"/>
          </a:p>
          <a:p>
            <a:pPr marL="714375" lvl="1" indent="-257175">
              <a:lnSpc>
                <a:spcPct val="120000"/>
              </a:lnSpc>
            </a:pPr>
            <a:r>
              <a:rPr lang="en-US" sz="1500" b="1" dirty="0"/>
              <a:t>No need</a:t>
            </a:r>
            <a:r>
              <a:rPr lang="en-US" sz="1500" dirty="0"/>
              <a:t> for device developers </a:t>
            </a:r>
            <a:r>
              <a:rPr lang="en-US" sz="1500" b="1" dirty="0"/>
              <a:t>to validate</a:t>
            </a:r>
            <a:r>
              <a:rPr lang="en-US" sz="1500" dirty="0"/>
              <a:t> any parameters. This is internally done taking the </a:t>
            </a:r>
            <a:r>
              <a:rPr lang="en-US" sz="1500" dirty="0" err="1">
                <a:solidFill>
                  <a:srgbClr val="000000"/>
                </a:solidFill>
              </a:rPr>
              <a:t>expectedParameters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/>
              <a:t>as a white-list</a:t>
            </a:r>
            <a:endParaRPr lang="de-DE" sz="1500" dirty="0"/>
          </a:p>
          <a:p>
            <a:pPr marL="714375" lvl="1" indent="-257175">
              <a:lnSpc>
                <a:spcPct val="120000"/>
              </a:lnSpc>
            </a:pPr>
            <a:r>
              <a:rPr lang="en-US" sz="1500" dirty="0"/>
              <a:t>Properties and commands can be nested, such that </a:t>
            </a:r>
            <a:r>
              <a:rPr lang="en-US" sz="1500" b="1" dirty="0"/>
              <a:t>hierarchical groupings</a:t>
            </a:r>
            <a:r>
              <a:rPr lang="en-US" sz="1500" dirty="0"/>
              <a:t> are </a:t>
            </a:r>
            <a:r>
              <a:rPr lang="en-US" sz="1500" dirty="0" smtClean="0"/>
              <a:t>possible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7995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– Finite state machine (FSM)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5866793" y="2647134"/>
            <a:ext cx="3031068" cy="1781887"/>
          </a:xfrm>
          <a:prstGeom prst="roundRect">
            <a:avLst/>
          </a:prstGeom>
          <a:solidFill>
            <a:srgbClr val="92D050">
              <a:alpha val="15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27000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200" i="1" dirty="0" smtClean="0"/>
              <a:t>OK</a:t>
            </a:r>
            <a:endParaRPr kumimoji="0" lang="de-DE" sz="12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 bwMode="auto">
          <a:xfrm>
            <a:off x="6334617" y="1885936"/>
            <a:ext cx="1846594" cy="40226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36000" tIns="0" rIns="3600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i="1" dirty="0" smtClean="0"/>
              <a:t>Initialization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6332542" y="2947175"/>
            <a:ext cx="1851289" cy="402268"/>
          </a:xfrm>
          <a:prstGeom prst="round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36000" tIns="0" rIns="3600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i="1" dirty="0" smtClean="0"/>
              <a:t>Stopped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7242883" y="1640864"/>
            <a:ext cx="2000" cy="2338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Rounded Rectangle 9"/>
          <p:cNvSpPr>
            <a:spLocks noChangeAspect="1"/>
          </p:cNvSpPr>
          <p:nvPr/>
        </p:nvSpPr>
        <p:spPr bwMode="auto">
          <a:xfrm>
            <a:off x="6332543" y="3760636"/>
            <a:ext cx="1851289" cy="402268"/>
          </a:xfrm>
          <a:prstGeom prst="roundRect">
            <a:avLst/>
          </a:prstGeom>
          <a:solidFill>
            <a:srgbClr val="008000">
              <a:alpha val="20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36000" tIns="0" rIns="3600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i="1" dirty="0" smtClean="0"/>
              <a:t>Started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7477884" y="3362517"/>
            <a:ext cx="1" cy="3830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66715" y="2306984"/>
            <a:ext cx="533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 smtClean="0"/>
              <a:t>none</a:t>
            </a:r>
            <a:endParaRPr lang="de-DE" sz="11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77689" y="3413405"/>
            <a:ext cx="4943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 smtClean="0"/>
              <a:t>start</a:t>
            </a:r>
            <a:endParaRPr lang="de-DE" sz="11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590116" y="4523147"/>
            <a:ext cx="917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 err="1" smtClean="0"/>
              <a:t>errorFound</a:t>
            </a:r>
            <a:endParaRPr lang="de-DE" sz="11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81412" y="4523215"/>
            <a:ext cx="533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 smtClean="0"/>
              <a:t>reset</a:t>
            </a:r>
            <a:endParaRPr lang="de-DE" sz="11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15086" y="3411397"/>
            <a:ext cx="486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 smtClean="0"/>
              <a:t>stop</a:t>
            </a:r>
            <a:endParaRPr lang="de-DE" sz="1100" i="1" dirty="0"/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7047631" y="3362025"/>
            <a:ext cx="0" cy="35274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7248189" y="2320108"/>
            <a:ext cx="597" cy="28698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704823" y="2718066"/>
            <a:ext cx="2000" cy="2338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62497" y="3049399"/>
            <a:ext cx="6260636" cy="16065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Ok Machine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FSM_TABLE_BEGIN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OkTransitionTable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 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SrcState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  Event    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TgtState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  Action    Guard</a:t>
            </a:r>
          </a:p>
          <a:p>
            <a:pPr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Row&lt; Started,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StopEvent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 Stopped,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StopAction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 none &gt;,</a:t>
            </a:r>
          </a:p>
          <a:p>
            <a:pPr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Row&lt; Stopped,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StartEvent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Started,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StartAction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none &gt;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FSM_TABLE_END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FSM_STATE_MACHINE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Ok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OkTransitionTable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Stopped, </a:t>
            </a:r>
            <a:r>
              <a:rPr lang="en-US" sz="1200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153" y="4694293"/>
            <a:ext cx="6733777" cy="16065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Top Machine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FSM_TABLE_BEGIN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TransitionTable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Row&lt; 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Initialization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none,            Ok,    none,             none &gt;,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Row&lt; </a:t>
            </a:r>
            <a:r>
              <a:rPr lang="en-US" sz="1200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Ok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      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ErrorFoundEvent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Error,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ErrorFoundAction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none &gt;,</a:t>
            </a:r>
          </a:p>
          <a:p>
            <a:pPr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Row&lt; Error,    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ResetEvent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     Ok,   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ResetAction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     none &gt;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FSM_TABLE_END</a:t>
            </a: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KARABO_FSM_STATE_MACHINE</a:t>
            </a:r>
            <a:r>
              <a:rPr lang="en-US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err="1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StateMachine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2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TransitionTable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2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Initialization, </a:t>
            </a:r>
            <a:r>
              <a:rPr lang="en-US" sz="1200" dirty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Self</a:t>
            </a:r>
            <a:r>
              <a:rPr lang="en-US" sz="12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2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0766" y="1201082"/>
            <a:ext cx="2650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i="1" dirty="0"/>
              <a:t>Start Stop State </a:t>
            </a:r>
            <a:r>
              <a:rPr lang="en-US" sz="1600" b="1" i="1" dirty="0" smtClean="0"/>
              <a:t>Machine</a:t>
            </a:r>
            <a:endParaRPr lang="de-DE" sz="1600" b="1" i="1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533730" y="4478560"/>
            <a:ext cx="1" cy="3830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103477" y="4478068"/>
            <a:ext cx="0" cy="35274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" name="Rounded Rectangle 42"/>
          <p:cNvSpPr>
            <a:spLocks noChangeAspect="1"/>
          </p:cNvSpPr>
          <p:nvPr/>
        </p:nvSpPr>
        <p:spPr bwMode="auto">
          <a:xfrm>
            <a:off x="6331795" y="4891937"/>
            <a:ext cx="1849416" cy="40226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36000" tIns="0" rIns="3600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i="1" dirty="0" smtClean="0"/>
              <a:t>Error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" y="1086963"/>
            <a:ext cx="5873932" cy="1929537"/>
          </a:xfrm>
        </p:spPr>
        <p:txBody>
          <a:bodyPr/>
          <a:lstStyle/>
          <a:p>
            <a:pPr marL="271463" indent="-271463">
              <a:lnSpc>
                <a:spcPct val="120000"/>
              </a:lnSpc>
            </a:pPr>
            <a:r>
              <a:rPr lang="en-US" sz="1800" b="1" dirty="0"/>
              <a:t>Any device uses a standardized way to express its possible program flow</a:t>
            </a:r>
          </a:p>
          <a:p>
            <a:pPr marL="531813" lvl="1" indent="-271463">
              <a:lnSpc>
                <a:spcPct val="120000"/>
              </a:lnSpc>
            </a:pPr>
            <a:r>
              <a:rPr lang="en-US" sz="1600" dirty="0"/>
              <a:t>The state machine calls back device functions </a:t>
            </a:r>
            <a:r>
              <a:rPr lang="en-US" sz="1600" dirty="0" smtClean="0"/>
              <a:t>(</a:t>
            </a:r>
            <a:r>
              <a:rPr lang="en-US" sz="1600" i="1" dirty="0" err="1" smtClean="0"/>
              <a:t>onStateExit</a:t>
            </a:r>
            <a:r>
              <a:rPr lang="en-US" sz="1600" dirty="0"/>
              <a:t>, </a:t>
            </a:r>
            <a:r>
              <a:rPr lang="en-US" sz="1600" i="1" dirty="0"/>
              <a:t>action</a:t>
            </a:r>
            <a:r>
              <a:rPr lang="en-US" sz="1600" dirty="0"/>
              <a:t>, </a:t>
            </a:r>
            <a:r>
              <a:rPr lang="en-US" sz="1600" i="1" dirty="0" err="1" smtClean="0"/>
              <a:t>onStateEntry</a:t>
            </a:r>
            <a:r>
              <a:rPr lang="en-US" sz="1600" dirty="0"/>
              <a:t>)</a:t>
            </a:r>
          </a:p>
          <a:p>
            <a:pPr marL="531813" lvl="1" indent="-271463">
              <a:lnSpc>
                <a:spcPct val="120000"/>
              </a:lnSpc>
            </a:pPr>
            <a:r>
              <a:rPr lang="en-US" sz="1600" dirty="0"/>
              <a:t>The GUI is state-machine aware and enables/disables buttons </a:t>
            </a:r>
            <a:r>
              <a:rPr lang="en-US" sz="1600" dirty="0" smtClean="0"/>
              <a:t>proactively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3757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Rounded Rectangle 687"/>
          <p:cNvSpPr/>
          <p:nvPr/>
        </p:nvSpPr>
        <p:spPr>
          <a:xfrm>
            <a:off x="5650170" y="1969332"/>
            <a:ext cx="1890854" cy="12066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Rounded Rectangle 649"/>
          <p:cNvSpPr/>
          <p:nvPr/>
        </p:nvSpPr>
        <p:spPr>
          <a:xfrm>
            <a:off x="1511511" y="1922757"/>
            <a:ext cx="1890854" cy="12066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ounded Rectangle 481"/>
          <p:cNvSpPr/>
          <p:nvPr/>
        </p:nvSpPr>
        <p:spPr>
          <a:xfrm>
            <a:off x="3850849" y="2839555"/>
            <a:ext cx="1269978" cy="19065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ounded Rectangle 480"/>
          <p:cNvSpPr/>
          <p:nvPr/>
        </p:nvSpPr>
        <p:spPr>
          <a:xfrm>
            <a:off x="3858733" y="1195345"/>
            <a:ext cx="1269978" cy="16050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– As workflow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grpSp>
        <p:nvGrpSpPr>
          <p:cNvPr id="82" name="Group 81"/>
          <p:cNvGrpSpPr/>
          <p:nvPr/>
        </p:nvGrpSpPr>
        <p:grpSpPr>
          <a:xfrm>
            <a:off x="2350636" y="2462842"/>
            <a:ext cx="797875" cy="583497"/>
            <a:chOff x="4748763" y="5089482"/>
            <a:chExt cx="797875" cy="583497"/>
          </a:xfrm>
        </p:grpSpPr>
        <p:grpSp>
          <p:nvGrpSpPr>
            <p:cNvPr id="133" name="Group 132"/>
            <p:cNvGrpSpPr/>
            <p:nvPr/>
          </p:nvGrpSpPr>
          <p:grpSpPr>
            <a:xfrm>
              <a:off x="4748763" y="5089482"/>
              <a:ext cx="689180" cy="583497"/>
              <a:chOff x="4438482" y="3516211"/>
              <a:chExt cx="920030" cy="769613"/>
            </a:xfrm>
          </p:grpSpPr>
          <p:sp>
            <p:nvSpPr>
              <p:cNvPr id="140" name="Octagon 139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  <p:grpSp>
          <p:nvGrpSpPr>
            <p:cNvPr id="134" name="Group 129"/>
            <p:cNvGrpSpPr>
              <a:grpSpLocks noChangeAspect="1"/>
            </p:cNvGrpSpPr>
            <p:nvPr/>
          </p:nvGrpSpPr>
          <p:grpSpPr>
            <a:xfrm>
              <a:off x="5301575" y="5381412"/>
              <a:ext cx="245063" cy="89512"/>
              <a:chOff x="1722064" y="2499496"/>
              <a:chExt cx="527688" cy="192744"/>
            </a:xfrm>
          </p:grpSpPr>
          <p:grpSp>
            <p:nvGrpSpPr>
              <p:cNvPr id="135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85" name="Straight Connector 84"/>
          <p:cNvCxnSpPr/>
          <p:nvPr/>
        </p:nvCxnSpPr>
        <p:spPr bwMode="auto">
          <a:xfrm flipV="1">
            <a:off x="3201079" y="2498777"/>
            <a:ext cx="706782" cy="253999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3201079" y="2852167"/>
            <a:ext cx="739913" cy="298174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88" name="Group 87"/>
          <p:cNvGrpSpPr/>
          <p:nvPr/>
        </p:nvGrpSpPr>
        <p:grpSpPr>
          <a:xfrm>
            <a:off x="3995400" y="2167615"/>
            <a:ext cx="994677" cy="583497"/>
            <a:chOff x="6393527" y="4818913"/>
            <a:chExt cx="994677" cy="583497"/>
          </a:xfrm>
        </p:grpSpPr>
        <p:grpSp>
          <p:nvGrpSpPr>
            <p:cNvPr id="118" name="Group 128"/>
            <p:cNvGrpSpPr>
              <a:grpSpLocks noChangeAspect="1"/>
            </p:cNvGrpSpPr>
            <p:nvPr/>
          </p:nvGrpSpPr>
          <p:grpSpPr>
            <a:xfrm>
              <a:off x="6393527" y="5074700"/>
              <a:ext cx="196367" cy="89512"/>
              <a:chOff x="2019050" y="3238291"/>
              <a:chExt cx="422831" cy="192744"/>
            </a:xfrm>
          </p:grpSpPr>
          <p:grpSp>
            <p:nvGrpSpPr>
              <p:cNvPr id="128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29" name="Rectangle 128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6595749" y="4818913"/>
              <a:ext cx="682043" cy="583497"/>
              <a:chOff x="4438482" y="3516211"/>
              <a:chExt cx="910501" cy="769613"/>
            </a:xfrm>
          </p:grpSpPr>
          <p:sp>
            <p:nvSpPr>
              <p:cNvPr id="126" name="Octagon 125"/>
              <p:cNvSpPr/>
              <p:nvPr/>
            </p:nvSpPr>
            <p:spPr bwMode="auto">
              <a:xfrm>
                <a:off x="4992933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  <p:grpSp>
          <p:nvGrpSpPr>
            <p:cNvPr id="120" name="Group 129"/>
            <p:cNvGrpSpPr>
              <a:grpSpLocks noChangeAspect="1"/>
            </p:cNvGrpSpPr>
            <p:nvPr/>
          </p:nvGrpSpPr>
          <p:grpSpPr>
            <a:xfrm>
              <a:off x="7143141" y="5089968"/>
              <a:ext cx="245063" cy="89512"/>
              <a:chOff x="1722064" y="2499496"/>
              <a:chExt cx="527688" cy="192744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22" name="Rectangle 121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3994933" y="2879296"/>
            <a:ext cx="995144" cy="583497"/>
            <a:chOff x="6393060" y="5481278"/>
            <a:chExt cx="995144" cy="583497"/>
          </a:xfrm>
        </p:grpSpPr>
        <p:grpSp>
          <p:nvGrpSpPr>
            <p:cNvPr id="103" name="Group 128"/>
            <p:cNvGrpSpPr>
              <a:grpSpLocks noChangeAspect="1"/>
            </p:cNvGrpSpPr>
            <p:nvPr/>
          </p:nvGrpSpPr>
          <p:grpSpPr>
            <a:xfrm>
              <a:off x="6393060" y="5751340"/>
              <a:ext cx="196366" cy="89512"/>
              <a:chOff x="2019050" y="3238291"/>
              <a:chExt cx="422831" cy="192744"/>
            </a:xfrm>
          </p:grpSpPr>
          <p:grpSp>
            <p:nvGrpSpPr>
              <p:cNvPr id="113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4" name="Rectangle 113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6595282" y="5481278"/>
              <a:ext cx="689180" cy="583497"/>
              <a:chOff x="4438482" y="3516211"/>
              <a:chExt cx="920030" cy="769613"/>
            </a:xfrm>
          </p:grpSpPr>
          <p:sp>
            <p:nvSpPr>
              <p:cNvPr id="111" name="Octagon 110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  <p:grpSp>
          <p:nvGrpSpPr>
            <p:cNvPr id="105" name="Group 129"/>
            <p:cNvGrpSpPr>
              <a:grpSpLocks noChangeAspect="1"/>
            </p:cNvGrpSpPr>
            <p:nvPr/>
          </p:nvGrpSpPr>
          <p:grpSpPr>
            <a:xfrm>
              <a:off x="7143141" y="5755734"/>
              <a:ext cx="245063" cy="89512"/>
              <a:chOff x="1722064" y="2499496"/>
              <a:chExt cx="527688" cy="192744"/>
            </a:xfrm>
          </p:grpSpPr>
          <p:grpSp>
            <p:nvGrpSpPr>
              <p:cNvPr id="106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7" name="Rectangle 106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 rot="10800000">
            <a:off x="5042642" y="2479713"/>
            <a:ext cx="739913" cy="651564"/>
            <a:chOff x="7588729" y="5105211"/>
            <a:chExt cx="739913" cy="651564"/>
          </a:xfrm>
        </p:grpSpPr>
        <p:cxnSp>
          <p:nvCxnSpPr>
            <p:cNvPr id="101" name="Straight Connector 100"/>
            <p:cNvCxnSpPr/>
            <p:nvPr/>
          </p:nvCxnSpPr>
          <p:spPr bwMode="auto">
            <a:xfrm flipV="1">
              <a:off x="7588729" y="5105211"/>
              <a:ext cx="706782" cy="253999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588729" y="5458601"/>
              <a:ext cx="739913" cy="298174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91" name="Group 90"/>
          <p:cNvGrpSpPr/>
          <p:nvPr/>
        </p:nvGrpSpPr>
        <p:grpSpPr>
          <a:xfrm>
            <a:off x="5824639" y="2518323"/>
            <a:ext cx="893868" cy="583497"/>
            <a:chOff x="8222766" y="5192566"/>
            <a:chExt cx="893868" cy="583497"/>
          </a:xfrm>
        </p:grpSpPr>
        <p:grpSp>
          <p:nvGrpSpPr>
            <p:cNvPr id="92" name="Group 91"/>
            <p:cNvGrpSpPr/>
            <p:nvPr/>
          </p:nvGrpSpPr>
          <p:grpSpPr>
            <a:xfrm>
              <a:off x="8427454" y="5192566"/>
              <a:ext cx="689180" cy="583497"/>
              <a:chOff x="4438482" y="3516211"/>
              <a:chExt cx="920030" cy="769613"/>
            </a:xfrm>
          </p:grpSpPr>
          <p:sp>
            <p:nvSpPr>
              <p:cNvPr id="99" name="Octagon 98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  <p:grpSp>
          <p:nvGrpSpPr>
            <p:cNvPr id="93" name="Group 128"/>
            <p:cNvGrpSpPr>
              <a:grpSpLocks noChangeAspect="1"/>
            </p:cNvGrpSpPr>
            <p:nvPr/>
          </p:nvGrpSpPr>
          <p:grpSpPr>
            <a:xfrm>
              <a:off x="8222766" y="5424364"/>
              <a:ext cx="196367" cy="89512"/>
              <a:chOff x="2019050" y="3238291"/>
              <a:chExt cx="422831" cy="192744"/>
            </a:xfrm>
          </p:grpSpPr>
          <p:grpSp>
            <p:nvGrpSpPr>
              <p:cNvPr id="94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5" name="Rectangle 94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2301514" y="2070674"/>
            <a:ext cx="318710" cy="314829"/>
            <a:chOff x="3858022" y="5473613"/>
            <a:chExt cx="1080120" cy="1065324"/>
          </a:xfrm>
        </p:grpSpPr>
        <p:sp>
          <p:nvSpPr>
            <p:cNvPr id="264" name="Rectangle 263"/>
            <p:cNvSpPr>
              <a:spLocks noChangeAspect="1"/>
            </p:cNvSpPr>
            <p:nvPr/>
          </p:nvSpPr>
          <p:spPr bwMode="auto">
            <a:xfrm>
              <a:off x="3858022" y="5473613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65" name="Rectangle 264"/>
            <p:cNvSpPr>
              <a:spLocks noChangeAspect="1"/>
            </p:cNvSpPr>
            <p:nvPr/>
          </p:nvSpPr>
          <p:spPr bwMode="auto">
            <a:xfrm>
              <a:off x="4678685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66" name="Rectangle 265"/>
            <p:cNvSpPr>
              <a:spLocks noChangeAspect="1"/>
            </p:cNvSpPr>
            <p:nvPr/>
          </p:nvSpPr>
          <p:spPr bwMode="auto">
            <a:xfrm>
              <a:off x="4686114" y="6284751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67" name="Rectangle 266"/>
            <p:cNvSpPr>
              <a:spLocks noChangeAspect="1"/>
            </p:cNvSpPr>
            <p:nvPr/>
          </p:nvSpPr>
          <p:spPr bwMode="auto">
            <a:xfrm>
              <a:off x="3862214" y="6011577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68" name="Rectangle 267"/>
            <p:cNvSpPr>
              <a:spLocks noChangeAspect="1"/>
            </p:cNvSpPr>
            <p:nvPr/>
          </p:nvSpPr>
          <p:spPr bwMode="auto">
            <a:xfrm>
              <a:off x="4135630" y="5742595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69" name="Rectangle 268"/>
            <p:cNvSpPr>
              <a:spLocks noChangeAspect="1"/>
            </p:cNvSpPr>
            <p:nvPr/>
          </p:nvSpPr>
          <p:spPr bwMode="auto">
            <a:xfrm>
              <a:off x="4400178" y="6015769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0" name="Rectangle 269"/>
            <p:cNvSpPr>
              <a:spLocks noChangeAspect="1"/>
            </p:cNvSpPr>
            <p:nvPr/>
          </p:nvSpPr>
          <p:spPr bwMode="auto">
            <a:xfrm>
              <a:off x="4139704" y="6284751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1" name="Rectangle 270"/>
            <p:cNvSpPr>
              <a:spLocks noChangeAspect="1"/>
            </p:cNvSpPr>
            <p:nvPr/>
          </p:nvSpPr>
          <p:spPr bwMode="auto">
            <a:xfrm>
              <a:off x="4678685" y="601367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2" name="Rectangle 271"/>
            <p:cNvSpPr>
              <a:spLocks noChangeAspect="1"/>
            </p:cNvSpPr>
            <p:nvPr/>
          </p:nvSpPr>
          <p:spPr bwMode="auto">
            <a:xfrm>
              <a:off x="4409703" y="5473613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3" name="Rectangle 272"/>
            <p:cNvSpPr>
              <a:spLocks noChangeAspect="1"/>
            </p:cNvSpPr>
            <p:nvPr/>
          </p:nvSpPr>
          <p:spPr bwMode="auto">
            <a:xfrm>
              <a:off x="4409703" y="6286909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4" name="Rectangle 273"/>
            <p:cNvSpPr>
              <a:spLocks noChangeAspect="1"/>
            </p:cNvSpPr>
            <p:nvPr/>
          </p:nvSpPr>
          <p:spPr bwMode="auto">
            <a:xfrm>
              <a:off x="3862214" y="5742595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5" name="Rectangle 274"/>
            <p:cNvSpPr>
              <a:spLocks noChangeAspect="1"/>
            </p:cNvSpPr>
            <p:nvPr/>
          </p:nvSpPr>
          <p:spPr bwMode="auto">
            <a:xfrm>
              <a:off x="4129100" y="6011577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6" name="Rectangle 275"/>
            <p:cNvSpPr>
              <a:spLocks noChangeAspect="1"/>
            </p:cNvSpPr>
            <p:nvPr/>
          </p:nvSpPr>
          <p:spPr bwMode="auto">
            <a:xfrm>
              <a:off x="4132337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7" name="Rectangle 276"/>
            <p:cNvSpPr>
              <a:spLocks noChangeAspect="1"/>
            </p:cNvSpPr>
            <p:nvPr/>
          </p:nvSpPr>
          <p:spPr bwMode="auto">
            <a:xfrm>
              <a:off x="4678685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8" name="Rectangle 277"/>
            <p:cNvSpPr>
              <a:spLocks noChangeAspect="1"/>
            </p:cNvSpPr>
            <p:nvPr/>
          </p:nvSpPr>
          <p:spPr bwMode="auto">
            <a:xfrm>
              <a:off x="4409703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279" name="Rectangle 278"/>
            <p:cNvSpPr>
              <a:spLocks noChangeAspect="1"/>
            </p:cNvSpPr>
            <p:nvPr/>
          </p:nvSpPr>
          <p:spPr bwMode="auto">
            <a:xfrm>
              <a:off x="3862276" y="6283734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</p:grp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3003844" y="2070675"/>
            <a:ext cx="318710" cy="314829"/>
            <a:chOff x="3858022" y="5473613"/>
            <a:chExt cx="1080120" cy="1065324"/>
          </a:xfrm>
        </p:grpSpPr>
        <p:sp>
          <p:nvSpPr>
            <p:cNvPr id="168" name="Rectangle 167"/>
            <p:cNvSpPr>
              <a:spLocks noChangeAspect="1"/>
            </p:cNvSpPr>
            <p:nvPr/>
          </p:nvSpPr>
          <p:spPr bwMode="auto">
            <a:xfrm>
              <a:off x="3858022" y="5473613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9" name="Rectangle 168"/>
            <p:cNvSpPr>
              <a:spLocks noChangeAspect="1"/>
            </p:cNvSpPr>
            <p:nvPr/>
          </p:nvSpPr>
          <p:spPr bwMode="auto">
            <a:xfrm>
              <a:off x="4678685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0" name="Rectangle 169"/>
            <p:cNvSpPr>
              <a:spLocks noChangeAspect="1"/>
            </p:cNvSpPr>
            <p:nvPr/>
          </p:nvSpPr>
          <p:spPr bwMode="auto">
            <a:xfrm>
              <a:off x="4686114" y="6284751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1" name="Rectangle 170"/>
            <p:cNvSpPr>
              <a:spLocks noChangeAspect="1"/>
            </p:cNvSpPr>
            <p:nvPr/>
          </p:nvSpPr>
          <p:spPr bwMode="auto">
            <a:xfrm>
              <a:off x="3862214" y="6011577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2" name="Rectangle 171"/>
            <p:cNvSpPr>
              <a:spLocks noChangeAspect="1"/>
            </p:cNvSpPr>
            <p:nvPr/>
          </p:nvSpPr>
          <p:spPr bwMode="auto">
            <a:xfrm>
              <a:off x="4135630" y="5742595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3" name="Rectangle 172"/>
            <p:cNvSpPr>
              <a:spLocks noChangeAspect="1"/>
            </p:cNvSpPr>
            <p:nvPr/>
          </p:nvSpPr>
          <p:spPr bwMode="auto">
            <a:xfrm>
              <a:off x="4400178" y="6015769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4" name="Rectangle 173"/>
            <p:cNvSpPr>
              <a:spLocks noChangeAspect="1"/>
            </p:cNvSpPr>
            <p:nvPr/>
          </p:nvSpPr>
          <p:spPr bwMode="auto">
            <a:xfrm>
              <a:off x="4139704" y="6284751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5" name="Rectangle 174"/>
            <p:cNvSpPr>
              <a:spLocks noChangeAspect="1"/>
            </p:cNvSpPr>
            <p:nvPr/>
          </p:nvSpPr>
          <p:spPr bwMode="auto">
            <a:xfrm>
              <a:off x="4678685" y="601367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6" name="Rectangle 175"/>
            <p:cNvSpPr>
              <a:spLocks noChangeAspect="1"/>
            </p:cNvSpPr>
            <p:nvPr/>
          </p:nvSpPr>
          <p:spPr bwMode="auto">
            <a:xfrm>
              <a:off x="4409703" y="5473613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7" name="Rectangle 176"/>
            <p:cNvSpPr>
              <a:spLocks noChangeAspect="1"/>
            </p:cNvSpPr>
            <p:nvPr/>
          </p:nvSpPr>
          <p:spPr bwMode="auto">
            <a:xfrm>
              <a:off x="4409703" y="6286909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8" name="Rectangle 177"/>
            <p:cNvSpPr>
              <a:spLocks noChangeAspect="1"/>
            </p:cNvSpPr>
            <p:nvPr/>
          </p:nvSpPr>
          <p:spPr bwMode="auto">
            <a:xfrm>
              <a:off x="3862214" y="5742595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79" name="Rectangle 178"/>
            <p:cNvSpPr>
              <a:spLocks noChangeAspect="1"/>
            </p:cNvSpPr>
            <p:nvPr/>
          </p:nvSpPr>
          <p:spPr bwMode="auto">
            <a:xfrm>
              <a:off x="4129100" y="6011577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80" name="Rectangle 179"/>
            <p:cNvSpPr>
              <a:spLocks noChangeAspect="1"/>
            </p:cNvSpPr>
            <p:nvPr/>
          </p:nvSpPr>
          <p:spPr bwMode="auto">
            <a:xfrm>
              <a:off x="4132337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81" name="Rectangle 180"/>
            <p:cNvSpPr>
              <a:spLocks noChangeAspect="1"/>
            </p:cNvSpPr>
            <p:nvPr/>
          </p:nvSpPr>
          <p:spPr bwMode="auto">
            <a:xfrm>
              <a:off x="4678685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82" name="Rectangle 181"/>
            <p:cNvSpPr>
              <a:spLocks noChangeAspect="1"/>
            </p:cNvSpPr>
            <p:nvPr/>
          </p:nvSpPr>
          <p:spPr bwMode="auto">
            <a:xfrm>
              <a:off x="4409703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83" name="Rectangle 182"/>
            <p:cNvSpPr>
              <a:spLocks noChangeAspect="1"/>
            </p:cNvSpPr>
            <p:nvPr/>
          </p:nvSpPr>
          <p:spPr bwMode="auto">
            <a:xfrm>
              <a:off x="3862276" y="6283734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</p:grp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2653264" y="2070675"/>
            <a:ext cx="318710" cy="314829"/>
            <a:chOff x="3858022" y="5473613"/>
            <a:chExt cx="1080120" cy="1065324"/>
          </a:xfrm>
        </p:grpSpPr>
        <p:sp>
          <p:nvSpPr>
            <p:cNvPr id="152" name="Rectangle 151"/>
            <p:cNvSpPr>
              <a:spLocks noChangeAspect="1"/>
            </p:cNvSpPr>
            <p:nvPr/>
          </p:nvSpPr>
          <p:spPr bwMode="auto">
            <a:xfrm>
              <a:off x="3858022" y="5473613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53" name="Rectangle 152"/>
            <p:cNvSpPr>
              <a:spLocks noChangeAspect="1"/>
            </p:cNvSpPr>
            <p:nvPr/>
          </p:nvSpPr>
          <p:spPr bwMode="auto">
            <a:xfrm>
              <a:off x="4678685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54" name="Rectangle 153"/>
            <p:cNvSpPr>
              <a:spLocks noChangeAspect="1"/>
            </p:cNvSpPr>
            <p:nvPr/>
          </p:nvSpPr>
          <p:spPr bwMode="auto">
            <a:xfrm>
              <a:off x="4686114" y="6284751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55" name="Rectangle 154"/>
            <p:cNvSpPr>
              <a:spLocks noChangeAspect="1"/>
            </p:cNvSpPr>
            <p:nvPr/>
          </p:nvSpPr>
          <p:spPr bwMode="auto">
            <a:xfrm>
              <a:off x="3862214" y="6011577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56" name="Rectangle 155"/>
            <p:cNvSpPr>
              <a:spLocks noChangeAspect="1"/>
            </p:cNvSpPr>
            <p:nvPr/>
          </p:nvSpPr>
          <p:spPr bwMode="auto">
            <a:xfrm>
              <a:off x="4135630" y="5742595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57" name="Rectangle 156"/>
            <p:cNvSpPr>
              <a:spLocks noChangeAspect="1"/>
            </p:cNvSpPr>
            <p:nvPr/>
          </p:nvSpPr>
          <p:spPr bwMode="auto">
            <a:xfrm>
              <a:off x="4400178" y="6015769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58" name="Rectangle 157"/>
            <p:cNvSpPr>
              <a:spLocks noChangeAspect="1"/>
            </p:cNvSpPr>
            <p:nvPr/>
          </p:nvSpPr>
          <p:spPr bwMode="auto">
            <a:xfrm>
              <a:off x="4139704" y="6284751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59" name="Rectangle 158"/>
            <p:cNvSpPr>
              <a:spLocks noChangeAspect="1"/>
            </p:cNvSpPr>
            <p:nvPr/>
          </p:nvSpPr>
          <p:spPr bwMode="auto">
            <a:xfrm>
              <a:off x="4678685" y="601367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0" name="Rectangle 159"/>
            <p:cNvSpPr>
              <a:spLocks noChangeAspect="1"/>
            </p:cNvSpPr>
            <p:nvPr/>
          </p:nvSpPr>
          <p:spPr bwMode="auto">
            <a:xfrm>
              <a:off x="4409703" y="5473613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1" name="Rectangle 160"/>
            <p:cNvSpPr>
              <a:spLocks noChangeAspect="1"/>
            </p:cNvSpPr>
            <p:nvPr/>
          </p:nvSpPr>
          <p:spPr bwMode="auto">
            <a:xfrm>
              <a:off x="4409703" y="6286909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2" name="Rectangle 161"/>
            <p:cNvSpPr>
              <a:spLocks noChangeAspect="1"/>
            </p:cNvSpPr>
            <p:nvPr/>
          </p:nvSpPr>
          <p:spPr bwMode="auto">
            <a:xfrm>
              <a:off x="3862214" y="5742595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3" name="Rectangle 162"/>
            <p:cNvSpPr>
              <a:spLocks noChangeAspect="1"/>
            </p:cNvSpPr>
            <p:nvPr/>
          </p:nvSpPr>
          <p:spPr bwMode="auto">
            <a:xfrm>
              <a:off x="4129100" y="6011577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4" name="Rectangle 163"/>
            <p:cNvSpPr>
              <a:spLocks noChangeAspect="1"/>
            </p:cNvSpPr>
            <p:nvPr/>
          </p:nvSpPr>
          <p:spPr bwMode="auto">
            <a:xfrm>
              <a:off x="4132337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 bwMode="auto">
            <a:xfrm>
              <a:off x="4678685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6" name="Rectangle 165"/>
            <p:cNvSpPr>
              <a:spLocks noChangeAspect="1"/>
            </p:cNvSpPr>
            <p:nvPr/>
          </p:nvSpPr>
          <p:spPr bwMode="auto">
            <a:xfrm>
              <a:off x="4409703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167" name="Rectangle 166"/>
            <p:cNvSpPr>
              <a:spLocks noChangeAspect="1"/>
            </p:cNvSpPr>
            <p:nvPr/>
          </p:nvSpPr>
          <p:spPr bwMode="auto">
            <a:xfrm>
              <a:off x="3862276" y="6283734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</p:grpSp>
      <p:grpSp>
        <p:nvGrpSpPr>
          <p:cNvPr id="426" name="Group 425"/>
          <p:cNvGrpSpPr>
            <a:grpSpLocks/>
          </p:cNvGrpSpPr>
          <p:nvPr/>
        </p:nvGrpSpPr>
        <p:grpSpPr bwMode="auto">
          <a:xfrm>
            <a:off x="4170268" y="3500866"/>
            <a:ext cx="580386" cy="602336"/>
            <a:chOff x="286197" y="4861545"/>
            <a:chExt cx="1087549" cy="1087549"/>
          </a:xfrm>
        </p:grpSpPr>
        <p:sp>
          <p:nvSpPr>
            <p:cNvPr id="427" name="Rectangle 426"/>
            <p:cNvSpPr>
              <a:spLocks noChangeAspect="1"/>
            </p:cNvSpPr>
            <p:nvPr/>
          </p:nvSpPr>
          <p:spPr bwMode="auto">
            <a:xfrm>
              <a:off x="718245" y="5581625"/>
              <a:ext cx="151445" cy="151445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28" name="Rectangle 427"/>
            <p:cNvSpPr>
              <a:spLocks noChangeAspect="1"/>
            </p:cNvSpPr>
            <p:nvPr/>
          </p:nvSpPr>
          <p:spPr bwMode="auto">
            <a:xfrm>
              <a:off x="1078285" y="5005561"/>
              <a:ext cx="151445" cy="151445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29" name="Rectangle 428"/>
            <p:cNvSpPr>
              <a:spLocks noChangeAspect="1"/>
            </p:cNvSpPr>
            <p:nvPr/>
          </p:nvSpPr>
          <p:spPr bwMode="auto">
            <a:xfrm>
              <a:off x="430213" y="4861545"/>
              <a:ext cx="151445" cy="151445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0" name="Rectangle 429"/>
            <p:cNvSpPr>
              <a:spLocks noChangeAspect="1"/>
            </p:cNvSpPr>
            <p:nvPr/>
          </p:nvSpPr>
          <p:spPr bwMode="auto">
            <a:xfrm>
              <a:off x="1222301" y="5437609"/>
              <a:ext cx="151445" cy="151445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1" name="Rectangle 430"/>
            <p:cNvSpPr>
              <a:spLocks noChangeAspect="1"/>
            </p:cNvSpPr>
            <p:nvPr/>
          </p:nvSpPr>
          <p:spPr bwMode="auto">
            <a:xfrm>
              <a:off x="1157722" y="5744691"/>
              <a:ext cx="151445" cy="151445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2" name="Rectangle 431"/>
            <p:cNvSpPr>
              <a:spLocks noChangeAspect="1"/>
            </p:cNvSpPr>
            <p:nvPr/>
          </p:nvSpPr>
          <p:spPr bwMode="auto">
            <a:xfrm>
              <a:off x="333822" y="5471517"/>
              <a:ext cx="151445" cy="151445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3" name="Rectangle 432"/>
            <p:cNvSpPr>
              <a:spLocks noChangeAspect="1"/>
            </p:cNvSpPr>
            <p:nvPr/>
          </p:nvSpPr>
          <p:spPr bwMode="auto">
            <a:xfrm>
              <a:off x="607238" y="5202535"/>
              <a:ext cx="151445" cy="151445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4" name="Rectangle 433"/>
            <p:cNvSpPr>
              <a:spLocks noChangeAspect="1"/>
            </p:cNvSpPr>
            <p:nvPr/>
          </p:nvSpPr>
          <p:spPr bwMode="auto">
            <a:xfrm>
              <a:off x="934269" y="5437609"/>
              <a:ext cx="151445" cy="151445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5" name="Rectangle 434"/>
            <p:cNvSpPr>
              <a:spLocks noChangeAspect="1"/>
            </p:cNvSpPr>
            <p:nvPr/>
          </p:nvSpPr>
          <p:spPr bwMode="auto">
            <a:xfrm>
              <a:off x="646237" y="5797649"/>
              <a:ext cx="151445" cy="151445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6" name="Rectangle 435"/>
            <p:cNvSpPr>
              <a:spLocks noChangeAspect="1"/>
            </p:cNvSpPr>
            <p:nvPr/>
          </p:nvSpPr>
          <p:spPr bwMode="auto">
            <a:xfrm>
              <a:off x="646237" y="4933553"/>
              <a:ext cx="151445" cy="151445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7" name="Rectangle 436"/>
            <p:cNvSpPr>
              <a:spLocks noChangeAspect="1"/>
            </p:cNvSpPr>
            <p:nvPr/>
          </p:nvSpPr>
          <p:spPr bwMode="auto">
            <a:xfrm>
              <a:off x="286197" y="5077569"/>
              <a:ext cx="151445" cy="151445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8" name="Rectangle 437"/>
            <p:cNvSpPr>
              <a:spLocks noChangeAspect="1"/>
            </p:cNvSpPr>
            <p:nvPr/>
          </p:nvSpPr>
          <p:spPr bwMode="auto">
            <a:xfrm>
              <a:off x="502221" y="5509617"/>
              <a:ext cx="151445" cy="151445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39" name="Rectangle 438"/>
            <p:cNvSpPr>
              <a:spLocks noChangeAspect="1"/>
            </p:cNvSpPr>
            <p:nvPr/>
          </p:nvSpPr>
          <p:spPr bwMode="auto">
            <a:xfrm>
              <a:off x="430213" y="5293593"/>
              <a:ext cx="151445" cy="151445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40" name="Rectangle 439"/>
            <p:cNvSpPr>
              <a:spLocks noChangeAspect="1"/>
            </p:cNvSpPr>
            <p:nvPr/>
          </p:nvSpPr>
          <p:spPr bwMode="auto">
            <a:xfrm>
              <a:off x="862261" y="5005561"/>
              <a:ext cx="151445" cy="151445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41" name="Rectangle 440"/>
            <p:cNvSpPr>
              <a:spLocks noChangeAspect="1"/>
            </p:cNvSpPr>
            <p:nvPr/>
          </p:nvSpPr>
          <p:spPr bwMode="auto">
            <a:xfrm>
              <a:off x="430213" y="5725641"/>
              <a:ext cx="151445" cy="151445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42" name="Rectangle 441"/>
            <p:cNvSpPr>
              <a:spLocks noChangeAspect="1"/>
            </p:cNvSpPr>
            <p:nvPr/>
          </p:nvSpPr>
          <p:spPr bwMode="auto">
            <a:xfrm>
              <a:off x="862261" y="5293593"/>
              <a:ext cx="151445" cy="151445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43" name="Rectangle 442"/>
            <p:cNvSpPr>
              <a:spLocks noChangeAspect="1"/>
            </p:cNvSpPr>
            <p:nvPr/>
          </p:nvSpPr>
          <p:spPr bwMode="auto">
            <a:xfrm>
              <a:off x="1078285" y="5221585"/>
              <a:ext cx="151445" cy="151445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444" name="Rectangle 443"/>
            <p:cNvSpPr>
              <a:spLocks noChangeAspect="1"/>
            </p:cNvSpPr>
            <p:nvPr/>
          </p:nvSpPr>
          <p:spPr bwMode="auto">
            <a:xfrm>
              <a:off x="934269" y="5725641"/>
              <a:ext cx="151445" cy="151445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</p:grpSp>
      <p:pic>
        <p:nvPicPr>
          <p:cNvPr id="298" name="Picture 297" descr="tesla_c870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05" y="4113969"/>
            <a:ext cx="717336" cy="57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" name="Picture 484" descr="cp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7" y="1257498"/>
            <a:ext cx="407684" cy="49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3" name="Group 652"/>
          <p:cNvGrpSpPr>
            <a:grpSpLocks/>
          </p:cNvGrpSpPr>
          <p:nvPr/>
        </p:nvGrpSpPr>
        <p:grpSpPr bwMode="auto">
          <a:xfrm>
            <a:off x="1948397" y="2075126"/>
            <a:ext cx="318710" cy="314829"/>
            <a:chOff x="3858022" y="5473613"/>
            <a:chExt cx="1080120" cy="1065324"/>
          </a:xfrm>
        </p:grpSpPr>
        <p:sp>
          <p:nvSpPr>
            <p:cNvPr id="654" name="Rectangle 653"/>
            <p:cNvSpPr>
              <a:spLocks noChangeAspect="1"/>
            </p:cNvSpPr>
            <p:nvPr/>
          </p:nvSpPr>
          <p:spPr bwMode="auto">
            <a:xfrm>
              <a:off x="3858022" y="5473613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55" name="Rectangle 654"/>
            <p:cNvSpPr>
              <a:spLocks noChangeAspect="1"/>
            </p:cNvSpPr>
            <p:nvPr/>
          </p:nvSpPr>
          <p:spPr bwMode="auto">
            <a:xfrm>
              <a:off x="4678685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56" name="Rectangle 655"/>
            <p:cNvSpPr>
              <a:spLocks noChangeAspect="1"/>
            </p:cNvSpPr>
            <p:nvPr/>
          </p:nvSpPr>
          <p:spPr bwMode="auto">
            <a:xfrm>
              <a:off x="4686114" y="6284751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57" name="Rectangle 656"/>
            <p:cNvSpPr>
              <a:spLocks noChangeAspect="1"/>
            </p:cNvSpPr>
            <p:nvPr/>
          </p:nvSpPr>
          <p:spPr bwMode="auto">
            <a:xfrm>
              <a:off x="3862214" y="6011577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58" name="Rectangle 657"/>
            <p:cNvSpPr>
              <a:spLocks noChangeAspect="1"/>
            </p:cNvSpPr>
            <p:nvPr/>
          </p:nvSpPr>
          <p:spPr bwMode="auto">
            <a:xfrm>
              <a:off x="4135630" y="5742595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59" name="Rectangle 658"/>
            <p:cNvSpPr>
              <a:spLocks noChangeAspect="1"/>
            </p:cNvSpPr>
            <p:nvPr/>
          </p:nvSpPr>
          <p:spPr bwMode="auto">
            <a:xfrm>
              <a:off x="4400178" y="6015769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0" name="Rectangle 659"/>
            <p:cNvSpPr>
              <a:spLocks noChangeAspect="1"/>
            </p:cNvSpPr>
            <p:nvPr/>
          </p:nvSpPr>
          <p:spPr bwMode="auto">
            <a:xfrm>
              <a:off x="4139704" y="6284751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1" name="Rectangle 660"/>
            <p:cNvSpPr>
              <a:spLocks noChangeAspect="1"/>
            </p:cNvSpPr>
            <p:nvPr/>
          </p:nvSpPr>
          <p:spPr bwMode="auto">
            <a:xfrm>
              <a:off x="4678685" y="601367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2" name="Rectangle 661"/>
            <p:cNvSpPr>
              <a:spLocks noChangeAspect="1"/>
            </p:cNvSpPr>
            <p:nvPr/>
          </p:nvSpPr>
          <p:spPr bwMode="auto">
            <a:xfrm>
              <a:off x="4409703" y="5473613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3" name="Rectangle 662"/>
            <p:cNvSpPr>
              <a:spLocks noChangeAspect="1"/>
            </p:cNvSpPr>
            <p:nvPr/>
          </p:nvSpPr>
          <p:spPr bwMode="auto">
            <a:xfrm>
              <a:off x="4409703" y="6286909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4" name="Rectangle 663"/>
            <p:cNvSpPr>
              <a:spLocks noChangeAspect="1"/>
            </p:cNvSpPr>
            <p:nvPr/>
          </p:nvSpPr>
          <p:spPr bwMode="auto">
            <a:xfrm>
              <a:off x="3862214" y="5742595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5" name="Rectangle 664"/>
            <p:cNvSpPr>
              <a:spLocks noChangeAspect="1"/>
            </p:cNvSpPr>
            <p:nvPr/>
          </p:nvSpPr>
          <p:spPr bwMode="auto">
            <a:xfrm>
              <a:off x="4129100" y="6011577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6" name="Rectangle 665"/>
            <p:cNvSpPr>
              <a:spLocks noChangeAspect="1"/>
            </p:cNvSpPr>
            <p:nvPr/>
          </p:nvSpPr>
          <p:spPr bwMode="auto">
            <a:xfrm>
              <a:off x="4132337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7" name="Rectangle 666"/>
            <p:cNvSpPr>
              <a:spLocks noChangeAspect="1"/>
            </p:cNvSpPr>
            <p:nvPr/>
          </p:nvSpPr>
          <p:spPr bwMode="auto">
            <a:xfrm>
              <a:off x="4678685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8" name="Rectangle 667"/>
            <p:cNvSpPr>
              <a:spLocks noChangeAspect="1"/>
            </p:cNvSpPr>
            <p:nvPr/>
          </p:nvSpPr>
          <p:spPr bwMode="auto">
            <a:xfrm>
              <a:off x="4409703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69" name="Rectangle 668"/>
            <p:cNvSpPr>
              <a:spLocks noChangeAspect="1"/>
            </p:cNvSpPr>
            <p:nvPr/>
          </p:nvSpPr>
          <p:spPr bwMode="auto">
            <a:xfrm>
              <a:off x="3862276" y="6283734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</p:grpSp>
      <p:grpSp>
        <p:nvGrpSpPr>
          <p:cNvPr id="670" name="Group 669"/>
          <p:cNvGrpSpPr>
            <a:grpSpLocks/>
          </p:cNvGrpSpPr>
          <p:nvPr/>
        </p:nvGrpSpPr>
        <p:grpSpPr bwMode="auto">
          <a:xfrm>
            <a:off x="1594586" y="2076557"/>
            <a:ext cx="318710" cy="314829"/>
            <a:chOff x="3858022" y="5473613"/>
            <a:chExt cx="1080120" cy="1065324"/>
          </a:xfrm>
        </p:grpSpPr>
        <p:sp>
          <p:nvSpPr>
            <p:cNvPr id="671" name="Rectangle 670"/>
            <p:cNvSpPr>
              <a:spLocks noChangeAspect="1"/>
            </p:cNvSpPr>
            <p:nvPr/>
          </p:nvSpPr>
          <p:spPr bwMode="auto">
            <a:xfrm>
              <a:off x="3858022" y="5473613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72" name="Rectangle 671"/>
            <p:cNvSpPr>
              <a:spLocks noChangeAspect="1"/>
            </p:cNvSpPr>
            <p:nvPr/>
          </p:nvSpPr>
          <p:spPr bwMode="auto">
            <a:xfrm>
              <a:off x="4678685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73" name="Rectangle 672"/>
            <p:cNvSpPr>
              <a:spLocks noChangeAspect="1"/>
            </p:cNvSpPr>
            <p:nvPr/>
          </p:nvSpPr>
          <p:spPr bwMode="auto">
            <a:xfrm>
              <a:off x="4686114" y="6284751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74" name="Rectangle 673"/>
            <p:cNvSpPr>
              <a:spLocks noChangeAspect="1"/>
            </p:cNvSpPr>
            <p:nvPr/>
          </p:nvSpPr>
          <p:spPr bwMode="auto">
            <a:xfrm>
              <a:off x="3862214" y="6011577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75" name="Rectangle 674"/>
            <p:cNvSpPr>
              <a:spLocks noChangeAspect="1"/>
            </p:cNvSpPr>
            <p:nvPr/>
          </p:nvSpPr>
          <p:spPr bwMode="auto">
            <a:xfrm>
              <a:off x="4135630" y="5742595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76" name="Rectangle 675"/>
            <p:cNvSpPr>
              <a:spLocks noChangeAspect="1"/>
            </p:cNvSpPr>
            <p:nvPr/>
          </p:nvSpPr>
          <p:spPr bwMode="auto">
            <a:xfrm>
              <a:off x="4400178" y="6015769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77" name="Rectangle 676"/>
            <p:cNvSpPr>
              <a:spLocks noChangeAspect="1"/>
            </p:cNvSpPr>
            <p:nvPr/>
          </p:nvSpPr>
          <p:spPr bwMode="auto">
            <a:xfrm>
              <a:off x="4139704" y="6284751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78" name="Rectangle 677"/>
            <p:cNvSpPr>
              <a:spLocks noChangeAspect="1"/>
            </p:cNvSpPr>
            <p:nvPr/>
          </p:nvSpPr>
          <p:spPr bwMode="auto">
            <a:xfrm>
              <a:off x="4678685" y="601367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79" name="Rectangle 678"/>
            <p:cNvSpPr>
              <a:spLocks noChangeAspect="1"/>
            </p:cNvSpPr>
            <p:nvPr/>
          </p:nvSpPr>
          <p:spPr bwMode="auto">
            <a:xfrm>
              <a:off x="4409703" y="5473613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80" name="Rectangle 679"/>
            <p:cNvSpPr>
              <a:spLocks noChangeAspect="1"/>
            </p:cNvSpPr>
            <p:nvPr/>
          </p:nvSpPr>
          <p:spPr bwMode="auto">
            <a:xfrm>
              <a:off x="4409703" y="6286909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81" name="Rectangle 680"/>
            <p:cNvSpPr>
              <a:spLocks noChangeAspect="1"/>
            </p:cNvSpPr>
            <p:nvPr/>
          </p:nvSpPr>
          <p:spPr bwMode="auto">
            <a:xfrm>
              <a:off x="3862214" y="5742595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82" name="Rectangle 681"/>
            <p:cNvSpPr>
              <a:spLocks noChangeAspect="1"/>
            </p:cNvSpPr>
            <p:nvPr/>
          </p:nvSpPr>
          <p:spPr bwMode="auto">
            <a:xfrm>
              <a:off x="4129100" y="6011577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83" name="Rectangle 682"/>
            <p:cNvSpPr>
              <a:spLocks noChangeAspect="1"/>
            </p:cNvSpPr>
            <p:nvPr/>
          </p:nvSpPr>
          <p:spPr bwMode="auto">
            <a:xfrm>
              <a:off x="4132337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84" name="Rectangle 683"/>
            <p:cNvSpPr>
              <a:spLocks noChangeAspect="1"/>
            </p:cNvSpPr>
            <p:nvPr/>
          </p:nvSpPr>
          <p:spPr bwMode="auto">
            <a:xfrm>
              <a:off x="4678685" y="5473613"/>
              <a:ext cx="252028" cy="2520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85" name="Rectangle 684"/>
            <p:cNvSpPr>
              <a:spLocks noChangeAspect="1"/>
            </p:cNvSpPr>
            <p:nvPr/>
          </p:nvSpPr>
          <p:spPr bwMode="auto">
            <a:xfrm>
              <a:off x="4409703" y="5742595"/>
              <a:ext cx="252028" cy="252028"/>
            </a:xfrm>
            <a:prstGeom prst="rect">
              <a:avLst/>
            </a:prstGeom>
            <a:solidFill>
              <a:srgbClr val="C3616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  <p:sp>
          <p:nvSpPr>
            <p:cNvPr id="686" name="Rectangle 685"/>
            <p:cNvSpPr>
              <a:spLocks noChangeAspect="1"/>
            </p:cNvSpPr>
            <p:nvPr/>
          </p:nvSpPr>
          <p:spPr bwMode="auto">
            <a:xfrm>
              <a:off x="3862276" y="6283734"/>
              <a:ext cx="252028" cy="252028"/>
            </a:xfrm>
            <a:prstGeom prst="rect">
              <a:avLst/>
            </a:prstGeom>
            <a:solidFill>
              <a:srgbClr val="6E99D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hangingPunct="0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kern="1200"/>
            </a:p>
          </p:txBody>
        </p:sp>
      </p:grpSp>
      <p:pic>
        <p:nvPicPr>
          <p:cNvPr id="8" name="Picture 7" descr="bus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90" y="4298161"/>
            <a:ext cx="281098" cy="281098"/>
          </a:xfrm>
          <a:prstGeom prst="rect">
            <a:avLst/>
          </a:prstGeom>
        </p:spPr>
      </p:pic>
      <p:pic>
        <p:nvPicPr>
          <p:cNvPr id="687" name="Picture 686" descr="bus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66" y="1334624"/>
            <a:ext cx="281098" cy="281098"/>
          </a:xfrm>
          <a:prstGeom prst="rect">
            <a:avLst/>
          </a:prstGeom>
        </p:spPr>
      </p:pic>
      <p:sp>
        <p:nvSpPr>
          <p:cNvPr id="690" name="TextBox 689"/>
          <p:cNvSpPr txBox="1"/>
          <p:nvPr/>
        </p:nvSpPr>
        <p:spPr>
          <a:xfrm>
            <a:off x="1552527" y="3310996"/>
            <a:ext cx="1565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IO whilst computing</a:t>
            </a:r>
            <a:endParaRPr lang="en-US" sz="1200" i="1" dirty="0"/>
          </a:p>
        </p:txBody>
      </p:sp>
      <p:sp>
        <p:nvSpPr>
          <p:cNvPr id="691" name="TextBox 690"/>
          <p:cNvSpPr txBox="1"/>
          <p:nvPr/>
        </p:nvSpPr>
        <p:spPr>
          <a:xfrm>
            <a:off x="5126763" y="3569221"/>
            <a:ext cx="2061744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Pixel parallel processing</a:t>
            </a:r>
          </a:p>
          <a:p>
            <a:pPr>
              <a:buNone/>
            </a:pPr>
            <a:r>
              <a:rPr lang="en-US" sz="1200" i="1" dirty="0" smtClean="0"/>
              <a:t>(one GPU thread per pixel)</a:t>
            </a:r>
            <a:endParaRPr lang="en-US" sz="1200" i="1" dirty="0"/>
          </a:p>
        </p:txBody>
      </p:sp>
      <p:sp>
        <p:nvSpPr>
          <p:cNvPr id="692" name="TextBox 691"/>
          <p:cNvSpPr txBox="1"/>
          <p:nvPr/>
        </p:nvSpPr>
        <p:spPr>
          <a:xfrm>
            <a:off x="599596" y="3686801"/>
            <a:ext cx="3319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Notification about new data possible to obtain</a:t>
            </a:r>
            <a:endParaRPr lang="en-US" sz="1200" i="1" dirty="0"/>
          </a:p>
        </p:txBody>
      </p:sp>
      <p:sp>
        <p:nvSpPr>
          <p:cNvPr id="694" name="TextBox 693"/>
          <p:cNvSpPr txBox="1"/>
          <p:nvPr/>
        </p:nvSpPr>
        <p:spPr>
          <a:xfrm>
            <a:off x="3824388" y="4043895"/>
            <a:ext cx="57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GPU</a:t>
            </a:r>
            <a:endParaRPr lang="en-US" sz="1400" b="1" dirty="0"/>
          </a:p>
        </p:txBody>
      </p:sp>
      <p:sp>
        <p:nvSpPr>
          <p:cNvPr id="695" name="TextBox 694"/>
          <p:cNvSpPr txBox="1"/>
          <p:nvPr/>
        </p:nvSpPr>
        <p:spPr>
          <a:xfrm>
            <a:off x="3800404" y="1480139"/>
            <a:ext cx="563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/>
              <a:t>C</a:t>
            </a:r>
            <a:r>
              <a:rPr lang="en-US" sz="1400" b="1" dirty="0" smtClean="0"/>
              <a:t>PU</a:t>
            </a:r>
            <a:endParaRPr lang="en-US" sz="1400" b="1" dirty="0"/>
          </a:p>
        </p:txBody>
      </p:sp>
      <p:sp>
        <p:nvSpPr>
          <p:cNvPr id="186" name="Rectangle 3"/>
          <p:cNvSpPr txBox="1">
            <a:spLocks noChangeArrowheads="1"/>
          </p:cNvSpPr>
          <p:nvPr/>
        </p:nvSpPr>
        <p:spPr bwMode="auto">
          <a:xfrm>
            <a:off x="147953" y="4997099"/>
            <a:ext cx="7869171" cy="157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Devices can act as modules in a scientific workflow system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Any </a:t>
            </a:r>
            <a:r>
              <a:rPr lang="en-US" sz="1600" dirty="0"/>
              <a:t>workflow device has full </a:t>
            </a:r>
            <a:r>
              <a:rPr lang="en-US" sz="1600" b="1" dirty="0">
                <a:solidFill>
                  <a:srgbClr val="000000"/>
                </a:solidFill>
              </a:rPr>
              <a:t>access to</a:t>
            </a:r>
            <a:r>
              <a:rPr lang="en-US" sz="1600" dirty="0"/>
              <a:t> the live </a:t>
            </a:r>
            <a:r>
              <a:rPr lang="en-US" sz="1600" b="1" dirty="0"/>
              <a:t>control-</a:t>
            </a:r>
            <a:r>
              <a:rPr lang="en-US" sz="1600" b="1" dirty="0" smtClean="0"/>
              <a:t>system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Data get be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streamed into pure python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environment and be processed using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numpy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scipy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scikit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-image, etc.</a:t>
            </a:r>
          </a:p>
        </p:txBody>
      </p:sp>
    </p:spTree>
    <p:extLst>
      <p:ext uri="{BB962C8B-B14F-4D97-AF65-F5344CB8AC3E}">
        <p14:creationId xmlns:p14="http://schemas.microsoft.com/office/powerpoint/2010/main" val="238416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C 1.75429E-6 0.02038 -0.00781 0.04608 0.00225 0.06276 C 0.00347 0.06484 0.03002 0.07457 0.03175 0.0748 C 0.06889 0.07642 0.10637 0.07711 0.14367 0.07827 C 0.15408 0.08151 0.16363 0.08591 0.17439 0.08846 C 0.17647 0.08893 0.17855 0.08916 0.18081 0.09008 C 0.18341 0.09101 0.18862 0.09356 0.18862 0.09356 C 0.1959 0.10792 0.18601 0.09078 0.19504 0.1005 C 0.20319 0.10931 0.19174 0.10259 0.20146 0.10745 C 0.20389 0.11069 0.20545 0.11695 0.20909 0.11764 C 0.21638 0.11857 0.22367 0.11973 0.23095 0.12274 C 0.23772 0.12528 0.24466 0.12691 0.2516 0.12969 C 0.25594 0.13131 0.25976 0.13547 0.26444 0.1364 C 0.27329 0.13779 0.28232 0.13872 0.29134 0.13988 C 0.29221 0.14335 0.29498 0.14636 0.29533 0.1503 C 0.29672 0.17484 0.29776 0.20773 0.29776 0.23436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632E-6 5.88698E-6 C 0.00052 0.03706 -0.01301 0.07226 0.01406 0.07551 C 0.02117 0.0762 0.02863 0.07666 0.03592 0.07736 C 0.04703 0.08014 0.05813 0.0813 0.06941 0.08407 C 0.08138 0.08292 0.09336 0.08222 0.10533 0.08083 C 0.10932 0.08014 0.11001 0.07643 0.11435 0.07551 C 0.11886 0.07412 0.12372 0.07435 0.12841 0.07388 C 0.13864 0.06925 0.14923 0.06601 0.15929 0.06022 C 0.1645 0.05698 0.17595 0.05513 0.17595 0.05513 C 0.1822 0.04957 0.18914 0.04609 0.1966 0.0447 C 0.20528 0.04077 0.2084 0.04077 0.21968 0.03961 C 0.23165 0.0315 0.24484 0.03266 0.2582 0.03104 C 0.26462 0.00719 0.2608 0.00256 0.2608 -0.03589 " pathEditMode="relative" ptsTypes="ffffffffffffA">
                                      <p:cBhvr>
                                        <p:cTn id="8" dur="2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207E-7 1.12089E-6 C 0.00035 0.01528 0.0007 0.0308 0.00139 0.04632 C 0.0033 0.09356 0.01944 0.07758 0.05536 0.07897 C 0.05952 0.0799 0.06421 0.07966 0.0682 0.08244 C 0.08503 0.09356 0.06907 0.08661 0.07982 0.09101 C 0.08208 0.0931 0.0852 0.09356 0.08746 0.09611 C 0.09683 0.10583 0.08277 0.0968 0.09388 0.10468 C 0.10342 0.11139 0.11678 0.11139 0.12737 0.11324 C 0.135 0.11626 0.1442 0.11718 0.15166 0.12181 C 0.16745 0.13131 0.15687 0.12645 0.16589 0.13038 C 0.18324 0.14613 0.19539 0.14243 0.21864 0.14243 " pathEditMode="relative" ptsTypes="ffffffffffA">
                                      <p:cBhvr>
                                        <p:cTn id="2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264E-6 1.12089E-6 C -0.00399 0.00162 -0.00954 0.00069 -0.01162 0.00532 C -0.01336 0.00857 -0.01509 0.01204 -0.01666 0.01551 C -0.01752 0.01714 -0.01926 0.02061 -0.01926 0.02061 C -0.02342 0.03844 -0.02325 0.06137 -0.02047 0.07897 C -0.02013 0.08129 -0.01735 0.08129 -0.01544 0.08244 C -0.00937 0.08569 -0.0026 0.08823 0.00382 0.09101 C 0.02169 0.08985 0.03297 0.0887 0.04893 0.08244 C 0.0557 0.07619 0.06212 0.07341 0.06941 0.06878 C 0.07392 0.05975 0.08051 0.05975 0.08746 0.05512 C 0.09544 0.04956 0.10307 0.04632 0.11192 0.04469 C 0.13587 0.03427 0.15582 0.03613 0.18255 0.03613 " pathEditMode="relative" ptsTypes="fffffffffffA">
                                      <p:cBhvr>
                                        <p:cTn id="3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6 0.23436 C 0.29914 0.12343 0.27728 0.13895 0.34912 0.1364 C 0.35536 0.13362 0.35936 0.12806 0.36595 0.12621 C 0.3781 0.11486 0.38556 0.11857 0.40308 0.11764 C 0.4069 0.11417 0.41072 0.11347 0.41471 0.11069 C 0.422 0.10514 0.42599 0.10027 0.43397 0.09703 C 0.4397 0.08175 0.43553 0.08499 0.44299 0.08151 C 0.44941 0.07271 0.45271 0.07642 0.46104 0.07989 C 0.49192 0.07827 0.4947 0.09147 0.50077 0.06623 C 0.50025 0.05465 0.50182 0.04284 0.49956 0.03195 C 0.49817 0.02593 0.48655 0.02269 0.4829 0.02153 C 0.48151 0.02038 0.48047 0.01829 0.47891 0.01806 C 0.46902 0.01644 0.45774 0.02292 0.44941 0.01644 C 0.4449 0.01273 0.44889 0.00231 0.45063 -0.00417 C 0.45097 -0.00603 0.45323 -0.00417 0.45462 -0.00417 " pathEditMode="relative" ptsTypes="ffffffffffffffA">
                                      <p:cBhvr>
                                        <p:cTn id="42" dur="2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65 0.14243 C 0.2216 0.21422 0.22125 0.18226 0.22125 0.23831 " pathEditMode="relative" ptsTypes="fA">
                                      <p:cBhvr>
                                        <p:cTn id="4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411E-6 2.24178E-6 C -0.01058 0.00185 -0.02013 0.00393 -0.03071 0.00509 C -0.03574 0.00648 -0.04025 0.0081 -0.04494 0.01042 C -0.04581 0.01204 -0.0465 0.01389 -0.04754 0.01551 C -0.04876 0.0169 -0.05049 0.01737 -0.05136 0.01899 C -0.05223 0.02038 -0.05205 0.02246 -0.05257 0.02408 C -0.05379 0.0264 -0.05535 0.02848 -0.05656 0.0308 C -0.05622 0.04678 -0.05691 0.06299 -0.05518 0.07897 C -0.05466 0.08453 -0.04789 0.08499 -0.04355 0.08568 C -0.03175 0.08731 -0.0196 0.088 -0.00763 0.08916 C 0.00382 0.0931 0.01406 0.1012 0.02568 0.1063 C 0.02968 0.1144 0.0321 0.11209 0.0387 0.11486 C 0.04408 0.12691 0.05327 0.12228 0.06438 0.12343 C 0.0734 0.12598 0.07965 0.13501 0.08867 0.13895 C 0.10446 0.15261 0.13014 0.14405 0.14524 0.14405 " pathEditMode="relative" ptsTypes="ffffffffffffffA">
                                      <p:cBhvr>
                                        <p:cTn id="5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55 0.23529 C 0.22003 0.22302 0.22037 0.21098 0.21898 0.19893 C 0.21864 0.19615 0.21638 0.19453 0.21638 0.19199 C 0.21499 0.15586 0.21308 0.13942 0.23859 0.12807 C 0.26462 0.12969 0.27208 0.13154 0.29707 0.12992 C 0.30418 0.12668 0.30956 0.12066 0.31668 0.11788 C 0.31997 0.11162 0.32258 0.10954 0.32813 0.10722 C 0.33368 0.09657 0.3493 0.09611 0.35884 0.09356 C 0.36457 0.08986 0.37064 0.08569 0.37706 0.08314 C 0.38869 0.07295 0.37828 0.08059 0.40899 0.07619 C 0.41888 0.07457 0.42825 0.07063 0.43849 0.06924 C 0.43884 0.06739 0.44022 0.06577 0.44022 0.06415 C 0.44022 0.04609 0.43918 0.02848 0.43849 0.01065 C 0.43797 8.89301E-7 0.42374 -0.00139 0.41749 -0.00486 " pathEditMode="relative" rAng="0" ptsTypes="fffffffffffffA">
                                      <p:cBhvr>
                                        <p:cTn id="6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2" y="-12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1 -0.03589 C 0.26028 -0.02084 0.25942 -0.00555 0.25942 0.01019 C 0.25942 0.0132 0.25942 0.01691 0.26081 0.02015 C 0.26254 0.02339 0.26827 0.02224 0.27191 0.02293 C 0.29065 0.02177 0.30887 0.01969 0.32778 0.02154 C 0.33282 0.02316 0.33629 0.02594 0.34184 0.02733 C 0.35659 0.03706 0.35572 0.03613 0.37533 0.03868 C 0.37811 0.03937 0.38192 0.03868 0.38383 0.04146 C 0.38453 0.04262 0.38487 0.0447 0.38643 0.04563 C 0.3899 0.04794 0.39476 0.04817 0.3991 0.0498 C 0.40483 0.05188 0.40656 0.05234 0.41159 0.0542 C 0.41298 0.05443 0.41593 0.05559 0.41593 0.05582 C 0.43016 0.06531 0.44977 0.06439 0.46625 0.06994 C 0.4758 0.06624 0.47163 0.06763 0.47857 0.06531 C 0.48187 0.06022 0.48222 0.05721 0.48708 0.0542 C 0.48951 0.04632 0.49072 0.03914 0.49263 0.03127 C 0.4935 0.02687 0.49645 0.02177 0.49679 0.01714 C 0.49749 0.01135 0.49679 0.0051 0.49679 -0.00115 " pathEditMode="relative" rAng="0" ptsTypes="fffffffffffffffffA">
                                      <p:cBhvr>
                                        <p:cTn id="70" dur="2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65" y="5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54 0.03613 C 0.18063 0.00857 0.18011 -0.00463 0.18011 -0.0359 " pathEditMode="relative" ptsTypes="fA">
                                      <p:cBhvr>
                                        <p:cTn id="7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95 0.14243 C 0.14333 0.20843 0.14316 0.17763 0.14316 0.23506 " pathEditMode="relative" ptsTypes="fA">
                                      <p:cBhvr>
                                        <p:cTn id="7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85 0.23529 C 0.14333 0.21468 0.14246 0.19453 0.14246 0.17439 C 0.14246 0.13316 0.14697 0.14497 0.18046 0.14335 C 0.18445 0.14173 0.18949 0.14057 0.19348 0.13779 C 0.19834 0.13455 0.20354 0.12899 0.20927 0.1276 C 0.2254 0.1239 0.22905 0.1239 0.24467 0.12251 C 0.24987 0.11973 0.2549 0.11603 0.26028 0.11394 C 0.26531 0.10931 0.27139 0.10537 0.27729 0.10329 C 0.27815 0.10143 0.2785 0.09935 0.27989 0.09842 C 0.28145 0.09703 0.28353 0.0975 0.28527 0.0968 C 0.28995 0.09426 0.29342 0.08986 0.29828 0.088 C 0.30453 0.08221 0.31164 0.08082 0.31928 0.07943 C 0.32865 0.0711 0.34028 0.07527 0.34947 0.08268 C 0.35173 0.08059 0.35502 0.0799 0.35728 0.07758 C 0.36231 0.07156 0.35745 0.06577 0.36769 0.06206 C 0.37845 0.05813 0.38921 0.04956 0.3991 0.04307 C 0.4024 0.03427 0.405 0.02733 0.41107 0.02223 C 0.41801 0.00857 0.41749 0.02061 0.41749 0.00023 " pathEditMode="relative" rAng="0" ptsTypes="fffffffffffffffffA">
                                      <p:cBhvr>
                                        <p:cTn id="9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9" y="-1176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8376 -0.03521 C 0.18601 -0.01714 0.18844 0.00139 0.19434 0.01852 C 0.19781 0.02918 0.19833 0.03334 0.21013 0.03427 C 0.22089 0.03497 0.23182 0.03497 0.24293 0.03589 C 0.26548 0.03937 0.28579 0.0521 0.30834 0.05604 C 0.31546 0.05859 0.32222 0.06276 0.32951 0.06507 C 0.34044 0.0741 0.34582 0.07735 0.35971 0.07943 C 0.3663 0.08175 0.37359 0.08082 0.38053 0.08453 C 0.384 0.08314 0.38782 0.0836 0.39111 0.08221 C 0.3925 0.08128 0.3925 0.07874 0.39389 0.07758 C 0.39597 0.07549 0.39875 0.07503 0.4017 0.07457 C 0.40846 0.07295 0.41541 0.07248 0.42252 0.07179 C 0.4305 0.06785 0.4397 0.06646 0.44751 0.06206 C 0.45219 0.05905 0.45427 0.05488 0.45931 0.05303 C 0.46312 0.04817 0.46451 0.04377 0.46989 0.04191 C 0.47076 0.04029 0.47128 0.03867 0.47249 0.03751 C 0.47353 0.03589 0.47527 0.03566 0.47631 0.03427 C 0.47718 0.03265 0.47701 0.0308 0.47787 0.02941 C 0.47874 0.02755 0.48048 0.0264 0.48169 0.02478 C 0.48343 0.022 0.48447 0.01806 0.4869 0.01528 C 0.49019 0.01134 0.49349 0.0088 0.49349 0.00324 " pathEditMode="relative" rAng="0" ptsTypes="ffffffffffffffffffffA">
                                      <p:cBhvr>
                                        <p:cTn id="9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78" y="5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690" grpId="1"/>
      <p:bldP spid="691" grpId="0"/>
      <p:bldP spid="6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gui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2898"/>
          <a:stretch/>
        </p:blipFill>
        <p:spPr>
          <a:xfrm>
            <a:off x="136076" y="1054642"/>
            <a:ext cx="8871847" cy="5549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Multi-purpose graphical user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477389" y="3185544"/>
            <a:ext cx="1076765" cy="373781"/>
            <a:chOff x="4522749" y="3242244"/>
            <a:chExt cx="1076765" cy="373781"/>
          </a:xfrm>
        </p:grpSpPr>
        <p:sp>
          <p:nvSpPr>
            <p:cNvPr id="14" name="Freeform 13"/>
            <p:cNvSpPr/>
            <p:nvPr/>
          </p:nvSpPr>
          <p:spPr>
            <a:xfrm>
              <a:off x="4635935" y="3242244"/>
              <a:ext cx="890319" cy="174289"/>
            </a:xfrm>
            <a:custGeom>
              <a:avLst/>
              <a:gdLst>
                <a:gd name="connsiteX0" fmla="*/ 0 w 1347631"/>
                <a:gd name="connsiteY0" fmla="*/ 70791 h 101847"/>
                <a:gd name="connsiteX1" fmla="*/ 371789 w 1347631"/>
                <a:gd name="connsiteY1" fmla="*/ 452 h 101847"/>
                <a:gd name="connsiteX2" fmla="*/ 1075173 w 1347631"/>
                <a:gd name="connsiteY2" fmla="*/ 100936 h 101847"/>
                <a:gd name="connsiteX3" fmla="*/ 1306285 w 1347631"/>
                <a:gd name="connsiteY3" fmla="*/ 50694 h 101847"/>
                <a:gd name="connsiteX4" fmla="*/ 1346479 w 1347631"/>
                <a:gd name="connsiteY4" fmla="*/ 60742 h 10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631" h="101847">
                  <a:moveTo>
                    <a:pt x="0" y="70791"/>
                  </a:moveTo>
                  <a:cubicBezTo>
                    <a:pt x="96297" y="33109"/>
                    <a:pt x="192594" y="-4572"/>
                    <a:pt x="371789" y="452"/>
                  </a:cubicBezTo>
                  <a:cubicBezTo>
                    <a:pt x="550984" y="5476"/>
                    <a:pt x="919424" y="92562"/>
                    <a:pt x="1075173" y="100936"/>
                  </a:cubicBezTo>
                  <a:cubicBezTo>
                    <a:pt x="1230922" y="109310"/>
                    <a:pt x="1261067" y="57393"/>
                    <a:pt x="1306285" y="50694"/>
                  </a:cubicBezTo>
                  <a:cubicBezTo>
                    <a:pt x="1351503" y="43995"/>
                    <a:pt x="1348991" y="52368"/>
                    <a:pt x="1346479" y="60742"/>
                  </a:cubicBezTo>
                </a:path>
              </a:pathLst>
            </a:custGeom>
            <a:noFill/>
            <a:ln>
              <a:solidFill>
                <a:schemeClr val="tx2"/>
              </a:solidFill>
              <a:headEnd type="triangle"/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2749" y="3352205"/>
              <a:ext cx="1076765" cy="26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i="1" dirty="0"/>
                <a:t>d</a:t>
              </a:r>
              <a:r>
                <a:rPr lang="en-US" sz="1100" i="1" dirty="0" smtClean="0"/>
                <a:t>rag &amp; drop</a:t>
              </a:r>
              <a:endParaRPr lang="de-DE" sz="11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83745" y="3378463"/>
            <a:ext cx="1556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372167"/>
                </a:solidFill>
              </a:rPr>
              <a:t>Display widget</a:t>
            </a:r>
            <a:endParaRPr lang="en-US" sz="1600" i="1" dirty="0">
              <a:solidFill>
                <a:srgbClr val="37216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831" y="4239240"/>
            <a:ext cx="1625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372167"/>
                </a:solidFill>
              </a:rPr>
              <a:t>Editable widget</a:t>
            </a:r>
            <a:endParaRPr lang="en-US" sz="1600" i="1" dirty="0">
              <a:solidFill>
                <a:srgbClr val="372167"/>
              </a:solidFill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 bwMode="auto">
          <a:xfrm>
            <a:off x="2033068" y="4408517"/>
            <a:ext cx="552369" cy="93552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2324626" y="3129904"/>
            <a:ext cx="578322" cy="260823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Burkhard </a:t>
            </a:r>
            <a:r>
              <a:rPr lang="en-US" dirty="0" err="1" smtClean="0"/>
              <a:t>Hieisen</a:t>
            </a:r>
            <a:r>
              <a:rPr lang="en-US" dirty="0" smtClean="0"/>
              <a:t> (WP76)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256588" y="3742274"/>
            <a:ext cx="476265" cy="374227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139094" y="2101995"/>
            <a:ext cx="1476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372167"/>
                </a:solidFill>
              </a:rPr>
              <a:t>Button widget</a:t>
            </a:r>
            <a:endParaRPr lang="en-US" sz="1600" i="1" dirty="0">
              <a:solidFill>
                <a:srgbClr val="372167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288497" y="1769075"/>
            <a:ext cx="170092" cy="215464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261698" y="1880167"/>
            <a:ext cx="1047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372167"/>
                </a:solidFill>
              </a:rPr>
              <a:t>Text field</a:t>
            </a:r>
            <a:endParaRPr lang="en-US" sz="1600" i="1" dirty="0">
              <a:solidFill>
                <a:srgbClr val="372167"/>
              </a:solidFill>
            </a:endParaRPr>
          </a:p>
        </p:txBody>
      </p:sp>
      <p:cxnSp>
        <p:nvCxnSpPr>
          <p:cNvPr id="33" name="Straight Arrow Connector 32"/>
          <p:cNvCxnSpPr>
            <a:stCxn id="24" idx="1"/>
          </p:cNvCxnSpPr>
          <p:nvPr/>
        </p:nvCxnSpPr>
        <p:spPr bwMode="auto">
          <a:xfrm flipH="1">
            <a:off x="3764760" y="2271272"/>
            <a:ext cx="374334" cy="76154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Oval 18"/>
          <p:cNvSpPr/>
          <p:nvPr/>
        </p:nvSpPr>
        <p:spPr>
          <a:xfrm>
            <a:off x="111275" y="1612972"/>
            <a:ext cx="282213" cy="282213"/>
          </a:xfrm>
          <a:prstGeom prst="ellipse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21578" y="1612515"/>
            <a:ext cx="282213" cy="282213"/>
          </a:xfrm>
          <a:prstGeom prst="ellipse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21579" y="5182004"/>
            <a:ext cx="282213" cy="282213"/>
          </a:xfrm>
          <a:prstGeom prst="ellipse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2103" y="4974917"/>
            <a:ext cx="282213" cy="282213"/>
          </a:xfrm>
          <a:prstGeom prst="ellipse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23347" y="1612019"/>
            <a:ext cx="282213" cy="282213"/>
          </a:xfrm>
          <a:prstGeom prst="ellipse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82189" y="4889681"/>
            <a:ext cx="282213" cy="282213"/>
          </a:xfrm>
          <a:prstGeom prst="ellipse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1910385" y="3694177"/>
            <a:ext cx="446838" cy="211649"/>
          </a:xfrm>
          <a:prstGeom prst="leftRightArrow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5011781" y="3705478"/>
            <a:ext cx="446838" cy="211649"/>
          </a:xfrm>
          <a:prstGeom prst="leftRightArrow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 rot="5400000">
            <a:off x="910415" y="4763721"/>
            <a:ext cx="446838" cy="211649"/>
          </a:xfrm>
          <a:prstGeom prst="leftRightArrow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 rot="5400000">
            <a:off x="3478023" y="4923279"/>
            <a:ext cx="446838" cy="211649"/>
          </a:xfrm>
          <a:prstGeom prst="leftRightArrow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 rot="5400000">
            <a:off x="6865823" y="4780466"/>
            <a:ext cx="446838" cy="211649"/>
          </a:xfrm>
          <a:prstGeom prst="leftRightArrow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3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command line interface (CLI)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(WP76)</a:t>
            </a:r>
            <a:endParaRPr lang="en-GB" dirty="0"/>
          </a:p>
        </p:txBody>
      </p:sp>
      <p:pic>
        <p:nvPicPr>
          <p:cNvPr id="6" name="Picture 5" descr="screenshot_cli_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3"/>
          <a:stretch/>
        </p:blipFill>
        <p:spPr>
          <a:xfrm>
            <a:off x="3356532" y="1308637"/>
            <a:ext cx="5379507" cy="487178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34475" y="1188555"/>
            <a:ext cx="3391008" cy="526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</a:rPr>
              <a:t>Main </a:t>
            </a:r>
            <a:r>
              <a:rPr lang="en-US" sz="1600" dirty="0" smtClean="0">
                <a:solidFill>
                  <a:srgbClr val="000000"/>
                </a:solidFill>
              </a:rPr>
              <a:t>functionality:</a:t>
            </a:r>
            <a:endParaRPr lang="en-US" sz="1600" dirty="0">
              <a:solidFill>
                <a:srgbClr val="000000"/>
              </a:solidFill>
            </a:endParaRPr>
          </a:p>
          <a:p>
            <a:pPr marL="271463" lvl="1" indent="-180975"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</a:rPr>
              <a:t>Exploring the distributed system topology (hosts, device-servers, devices, their properties/commands, etc.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r>
              <a:rPr lang="en-US" sz="1600" b="1" dirty="0" err="1">
                <a:solidFill>
                  <a:srgbClr val="000000"/>
                </a:solidFill>
              </a:rPr>
              <a:t>getServers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getDevices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getClasses</a:t>
            </a:r>
            <a:endParaRPr lang="en-US" sz="1600" b="1" dirty="0">
              <a:solidFill>
                <a:srgbClr val="000000"/>
              </a:solidFill>
            </a:endParaRPr>
          </a:p>
          <a:p>
            <a:pPr marL="271463" lvl="1" indent="-180975"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instantiate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>
                <a:solidFill>
                  <a:srgbClr val="000000"/>
                </a:solidFill>
              </a:rPr>
              <a:t>kill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>
                <a:solidFill>
                  <a:srgbClr val="000000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>
                <a:solidFill>
                  <a:srgbClr val="000000"/>
                </a:solidFill>
              </a:rPr>
              <a:t>execute</a:t>
            </a:r>
            <a:r>
              <a:rPr lang="en-US" sz="1600" dirty="0">
                <a:solidFill>
                  <a:srgbClr val="000000"/>
                </a:solidFill>
              </a:rPr>
              <a:t> (in “wait” or “</a:t>
            </a:r>
            <a:r>
              <a:rPr lang="en-US" sz="1600" dirty="0" err="1">
                <a:solidFill>
                  <a:srgbClr val="000000"/>
                </a:solidFill>
              </a:rPr>
              <a:t>noWait</a:t>
            </a:r>
            <a:r>
              <a:rPr lang="en-US" sz="1600" dirty="0">
                <a:solidFill>
                  <a:srgbClr val="000000"/>
                </a:solidFill>
              </a:rPr>
              <a:t>” fashion), </a:t>
            </a:r>
            <a:r>
              <a:rPr lang="en-US" sz="1600" b="1" dirty="0">
                <a:solidFill>
                  <a:srgbClr val="000000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monitorProperty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monitorDevice</a:t>
            </a:r>
            <a:endParaRPr lang="en-US" sz="1600" b="1" dirty="0">
              <a:solidFill>
                <a:srgbClr val="000000"/>
              </a:solidFill>
            </a:endParaRPr>
          </a:p>
          <a:p>
            <a:pPr marL="271463" lvl="1" indent="-180975"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</a:rPr>
              <a:t>Even polled interface will never really poll, but </a:t>
            </a:r>
            <a:r>
              <a:rPr lang="en-US" sz="1600" b="1" dirty="0" smtClean="0">
                <a:solidFill>
                  <a:srgbClr val="000000"/>
                </a:solidFill>
              </a:rPr>
              <a:t>is </a:t>
            </a:r>
            <a:r>
              <a:rPr lang="en-US" sz="1600" b="1" dirty="0">
                <a:solidFill>
                  <a:srgbClr val="000000"/>
                </a:solidFill>
              </a:rPr>
              <a:t>event-driven under the hood</a:t>
            </a:r>
          </a:p>
          <a:p>
            <a:pPr marL="271463" lvl="1" indent="-180975"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Remote </a:t>
            </a:r>
            <a:r>
              <a:rPr lang="en-US" sz="1600" dirty="0">
                <a:solidFill>
                  <a:srgbClr val="000000"/>
                </a:solidFill>
              </a:rPr>
              <a:t>auto-completion which is </a:t>
            </a:r>
            <a:r>
              <a:rPr lang="en-US" sz="1600" b="1" dirty="0">
                <a:solidFill>
                  <a:srgbClr val="000000"/>
                </a:solidFill>
              </a:rPr>
              <a:t>access-role and state aware</a:t>
            </a:r>
          </a:p>
        </p:txBody>
      </p:sp>
    </p:spTree>
    <p:extLst>
      <p:ext uri="{BB962C8B-B14F-4D97-AF65-F5344CB8AC3E}">
        <p14:creationId xmlns:p14="http://schemas.microsoft.com/office/powerpoint/2010/main" val="155595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1784</Words>
  <Application>Microsoft Macintosh PowerPoint</Application>
  <PresentationFormat>On-screen Show (4:3)</PresentationFormat>
  <Paragraphs>345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DESY European XFEL</vt:lpstr>
      <vt:lpstr>Karabo  An integrated software framework combining control, data management, and scientific computing tasks</vt:lpstr>
      <vt:lpstr>Karabo will be used for the photon beam system</vt:lpstr>
      <vt:lpstr>Functional requirements</vt:lpstr>
      <vt:lpstr>Essential components</vt:lpstr>
      <vt:lpstr>Device – Properties and commands</vt:lpstr>
      <vt:lpstr>Device – Finite state machine (FSM)</vt:lpstr>
      <vt:lpstr>Device – As workflow module</vt:lpstr>
      <vt:lpstr>Multi-purpose graphical user interface</vt:lpstr>
      <vt:lpstr>The command line interface (CLI)</vt:lpstr>
      <vt:lpstr>Selected Features</vt:lpstr>
      <vt:lpstr>Current status</vt:lpstr>
      <vt:lpstr>2D detector calibration pipeline</vt:lpstr>
      <vt:lpstr>Successful Karabo / DOOCS interface in action</vt:lpstr>
      <vt:lpstr>Conclusion</vt:lpstr>
      <vt:lpstr>Acknowledgments</vt:lpstr>
      <vt:lpstr>PowerPoint Presentation</vt:lpstr>
      <vt:lpstr>Spare Slides</vt:lpstr>
      <vt:lpstr>What is Karabo? - Lets draw an analogy</vt:lpstr>
      <vt:lpstr>Before you even start: Login</vt:lpstr>
      <vt:lpstr>Device – As workflow module</vt:lpstr>
      <vt:lpstr>Device (workflow) composition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Burkhard Heisen</cp:lastModifiedBy>
  <cp:revision>822</cp:revision>
  <cp:lastPrinted>2012-04-17T06:12:03Z</cp:lastPrinted>
  <dcterms:created xsi:type="dcterms:W3CDTF">2008-08-31T12:56:32Z</dcterms:created>
  <dcterms:modified xsi:type="dcterms:W3CDTF">2014-04-08T09:11:28Z</dcterms:modified>
</cp:coreProperties>
</file>