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00" r:id="rId3"/>
    <p:sldId id="301" r:id="rId4"/>
    <p:sldId id="297" r:id="rId5"/>
    <p:sldId id="298" r:id="rId6"/>
    <p:sldId id="307" r:id="rId7"/>
    <p:sldId id="305" r:id="rId8"/>
    <p:sldId id="264" r:id="rId9"/>
    <p:sldId id="306" r:id="rId10"/>
    <p:sldId id="271" r:id="rId11"/>
    <p:sldId id="273" r:id="rId12"/>
    <p:sldId id="302" r:id="rId13"/>
    <p:sldId id="303" r:id="rId14"/>
    <p:sldId id="299" r:id="rId15"/>
    <p:sldId id="304" r:id="rId16"/>
    <p:sldId id="308" r:id="rId17"/>
    <p:sldId id="258" r:id="rId18"/>
    <p:sldId id="259" r:id="rId19"/>
    <p:sldId id="261" r:id="rId20"/>
    <p:sldId id="268" r:id="rId21"/>
    <p:sldId id="284" r:id="rId22"/>
    <p:sldId id="282" r:id="rId23"/>
    <p:sldId id="283" r:id="rId24"/>
    <p:sldId id="269" r:id="rId25"/>
    <p:sldId id="276" r:id="rId26"/>
    <p:sldId id="277" r:id="rId27"/>
    <p:sldId id="278" r:id="rId28"/>
    <p:sldId id="279" r:id="rId29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748"/>
    <a:srgbClr val="FD930A"/>
    <a:srgbClr val="E0E0E0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59" autoAdjust="0"/>
    <p:restoredTop sz="95752" autoAdjust="0"/>
  </p:normalViewPr>
  <p:slideViewPr>
    <p:cSldViewPr snapToGrid="0">
      <p:cViewPr varScale="1">
        <p:scale>
          <a:sx n="130" d="100"/>
          <a:sy n="130" d="100"/>
        </p:scale>
        <p:origin x="-990" y="-84"/>
      </p:cViewPr>
      <p:guideLst>
        <p:guide orient="horz" pos="3956"/>
        <p:guide orient="horz" pos="881"/>
        <p:guide orient="horz" pos="2446"/>
        <p:guide orient="horz" pos="3964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592" y="468"/>
      </p:cViewPr>
      <p:guideLst>
        <p:guide orient="horz" pos="3224"/>
        <p:guide pos="223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E219AB-234A-4350-8940-7B026159A63E}" type="doc">
      <dgm:prSet loTypeId="urn:microsoft.com/office/officeart/2005/8/layout/hierarchy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D28AE6-DAFE-420F-A8C3-89C5210E5F54}">
      <dgm:prSet phldrT="[Text]"/>
      <dgm:spPr/>
      <dgm:t>
        <a:bodyPr/>
        <a:lstStyle/>
        <a:p>
          <a:r>
            <a:rPr lang="en-US" dirty="0" smtClean="0"/>
            <a:t>Electronics for Experiments and DAQ</a:t>
          </a:r>
          <a:endParaRPr lang="en-US" dirty="0"/>
        </a:p>
      </dgm:t>
    </dgm:pt>
    <dgm:pt modelId="{5F6F06C6-2646-41D8-BC2C-C1669127AD86}" type="parTrans" cxnId="{01C31E33-A5E5-40BF-9E96-3B16533B4F08}">
      <dgm:prSet/>
      <dgm:spPr/>
      <dgm:t>
        <a:bodyPr/>
        <a:lstStyle/>
        <a:p>
          <a:endParaRPr lang="en-US"/>
        </a:p>
      </dgm:t>
    </dgm:pt>
    <dgm:pt modelId="{0F588EE2-F8CA-4198-BA49-748983FC6418}" type="sibTrans" cxnId="{01C31E33-A5E5-40BF-9E96-3B16533B4F08}">
      <dgm:prSet/>
      <dgm:spPr/>
      <dgm:t>
        <a:bodyPr/>
        <a:lstStyle/>
        <a:p>
          <a:endParaRPr lang="en-US"/>
        </a:p>
      </dgm:t>
    </dgm:pt>
    <dgm:pt modelId="{8F2AF863-E244-4338-B92D-7DB707F1CEED}">
      <dgm:prSet phldrT="[Text]"/>
      <dgm:spPr/>
      <dgm:t>
        <a:bodyPr/>
        <a:lstStyle/>
        <a:p>
          <a:r>
            <a:rPr lang="en-US" dirty="0" smtClean="0"/>
            <a:t>Slow Control</a:t>
          </a:r>
          <a:endParaRPr lang="en-US" dirty="0"/>
        </a:p>
      </dgm:t>
    </dgm:pt>
    <dgm:pt modelId="{BFD99825-F071-4C30-8884-338DAF41E79E}" type="parTrans" cxnId="{61E44754-724F-4468-AC0A-D47DBAC01078}">
      <dgm:prSet/>
      <dgm:spPr/>
      <dgm:t>
        <a:bodyPr/>
        <a:lstStyle/>
        <a:p>
          <a:endParaRPr lang="en-US"/>
        </a:p>
      </dgm:t>
    </dgm:pt>
    <dgm:pt modelId="{CC50E282-D5E9-48F4-B06D-827D39F22498}" type="sibTrans" cxnId="{61E44754-724F-4468-AC0A-D47DBAC01078}">
      <dgm:prSet/>
      <dgm:spPr/>
      <dgm:t>
        <a:bodyPr/>
        <a:lstStyle/>
        <a:p>
          <a:endParaRPr lang="en-US"/>
        </a:p>
      </dgm:t>
    </dgm:pt>
    <dgm:pt modelId="{998732CA-F4B7-49D6-8F4B-A8622DE5C226}">
      <dgm:prSet phldrT="[Text]"/>
      <dgm:spPr/>
      <dgm:t>
        <a:bodyPr/>
        <a:lstStyle/>
        <a:p>
          <a:r>
            <a:rPr lang="en-US" dirty="0" err="1" smtClean="0"/>
            <a:t>Beckhoff</a:t>
          </a:r>
          <a:r>
            <a:rPr lang="en-US" dirty="0" smtClean="0"/>
            <a:t> PLC</a:t>
          </a:r>
          <a:endParaRPr lang="en-US" dirty="0"/>
        </a:p>
      </dgm:t>
    </dgm:pt>
    <dgm:pt modelId="{C0C17885-D66C-4E90-9743-B37597DFC330}" type="parTrans" cxnId="{3D34A329-C79D-47B4-8005-3B4158C2FC5D}">
      <dgm:prSet/>
      <dgm:spPr/>
      <dgm:t>
        <a:bodyPr/>
        <a:lstStyle/>
        <a:p>
          <a:endParaRPr lang="en-US"/>
        </a:p>
      </dgm:t>
    </dgm:pt>
    <dgm:pt modelId="{E5E6FD0B-13F4-4568-90AC-C82C0DD87096}" type="sibTrans" cxnId="{3D34A329-C79D-47B4-8005-3B4158C2FC5D}">
      <dgm:prSet/>
      <dgm:spPr/>
      <dgm:t>
        <a:bodyPr/>
        <a:lstStyle/>
        <a:p>
          <a:endParaRPr lang="en-US"/>
        </a:p>
      </dgm:t>
    </dgm:pt>
    <dgm:pt modelId="{E338D6F9-FE3C-4223-B577-A2C5EA343760}">
      <dgm:prSet phldrT="[Text]"/>
      <dgm:spPr/>
      <dgm:t>
        <a:bodyPr/>
        <a:lstStyle/>
        <a:p>
          <a:r>
            <a:rPr lang="en-US" dirty="0" smtClean="0"/>
            <a:t>Fast Electronics</a:t>
          </a:r>
          <a:endParaRPr lang="en-US" dirty="0"/>
        </a:p>
      </dgm:t>
    </dgm:pt>
    <dgm:pt modelId="{4E1AB830-168D-4F1F-BE08-C9EB5D80BAAE}" type="parTrans" cxnId="{46869D9A-1C9A-4930-8453-FC3F4EDC1CA8}">
      <dgm:prSet/>
      <dgm:spPr/>
      <dgm:t>
        <a:bodyPr/>
        <a:lstStyle/>
        <a:p>
          <a:endParaRPr lang="en-US"/>
        </a:p>
      </dgm:t>
    </dgm:pt>
    <dgm:pt modelId="{591F86A4-40A9-4FE1-8EB4-C132D979D9A0}" type="sibTrans" cxnId="{46869D9A-1C9A-4930-8453-FC3F4EDC1CA8}">
      <dgm:prSet/>
      <dgm:spPr/>
      <dgm:t>
        <a:bodyPr/>
        <a:lstStyle/>
        <a:p>
          <a:endParaRPr lang="en-US"/>
        </a:p>
      </dgm:t>
    </dgm:pt>
    <dgm:pt modelId="{6061B7F4-2649-44D8-888A-83EF98B00426}">
      <dgm:prSet phldrT="[Text]"/>
      <dgm:spPr/>
      <dgm:t>
        <a:bodyPr/>
        <a:lstStyle/>
        <a:p>
          <a:r>
            <a:rPr lang="en-US" dirty="0" smtClean="0"/>
            <a:t>Specialized Electronics</a:t>
          </a:r>
          <a:endParaRPr lang="en-US" dirty="0"/>
        </a:p>
      </dgm:t>
    </dgm:pt>
    <dgm:pt modelId="{9C6E6EE5-DDFA-4F73-9D3F-89D434D355DC}" type="parTrans" cxnId="{A22B3653-62B0-448B-993B-96F37145E2E3}">
      <dgm:prSet/>
      <dgm:spPr/>
      <dgm:t>
        <a:bodyPr/>
        <a:lstStyle/>
        <a:p>
          <a:endParaRPr lang="en-US"/>
        </a:p>
      </dgm:t>
    </dgm:pt>
    <dgm:pt modelId="{D2B5323A-2176-4153-BD9F-F33A86AA1701}" type="sibTrans" cxnId="{A22B3653-62B0-448B-993B-96F37145E2E3}">
      <dgm:prSet/>
      <dgm:spPr/>
      <dgm:t>
        <a:bodyPr/>
        <a:lstStyle/>
        <a:p>
          <a:endParaRPr lang="en-US"/>
        </a:p>
      </dgm:t>
    </dgm:pt>
    <dgm:pt modelId="{D1A1ABAB-68FE-4B45-AEFF-966150136D0F}">
      <dgm:prSet phldrT="[Text]"/>
      <dgm:spPr/>
      <dgm:t>
        <a:bodyPr/>
        <a:lstStyle/>
        <a:p>
          <a:r>
            <a:rPr lang="en-US" smtClean="0"/>
            <a:t>SCPI Devices</a:t>
          </a:r>
          <a:endParaRPr lang="en-US" dirty="0"/>
        </a:p>
      </dgm:t>
    </dgm:pt>
    <dgm:pt modelId="{82043367-75AB-4157-80D1-AC9580AD79B7}" type="parTrans" cxnId="{976E0CBA-CA30-48F0-8D48-C4513F0DA1B3}">
      <dgm:prSet/>
      <dgm:spPr/>
      <dgm:t>
        <a:bodyPr/>
        <a:lstStyle/>
        <a:p>
          <a:endParaRPr lang="en-US"/>
        </a:p>
      </dgm:t>
    </dgm:pt>
    <dgm:pt modelId="{9B0DA1D2-F824-4650-828A-D08674E44C3B}" type="sibTrans" cxnId="{976E0CBA-CA30-48F0-8D48-C4513F0DA1B3}">
      <dgm:prSet/>
      <dgm:spPr/>
      <dgm:t>
        <a:bodyPr/>
        <a:lstStyle/>
        <a:p>
          <a:endParaRPr lang="en-US"/>
        </a:p>
      </dgm:t>
    </dgm:pt>
    <dgm:pt modelId="{9F51C7D0-1191-43C1-92A0-989AA80DA446}">
      <dgm:prSet phldrT="[Text]"/>
      <dgm:spPr/>
      <dgm:t>
        <a:bodyPr/>
        <a:lstStyle/>
        <a:p>
          <a:r>
            <a:rPr lang="en-US" dirty="0" err="1" smtClean="0"/>
            <a:t>MicroTCA</a:t>
          </a:r>
          <a:endParaRPr lang="en-US" dirty="0"/>
        </a:p>
      </dgm:t>
    </dgm:pt>
    <dgm:pt modelId="{54CC4663-336E-4FDB-8479-CCC20DAFD958}" type="parTrans" cxnId="{8EEAABC0-BA4B-48F6-A3C8-DE6D9FA9E4E6}">
      <dgm:prSet/>
      <dgm:spPr/>
      <dgm:t>
        <a:bodyPr/>
        <a:lstStyle/>
        <a:p>
          <a:endParaRPr lang="en-US"/>
        </a:p>
      </dgm:t>
    </dgm:pt>
    <dgm:pt modelId="{E34B6BAF-32CA-414A-9FD3-8095FBAD6C78}" type="sibTrans" cxnId="{8EEAABC0-BA4B-48F6-A3C8-DE6D9FA9E4E6}">
      <dgm:prSet/>
      <dgm:spPr/>
      <dgm:t>
        <a:bodyPr/>
        <a:lstStyle/>
        <a:p>
          <a:endParaRPr lang="en-US"/>
        </a:p>
      </dgm:t>
    </dgm:pt>
    <dgm:pt modelId="{4C910B03-2D93-40EF-8F03-7366B73F4D81}">
      <dgm:prSet phldrT="[Text]"/>
      <dgm:spPr/>
      <dgm:t>
        <a:bodyPr/>
        <a:lstStyle/>
        <a:p>
          <a:r>
            <a:rPr lang="en-US" dirty="0" smtClean="0"/>
            <a:t>ATCA</a:t>
          </a:r>
          <a:endParaRPr lang="en-US" dirty="0"/>
        </a:p>
      </dgm:t>
    </dgm:pt>
    <dgm:pt modelId="{4591CA0D-4EE8-4F37-B43C-4C2C817C4C85}" type="parTrans" cxnId="{ABA63A8D-5D4F-4322-9A7D-DB691801D261}">
      <dgm:prSet/>
      <dgm:spPr/>
      <dgm:t>
        <a:bodyPr/>
        <a:lstStyle/>
        <a:p>
          <a:endParaRPr lang="en-US"/>
        </a:p>
      </dgm:t>
    </dgm:pt>
    <dgm:pt modelId="{601F5668-1938-4358-AF81-E771241E7D89}" type="sibTrans" cxnId="{ABA63A8D-5D4F-4322-9A7D-DB691801D261}">
      <dgm:prSet/>
      <dgm:spPr/>
      <dgm:t>
        <a:bodyPr/>
        <a:lstStyle/>
        <a:p>
          <a:endParaRPr lang="en-US"/>
        </a:p>
      </dgm:t>
    </dgm:pt>
    <dgm:pt modelId="{4A543A33-9923-4B17-A157-D3F6E43A55A8}">
      <dgm:prSet phldrT="[Text]"/>
      <dgm:spPr/>
      <dgm:t>
        <a:bodyPr/>
        <a:lstStyle/>
        <a:p>
          <a:r>
            <a:rPr lang="en-US" dirty="0" smtClean="0"/>
            <a:t>Integrated Detectors</a:t>
          </a:r>
          <a:endParaRPr lang="en-US" dirty="0"/>
        </a:p>
      </dgm:t>
    </dgm:pt>
    <dgm:pt modelId="{7D041A7A-C58F-4F15-929D-E3D1F4258CB2}" type="parTrans" cxnId="{893093B0-5C91-4C4B-98BB-833CCD43C37F}">
      <dgm:prSet/>
      <dgm:spPr/>
      <dgm:t>
        <a:bodyPr/>
        <a:lstStyle/>
        <a:p>
          <a:endParaRPr lang="en-US"/>
        </a:p>
      </dgm:t>
    </dgm:pt>
    <dgm:pt modelId="{9367CB3B-27FA-4760-AC03-438F5D772EB0}" type="sibTrans" cxnId="{893093B0-5C91-4C4B-98BB-833CCD43C37F}">
      <dgm:prSet/>
      <dgm:spPr/>
      <dgm:t>
        <a:bodyPr/>
        <a:lstStyle/>
        <a:p>
          <a:endParaRPr lang="en-US"/>
        </a:p>
      </dgm:t>
    </dgm:pt>
    <dgm:pt modelId="{DC65D33B-4204-4094-9114-84438F16A422}">
      <dgm:prSet phldrT="[Text]"/>
      <dgm:spPr/>
      <dgm:t>
        <a:bodyPr/>
        <a:lstStyle/>
        <a:p>
          <a:r>
            <a:rPr lang="en-US" dirty="0" smtClean="0"/>
            <a:t>Devices not available in </a:t>
          </a:r>
          <a:r>
            <a:rPr lang="en-US" dirty="0" err="1" smtClean="0"/>
            <a:t>MicroTCA</a:t>
          </a:r>
          <a:r>
            <a:rPr lang="en-US" dirty="0" smtClean="0"/>
            <a:t>/ATCA</a:t>
          </a:r>
          <a:endParaRPr lang="en-US" dirty="0"/>
        </a:p>
      </dgm:t>
    </dgm:pt>
    <dgm:pt modelId="{675A2A30-0F80-47F0-9981-D5F9DB6E1FE0}" type="parTrans" cxnId="{97E7C449-13A0-4B0C-BAD7-B458615FEAEF}">
      <dgm:prSet/>
      <dgm:spPr/>
      <dgm:t>
        <a:bodyPr/>
        <a:lstStyle/>
        <a:p>
          <a:endParaRPr lang="en-US"/>
        </a:p>
      </dgm:t>
    </dgm:pt>
    <dgm:pt modelId="{876E9F6B-511C-4C16-9D0C-D7D381F94CD8}" type="sibTrans" cxnId="{97E7C449-13A0-4B0C-BAD7-B458615FEAEF}">
      <dgm:prSet/>
      <dgm:spPr/>
      <dgm:t>
        <a:bodyPr/>
        <a:lstStyle/>
        <a:p>
          <a:endParaRPr lang="en-US"/>
        </a:p>
      </dgm:t>
    </dgm:pt>
    <dgm:pt modelId="{C37D286F-19E0-4C56-88B9-11BDED9A7A0A}" type="pres">
      <dgm:prSet presAssocID="{BBE219AB-234A-4350-8940-7B026159A63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692A634-651B-445B-9BBC-3BF88108F8D0}" type="pres">
      <dgm:prSet presAssocID="{87D28AE6-DAFE-420F-A8C3-89C5210E5F54}" presName="hierRoot1" presStyleCnt="0"/>
      <dgm:spPr/>
    </dgm:pt>
    <dgm:pt modelId="{2216CA56-ED87-4A5A-823F-94094E1888EA}" type="pres">
      <dgm:prSet presAssocID="{87D28AE6-DAFE-420F-A8C3-89C5210E5F54}" presName="composite" presStyleCnt="0"/>
      <dgm:spPr/>
    </dgm:pt>
    <dgm:pt modelId="{8CFBFA23-EA5F-4B75-963B-CAE3A78D9D28}" type="pres">
      <dgm:prSet presAssocID="{87D28AE6-DAFE-420F-A8C3-89C5210E5F54}" presName="background" presStyleLbl="node0" presStyleIdx="0" presStyleCnt="1"/>
      <dgm:spPr/>
    </dgm:pt>
    <dgm:pt modelId="{F4A6599B-DF89-485C-B6D9-AEBFF99073D3}" type="pres">
      <dgm:prSet presAssocID="{87D28AE6-DAFE-420F-A8C3-89C5210E5F54}" presName="text" presStyleLbl="fgAcc0" presStyleIdx="0" presStyleCnt="1" custScaleX="184288">
        <dgm:presLayoutVars>
          <dgm:chPref val="3"/>
        </dgm:presLayoutVars>
      </dgm:prSet>
      <dgm:spPr/>
    </dgm:pt>
    <dgm:pt modelId="{94F0C22B-2FCB-4C65-929E-80F259F98D53}" type="pres">
      <dgm:prSet presAssocID="{87D28AE6-DAFE-420F-A8C3-89C5210E5F54}" presName="hierChild2" presStyleCnt="0"/>
      <dgm:spPr/>
    </dgm:pt>
    <dgm:pt modelId="{3796A077-93C7-4AF7-AEEB-FD03ABAAD786}" type="pres">
      <dgm:prSet presAssocID="{BFD99825-F071-4C30-8884-338DAF41E79E}" presName="Name10" presStyleLbl="parChTrans1D2" presStyleIdx="0" presStyleCnt="3"/>
      <dgm:spPr/>
    </dgm:pt>
    <dgm:pt modelId="{7E177C47-3310-43D5-9CF7-DE55FDA49577}" type="pres">
      <dgm:prSet presAssocID="{8F2AF863-E244-4338-B92D-7DB707F1CEED}" presName="hierRoot2" presStyleCnt="0"/>
      <dgm:spPr/>
    </dgm:pt>
    <dgm:pt modelId="{718051D0-9705-4AFC-86BC-9EBCADFF95F8}" type="pres">
      <dgm:prSet presAssocID="{8F2AF863-E244-4338-B92D-7DB707F1CEED}" presName="composite2" presStyleCnt="0"/>
      <dgm:spPr/>
    </dgm:pt>
    <dgm:pt modelId="{E8CA3C00-B03B-4B1D-B9FA-858959C1610E}" type="pres">
      <dgm:prSet presAssocID="{8F2AF863-E244-4338-B92D-7DB707F1CEED}" presName="background2" presStyleLbl="node2" presStyleIdx="0" presStyleCnt="3"/>
      <dgm:spPr/>
    </dgm:pt>
    <dgm:pt modelId="{527F853D-4F00-4F33-8CC1-ACA284E5350C}" type="pres">
      <dgm:prSet presAssocID="{8F2AF863-E244-4338-B92D-7DB707F1CEED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7D0E9A-C570-48CB-A65E-ADFCB1AF15BB}" type="pres">
      <dgm:prSet presAssocID="{8F2AF863-E244-4338-B92D-7DB707F1CEED}" presName="hierChild3" presStyleCnt="0"/>
      <dgm:spPr/>
    </dgm:pt>
    <dgm:pt modelId="{D68FD189-3CB7-4161-8577-330EED51D285}" type="pres">
      <dgm:prSet presAssocID="{C0C17885-D66C-4E90-9743-B37597DFC330}" presName="Name17" presStyleLbl="parChTrans1D3" presStyleIdx="0" presStyleCnt="6"/>
      <dgm:spPr/>
    </dgm:pt>
    <dgm:pt modelId="{DA9D2561-82A5-4E3F-B01B-022B7BB5E5EA}" type="pres">
      <dgm:prSet presAssocID="{998732CA-F4B7-49D6-8F4B-A8622DE5C226}" presName="hierRoot3" presStyleCnt="0"/>
      <dgm:spPr/>
    </dgm:pt>
    <dgm:pt modelId="{3A5563F5-2512-4B4B-BF46-70590DA01343}" type="pres">
      <dgm:prSet presAssocID="{998732CA-F4B7-49D6-8F4B-A8622DE5C226}" presName="composite3" presStyleCnt="0"/>
      <dgm:spPr/>
    </dgm:pt>
    <dgm:pt modelId="{B4C82D4B-38E3-4399-A50E-5033C31B8764}" type="pres">
      <dgm:prSet presAssocID="{998732CA-F4B7-49D6-8F4B-A8622DE5C226}" presName="background3" presStyleLbl="node3" presStyleIdx="0" presStyleCnt="6"/>
      <dgm:spPr/>
    </dgm:pt>
    <dgm:pt modelId="{5DE68CD5-2230-40DE-BEDA-2472C2F458F4}" type="pres">
      <dgm:prSet presAssocID="{998732CA-F4B7-49D6-8F4B-A8622DE5C226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46D512-2CBB-4C81-8CC9-34D09093B45A}" type="pres">
      <dgm:prSet presAssocID="{998732CA-F4B7-49D6-8F4B-A8622DE5C226}" presName="hierChild4" presStyleCnt="0"/>
      <dgm:spPr/>
    </dgm:pt>
    <dgm:pt modelId="{AB0A4DFD-3661-4B11-ACD6-14613E42B207}" type="pres">
      <dgm:prSet presAssocID="{82043367-75AB-4157-80D1-AC9580AD79B7}" presName="Name17" presStyleLbl="parChTrans1D3" presStyleIdx="1" presStyleCnt="6"/>
      <dgm:spPr/>
    </dgm:pt>
    <dgm:pt modelId="{B1CB2BE8-79A7-4EC3-A969-5050F1BC494F}" type="pres">
      <dgm:prSet presAssocID="{D1A1ABAB-68FE-4B45-AEFF-966150136D0F}" presName="hierRoot3" presStyleCnt="0"/>
      <dgm:spPr/>
    </dgm:pt>
    <dgm:pt modelId="{3D285FA3-B404-43DA-BF7D-A8D16800BAE7}" type="pres">
      <dgm:prSet presAssocID="{D1A1ABAB-68FE-4B45-AEFF-966150136D0F}" presName="composite3" presStyleCnt="0"/>
      <dgm:spPr/>
    </dgm:pt>
    <dgm:pt modelId="{5C0117FB-140A-4C54-B090-0D17E3F65823}" type="pres">
      <dgm:prSet presAssocID="{D1A1ABAB-68FE-4B45-AEFF-966150136D0F}" presName="background3" presStyleLbl="node3" presStyleIdx="1" presStyleCnt="6"/>
      <dgm:spPr/>
    </dgm:pt>
    <dgm:pt modelId="{04A29873-3D1A-4222-B9B9-26F9EBFE2874}" type="pres">
      <dgm:prSet presAssocID="{D1A1ABAB-68FE-4B45-AEFF-966150136D0F}" presName="text3" presStyleLbl="fgAcc3" presStyleIdx="1" presStyleCnt="6">
        <dgm:presLayoutVars>
          <dgm:chPref val="3"/>
        </dgm:presLayoutVars>
      </dgm:prSet>
      <dgm:spPr/>
    </dgm:pt>
    <dgm:pt modelId="{E254F58F-5331-44C6-A3C6-0E5B8A46AB75}" type="pres">
      <dgm:prSet presAssocID="{D1A1ABAB-68FE-4B45-AEFF-966150136D0F}" presName="hierChild4" presStyleCnt="0"/>
      <dgm:spPr/>
    </dgm:pt>
    <dgm:pt modelId="{22BB961D-0E1E-4F7F-BC2C-F2F33003F387}" type="pres">
      <dgm:prSet presAssocID="{4E1AB830-168D-4F1F-BE08-C9EB5D80BAAE}" presName="Name10" presStyleLbl="parChTrans1D2" presStyleIdx="1" presStyleCnt="3"/>
      <dgm:spPr/>
    </dgm:pt>
    <dgm:pt modelId="{DD5F3514-2335-4E68-81BA-E34A178B3582}" type="pres">
      <dgm:prSet presAssocID="{E338D6F9-FE3C-4223-B577-A2C5EA343760}" presName="hierRoot2" presStyleCnt="0"/>
      <dgm:spPr/>
    </dgm:pt>
    <dgm:pt modelId="{238F0B63-6B82-4A70-9878-D14FA199D9EC}" type="pres">
      <dgm:prSet presAssocID="{E338D6F9-FE3C-4223-B577-A2C5EA343760}" presName="composite2" presStyleCnt="0"/>
      <dgm:spPr/>
    </dgm:pt>
    <dgm:pt modelId="{FDA0338B-3FF7-4BDE-AFF2-7841EEF0382B}" type="pres">
      <dgm:prSet presAssocID="{E338D6F9-FE3C-4223-B577-A2C5EA343760}" presName="background2" presStyleLbl="node2" presStyleIdx="1" presStyleCnt="3"/>
      <dgm:spPr/>
    </dgm:pt>
    <dgm:pt modelId="{C17AB4D3-3CA9-4D98-A328-632A4FBE7220}" type="pres">
      <dgm:prSet presAssocID="{E338D6F9-FE3C-4223-B577-A2C5EA343760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ADE43C-F8D2-44D4-BB08-CFCFABC40E24}" type="pres">
      <dgm:prSet presAssocID="{E338D6F9-FE3C-4223-B577-A2C5EA343760}" presName="hierChild3" presStyleCnt="0"/>
      <dgm:spPr/>
    </dgm:pt>
    <dgm:pt modelId="{4CB03DD2-01D7-4F51-919C-0296575E483F}" type="pres">
      <dgm:prSet presAssocID="{54CC4663-336E-4FDB-8479-CCC20DAFD958}" presName="Name17" presStyleLbl="parChTrans1D3" presStyleIdx="2" presStyleCnt="6"/>
      <dgm:spPr/>
    </dgm:pt>
    <dgm:pt modelId="{456D7A6E-D2EF-49EA-BF37-B0A405FA3B47}" type="pres">
      <dgm:prSet presAssocID="{9F51C7D0-1191-43C1-92A0-989AA80DA446}" presName="hierRoot3" presStyleCnt="0"/>
      <dgm:spPr/>
    </dgm:pt>
    <dgm:pt modelId="{547E23FF-B69F-46E8-8B4B-DF571A0CF802}" type="pres">
      <dgm:prSet presAssocID="{9F51C7D0-1191-43C1-92A0-989AA80DA446}" presName="composite3" presStyleCnt="0"/>
      <dgm:spPr/>
    </dgm:pt>
    <dgm:pt modelId="{A95DBBCE-88D5-4953-B1F7-296A57E771CE}" type="pres">
      <dgm:prSet presAssocID="{9F51C7D0-1191-43C1-92A0-989AA80DA446}" presName="background3" presStyleLbl="node3" presStyleIdx="2" presStyleCnt="6"/>
      <dgm:spPr/>
    </dgm:pt>
    <dgm:pt modelId="{34FFFA8F-C9FA-4FD5-8ECA-EF9CBFAB24DB}" type="pres">
      <dgm:prSet presAssocID="{9F51C7D0-1191-43C1-92A0-989AA80DA446}" presName="text3" presStyleLbl="fgAcc3" presStyleIdx="2" presStyleCnt="6">
        <dgm:presLayoutVars>
          <dgm:chPref val="3"/>
        </dgm:presLayoutVars>
      </dgm:prSet>
      <dgm:spPr/>
    </dgm:pt>
    <dgm:pt modelId="{6B5A9D71-110E-4461-991E-768347DB7800}" type="pres">
      <dgm:prSet presAssocID="{9F51C7D0-1191-43C1-92A0-989AA80DA446}" presName="hierChild4" presStyleCnt="0"/>
      <dgm:spPr/>
    </dgm:pt>
    <dgm:pt modelId="{F95076A6-A9DD-4165-87BD-1D3BE06DF7B7}" type="pres">
      <dgm:prSet presAssocID="{4591CA0D-4EE8-4F37-B43C-4C2C817C4C85}" presName="Name17" presStyleLbl="parChTrans1D3" presStyleIdx="3" presStyleCnt="6"/>
      <dgm:spPr/>
    </dgm:pt>
    <dgm:pt modelId="{7588CE74-BFA2-423B-A2AE-CD2A84F9055F}" type="pres">
      <dgm:prSet presAssocID="{4C910B03-2D93-40EF-8F03-7366B73F4D81}" presName="hierRoot3" presStyleCnt="0"/>
      <dgm:spPr/>
    </dgm:pt>
    <dgm:pt modelId="{47CB5255-FF14-4E9B-9527-95A1D1CA507A}" type="pres">
      <dgm:prSet presAssocID="{4C910B03-2D93-40EF-8F03-7366B73F4D81}" presName="composite3" presStyleCnt="0"/>
      <dgm:spPr/>
    </dgm:pt>
    <dgm:pt modelId="{7BBD9076-E731-4F5E-AFD0-EE7359BED766}" type="pres">
      <dgm:prSet presAssocID="{4C910B03-2D93-40EF-8F03-7366B73F4D81}" presName="background3" presStyleLbl="node3" presStyleIdx="3" presStyleCnt="6"/>
      <dgm:spPr/>
    </dgm:pt>
    <dgm:pt modelId="{CFC11FD5-E9E9-4B73-908A-E439B49CD4FC}" type="pres">
      <dgm:prSet presAssocID="{4C910B03-2D93-40EF-8F03-7366B73F4D81}" presName="text3" presStyleLbl="fgAcc3" presStyleIdx="3" presStyleCnt="6">
        <dgm:presLayoutVars>
          <dgm:chPref val="3"/>
        </dgm:presLayoutVars>
      </dgm:prSet>
      <dgm:spPr/>
    </dgm:pt>
    <dgm:pt modelId="{FA690EB2-1553-4C23-9692-7BCACA65A0A8}" type="pres">
      <dgm:prSet presAssocID="{4C910B03-2D93-40EF-8F03-7366B73F4D81}" presName="hierChild4" presStyleCnt="0"/>
      <dgm:spPr/>
    </dgm:pt>
    <dgm:pt modelId="{6BAC23A2-4DD0-4F5F-9C34-02862E308DC4}" type="pres">
      <dgm:prSet presAssocID="{9C6E6EE5-DDFA-4F73-9D3F-89D434D355DC}" presName="Name10" presStyleLbl="parChTrans1D2" presStyleIdx="2" presStyleCnt="3"/>
      <dgm:spPr/>
    </dgm:pt>
    <dgm:pt modelId="{1E3A1C86-979C-4761-ABE6-DC4B6D831074}" type="pres">
      <dgm:prSet presAssocID="{6061B7F4-2649-44D8-888A-83EF98B00426}" presName="hierRoot2" presStyleCnt="0"/>
      <dgm:spPr/>
    </dgm:pt>
    <dgm:pt modelId="{21077709-EE61-43E3-B6E4-C485B7E91AED}" type="pres">
      <dgm:prSet presAssocID="{6061B7F4-2649-44D8-888A-83EF98B00426}" presName="composite2" presStyleCnt="0"/>
      <dgm:spPr/>
    </dgm:pt>
    <dgm:pt modelId="{D05851A2-5A76-40BC-B665-2B31DFDDA628}" type="pres">
      <dgm:prSet presAssocID="{6061B7F4-2649-44D8-888A-83EF98B00426}" presName="background2" presStyleLbl="node2" presStyleIdx="2" presStyleCnt="3"/>
      <dgm:spPr/>
    </dgm:pt>
    <dgm:pt modelId="{0512CBD8-93AD-4F9F-9880-7BD18A682AB6}" type="pres">
      <dgm:prSet presAssocID="{6061B7F4-2649-44D8-888A-83EF98B00426}" presName="text2" presStyleLbl="fgAcc2" presStyleIdx="2" presStyleCnt="3">
        <dgm:presLayoutVars>
          <dgm:chPref val="3"/>
        </dgm:presLayoutVars>
      </dgm:prSet>
      <dgm:spPr/>
    </dgm:pt>
    <dgm:pt modelId="{65B65AE7-3364-4763-8F48-DE082F46B13E}" type="pres">
      <dgm:prSet presAssocID="{6061B7F4-2649-44D8-888A-83EF98B00426}" presName="hierChild3" presStyleCnt="0"/>
      <dgm:spPr/>
    </dgm:pt>
    <dgm:pt modelId="{9171AAB8-731C-4C8B-BF41-1FACCDB16C28}" type="pres">
      <dgm:prSet presAssocID="{7D041A7A-C58F-4F15-929D-E3D1F4258CB2}" presName="Name17" presStyleLbl="parChTrans1D3" presStyleIdx="4" presStyleCnt="6"/>
      <dgm:spPr/>
    </dgm:pt>
    <dgm:pt modelId="{B6B5B434-8B1E-43B0-9A3F-3D94BAC70A50}" type="pres">
      <dgm:prSet presAssocID="{4A543A33-9923-4B17-A157-D3F6E43A55A8}" presName="hierRoot3" presStyleCnt="0"/>
      <dgm:spPr/>
    </dgm:pt>
    <dgm:pt modelId="{0D1F34B0-4553-4FC7-8716-A8902CC6FE64}" type="pres">
      <dgm:prSet presAssocID="{4A543A33-9923-4B17-A157-D3F6E43A55A8}" presName="composite3" presStyleCnt="0"/>
      <dgm:spPr/>
    </dgm:pt>
    <dgm:pt modelId="{C5446818-1FE1-477F-96AB-C640F7A7DBE1}" type="pres">
      <dgm:prSet presAssocID="{4A543A33-9923-4B17-A157-D3F6E43A55A8}" presName="background3" presStyleLbl="node3" presStyleIdx="4" presStyleCnt="6"/>
      <dgm:spPr/>
    </dgm:pt>
    <dgm:pt modelId="{CBB2732F-3649-42D5-89E5-150C303D299D}" type="pres">
      <dgm:prSet presAssocID="{4A543A33-9923-4B17-A157-D3F6E43A55A8}" presName="text3" presStyleLbl="fgAcc3" presStyleIdx="4" presStyleCnt="6">
        <dgm:presLayoutVars>
          <dgm:chPref val="3"/>
        </dgm:presLayoutVars>
      </dgm:prSet>
      <dgm:spPr/>
    </dgm:pt>
    <dgm:pt modelId="{9046EC7C-967A-4C9C-9398-A44164C18D8D}" type="pres">
      <dgm:prSet presAssocID="{4A543A33-9923-4B17-A157-D3F6E43A55A8}" presName="hierChild4" presStyleCnt="0"/>
      <dgm:spPr/>
    </dgm:pt>
    <dgm:pt modelId="{CB894BC2-E5CB-4286-85A9-6762066F5148}" type="pres">
      <dgm:prSet presAssocID="{675A2A30-0F80-47F0-9981-D5F9DB6E1FE0}" presName="Name17" presStyleLbl="parChTrans1D3" presStyleIdx="5" presStyleCnt="6"/>
      <dgm:spPr/>
    </dgm:pt>
    <dgm:pt modelId="{6533F15A-ADED-43B8-BAA9-8C28CE6F30BC}" type="pres">
      <dgm:prSet presAssocID="{DC65D33B-4204-4094-9114-84438F16A422}" presName="hierRoot3" presStyleCnt="0"/>
      <dgm:spPr/>
    </dgm:pt>
    <dgm:pt modelId="{5D355490-D4E5-4103-B81B-7A05D5F9AC45}" type="pres">
      <dgm:prSet presAssocID="{DC65D33B-4204-4094-9114-84438F16A422}" presName="composite3" presStyleCnt="0"/>
      <dgm:spPr/>
    </dgm:pt>
    <dgm:pt modelId="{9C971225-5F41-4234-8B8F-C4B78A8208CE}" type="pres">
      <dgm:prSet presAssocID="{DC65D33B-4204-4094-9114-84438F16A422}" presName="background3" presStyleLbl="node3" presStyleIdx="5" presStyleCnt="6"/>
      <dgm:spPr/>
    </dgm:pt>
    <dgm:pt modelId="{B4D1EFF6-B576-4940-BE5A-34BD69155F3F}" type="pres">
      <dgm:prSet presAssocID="{DC65D33B-4204-4094-9114-84438F16A422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22803C-0A8C-4E59-AAE5-4D19107831F5}" type="pres">
      <dgm:prSet presAssocID="{DC65D33B-4204-4094-9114-84438F16A422}" presName="hierChild4" presStyleCnt="0"/>
      <dgm:spPr/>
    </dgm:pt>
  </dgm:ptLst>
  <dgm:cxnLst>
    <dgm:cxn modelId="{9C768F99-C315-4066-9CE3-2CE1E01FD4BB}" type="presOf" srcId="{4591CA0D-4EE8-4F37-B43C-4C2C817C4C85}" destId="{F95076A6-A9DD-4165-87BD-1D3BE06DF7B7}" srcOrd="0" destOrd="0" presId="urn:microsoft.com/office/officeart/2005/8/layout/hierarchy1"/>
    <dgm:cxn modelId="{EDFDFD10-B6EA-4840-8573-486E4B0E9F8A}" type="presOf" srcId="{D1A1ABAB-68FE-4B45-AEFF-966150136D0F}" destId="{04A29873-3D1A-4222-B9B9-26F9EBFE2874}" srcOrd="0" destOrd="0" presId="urn:microsoft.com/office/officeart/2005/8/layout/hierarchy1"/>
    <dgm:cxn modelId="{ABA63A8D-5D4F-4322-9A7D-DB691801D261}" srcId="{E338D6F9-FE3C-4223-B577-A2C5EA343760}" destId="{4C910B03-2D93-40EF-8F03-7366B73F4D81}" srcOrd="1" destOrd="0" parTransId="{4591CA0D-4EE8-4F37-B43C-4C2C817C4C85}" sibTransId="{601F5668-1938-4358-AF81-E771241E7D89}"/>
    <dgm:cxn modelId="{2D410806-4C06-438B-B6DE-10397233F666}" type="presOf" srcId="{BBE219AB-234A-4350-8940-7B026159A63E}" destId="{C37D286F-19E0-4C56-88B9-11BDED9A7A0A}" srcOrd="0" destOrd="0" presId="urn:microsoft.com/office/officeart/2005/8/layout/hierarchy1"/>
    <dgm:cxn modelId="{A22B3653-62B0-448B-993B-96F37145E2E3}" srcId="{87D28AE6-DAFE-420F-A8C3-89C5210E5F54}" destId="{6061B7F4-2649-44D8-888A-83EF98B00426}" srcOrd="2" destOrd="0" parTransId="{9C6E6EE5-DDFA-4F73-9D3F-89D434D355DC}" sibTransId="{D2B5323A-2176-4153-BD9F-F33A86AA1701}"/>
    <dgm:cxn modelId="{61E44754-724F-4468-AC0A-D47DBAC01078}" srcId="{87D28AE6-DAFE-420F-A8C3-89C5210E5F54}" destId="{8F2AF863-E244-4338-B92D-7DB707F1CEED}" srcOrd="0" destOrd="0" parTransId="{BFD99825-F071-4C30-8884-338DAF41E79E}" sibTransId="{CC50E282-D5E9-48F4-B06D-827D39F22498}"/>
    <dgm:cxn modelId="{01C31E33-A5E5-40BF-9E96-3B16533B4F08}" srcId="{BBE219AB-234A-4350-8940-7B026159A63E}" destId="{87D28AE6-DAFE-420F-A8C3-89C5210E5F54}" srcOrd="0" destOrd="0" parTransId="{5F6F06C6-2646-41D8-BC2C-C1669127AD86}" sibTransId="{0F588EE2-F8CA-4198-BA49-748983FC6418}"/>
    <dgm:cxn modelId="{61787431-CE1C-48B6-B43E-681E99374DBE}" type="presOf" srcId="{8F2AF863-E244-4338-B92D-7DB707F1CEED}" destId="{527F853D-4F00-4F33-8CC1-ACA284E5350C}" srcOrd="0" destOrd="0" presId="urn:microsoft.com/office/officeart/2005/8/layout/hierarchy1"/>
    <dgm:cxn modelId="{7FFFB521-DA62-43AC-B4AD-ADE0BDB47912}" type="presOf" srcId="{4C910B03-2D93-40EF-8F03-7366B73F4D81}" destId="{CFC11FD5-E9E9-4B73-908A-E439B49CD4FC}" srcOrd="0" destOrd="0" presId="urn:microsoft.com/office/officeart/2005/8/layout/hierarchy1"/>
    <dgm:cxn modelId="{05198202-FC0E-4299-A0FB-95A95536CDFF}" type="presOf" srcId="{BFD99825-F071-4C30-8884-338DAF41E79E}" destId="{3796A077-93C7-4AF7-AEEB-FD03ABAAD786}" srcOrd="0" destOrd="0" presId="urn:microsoft.com/office/officeart/2005/8/layout/hierarchy1"/>
    <dgm:cxn modelId="{0319A164-DCAA-4D4E-9440-9D4D60170A9E}" type="presOf" srcId="{998732CA-F4B7-49D6-8F4B-A8622DE5C226}" destId="{5DE68CD5-2230-40DE-BEDA-2472C2F458F4}" srcOrd="0" destOrd="0" presId="urn:microsoft.com/office/officeart/2005/8/layout/hierarchy1"/>
    <dgm:cxn modelId="{1B412282-10B9-4B57-B822-2A98B658EAB6}" type="presOf" srcId="{82043367-75AB-4157-80D1-AC9580AD79B7}" destId="{AB0A4DFD-3661-4B11-ACD6-14613E42B207}" srcOrd="0" destOrd="0" presId="urn:microsoft.com/office/officeart/2005/8/layout/hierarchy1"/>
    <dgm:cxn modelId="{566839DB-7E82-42D0-9964-823A2DFA84A5}" type="presOf" srcId="{87D28AE6-DAFE-420F-A8C3-89C5210E5F54}" destId="{F4A6599B-DF89-485C-B6D9-AEBFF99073D3}" srcOrd="0" destOrd="0" presId="urn:microsoft.com/office/officeart/2005/8/layout/hierarchy1"/>
    <dgm:cxn modelId="{46869D9A-1C9A-4930-8453-FC3F4EDC1CA8}" srcId="{87D28AE6-DAFE-420F-A8C3-89C5210E5F54}" destId="{E338D6F9-FE3C-4223-B577-A2C5EA343760}" srcOrd="1" destOrd="0" parTransId="{4E1AB830-168D-4F1F-BE08-C9EB5D80BAAE}" sibTransId="{591F86A4-40A9-4FE1-8EB4-C132D979D9A0}"/>
    <dgm:cxn modelId="{4E73D3B9-0BA9-45C3-B300-7B891A374F9F}" type="presOf" srcId="{9C6E6EE5-DDFA-4F73-9D3F-89D434D355DC}" destId="{6BAC23A2-4DD0-4F5F-9C34-02862E308DC4}" srcOrd="0" destOrd="0" presId="urn:microsoft.com/office/officeart/2005/8/layout/hierarchy1"/>
    <dgm:cxn modelId="{7C2D96DF-E5A7-46B2-82C2-9EE78D83AA02}" type="presOf" srcId="{C0C17885-D66C-4E90-9743-B37597DFC330}" destId="{D68FD189-3CB7-4161-8577-330EED51D285}" srcOrd="0" destOrd="0" presId="urn:microsoft.com/office/officeart/2005/8/layout/hierarchy1"/>
    <dgm:cxn modelId="{3D34A329-C79D-47B4-8005-3B4158C2FC5D}" srcId="{8F2AF863-E244-4338-B92D-7DB707F1CEED}" destId="{998732CA-F4B7-49D6-8F4B-A8622DE5C226}" srcOrd="0" destOrd="0" parTransId="{C0C17885-D66C-4E90-9743-B37597DFC330}" sibTransId="{E5E6FD0B-13F4-4568-90AC-C82C0DD87096}"/>
    <dgm:cxn modelId="{B5B767CA-9D25-4D13-BD2B-D74D59318602}" type="presOf" srcId="{4A543A33-9923-4B17-A157-D3F6E43A55A8}" destId="{CBB2732F-3649-42D5-89E5-150C303D299D}" srcOrd="0" destOrd="0" presId="urn:microsoft.com/office/officeart/2005/8/layout/hierarchy1"/>
    <dgm:cxn modelId="{47C4B770-E5A6-45B1-9A42-AA13B5DBAAE4}" type="presOf" srcId="{675A2A30-0F80-47F0-9981-D5F9DB6E1FE0}" destId="{CB894BC2-E5CB-4286-85A9-6762066F5148}" srcOrd="0" destOrd="0" presId="urn:microsoft.com/office/officeart/2005/8/layout/hierarchy1"/>
    <dgm:cxn modelId="{97E7C449-13A0-4B0C-BAD7-B458615FEAEF}" srcId="{6061B7F4-2649-44D8-888A-83EF98B00426}" destId="{DC65D33B-4204-4094-9114-84438F16A422}" srcOrd="1" destOrd="0" parTransId="{675A2A30-0F80-47F0-9981-D5F9DB6E1FE0}" sibTransId="{876E9F6B-511C-4C16-9D0C-D7D381F94CD8}"/>
    <dgm:cxn modelId="{83EF0F3D-C375-4DE6-93D3-0A73760678C6}" type="presOf" srcId="{7D041A7A-C58F-4F15-929D-E3D1F4258CB2}" destId="{9171AAB8-731C-4C8B-BF41-1FACCDB16C28}" srcOrd="0" destOrd="0" presId="urn:microsoft.com/office/officeart/2005/8/layout/hierarchy1"/>
    <dgm:cxn modelId="{8EEAABC0-BA4B-48F6-A3C8-DE6D9FA9E4E6}" srcId="{E338D6F9-FE3C-4223-B577-A2C5EA343760}" destId="{9F51C7D0-1191-43C1-92A0-989AA80DA446}" srcOrd="0" destOrd="0" parTransId="{54CC4663-336E-4FDB-8479-CCC20DAFD958}" sibTransId="{E34B6BAF-32CA-414A-9FD3-8095FBAD6C78}"/>
    <dgm:cxn modelId="{89350FFC-27C6-4EE2-8631-C9059FC199E2}" type="presOf" srcId="{E338D6F9-FE3C-4223-B577-A2C5EA343760}" destId="{C17AB4D3-3CA9-4D98-A328-632A4FBE7220}" srcOrd="0" destOrd="0" presId="urn:microsoft.com/office/officeart/2005/8/layout/hierarchy1"/>
    <dgm:cxn modelId="{6F5E74DE-A5C8-4672-AA87-B46271BD13AE}" type="presOf" srcId="{4E1AB830-168D-4F1F-BE08-C9EB5D80BAAE}" destId="{22BB961D-0E1E-4F7F-BC2C-F2F33003F387}" srcOrd="0" destOrd="0" presId="urn:microsoft.com/office/officeart/2005/8/layout/hierarchy1"/>
    <dgm:cxn modelId="{976E0CBA-CA30-48F0-8D48-C4513F0DA1B3}" srcId="{8F2AF863-E244-4338-B92D-7DB707F1CEED}" destId="{D1A1ABAB-68FE-4B45-AEFF-966150136D0F}" srcOrd="1" destOrd="0" parTransId="{82043367-75AB-4157-80D1-AC9580AD79B7}" sibTransId="{9B0DA1D2-F824-4650-828A-D08674E44C3B}"/>
    <dgm:cxn modelId="{26722589-2B22-442C-B8CB-0A8B35862BB4}" type="presOf" srcId="{54CC4663-336E-4FDB-8479-CCC20DAFD958}" destId="{4CB03DD2-01D7-4F51-919C-0296575E483F}" srcOrd="0" destOrd="0" presId="urn:microsoft.com/office/officeart/2005/8/layout/hierarchy1"/>
    <dgm:cxn modelId="{EBC7D7A0-BBEC-407C-AE16-048CA2AA8085}" type="presOf" srcId="{6061B7F4-2649-44D8-888A-83EF98B00426}" destId="{0512CBD8-93AD-4F9F-9880-7BD18A682AB6}" srcOrd="0" destOrd="0" presId="urn:microsoft.com/office/officeart/2005/8/layout/hierarchy1"/>
    <dgm:cxn modelId="{893093B0-5C91-4C4B-98BB-833CCD43C37F}" srcId="{6061B7F4-2649-44D8-888A-83EF98B00426}" destId="{4A543A33-9923-4B17-A157-D3F6E43A55A8}" srcOrd="0" destOrd="0" parTransId="{7D041A7A-C58F-4F15-929D-E3D1F4258CB2}" sibTransId="{9367CB3B-27FA-4760-AC03-438F5D772EB0}"/>
    <dgm:cxn modelId="{3595A699-5A7F-4A21-B27E-F5408ACB2B9F}" type="presOf" srcId="{DC65D33B-4204-4094-9114-84438F16A422}" destId="{B4D1EFF6-B576-4940-BE5A-34BD69155F3F}" srcOrd="0" destOrd="0" presId="urn:microsoft.com/office/officeart/2005/8/layout/hierarchy1"/>
    <dgm:cxn modelId="{2EE5E01D-26F4-4AE1-AC47-9A391B973BAA}" type="presOf" srcId="{9F51C7D0-1191-43C1-92A0-989AA80DA446}" destId="{34FFFA8F-C9FA-4FD5-8ECA-EF9CBFAB24DB}" srcOrd="0" destOrd="0" presId="urn:microsoft.com/office/officeart/2005/8/layout/hierarchy1"/>
    <dgm:cxn modelId="{FC8457BD-2588-4986-870A-B629455F43DF}" type="presParOf" srcId="{C37D286F-19E0-4C56-88B9-11BDED9A7A0A}" destId="{0692A634-651B-445B-9BBC-3BF88108F8D0}" srcOrd="0" destOrd="0" presId="urn:microsoft.com/office/officeart/2005/8/layout/hierarchy1"/>
    <dgm:cxn modelId="{28FF5304-4985-4827-B391-AC4AA86BD534}" type="presParOf" srcId="{0692A634-651B-445B-9BBC-3BF88108F8D0}" destId="{2216CA56-ED87-4A5A-823F-94094E1888EA}" srcOrd="0" destOrd="0" presId="urn:microsoft.com/office/officeart/2005/8/layout/hierarchy1"/>
    <dgm:cxn modelId="{07A6467A-DDD4-4BD0-AF49-6AD1D30E87C5}" type="presParOf" srcId="{2216CA56-ED87-4A5A-823F-94094E1888EA}" destId="{8CFBFA23-EA5F-4B75-963B-CAE3A78D9D28}" srcOrd="0" destOrd="0" presId="urn:microsoft.com/office/officeart/2005/8/layout/hierarchy1"/>
    <dgm:cxn modelId="{73610668-14BD-4B3A-939F-68AB6A318C86}" type="presParOf" srcId="{2216CA56-ED87-4A5A-823F-94094E1888EA}" destId="{F4A6599B-DF89-485C-B6D9-AEBFF99073D3}" srcOrd="1" destOrd="0" presId="urn:microsoft.com/office/officeart/2005/8/layout/hierarchy1"/>
    <dgm:cxn modelId="{7E5C94DE-076C-42FA-8759-84F3C3A8AE2D}" type="presParOf" srcId="{0692A634-651B-445B-9BBC-3BF88108F8D0}" destId="{94F0C22B-2FCB-4C65-929E-80F259F98D53}" srcOrd="1" destOrd="0" presId="urn:microsoft.com/office/officeart/2005/8/layout/hierarchy1"/>
    <dgm:cxn modelId="{066B1A9D-12F8-46C7-B708-71741784064D}" type="presParOf" srcId="{94F0C22B-2FCB-4C65-929E-80F259F98D53}" destId="{3796A077-93C7-4AF7-AEEB-FD03ABAAD786}" srcOrd="0" destOrd="0" presId="urn:microsoft.com/office/officeart/2005/8/layout/hierarchy1"/>
    <dgm:cxn modelId="{498308E9-098C-49F4-9151-DDFF5D79570C}" type="presParOf" srcId="{94F0C22B-2FCB-4C65-929E-80F259F98D53}" destId="{7E177C47-3310-43D5-9CF7-DE55FDA49577}" srcOrd="1" destOrd="0" presId="urn:microsoft.com/office/officeart/2005/8/layout/hierarchy1"/>
    <dgm:cxn modelId="{A1966944-81B5-4CB4-88A2-A5E5056AD325}" type="presParOf" srcId="{7E177C47-3310-43D5-9CF7-DE55FDA49577}" destId="{718051D0-9705-4AFC-86BC-9EBCADFF95F8}" srcOrd="0" destOrd="0" presId="urn:microsoft.com/office/officeart/2005/8/layout/hierarchy1"/>
    <dgm:cxn modelId="{E86613B0-E353-4C1F-BAA4-E43DAA1C89B8}" type="presParOf" srcId="{718051D0-9705-4AFC-86BC-9EBCADFF95F8}" destId="{E8CA3C00-B03B-4B1D-B9FA-858959C1610E}" srcOrd="0" destOrd="0" presId="urn:microsoft.com/office/officeart/2005/8/layout/hierarchy1"/>
    <dgm:cxn modelId="{1A76F9B2-EF80-4B01-B8AE-D23A4689D7AB}" type="presParOf" srcId="{718051D0-9705-4AFC-86BC-9EBCADFF95F8}" destId="{527F853D-4F00-4F33-8CC1-ACA284E5350C}" srcOrd="1" destOrd="0" presId="urn:microsoft.com/office/officeart/2005/8/layout/hierarchy1"/>
    <dgm:cxn modelId="{9145A551-E43C-4DD3-A228-015D57AA8DE1}" type="presParOf" srcId="{7E177C47-3310-43D5-9CF7-DE55FDA49577}" destId="{8A7D0E9A-C570-48CB-A65E-ADFCB1AF15BB}" srcOrd="1" destOrd="0" presId="urn:microsoft.com/office/officeart/2005/8/layout/hierarchy1"/>
    <dgm:cxn modelId="{5F572DFB-B4B3-4D45-B1B8-EA4DBEC76AB0}" type="presParOf" srcId="{8A7D0E9A-C570-48CB-A65E-ADFCB1AF15BB}" destId="{D68FD189-3CB7-4161-8577-330EED51D285}" srcOrd="0" destOrd="0" presId="urn:microsoft.com/office/officeart/2005/8/layout/hierarchy1"/>
    <dgm:cxn modelId="{CFFD71A4-F1FF-47DB-A599-B01072E9220D}" type="presParOf" srcId="{8A7D0E9A-C570-48CB-A65E-ADFCB1AF15BB}" destId="{DA9D2561-82A5-4E3F-B01B-022B7BB5E5EA}" srcOrd="1" destOrd="0" presId="urn:microsoft.com/office/officeart/2005/8/layout/hierarchy1"/>
    <dgm:cxn modelId="{1122DA37-E7BC-4641-B6B6-D91CEBE2222A}" type="presParOf" srcId="{DA9D2561-82A5-4E3F-B01B-022B7BB5E5EA}" destId="{3A5563F5-2512-4B4B-BF46-70590DA01343}" srcOrd="0" destOrd="0" presId="urn:microsoft.com/office/officeart/2005/8/layout/hierarchy1"/>
    <dgm:cxn modelId="{8BA78749-7B8C-4ADD-8959-9A1C2389C61A}" type="presParOf" srcId="{3A5563F5-2512-4B4B-BF46-70590DA01343}" destId="{B4C82D4B-38E3-4399-A50E-5033C31B8764}" srcOrd="0" destOrd="0" presId="urn:microsoft.com/office/officeart/2005/8/layout/hierarchy1"/>
    <dgm:cxn modelId="{340C94C3-B900-4D2C-9522-BB53E69F4E6C}" type="presParOf" srcId="{3A5563F5-2512-4B4B-BF46-70590DA01343}" destId="{5DE68CD5-2230-40DE-BEDA-2472C2F458F4}" srcOrd="1" destOrd="0" presId="urn:microsoft.com/office/officeart/2005/8/layout/hierarchy1"/>
    <dgm:cxn modelId="{8B39C2B1-E6A5-49C8-A026-244AC800D080}" type="presParOf" srcId="{DA9D2561-82A5-4E3F-B01B-022B7BB5E5EA}" destId="{4E46D512-2CBB-4C81-8CC9-34D09093B45A}" srcOrd="1" destOrd="0" presId="urn:microsoft.com/office/officeart/2005/8/layout/hierarchy1"/>
    <dgm:cxn modelId="{3540BC9C-DF43-4064-9B9E-742E263A5729}" type="presParOf" srcId="{8A7D0E9A-C570-48CB-A65E-ADFCB1AF15BB}" destId="{AB0A4DFD-3661-4B11-ACD6-14613E42B207}" srcOrd="2" destOrd="0" presId="urn:microsoft.com/office/officeart/2005/8/layout/hierarchy1"/>
    <dgm:cxn modelId="{641ECBE9-7385-407C-8995-B5F483F58EBE}" type="presParOf" srcId="{8A7D0E9A-C570-48CB-A65E-ADFCB1AF15BB}" destId="{B1CB2BE8-79A7-4EC3-A969-5050F1BC494F}" srcOrd="3" destOrd="0" presId="urn:microsoft.com/office/officeart/2005/8/layout/hierarchy1"/>
    <dgm:cxn modelId="{892F48DD-1397-4534-B449-212172B15583}" type="presParOf" srcId="{B1CB2BE8-79A7-4EC3-A969-5050F1BC494F}" destId="{3D285FA3-B404-43DA-BF7D-A8D16800BAE7}" srcOrd="0" destOrd="0" presId="urn:microsoft.com/office/officeart/2005/8/layout/hierarchy1"/>
    <dgm:cxn modelId="{E251C4AB-E09E-47FE-9C87-5AA14DB2E8BA}" type="presParOf" srcId="{3D285FA3-B404-43DA-BF7D-A8D16800BAE7}" destId="{5C0117FB-140A-4C54-B090-0D17E3F65823}" srcOrd="0" destOrd="0" presId="urn:microsoft.com/office/officeart/2005/8/layout/hierarchy1"/>
    <dgm:cxn modelId="{FB5B3BC7-57A0-40AD-9E03-C44CADF68D35}" type="presParOf" srcId="{3D285FA3-B404-43DA-BF7D-A8D16800BAE7}" destId="{04A29873-3D1A-4222-B9B9-26F9EBFE2874}" srcOrd="1" destOrd="0" presId="urn:microsoft.com/office/officeart/2005/8/layout/hierarchy1"/>
    <dgm:cxn modelId="{F2C6112A-AB2F-4B3E-B694-6AD9C3AD253C}" type="presParOf" srcId="{B1CB2BE8-79A7-4EC3-A969-5050F1BC494F}" destId="{E254F58F-5331-44C6-A3C6-0E5B8A46AB75}" srcOrd="1" destOrd="0" presId="urn:microsoft.com/office/officeart/2005/8/layout/hierarchy1"/>
    <dgm:cxn modelId="{6559CF6D-D0F6-47DC-8B05-165ED9537053}" type="presParOf" srcId="{94F0C22B-2FCB-4C65-929E-80F259F98D53}" destId="{22BB961D-0E1E-4F7F-BC2C-F2F33003F387}" srcOrd="2" destOrd="0" presId="urn:microsoft.com/office/officeart/2005/8/layout/hierarchy1"/>
    <dgm:cxn modelId="{2BC70AB4-0A76-4C17-9502-06157C68E42E}" type="presParOf" srcId="{94F0C22B-2FCB-4C65-929E-80F259F98D53}" destId="{DD5F3514-2335-4E68-81BA-E34A178B3582}" srcOrd="3" destOrd="0" presId="urn:microsoft.com/office/officeart/2005/8/layout/hierarchy1"/>
    <dgm:cxn modelId="{6E00E5DE-A63D-4FBD-BB99-60CB1137DF2F}" type="presParOf" srcId="{DD5F3514-2335-4E68-81BA-E34A178B3582}" destId="{238F0B63-6B82-4A70-9878-D14FA199D9EC}" srcOrd="0" destOrd="0" presId="urn:microsoft.com/office/officeart/2005/8/layout/hierarchy1"/>
    <dgm:cxn modelId="{B295F2C3-FDF8-4D89-A0CB-BDF051198B47}" type="presParOf" srcId="{238F0B63-6B82-4A70-9878-D14FA199D9EC}" destId="{FDA0338B-3FF7-4BDE-AFF2-7841EEF0382B}" srcOrd="0" destOrd="0" presId="urn:microsoft.com/office/officeart/2005/8/layout/hierarchy1"/>
    <dgm:cxn modelId="{18CC051E-839D-4D63-831E-17E021C36D27}" type="presParOf" srcId="{238F0B63-6B82-4A70-9878-D14FA199D9EC}" destId="{C17AB4D3-3CA9-4D98-A328-632A4FBE7220}" srcOrd="1" destOrd="0" presId="urn:microsoft.com/office/officeart/2005/8/layout/hierarchy1"/>
    <dgm:cxn modelId="{B2C60294-0C2C-4379-BAEA-EAC4836CE70B}" type="presParOf" srcId="{DD5F3514-2335-4E68-81BA-E34A178B3582}" destId="{C8ADE43C-F8D2-44D4-BB08-CFCFABC40E24}" srcOrd="1" destOrd="0" presId="urn:microsoft.com/office/officeart/2005/8/layout/hierarchy1"/>
    <dgm:cxn modelId="{F2A4EE90-B01E-4676-8E11-22078A41AAB3}" type="presParOf" srcId="{C8ADE43C-F8D2-44D4-BB08-CFCFABC40E24}" destId="{4CB03DD2-01D7-4F51-919C-0296575E483F}" srcOrd="0" destOrd="0" presId="urn:microsoft.com/office/officeart/2005/8/layout/hierarchy1"/>
    <dgm:cxn modelId="{623D3193-6652-495B-BD87-4B9FEF7869A1}" type="presParOf" srcId="{C8ADE43C-F8D2-44D4-BB08-CFCFABC40E24}" destId="{456D7A6E-D2EF-49EA-BF37-B0A405FA3B47}" srcOrd="1" destOrd="0" presId="urn:microsoft.com/office/officeart/2005/8/layout/hierarchy1"/>
    <dgm:cxn modelId="{3229877F-C2B5-4FB3-BF80-652C31C1EEB0}" type="presParOf" srcId="{456D7A6E-D2EF-49EA-BF37-B0A405FA3B47}" destId="{547E23FF-B69F-46E8-8B4B-DF571A0CF802}" srcOrd="0" destOrd="0" presId="urn:microsoft.com/office/officeart/2005/8/layout/hierarchy1"/>
    <dgm:cxn modelId="{81B97F96-4F95-432B-96B8-6C71F5B4A17A}" type="presParOf" srcId="{547E23FF-B69F-46E8-8B4B-DF571A0CF802}" destId="{A95DBBCE-88D5-4953-B1F7-296A57E771CE}" srcOrd="0" destOrd="0" presId="urn:microsoft.com/office/officeart/2005/8/layout/hierarchy1"/>
    <dgm:cxn modelId="{3002EE4D-F330-4FAA-82F0-C095BF92AB60}" type="presParOf" srcId="{547E23FF-B69F-46E8-8B4B-DF571A0CF802}" destId="{34FFFA8F-C9FA-4FD5-8ECA-EF9CBFAB24DB}" srcOrd="1" destOrd="0" presId="urn:microsoft.com/office/officeart/2005/8/layout/hierarchy1"/>
    <dgm:cxn modelId="{5733F2AA-C515-47FE-8E8B-A252F7C7784D}" type="presParOf" srcId="{456D7A6E-D2EF-49EA-BF37-B0A405FA3B47}" destId="{6B5A9D71-110E-4461-991E-768347DB7800}" srcOrd="1" destOrd="0" presId="urn:microsoft.com/office/officeart/2005/8/layout/hierarchy1"/>
    <dgm:cxn modelId="{3C129103-2B90-4130-9B25-75F7B14E8823}" type="presParOf" srcId="{C8ADE43C-F8D2-44D4-BB08-CFCFABC40E24}" destId="{F95076A6-A9DD-4165-87BD-1D3BE06DF7B7}" srcOrd="2" destOrd="0" presId="urn:microsoft.com/office/officeart/2005/8/layout/hierarchy1"/>
    <dgm:cxn modelId="{69C1F102-5135-4916-AD99-25B482DE76CE}" type="presParOf" srcId="{C8ADE43C-F8D2-44D4-BB08-CFCFABC40E24}" destId="{7588CE74-BFA2-423B-A2AE-CD2A84F9055F}" srcOrd="3" destOrd="0" presId="urn:microsoft.com/office/officeart/2005/8/layout/hierarchy1"/>
    <dgm:cxn modelId="{097F6620-0CF3-488F-A182-4ADE4AE0A83F}" type="presParOf" srcId="{7588CE74-BFA2-423B-A2AE-CD2A84F9055F}" destId="{47CB5255-FF14-4E9B-9527-95A1D1CA507A}" srcOrd="0" destOrd="0" presId="urn:microsoft.com/office/officeart/2005/8/layout/hierarchy1"/>
    <dgm:cxn modelId="{13D10629-4F34-4D85-8A40-3E829EA92AB1}" type="presParOf" srcId="{47CB5255-FF14-4E9B-9527-95A1D1CA507A}" destId="{7BBD9076-E731-4F5E-AFD0-EE7359BED766}" srcOrd="0" destOrd="0" presId="urn:microsoft.com/office/officeart/2005/8/layout/hierarchy1"/>
    <dgm:cxn modelId="{526CC946-7A79-427C-9D90-49633FB89CC6}" type="presParOf" srcId="{47CB5255-FF14-4E9B-9527-95A1D1CA507A}" destId="{CFC11FD5-E9E9-4B73-908A-E439B49CD4FC}" srcOrd="1" destOrd="0" presId="urn:microsoft.com/office/officeart/2005/8/layout/hierarchy1"/>
    <dgm:cxn modelId="{A7D37AE1-B63C-401B-831F-E64BC3D4547C}" type="presParOf" srcId="{7588CE74-BFA2-423B-A2AE-CD2A84F9055F}" destId="{FA690EB2-1553-4C23-9692-7BCACA65A0A8}" srcOrd="1" destOrd="0" presId="urn:microsoft.com/office/officeart/2005/8/layout/hierarchy1"/>
    <dgm:cxn modelId="{98C473A6-4B95-4C17-9FEA-D8063F671302}" type="presParOf" srcId="{94F0C22B-2FCB-4C65-929E-80F259F98D53}" destId="{6BAC23A2-4DD0-4F5F-9C34-02862E308DC4}" srcOrd="4" destOrd="0" presId="urn:microsoft.com/office/officeart/2005/8/layout/hierarchy1"/>
    <dgm:cxn modelId="{ADEFFE20-A00C-41BC-B169-F7A55F887690}" type="presParOf" srcId="{94F0C22B-2FCB-4C65-929E-80F259F98D53}" destId="{1E3A1C86-979C-4761-ABE6-DC4B6D831074}" srcOrd="5" destOrd="0" presId="urn:microsoft.com/office/officeart/2005/8/layout/hierarchy1"/>
    <dgm:cxn modelId="{487EB792-7421-497F-A8D3-50D75B6619F0}" type="presParOf" srcId="{1E3A1C86-979C-4761-ABE6-DC4B6D831074}" destId="{21077709-EE61-43E3-B6E4-C485B7E91AED}" srcOrd="0" destOrd="0" presId="urn:microsoft.com/office/officeart/2005/8/layout/hierarchy1"/>
    <dgm:cxn modelId="{E5410A2F-B0D1-4529-B891-6C23AD0156FE}" type="presParOf" srcId="{21077709-EE61-43E3-B6E4-C485B7E91AED}" destId="{D05851A2-5A76-40BC-B665-2B31DFDDA628}" srcOrd="0" destOrd="0" presId="urn:microsoft.com/office/officeart/2005/8/layout/hierarchy1"/>
    <dgm:cxn modelId="{85ABDD13-5E71-4742-A4E7-34488A3F38CE}" type="presParOf" srcId="{21077709-EE61-43E3-B6E4-C485B7E91AED}" destId="{0512CBD8-93AD-4F9F-9880-7BD18A682AB6}" srcOrd="1" destOrd="0" presId="urn:microsoft.com/office/officeart/2005/8/layout/hierarchy1"/>
    <dgm:cxn modelId="{7971A7DC-DE8B-485D-8B3A-8C1C40F84467}" type="presParOf" srcId="{1E3A1C86-979C-4761-ABE6-DC4B6D831074}" destId="{65B65AE7-3364-4763-8F48-DE082F46B13E}" srcOrd="1" destOrd="0" presId="urn:microsoft.com/office/officeart/2005/8/layout/hierarchy1"/>
    <dgm:cxn modelId="{76239EB3-A342-422C-A51D-A9FB7BB3B151}" type="presParOf" srcId="{65B65AE7-3364-4763-8F48-DE082F46B13E}" destId="{9171AAB8-731C-4C8B-BF41-1FACCDB16C28}" srcOrd="0" destOrd="0" presId="urn:microsoft.com/office/officeart/2005/8/layout/hierarchy1"/>
    <dgm:cxn modelId="{CA3A02DD-13DB-4D0F-A4A5-83A4AB14ECF2}" type="presParOf" srcId="{65B65AE7-3364-4763-8F48-DE082F46B13E}" destId="{B6B5B434-8B1E-43B0-9A3F-3D94BAC70A50}" srcOrd="1" destOrd="0" presId="urn:microsoft.com/office/officeart/2005/8/layout/hierarchy1"/>
    <dgm:cxn modelId="{73A95315-B9CA-4647-ABAB-4FE01CD20FC5}" type="presParOf" srcId="{B6B5B434-8B1E-43B0-9A3F-3D94BAC70A50}" destId="{0D1F34B0-4553-4FC7-8716-A8902CC6FE64}" srcOrd="0" destOrd="0" presId="urn:microsoft.com/office/officeart/2005/8/layout/hierarchy1"/>
    <dgm:cxn modelId="{1FC5ED7A-D5CB-4D6D-B649-FF0D0B4B2C17}" type="presParOf" srcId="{0D1F34B0-4553-4FC7-8716-A8902CC6FE64}" destId="{C5446818-1FE1-477F-96AB-C640F7A7DBE1}" srcOrd="0" destOrd="0" presId="urn:microsoft.com/office/officeart/2005/8/layout/hierarchy1"/>
    <dgm:cxn modelId="{E013D914-3DB0-49CD-BB14-AFEFD6AB41BF}" type="presParOf" srcId="{0D1F34B0-4553-4FC7-8716-A8902CC6FE64}" destId="{CBB2732F-3649-42D5-89E5-150C303D299D}" srcOrd="1" destOrd="0" presId="urn:microsoft.com/office/officeart/2005/8/layout/hierarchy1"/>
    <dgm:cxn modelId="{D202C7F2-E40A-4671-92D2-609024834BD6}" type="presParOf" srcId="{B6B5B434-8B1E-43B0-9A3F-3D94BAC70A50}" destId="{9046EC7C-967A-4C9C-9398-A44164C18D8D}" srcOrd="1" destOrd="0" presId="urn:microsoft.com/office/officeart/2005/8/layout/hierarchy1"/>
    <dgm:cxn modelId="{74BB27C6-7767-48D6-8800-7AC4CC9BF2B5}" type="presParOf" srcId="{65B65AE7-3364-4763-8F48-DE082F46B13E}" destId="{CB894BC2-E5CB-4286-85A9-6762066F5148}" srcOrd="2" destOrd="0" presId="urn:microsoft.com/office/officeart/2005/8/layout/hierarchy1"/>
    <dgm:cxn modelId="{3AA37FAB-5A24-48FD-9536-A658E05F5ECD}" type="presParOf" srcId="{65B65AE7-3364-4763-8F48-DE082F46B13E}" destId="{6533F15A-ADED-43B8-BAA9-8C28CE6F30BC}" srcOrd="3" destOrd="0" presId="urn:microsoft.com/office/officeart/2005/8/layout/hierarchy1"/>
    <dgm:cxn modelId="{8A99D005-4C91-4F17-AF0C-6B4B612B9683}" type="presParOf" srcId="{6533F15A-ADED-43B8-BAA9-8C28CE6F30BC}" destId="{5D355490-D4E5-4103-B81B-7A05D5F9AC45}" srcOrd="0" destOrd="0" presId="urn:microsoft.com/office/officeart/2005/8/layout/hierarchy1"/>
    <dgm:cxn modelId="{A051B4AC-5365-4DAC-AEED-397A67CECD0E}" type="presParOf" srcId="{5D355490-D4E5-4103-B81B-7A05D5F9AC45}" destId="{9C971225-5F41-4234-8B8F-C4B78A8208CE}" srcOrd="0" destOrd="0" presId="urn:microsoft.com/office/officeart/2005/8/layout/hierarchy1"/>
    <dgm:cxn modelId="{A02C5243-C7D4-4AD7-9FB1-B05FC6F4542C}" type="presParOf" srcId="{5D355490-D4E5-4103-B81B-7A05D5F9AC45}" destId="{B4D1EFF6-B576-4940-BE5A-34BD69155F3F}" srcOrd="1" destOrd="0" presId="urn:microsoft.com/office/officeart/2005/8/layout/hierarchy1"/>
    <dgm:cxn modelId="{8BABCA73-EC31-45C3-88FE-1D0A388CF00C}" type="presParOf" srcId="{6533F15A-ADED-43B8-BAA9-8C28CE6F30BC}" destId="{C722803C-0A8C-4E59-AAE5-4D19107831F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E219AB-234A-4350-8940-7B026159A63E}" type="doc">
      <dgm:prSet loTypeId="urn:microsoft.com/office/officeart/2005/8/layout/hierarchy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D28AE6-DAFE-420F-A8C3-89C5210E5F54}">
      <dgm:prSet phldrT="[Text]"/>
      <dgm:spPr/>
      <dgm:t>
        <a:bodyPr/>
        <a:lstStyle/>
        <a:p>
          <a:r>
            <a:rPr lang="en-US" dirty="0" smtClean="0"/>
            <a:t>Electronics for Experiments and DAQ</a:t>
          </a:r>
          <a:endParaRPr lang="en-US" dirty="0"/>
        </a:p>
      </dgm:t>
    </dgm:pt>
    <dgm:pt modelId="{5F6F06C6-2646-41D8-BC2C-C1669127AD86}" type="parTrans" cxnId="{01C31E33-A5E5-40BF-9E96-3B16533B4F08}">
      <dgm:prSet/>
      <dgm:spPr/>
      <dgm:t>
        <a:bodyPr/>
        <a:lstStyle/>
        <a:p>
          <a:endParaRPr lang="en-US"/>
        </a:p>
      </dgm:t>
    </dgm:pt>
    <dgm:pt modelId="{0F588EE2-F8CA-4198-BA49-748983FC6418}" type="sibTrans" cxnId="{01C31E33-A5E5-40BF-9E96-3B16533B4F08}">
      <dgm:prSet/>
      <dgm:spPr/>
      <dgm:t>
        <a:bodyPr/>
        <a:lstStyle/>
        <a:p>
          <a:endParaRPr lang="en-US"/>
        </a:p>
      </dgm:t>
    </dgm:pt>
    <dgm:pt modelId="{8F2AF863-E244-4338-B92D-7DB707F1CEED}">
      <dgm:prSet phldrT="[Text]"/>
      <dgm:spPr/>
      <dgm:t>
        <a:bodyPr/>
        <a:lstStyle/>
        <a:p>
          <a:r>
            <a:rPr lang="en-US" dirty="0" smtClean="0"/>
            <a:t>Slow Control</a:t>
          </a:r>
          <a:endParaRPr lang="en-US" dirty="0"/>
        </a:p>
      </dgm:t>
    </dgm:pt>
    <dgm:pt modelId="{BFD99825-F071-4C30-8884-338DAF41E79E}" type="parTrans" cxnId="{61E44754-724F-4468-AC0A-D47DBAC01078}">
      <dgm:prSet/>
      <dgm:spPr/>
      <dgm:t>
        <a:bodyPr/>
        <a:lstStyle/>
        <a:p>
          <a:endParaRPr lang="en-US"/>
        </a:p>
      </dgm:t>
    </dgm:pt>
    <dgm:pt modelId="{CC50E282-D5E9-48F4-B06D-827D39F22498}" type="sibTrans" cxnId="{61E44754-724F-4468-AC0A-D47DBAC01078}">
      <dgm:prSet/>
      <dgm:spPr/>
      <dgm:t>
        <a:bodyPr/>
        <a:lstStyle/>
        <a:p>
          <a:endParaRPr lang="en-US"/>
        </a:p>
      </dgm:t>
    </dgm:pt>
    <dgm:pt modelId="{998732CA-F4B7-49D6-8F4B-A8622DE5C226}">
      <dgm:prSet phldrT="[Text]"/>
      <dgm:spPr/>
      <dgm:t>
        <a:bodyPr/>
        <a:lstStyle/>
        <a:p>
          <a:r>
            <a:rPr lang="en-US" dirty="0" err="1" smtClean="0"/>
            <a:t>Beckhoff</a:t>
          </a:r>
          <a:r>
            <a:rPr lang="en-US" dirty="0" smtClean="0"/>
            <a:t> PLC</a:t>
          </a:r>
          <a:endParaRPr lang="en-US" dirty="0"/>
        </a:p>
      </dgm:t>
    </dgm:pt>
    <dgm:pt modelId="{C0C17885-D66C-4E90-9743-B37597DFC330}" type="parTrans" cxnId="{3D34A329-C79D-47B4-8005-3B4158C2FC5D}">
      <dgm:prSet/>
      <dgm:spPr/>
      <dgm:t>
        <a:bodyPr/>
        <a:lstStyle/>
        <a:p>
          <a:endParaRPr lang="en-US"/>
        </a:p>
      </dgm:t>
    </dgm:pt>
    <dgm:pt modelId="{E5E6FD0B-13F4-4568-90AC-C82C0DD87096}" type="sibTrans" cxnId="{3D34A329-C79D-47B4-8005-3B4158C2FC5D}">
      <dgm:prSet/>
      <dgm:spPr/>
      <dgm:t>
        <a:bodyPr/>
        <a:lstStyle/>
        <a:p>
          <a:endParaRPr lang="en-US"/>
        </a:p>
      </dgm:t>
    </dgm:pt>
    <dgm:pt modelId="{E338D6F9-FE3C-4223-B577-A2C5EA343760}">
      <dgm:prSet phldrT="[Text]"/>
      <dgm:spPr/>
      <dgm:t>
        <a:bodyPr/>
        <a:lstStyle/>
        <a:p>
          <a:r>
            <a:rPr lang="en-US" dirty="0" smtClean="0"/>
            <a:t>Fast Electronics</a:t>
          </a:r>
          <a:endParaRPr lang="en-US" dirty="0"/>
        </a:p>
      </dgm:t>
    </dgm:pt>
    <dgm:pt modelId="{4E1AB830-168D-4F1F-BE08-C9EB5D80BAAE}" type="parTrans" cxnId="{46869D9A-1C9A-4930-8453-FC3F4EDC1CA8}">
      <dgm:prSet/>
      <dgm:spPr/>
      <dgm:t>
        <a:bodyPr/>
        <a:lstStyle/>
        <a:p>
          <a:endParaRPr lang="en-US"/>
        </a:p>
      </dgm:t>
    </dgm:pt>
    <dgm:pt modelId="{591F86A4-40A9-4FE1-8EB4-C132D979D9A0}" type="sibTrans" cxnId="{46869D9A-1C9A-4930-8453-FC3F4EDC1CA8}">
      <dgm:prSet/>
      <dgm:spPr/>
      <dgm:t>
        <a:bodyPr/>
        <a:lstStyle/>
        <a:p>
          <a:endParaRPr lang="en-US"/>
        </a:p>
      </dgm:t>
    </dgm:pt>
    <dgm:pt modelId="{6061B7F4-2649-44D8-888A-83EF98B00426}">
      <dgm:prSet phldrT="[Text]"/>
      <dgm:spPr/>
      <dgm:t>
        <a:bodyPr/>
        <a:lstStyle/>
        <a:p>
          <a:r>
            <a:rPr lang="en-US" dirty="0" smtClean="0"/>
            <a:t>Specialized Electronics</a:t>
          </a:r>
          <a:endParaRPr lang="en-US" dirty="0"/>
        </a:p>
      </dgm:t>
    </dgm:pt>
    <dgm:pt modelId="{9C6E6EE5-DDFA-4F73-9D3F-89D434D355DC}" type="parTrans" cxnId="{A22B3653-62B0-448B-993B-96F37145E2E3}">
      <dgm:prSet/>
      <dgm:spPr/>
      <dgm:t>
        <a:bodyPr/>
        <a:lstStyle/>
        <a:p>
          <a:endParaRPr lang="en-US"/>
        </a:p>
      </dgm:t>
    </dgm:pt>
    <dgm:pt modelId="{D2B5323A-2176-4153-BD9F-F33A86AA1701}" type="sibTrans" cxnId="{A22B3653-62B0-448B-993B-96F37145E2E3}">
      <dgm:prSet/>
      <dgm:spPr/>
      <dgm:t>
        <a:bodyPr/>
        <a:lstStyle/>
        <a:p>
          <a:endParaRPr lang="en-US"/>
        </a:p>
      </dgm:t>
    </dgm:pt>
    <dgm:pt modelId="{D1A1ABAB-68FE-4B45-AEFF-966150136D0F}">
      <dgm:prSet phldrT="[Text]"/>
      <dgm:spPr/>
      <dgm:t>
        <a:bodyPr/>
        <a:lstStyle/>
        <a:p>
          <a:r>
            <a:rPr lang="en-US" smtClean="0"/>
            <a:t>SCPI Devices</a:t>
          </a:r>
          <a:endParaRPr lang="en-US" dirty="0"/>
        </a:p>
      </dgm:t>
    </dgm:pt>
    <dgm:pt modelId="{82043367-75AB-4157-80D1-AC9580AD79B7}" type="parTrans" cxnId="{976E0CBA-CA30-48F0-8D48-C4513F0DA1B3}">
      <dgm:prSet/>
      <dgm:spPr/>
      <dgm:t>
        <a:bodyPr/>
        <a:lstStyle/>
        <a:p>
          <a:endParaRPr lang="en-US"/>
        </a:p>
      </dgm:t>
    </dgm:pt>
    <dgm:pt modelId="{9B0DA1D2-F824-4650-828A-D08674E44C3B}" type="sibTrans" cxnId="{976E0CBA-CA30-48F0-8D48-C4513F0DA1B3}">
      <dgm:prSet/>
      <dgm:spPr/>
      <dgm:t>
        <a:bodyPr/>
        <a:lstStyle/>
        <a:p>
          <a:endParaRPr lang="en-US"/>
        </a:p>
      </dgm:t>
    </dgm:pt>
    <dgm:pt modelId="{9F51C7D0-1191-43C1-92A0-989AA80DA446}">
      <dgm:prSet phldrT="[Text]"/>
      <dgm:spPr/>
      <dgm:t>
        <a:bodyPr/>
        <a:lstStyle/>
        <a:p>
          <a:r>
            <a:rPr lang="en-US" dirty="0" err="1" smtClean="0"/>
            <a:t>MicroTCA</a:t>
          </a:r>
          <a:endParaRPr lang="en-US" dirty="0"/>
        </a:p>
      </dgm:t>
    </dgm:pt>
    <dgm:pt modelId="{54CC4663-336E-4FDB-8479-CCC20DAFD958}" type="parTrans" cxnId="{8EEAABC0-BA4B-48F6-A3C8-DE6D9FA9E4E6}">
      <dgm:prSet/>
      <dgm:spPr/>
      <dgm:t>
        <a:bodyPr/>
        <a:lstStyle/>
        <a:p>
          <a:endParaRPr lang="en-US"/>
        </a:p>
      </dgm:t>
    </dgm:pt>
    <dgm:pt modelId="{E34B6BAF-32CA-414A-9FD3-8095FBAD6C78}" type="sibTrans" cxnId="{8EEAABC0-BA4B-48F6-A3C8-DE6D9FA9E4E6}">
      <dgm:prSet/>
      <dgm:spPr/>
      <dgm:t>
        <a:bodyPr/>
        <a:lstStyle/>
        <a:p>
          <a:endParaRPr lang="en-US"/>
        </a:p>
      </dgm:t>
    </dgm:pt>
    <dgm:pt modelId="{4C910B03-2D93-40EF-8F03-7366B73F4D81}">
      <dgm:prSet phldrT="[Text]"/>
      <dgm:spPr/>
      <dgm:t>
        <a:bodyPr/>
        <a:lstStyle/>
        <a:p>
          <a:r>
            <a:rPr lang="en-US" dirty="0" smtClean="0"/>
            <a:t>ATCA</a:t>
          </a:r>
          <a:endParaRPr lang="en-US" dirty="0"/>
        </a:p>
      </dgm:t>
    </dgm:pt>
    <dgm:pt modelId="{4591CA0D-4EE8-4F37-B43C-4C2C817C4C85}" type="parTrans" cxnId="{ABA63A8D-5D4F-4322-9A7D-DB691801D261}">
      <dgm:prSet/>
      <dgm:spPr/>
      <dgm:t>
        <a:bodyPr/>
        <a:lstStyle/>
        <a:p>
          <a:endParaRPr lang="en-US"/>
        </a:p>
      </dgm:t>
    </dgm:pt>
    <dgm:pt modelId="{601F5668-1938-4358-AF81-E771241E7D89}" type="sibTrans" cxnId="{ABA63A8D-5D4F-4322-9A7D-DB691801D261}">
      <dgm:prSet/>
      <dgm:spPr/>
      <dgm:t>
        <a:bodyPr/>
        <a:lstStyle/>
        <a:p>
          <a:endParaRPr lang="en-US"/>
        </a:p>
      </dgm:t>
    </dgm:pt>
    <dgm:pt modelId="{4A543A33-9923-4B17-A157-D3F6E43A55A8}">
      <dgm:prSet phldrT="[Text]"/>
      <dgm:spPr/>
      <dgm:t>
        <a:bodyPr/>
        <a:lstStyle/>
        <a:p>
          <a:r>
            <a:rPr lang="en-US" dirty="0" smtClean="0"/>
            <a:t>Integrated Detectors</a:t>
          </a:r>
          <a:endParaRPr lang="en-US" dirty="0"/>
        </a:p>
      </dgm:t>
    </dgm:pt>
    <dgm:pt modelId="{7D041A7A-C58F-4F15-929D-E3D1F4258CB2}" type="parTrans" cxnId="{893093B0-5C91-4C4B-98BB-833CCD43C37F}">
      <dgm:prSet/>
      <dgm:spPr/>
      <dgm:t>
        <a:bodyPr/>
        <a:lstStyle/>
        <a:p>
          <a:endParaRPr lang="en-US"/>
        </a:p>
      </dgm:t>
    </dgm:pt>
    <dgm:pt modelId="{9367CB3B-27FA-4760-AC03-438F5D772EB0}" type="sibTrans" cxnId="{893093B0-5C91-4C4B-98BB-833CCD43C37F}">
      <dgm:prSet/>
      <dgm:spPr/>
      <dgm:t>
        <a:bodyPr/>
        <a:lstStyle/>
        <a:p>
          <a:endParaRPr lang="en-US"/>
        </a:p>
      </dgm:t>
    </dgm:pt>
    <dgm:pt modelId="{DC65D33B-4204-4094-9114-84438F16A422}">
      <dgm:prSet phldrT="[Text]"/>
      <dgm:spPr/>
      <dgm:t>
        <a:bodyPr/>
        <a:lstStyle/>
        <a:p>
          <a:r>
            <a:rPr lang="en-US" dirty="0" smtClean="0"/>
            <a:t>Devices not available in </a:t>
          </a:r>
          <a:r>
            <a:rPr lang="en-US" dirty="0" err="1" smtClean="0"/>
            <a:t>MicroTCA</a:t>
          </a:r>
          <a:r>
            <a:rPr lang="en-US" dirty="0" smtClean="0"/>
            <a:t>/ATCA</a:t>
          </a:r>
          <a:endParaRPr lang="en-US" dirty="0"/>
        </a:p>
      </dgm:t>
    </dgm:pt>
    <dgm:pt modelId="{675A2A30-0F80-47F0-9981-D5F9DB6E1FE0}" type="parTrans" cxnId="{97E7C449-13A0-4B0C-BAD7-B458615FEAEF}">
      <dgm:prSet/>
      <dgm:spPr/>
      <dgm:t>
        <a:bodyPr/>
        <a:lstStyle/>
        <a:p>
          <a:endParaRPr lang="en-US"/>
        </a:p>
      </dgm:t>
    </dgm:pt>
    <dgm:pt modelId="{876E9F6B-511C-4C16-9D0C-D7D381F94CD8}" type="sibTrans" cxnId="{97E7C449-13A0-4B0C-BAD7-B458615FEAEF}">
      <dgm:prSet/>
      <dgm:spPr/>
      <dgm:t>
        <a:bodyPr/>
        <a:lstStyle/>
        <a:p>
          <a:endParaRPr lang="en-US"/>
        </a:p>
      </dgm:t>
    </dgm:pt>
    <dgm:pt modelId="{C37D286F-19E0-4C56-88B9-11BDED9A7A0A}" type="pres">
      <dgm:prSet presAssocID="{BBE219AB-234A-4350-8940-7B026159A63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692A634-651B-445B-9BBC-3BF88108F8D0}" type="pres">
      <dgm:prSet presAssocID="{87D28AE6-DAFE-420F-A8C3-89C5210E5F54}" presName="hierRoot1" presStyleCnt="0"/>
      <dgm:spPr/>
    </dgm:pt>
    <dgm:pt modelId="{2216CA56-ED87-4A5A-823F-94094E1888EA}" type="pres">
      <dgm:prSet presAssocID="{87D28AE6-DAFE-420F-A8C3-89C5210E5F54}" presName="composite" presStyleCnt="0"/>
      <dgm:spPr/>
    </dgm:pt>
    <dgm:pt modelId="{8CFBFA23-EA5F-4B75-963B-CAE3A78D9D28}" type="pres">
      <dgm:prSet presAssocID="{87D28AE6-DAFE-420F-A8C3-89C5210E5F54}" presName="background" presStyleLbl="node0" presStyleIdx="0" presStyleCnt="1"/>
      <dgm:spPr/>
    </dgm:pt>
    <dgm:pt modelId="{F4A6599B-DF89-485C-B6D9-AEBFF99073D3}" type="pres">
      <dgm:prSet presAssocID="{87D28AE6-DAFE-420F-A8C3-89C5210E5F54}" presName="text" presStyleLbl="fgAcc0" presStyleIdx="0" presStyleCnt="1" custScaleX="184288">
        <dgm:presLayoutVars>
          <dgm:chPref val="3"/>
        </dgm:presLayoutVars>
      </dgm:prSet>
      <dgm:spPr/>
    </dgm:pt>
    <dgm:pt modelId="{94F0C22B-2FCB-4C65-929E-80F259F98D53}" type="pres">
      <dgm:prSet presAssocID="{87D28AE6-DAFE-420F-A8C3-89C5210E5F54}" presName="hierChild2" presStyleCnt="0"/>
      <dgm:spPr/>
    </dgm:pt>
    <dgm:pt modelId="{3796A077-93C7-4AF7-AEEB-FD03ABAAD786}" type="pres">
      <dgm:prSet presAssocID="{BFD99825-F071-4C30-8884-338DAF41E79E}" presName="Name10" presStyleLbl="parChTrans1D2" presStyleIdx="0" presStyleCnt="3"/>
      <dgm:spPr/>
    </dgm:pt>
    <dgm:pt modelId="{7E177C47-3310-43D5-9CF7-DE55FDA49577}" type="pres">
      <dgm:prSet presAssocID="{8F2AF863-E244-4338-B92D-7DB707F1CEED}" presName="hierRoot2" presStyleCnt="0"/>
      <dgm:spPr/>
    </dgm:pt>
    <dgm:pt modelId="{718051D0-9705-4AFC-86BC-9EBCADFF95F8}" type="pres">
      <dgm:prSet presAssocID="{8F2AF863-E244-4338-B92D-7DB707F1CEED}" presName="composite2" presStyleCnt="0"/>
      <dgm:spPr/>
    </dgm:pt>
    <dgm:pt modelId="{E8CA3C00-B03B-4B1D-B9FA-858959C1610E}" type="pres">
      <dgm:prSet presAssocID="{8F2AF863-E244-4338-B92D-7DB707F1CEED}" presName="background2" presStyleLbl="node2" presStyleIdx="0" presStyleCnt="3"/>
      <dgm:spPr/>
    </dgm:pt>
    <dgm:pt modelId="{527F853D-4F00-4F33-8CC1-ACA284E5350C}" type="pres">
      <dgm:prSet presAssocID="{8F2AF863-E244-4338-B92D-7DB707F1CEED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7D0E9A-C570-48CB-A65E-ADFCB1AF15BB}" type="pres">
      <dgm:prSet presAssocID="{8F2AF863-E244-4338-B92D-7DB707F1CEED}" presName="hierChild3" presStyleCnt="0"/>
      <dgm:spPr/>
    </dgm:pt>
    <dgm:pt modelId="{D68FD189-3CB7-4161-8577-330EED51D285}" type="pres">
      <dgm:prSet presAssocID="{C0C17885-D66C-4E90-9743-B37597DFC330}" presName="Name17" presStyleLbl="parChTrans1D3" presStyleIdx="0" presStyleCnt="6"/>
      <dgm:spPr/>
    </dgm:pt>
    <dgm:pt modelId="{DA9D2561-82A5-4E3F-B01B-022B7BB5E5EA}" type="pres">
      <dgm:prSet presAssocID="{998732CA-F4B7-49D6-8F4B-A8622DE5C226}" presName="hierRoot3" presStyleCnt="0"/>
      <dgm:spPr/>
    </dgm:pt>
    <dgm:pt modelId="{3A5563F5-2512-4B4B-BF46-70590DA01343}" type="pres">
      <dgm:prSet presAssocID="{998732CA-F4B7-49D6-8F4B-A8622DE5C226}" presName="composite3" presStyleCnt="0"/>
      <dgm:spPr/>
    </dgm:pt>
    <dgm:pt modelId="{B4C82D4B-38E3-4399-A50E-5033C31B8764}" type="pres">
      <dgm:prSet presAssocID="{998732CA-F4B7-49D6-8F4B-A8622DE5C226}" presName="background3" presStyleLbl="node3" presStyleIdx="0" presStyleCnt="6"/>
      <dgm:spPr/>
    </dgm:pt>
    <dgm:pt modelId="{5DE68CD5-2230-40DE-BEDA-2472C2F458F4}" type="pres">
      <dgm:prSet presAssocID="{998732CA-F4B7-49D6-8F4B-A8622DE5C226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46D512-2CBB-4C81-8CC9-34D09093B45A}" type="pres">
      <dgm:prSet presAssocID="{998732CA-F4B7-49D6-8F4B-A8622DE5C226}" presName="hierChild4" presStyleCnt="0"/>
      <dgm:spPr/>
    </dgm:pt>
    <dgm:pt modelId="{AB0A4DFD-3661-4B11-ACD6-14613E42B207}" type="pres">
      <dgm:prSet presAssocID="{82043367-75AB-4157-80D1-AC9580AD79B7}" presName="Name17" presStyleLbl="parChTrans1D3" presStyleIdx="1" presStyleCnt="6"/>
      <dgm:spPr/>
    </dgm:pt>
    <dgm:pt modelId="{B1CB2BE8-79A7-4EC3-A969-5050F1BC494F}" type="pres">
      <dgm:prSet presAssocID="{D1A1ABAB-68FE-4B45-AEFF-966150136D0F}" presName="hierRoot3" presStyleCnt="0"/>
      <dgm:spPr/>
    </dgm:pt>
    <dgm:pt modelId="{3D285FA3-B404-43DA-BF7D-A8D16800BAE7}" type="pres">
      <dgm:prSet presAssocID="{D1A1ABAB-68FE-4B45-AEFF-966150136D0F}" presName="composite3" presStyleCnt="0"/>
      <dgm:spPr/>
    </dgm:pt>
    <dgm:pt modelId="{5C0117FB-140A-4C54-B090-0D17E3F65823}" type="pres">
      <dgm:prSet presAssocID="{D1A1ABAB-68FE-4B45-AEFF-966150136D0F}" presName="background3" presStyleLbl="node3" presStyleIdx="1" presStyleCnt="6"/>
      <dgm:spPr/>
    </dgm:pt>
    <dgm:pt modelId="{04A29873-3D1A-4222-B9B9-26F9EBFE2874}" type="pres">
      <dgm:prSet presAssocID="{D1A1ABAB-68FE-4B45-AEFF-966150136D0F}" presName="text3" presStyleLbl="fgAcc3" presStyleIdx="1" presStyleCnt="6">
        <dgm:presLayoutVars>
          <dgm:chPref val="3"/>
        </dgm:presLayoutVars>
      </dgm:prSet>
      <dgm:spPr/>
    </dgm:pt>
    <dgm:pt modelId="{E254F58F-5331-44C6-A3C6-0E5B8A46AB75}" type="pres">
      <dgm:prSet presAssocID="{D1A1ABAB-68FE-4B45-AEFF-966150136D0F}" presName="hierChild4" presStyleCnt="0"/>
      <dgm:spPr/>
    </dgm:pt>
    <dgm:pt modelId="{22BB961D-0E1E-4F7F-BC2C-F2F33003F387}" type="pres">
      <dgm:prSet presAssocID="{4E1AB830-168D-4F1F-BE08-C9EB5D80BAAE}" presName="Name10" presStyleLbl="parChTrans1D2" presStyleIdx="1" presStyleCnt="3"/>
      <dgm:spPr/>
    </dgm:pt>
    <dgm:pt modelId="{DD5F3514-2335-4E68-81BA-E34A178B3582}" type="pres">
      <dgm:prSet presAssocID="{E338D6F9-FE3C-4223-B577-A2C5EA343760}" presName="hierRoot2" presStyleCnt="0"/>
      <dgm:spPr/>
    </dgm:pt>
    <dgm:pt modelId="{238F0B63-6B82-4A70-9878-D14FA199D9EC}" type="pres">
      <dgm:prSet presAssocID="{E338D6F9-FE3C-4223-B577-A2C5EA343760}" presName="composite2" presStyleCnt="0"/>
      <dgm:spPr/>
    </dgm:pt>
    <dgm:pt modelId="{FDA0338B-3FF7-4BDE-AFF2-7841EEF0382B}" type="pres">
      <dgm:prSet presAssocID="{E338D6F9-FE3C-4223-B577-A2C5EA343760}" presName="background2" presStyleLbl="node2" presStyleIdx="1" presStyleCnt="3"/>
      <dgm:spPr/>
    </dgm:pt>
    <dgm:pt modelId="{C17AB4D3-3CA9-4D98-A328-632A4FBE7220}" type="pres">
      <dgm:prSet presAssocID="{E338D6F9-FE3C-4223-B577-A2C5EA343760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ADE43C-F8D2-44D4-BB08-CFCFABC40E24}" type="pres">
      <dgm:prSet presAssocID="{E338D6F9-FE3C-4223-B577-A2C5EA343760}" presName="hierChild3" presStyleCnt="0"/>
      <dgm:spPr/>
    </dgm:pt>
    <dgm:pt modelId="{4CB03DD2-01D7-4F51-919C-0296575E483F}" type="pres">
      <dgm:prSet presAssocID="{54CC4663-336E-4FDB-8479-CCC20DAFD958}" presName="Name17" presStyleLbl="parChTrans1D3" presStyleIdx="2" presStyleCnt="6"/>
      <dgm:spPr/>
    </dgm:pt>
    <dgm:pt modelId="{456D7A6E-D2EF-49EA-BF37-B0A405FA3B47}" type="pres">
      <dgm:prSet presAssocID="{9F51C7D0-1191-43C1-92A0-989AA80DA446}" presName="hierRoot3" presStyleCnt="0"/>
      <dgm:spPr/>
    </dgm:pt>
    <dgm:pt modelId="{547E23FF-B69F-46E8-8B4B-DF571A0CF802}" type="pres">
      <dgm:prSet presAssocID="{9F51C7D0-1191-43C1-92A0-989AA80DA446}" presName="composite3" presStyleCnt="0"/>
      <dgm:spPr/>
    </dgm:pt>
    <dgm:pt modelId="{A95DBBCE-88D5-4953-B1F7-296A57E771CE}" type="pres">
      <dgm:prSet presAssocID="{9F51C7D0-1191-43C1-92A0-989AA80DA446}" presName="background3" presStyleLbl="node3" presStyleIdx="2" presStyleCnt="6"/>
      <dgm:spPr/>
    </dgm:pt>
    <dgm:pt modelId="{34FFFA8F-C9FA-4FD5-8ECA-EF9CBFAB24DB}" type="pres">
      <dgm:prSet presAssocID="{9F51C7D0-1191-43C1-92A0-989AA80DA446}" presName="text3" presStyleLbl="fgAcc3" presStyleIdx="2" presStyleCnt="6">
        <dgm:presLayoutVars>
          <dgm:chPref val="3"/>
        </dgm:presLayoutVars>
      </dgm:prSet>
      <dgm:spPr/>
    </dgm:pt>
    <dgm:pt modelId="{6B5A9D71-110E-4461-991E-768347DB7800}" type="pres">
      <dgm:prSet presAssocID="{9F51C7D0-1191-43C1-92A0-989AA80DA446}" presName="hierChild4" presStyleCnt="0"/>
      <dgm:spPr/>
    </dgm:pt>
    <dgm:pt modelId="{F95076A6-A9DD-4165-87BD-1D3BE06DF7B7}" type="pres">
      <dgm:prSet presAssocID="{4591CA0D-4EE8-4F37-B43C-4C2C817C4C85}" presName="Name17" presStyleLbl="parChTrans1D3" presStyleIdx="3" presStyleCnt="6"/>
      <dgm:spPr/>
    </dgm:pt>
    <dgm:pt modelId="{7588CE74-BFA2-423B-A2AE-CD2A84F9055F}" type="pres">
      <dgm:prSet presAssocID="{4C910B03-2D93-40EF-8F03-7366B73F4D81}" presName="hierRoot3" presStyleCnt="0"/>
      <dgm:spPr/>
    </dgm:pt>
    <dgm:pt modelId="{47CB5255-FF14-4E9B-9527-95A1D1CA507A}" type="pres">
      <dgm:prSet presAssocID="{4C910B03-2D93-40EF-8F03-7366B73F4D81}" presName="composite3" presStyleCnt="0"/>
      <dgm:spPr/>
    </dgm:pt>
    <dgm:pt modelId="{7BBD9076-E731-4F5E-AFD0-EE7359BED766}" type="pres">
      <dgm:prSet presAssocID="{4C910B03-2D93-40EF-8F03-7366B73F4D81}" presName="background3" presStyleLbl="node3" presStyleIdx="3" presStyleCnt="6"/>
      <dgm:spPr/>
    </dgm:pt>
    <dgm:pt modelId="{CFC11FD5-E9E9-4B73-908A-E439B49CD4FC}" type="pres">
      <dgm:prSet presAssocID="{4C910B03-2D93-40EF-8F03-7366B73F4D81}" presName="text3" presStyleLbl="fgAcc3" presStyleIdx="3" presStyleCnt="6">
        <dgm:presLayoutVars>
          <dgm:chPref val="3"/>
        </dgm:presLayoutVars>
      </dgm:prSet>
      <dgm:spPr/>
    </dgm:pt>
    <dgm:pt modelId="{FA690EB2-1553-4C23-9692-7BCACA65A0A8}" type="pres">
      <dgm:prSet presAssocID="{4C910B03-2D93-40EF-8F03-7366B73F4D81}" presName="hierChild4" presStyleCnt="0"/>
      <dgm:spPr/>
    </dgm:pt>
    <dgm:pt modelId="{6BAC23A2-4DD0-4F5F-9C34-02862E308DC4}" type="pres">
      <dgm:prSet presAssocID="{9C6E6EE5-DDFA-4F73-9D3F-89D434D355DC}" presName="Name10" presStyleLbl="parChTrans1D2" presStyleIdx="2" presStyleCnt="3"/>
      <dgm:spPr/>
    </dgm:pt>
    <dgm:pt modelId="{1E3A1C86-979C-4761-ABE6-DC4B6D831074}" type="pres">
      <dgm:prSet presAssocID="{6061B7F4-2649-44D8-888A-83EF98B00426}" presName="hierRoot2" presStyleCnt="0"/>
      <dgm:spPr/>
    </dgm:pt>
    <dgm:pt modelId="{21077709-EE61-43E3-B6E4-C485B7E91AED}" type="pres">
      <dgm:prSet presAssocID="{6061B7F4-2649-44D8-888A-83EF98B00426}" presName="composite2" presStyleCnt="0"/>
      <dgm:spPr/>
    </dgm:pt>
    <dgm:pt modelId="{D05851A2-5A76-40BC-B665-2B31DFDDA628}" type="pres">
      <dgm:prSet presAssocID="{6061B7F4-2649-44D8-888A-83EF98B00426}" presName="background2" presStyleLbl="node2" presStyleIdx="2" presStyleCnt="3"/>
      <dgm:spPr/>
    </dgm:pt>
    <dgm:pt modelId="{0512CBD8-93AD-4F9F-9880-7BD18A682AB6}" type="pres">
      <dgm:prSet presAssocID="{6061B7F4-2649-44D8-888A-83EF98B00426}" presName="text2" presStyleLbl="fgAcc2" presStyleIdx="2" presStyleCnt="3">
        <dgm:presLayoutVars>
          <dgm:chPref val="3"/>
        </dgm:presLayoutVars>
      </dgm:prSet>
      <dgm:spPr/>
    </dgm:pt>
    <dgm:pt modelId="{65B65AE7-3364-4763-8F48-DE082F46B13E}" type="pres">
      <dgm:prSet presAssocID="{6061B7F4-2649-44D8-888A-83EF98B00426}" presName="hierChild3" presStyleCnt="0"/>
      <dgm:spPr/>
    </dgm:pt>
    <dgm:pt modelId="{9171AAB8-731C-4C8B-BF41-1FACCDB16C28}" type="pres">
      <dgm:prSet presAssocID="{7D041A7A-C58F-4F15-929D-E3D1F4258CB2}" presName="Name17" presStyleLbl="parChTrans1D3" presStyleIdx="4" presStyleCnt="6"/>
      <dgm:spPr/>
    </dgm:pt>
    <dgm:pt modelId="{B6B5B434-8B1E-43B0-9A3F-3D94BAC70A50}" type="pres">
      <dgm:prSet presAssocID="{4A543A33-9923-4B17-A157-D3F6E43A55A8}" presName="hierRoot3" presStyleCnt="0"/>
      <dgm:spPr/>
    </dgm:pt>
    <dgm:pt modelId="{0D1F34B0-4553-4FC7-8716-A8902CC6FE64}" type="pres">
      <dgm:prSet presAssocID="{4A543A33-9923-4B17-A157-D3F6E43A55A8}" presName="composite3" presStyleCnt="0"/>
      <dgm:spPr/>
    </dgm:pt>
    <dgm:pt modelId="{C5446818-1FE1-477F-96AB-C640F7A7DBE1}" type="pres">
      <dgm:prSet presAssocID="{4A543A33-9923-4B17-A157-D3F6E43A55A8}" presName="background3" presStyleLbl="node3" presStyleIdx="4" presStyleCnt="6"/>
      <dgm:spPr/>
    </dgm:pt>
    <dgm:pt modelId="{CBB2732F-3649-42D5-89E5-150C303D299D}" type="pres">
      <dgm:prSet presAssocID="{4A543A33-9923-4B17-A157-D3F6E43A55A8}" presName="text3" presStyleLbl="fgAcc3" presStyleIdx="4" presStyleCnt="6">
        <dgm:presLayoutVars>
          <dgm:chPref val="3"/>
        </dgm:presLayoutVars>
      </dgm:prSet>
      <dgm:spPr/>
    </dgm:pt>
    <dgm:pt modelId="{9046EC7C-967A-4C9C-9398-A44164C18D8D}" type="pres">
      <dgm:prSet presAssocID="{4A543A33-9923-4B17-A157-D3F6E43A55A8}" presName="hierChild4" presStyleCnt="0"/>
      <dgm:spPr/>
    </dgm:pt>
    <dgm:pt modelId="{CB894BC2-E5CB-4286-85A9-6762066F5148}" type="pres">
      <dgm:prSet presAssocID="{675A2A30-0F80-47F0-9981-D5F9DB6E1FE0}" presName="Name17" presStyleLbl="parChTrans1D3" presStyleIdx="5" presStyleCnt="6"/>
      <dgm:spPr/>
    </dgm:pt>
    <dgm:pt modelId="{6533F15A-ADED-43B8-BAA9-8C28CE6F30BC}" type="pres">
      <dgm:prSet presAssocID="{DC65D33B-4204-4094-9114-84438F16A422}" presName="hierRoot3" presStyleCnt="0"/>
      <dgm:spPr/>
    </dgm:pt>
    <dgm:pt modelId="{5D355490-D4E5-4103-B81B-7A05D5F9AC45}" type="pres">
      <dgm:prSet presAssocID="{DC65D33B-4204-4094-9114-84438F16A422}" presName="composite3" presStyleCnt="0"/>
      <dgm:spPr/>
    </dgm:pt>
    <dgm:pt modelId="{9C971225-5F41-4234-8B8F-C4B78A8208CE}" type="pres">
      <dgm:prSet presAssocID="{DC65D33B-4204-4094-9114-84438F16A422}" presName="background3" presStyleLbl="node3" presStyleIdx="5" presStyleCnt="6"/>
      <dgm:spPr/>
    </dgm:pt>
    <dgm:pt modelId="{B4D1EFF6-B576-4940-BE5A-34BD69155F3F}" type="pres">
      <dgm:prSet presAssocID="{DC65D33B-4204-4094-9114-84438F16A422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22803C-0A8C-4E59-AAE5-4D19107831F5}" type="pres">
      <dgm:prSet presAssocID="{DC65D33B-4204-4094-9114-84438F16A422}" presName="hierChild4" presStyleCnt="0"/>
      <dgm:spPr/>
    </dgm:pt>
  </dgm:ptLst>
  <dgm:cxnLst>
    <dgm:cxn modelId="{976E0CBA-CA30-48F0-8D48-C4513F0DA1B3}" srcId="{8F2AF863-E244-4338-B92D-7DB707F1CEED}" destId="{D1A1ABAB-68FE-4B45-AEFF-966150136D0F}" srcOrd="1" destOrd="0" parTransId="{82043367-75AB-4157-80D1-AC9580AD79B7}" sibTransId="{9B0DA1D2-F824-4650-828A-D08674E44C3B}"/>
    <dgm:cxn modelId="{893093B0-5C91-4C4B-98BB-833CCD43C37F}" srcId="{6061B7F4-2649-44D8-888A-83EF98B00426}" destId="{4A543A33-9923-4B17-A157-D3F6E43A55A8}" srcOrd="0" destOrd="0" parTransId="{7D041A7A-C58F-4F15-929D-E3D1F4258CB2}" sibTransId="{9367CB3B-27FA-4760-AC03-438F5D772EB0}"/>
    <dgm:cxn modelId="{8EEAABC0-BA4B-48F6-A3C8-DE6D9FA9E4E6}" srcId="{E338D6F9-FE3C-4223-B577-A2C5EA343760}" destId="{9F51C7D0-1191-43C1-92A0-989AA80DA446}" srcOrd="0" destOrd="0" parTransId="{54CC4663-336E-4FDB-8479-CCC20DAFD958}" sibTransId="{E34B6BAF-32CA-414A-9FD3-8095FBAD6C78}"/>
    <dgm:cxn modelId="{476B38C7-2A01-491A-9C72-91FE37E48230}" type="presOf" srcId="{9C6E6EE5-DDFA-4F73-9D3F-89D434D355DC}" destId="{6BAC23A2-4DD0-4F5F-9C34-02862E308DC4}" srcOrd="0" destOrd="0" presId="urn:microsoft.com/office/officeart/2005/8/layout/hierarchy1"/>
    <dgm:cxn modelId="{6AB217CE-A6BC-43F5-91CF-D0D6184192EE}" type="presOf" srcId="{675A2A30-0F80-47F0-9981-D5F9DB6E1FE0}" destId="{CB894BC2-E5CB-4286-85A9-6762066F5148}" srcOrd="0" destOrd="0" presId="urn:microsoft.com/office/officeart/2005/8/layout/hierarchy1"/>
    <dgm:cxn modelId="{ABA63A8D-5D4F-4322-9A7D-DB691801D261}" srcId="{E338D6F9-FE3C-4223-B577-A2C5EA343760}" destId="{4C910B03-2D93-40EF-8F03-7366B73F4D81}" srcOrd="1" destOrd="0" parTransId="{4591CA0D-4EE8-4F37-B43C-4C2C817C4C85}" sibTransId="{601F5668-1938-4358-AF81-E771241E7D89}"/>
    <dgm:cxn modelId="{2161E172-7273-4450-9BFC-2211A9DAFA39}" type="presOf" srcId="{7D041A7A-C58F-4F15-929D-E3D1F4258CB2}" destId="{9171AAB8-731C-4C8B-BF41-1FACCDB16C28}" srcOrd="0" destOrd="0" presId="urn:microsoft.com/office/officeart/2005/8/layout/hierarchy1"/>
    <dgm:cxn modelId="{94A5A240-70FD-43C6-AC02-1D1B33207453}" type="presOf" srcId="{8F2AF863-E244-4338-B92D-7DB707F1CEED}" destId="{527F853D-4F00-4F33-8CC1-ACA284E5350C}" srcOrd="0" destOrd="0" presId="urn:microsoft.com/office/officeart/2005/8/layout/hierarchy1"/>
    <dgm:cxn modelId="{67F3E7E2-A3A0-4D76-84D6-9CDAD44CA80E}" type="presOf" srcId="{998732CA-F4B7-49D6-8F4B-A8622DE5C226}" destId="{5DE68CD5-2230-40DE-BEDA-2472C2F458F4}" srcOrd="0" destOrd="0" presId="urn:microsoft.com/office/officeart/2005/8/layout/hierarchy1"/>
    <dgm:cxn modelId="{34C91E9F-91B9-4694-B53A-FC1EB360BBA4}" type="presOf" srcId="{4A543A33-9923-4B17-A157-D3F6E43A55A8}" destId="{CBB2732F-3649-42D5-89E5-150C303D299D}" srcOrd="0" destOrd="0" presId="urn:microsoft.com/office/officeart/2005/8/layout/hierarchy1"/>
    <dgm:cxn modelId="{61E44754-724F-4468-AC0A-D47DBAC01078}" srcId="{87D28AE6-DAFE-420F-A8C3-89C5210E5F54}" destId="{8F2AF863-E244-4338-B92D-7DB707F1CEED}" srcOrd="0" destOrd="0" parTransId="{BFD99825-F071-4C30-8884-338DAF41E79E}" sibTransId="{CC50E282-D5E9-48F4-B06D-827D39F22498}"/>
    <dgm:cxn modelId="{1088E195-F35B-4B06-B9EB-167E85848DBC}" type="presOf" srcId="{C0C17885-D66C-4E90-9743-B37597DFC330}" destId="{D68FD189-3CB7-4161-8577-330EED51D285}" srcOrd="0" destOrd="0" presId="urn:microsoft.com/office/officeart/2005/8/layout/hierarchy1"/>
    <dgm:cxn modelId="{01C31E33-A5E5-40BF-9E96-3B16533B4F08}" srcId="{BBE219AB-234A-4350-8940-7B026159A63E}" destId="{87D28AE6-DAFE-420F-A8C3-89C5210E5F54}" srcOrd="0" destOrd="0" parTransId="{5F6F06C6-2646-41D8-BC2C-C1669127AD86}" sibTransId="{0F588EE2-F8CA-4198-BA49-748983FC6418}"/>
    <dgm:cxn modelId="{CA881AE2-C58B-44BC-B67D-141F887DFB45}" type="presOf" srcId="{4E1AB830-168D-4F1F-BE08-C9EB5D80BAAE}" destId="{22BB961D-0E1E-4F7F-BC2C-F2F33003F387}" srcOrd="0" destOrd="0" presId="urn:microsoft.com/office/officeart/2005/8/layout/hierarchy1"/>
    <dgm:cxn modelId="{A22B3653-62B0-448B-993B-96F37145E2E3}" srcId="{87D28AE6-DAFE-420F-A8C3-89C5210E5F54}" destId="{6061B7F4-2649-44D8-888A-83EF98B00426}" srcOrd="2" destOrd="0" parTransId="{9C6E6EE5-DDFA-4F73-9D3F-89D434D355DC}" sibTransId="{D2B5323A-2176-4153-BD9F-F33A86AA1701}"/>
    <dgm:cxn modelId="{93D39FE1-069E-4AA2-9977-4C612E56E3C1}" type="presOf" srcId="{9F51C7D0-1191-43C1-92A0-989AA80DA446}" destId="{34FFFA8F-C9FA-4FD5-8ECA-EF9CBFAB24DB}" srcOrd="0" destOrd="0" presId="urn:microsoft.com/office/officeart/2005/8/layout/hierarchy1"/>
    <dgm:cxn modelId="{FEC6A6BC-40F6-43C1-9C71-4A1A5F165B8C}" type="presOf" srcId="{54CC4663-336E-4FDB-8479-CCC20DAFD958}" destId="{4CB03DD2-01D7-4F51-919C-0296575E483F}" srcOrd="0" destOrd="0" presId="urn:microsoft.com/office/officeart/2005/8/layout/hierarchy1"/>
    <dgm:cxn modelId="{3D34A329-C79D-47B4-8005-3B4158C2FC5D}" srcId="{8F2AF863-E244-4338-B92D-7DB707F1CEED}" destId="{998732CA-F4B7-49D6-8F4B-A8622DE5C226}" srcOrd="0" destOrd="0" parTransId="{C0C17885-D66C-4E90-9743-B37597DFC330}" sibTransId="{E5E6FD0B-13F4-4568-90AC-C82C0DD87096}"/>
    <dgm:cxn modelId="{D58E3BD3-8A70-4EC5-A6F2-B0E97E4C6DDC}" type="presOf" srcId="{D1A1ABAB-68FE-4B45-AEFF-966150136D0F}" destId="{04A29873-3D1A-4222-B9B9-26F9EBFE2874}" srcOrd="0" destOrd="0" presId="urn:microsoft.com/office/officeart/2005/8/layout/hierarchy1"/>
    <dgm:cxn modelId="{29278337-8553-49E9-B008-E8A451FE1A7C}" type="presOf" srcId="{87D28AE6-DAFE-420F-A8C3-89C5210E5F54}" destId="{F4A6599B-DF89-485C-B6D9-AEBFF99073D3}" srcOrd="0" destOrd="0" presId="urn:microsoft.com/office/officeart/2005/8/layout/hierarchy1"/>
    <dgm:cxn modelId="{63EA7F9E-25B2-4AC9-9026-8A4E77B3D905}" type="presOf" srcId="{BFD99825-F071-4C30-8884-338DAF41E79E}" destId="{3796A077-93C7-4AF7-AEEB-FD03ABAAD786}" srcOrd="0" destOrd="0" presId="urn:microsoft.com/office/officeart/2005/8/layout/hierarchy1"/>
    <dgm:cxn modelId="{9EEA6A35-8B8C-40FE-913E-55164830DBF0}" type="presOf" srcId="{4591CA0D-4EE8-4F37-B43C-4C2C817C4C85}" destId="{F95076A6-A9DD-4165-87BD-1D3BE06DF7B7}" srcOrd="0" destOrd="0" presId="urn:microsoft.com/office/officeart/2005/8/layout/hierarchy1"/>
    <dgm:cxn modelId="{A85BE2C1-6BE2-4CFB-A509-5390753F7C69}" type="presOf" srcId="{BBE219AB-234A-4350-8940-7B026159A63E}" destId="{C37D286F-19E0-4C56-88B9-11BDED9A7A0A}" srcOrd="0" destOrd="0" presId="urn:microsoft.com/office/officeart/2005/8/layout/hierarchy1"/>
    <dgm:cxn modelId="{C9F9E15B-7B45-4A70-94B2-086F35EFDDB9}" type="presOf" srcId="{6061B7F4-2649-44D8-888A-83EF98B00426}" destId="{0512CBD8-93AD-4F9F-9880-7BD18A682AB6}" srcOrd="0" destOrd="0" presId="urn:microsoft.com/office/officeart/2005/8/layout/hierarchy1"/>
    <dgm:cxn modelId="{DA6FDBFD-DABD-4975-BF46-137C1D98AEFF}" type="presOf" srcId="{4C910B03-2D93-40EF-8F03-7366B73F4D81}" destId="{CFC11FD5-E9E9-4B73-908A-E439B49CD4FC}" srcOrd="0" destOrd="0" presId="urn:microsoft.com/office/officeart/2005/8/layout/hierarchy1"/>
    <dgm:cxn modelId="{13C75571-DBA0-4EF8-9388-D65188ECA18F}" type="presOf" srcId="{82043367-75AB-4157-80D1-AC9580AD79B7}" destId="{AB0A4DFD-3661-4B11-ACD6-14613E42B207}" srcOrd="0" destOrd="0" presId="urn:microsoft.com/office/officeart/2005/8/layout/hierarchy1"/>
    <dgm:cxn modelId="{46869D9A-1C9A-4930-8453-FC3F4EDC1CA8}" srcId="{87D28AE6-DAFE-420F-A8C3-89C5210E5F54}" destId="{E338D6F9-FE3C-4223-B577-A2C5EA343760}" srcOrd="1" destOrd="0" parTransId="{4E1AB830-168D-4F1F-BE08-C9EB5D80BAAE}" sibTransId="{591F86A4-40A9-4FE1-8EB4-C132D979D9A0}"/>
    <dgm:cxn modelId="{97E7C449-13A0-4B0C-BAD7-B458615FEAEF}" srcId="{6061B7F4-2649-44D8-888A-83EF98B00426}" destId="{DC65D33B-4204-4094-9114-84438F16A422}" srcOrd="1" destOrd="0" parTransId="{675A2A30-0F80-47F0-9981-D5F9DB6E1FE0}" sibTransId="{876E9F6B-511C-4C16-9D0C-D7D381F94CD8}"/>
    <dgm:cxn modelId="{C4F74808-053F-4FF4-9680-166AB409551D}" type="presOf" srcId="{E338D6F9-FE3C-4223-B577-A2C5EA343760}" destId="{C17AB4D3-3CA9-4D98-A328-632A4FBE7220}" srcOrd="0" destOrd="0" presId="urn:microsoft.com/office/officeart/2005/8/layout/hierarchy1"/>
    <dgm:cxn modelId="{09738B5A-42FF-4042-A450-B14C0EE12533}" type="presOf" srcId="{DC65D33B-4204-4094-9114-84438F16A422}" destId="{B4D1EFF6-B576-4940-BE5A-34BD69155F3F}" srcOrd="0" destOrd="0" presId="urn:microsoft.com/office/officeart/2005/8/layout/hierarchy1"/>
    <dgm:cxn modelId="{1D9D374A-4489-4D3A-B37B-8FF05B10FD54}" type="presParOf" srcId="{C37D286F-19E0-4C56-88B9-11BDED9A7A0A}" destId="{0692A634-651B-445B-9BBC-3BF88108F8D0}" srcOrd="0" destOrd="0" presId="urn:microsoft.com/office/officeart/2005/8/layout/hierarchy1"/>
    <dgm:cxn modelId="{95B9F09F-557F-4079-AC21-B553D2680F08}" type="presParOf" srcId="{0692A634-651B-445B-9BBC-3BF88108F8D0}" destId="{2216CA56-ED87-4A5A-823F-94094E1888EA}" srcOrd="0" destOrd="0" presId="urn:microsoft.com/office/officeart/2005/8/layout/hierarchy1"/>
    <dgm:cxn modelId="{5B295FDC-B919-4BD6-A6E2-ED11CDD50B44}" type="presParOf" srcId="{2216CA56-ED87-4A5A-823F-94094E1888EA}" destId="{8CFBFA23-EA5F-4B75-963B-CAE3A78D9D28}" srcOrd="0" destOrd="0" presId="urn:microsoft.com/office/officeart/2005/8/layout/hierarchy1"/>
    <dgm:cxn modelId="{6D4A6E07-DE4F-4C42-989C-1380D0EC3F70}" type="presParOf" srcId="{2216CA56-ED87-4A5A-823F-94094E1888EA}" destId="{F4A6599B-DF89-485C-B6D9-AEBFF99073D3}" srcOrd="1" destOrd="0" presId="urn:microsoft.com/office/officeart/2005/8/layout/hierarchy1"/>
    <dgm:cxn modelId="{985B5835-DAAB-4011-A081-78C5D3884AF0}" type="presParOf" srcId="{0692A634-651B-445B-9BBC-3BF88108F8D0}" destId="{94F0C22B-2FCB-4C65-929E-80F259F98D53}" srcOrd="1" destOrd="0" presId="urn:microsoft.com/office/officeart/2005/8/layout/hierarchy1"/>
    <dgm:cxn modelId="{79A2525E-5084-4FAA-BA40-E5182C6C9BCA}" type="presParOf" srcId="{94F0C22B-2FCB-4C65-929E-80F259F98D53}" destId="{3796A077-93C7-4AF7-AEEB-FD03ABAAD786}" srcOrd="0" destOrd="0" presId="urn:microsoft.com/office/officeart/2005/8/layout/hierarchy1"/>
    <dgm:cxn modelId="{B8EF76D5-80F3-4238-8353-89C1601A1090}" type="presParOf" srcId="{94F0C22B-2FCB-4C65-929E-80F259F98D53}" destId="{7E177C47-3310-43D5-9CF7-DE55FDA49577}" srcOrd="1" destOrd="0" presId="urn:microsoft.com/office/officeart/2005/8/layout/hierarchy1"/>
    <dgm:cxn modelId="{7B8F5EC2-7118-4012-AC4D-078551C441CC}" type="presParOf" srcId="{7E177C47-3310-43D5-9CF7-DE55FDA49577}" destId="{718051D0-9705-4AFC-86BC-9EBCADFF95F8}" srcOrd="0" destOrd="0" presId="urn:microsoft.com/office/officeart/2005/8/layout/hierarchy1"/>
    <dgm:cxn modelId="{5BDD6F74-331A-43BB-AF8C-D541A0C3A924}" type="presParOf" srcId="{718051D0-9705-4AFC-86BC-9EBCADFF95F8}" destId="{E8CA3C00-B03B-4B1D-B9FA-858959C1610E}" srcOrd="0" destOrd="0" presId="urn:microsoft.com/office/officeart/2005/8/layout/hierarchy1"/>
    <dgm:cxn modelId="{CA726A91-2F25-4AD6-AADF-6C5D49C597BF}" type="presParOf" srcId="{718051D0-9705-4AFC-86BC-9EBCADFF95F8}" destId="{527F853D-4F00-4F33-8CC1-ACA284E5350C}" srcOrd="1" destOrd="0" presId="urn:microsoft.com/office/officeart/2005/8/layout/hierarchy1"/>
    <dgm:cxn modelId="{1770EFF1-23B3-4F7E-8A36-3ED93A855D8C}" type="presParOf" srcId="{7E177C47-3310-43D5-9CF7-DE55FDA49577}" destId="{8A7D0E9A-C570-48CB-A65E-ADFCB1AF15BB}" srcOrd="1" destOrd="0" presId="urn:microsoft.com/office/officeart/2005/8/layout/hierarchy1"/>
    <dgm:cxn modelId="{EDCA41CD-3874-4091-AD87-D2C03B4FE1C3}" type="presParOf" srcId="{8A7D0E9A-C570-48CB-A65E-ADFCB1AF15BB}" destId="{D68FD189-3CB7-4161-8577-330EED51D285}" srcOrd="0" destOrd="0" presId="urn:microsoft.com/office/officeart/2005/8/layout/hierarchy1"/>
    <dgm:cxn modelId="{CA257C4E-14C5-4E70-ACD6-E95A3BA11885}" type="presParOf" srcId="{8A7D0E9A-C570-48CB-A65E-ADFCB1AF15BB}" destId="{DA9D2561-82A5-4E3F-B01B-022B7BB5E5EA}" srcOrd="1" destOrd="0" presId="urn:microsoft.com/office/officeart/2005/8/layout/hierarchy1"/>
    <dgm:cxn modelId="{E56244B0-7263-45AD-BDC5-BCD478E164CF}" type="presParOf" srcId="{DA9D2561-82A5-4E3F-B01B-022B7BB5E5EA}" destId="{3A5563F5-2512-4B4B-BF46-70590DA01343}" srcOrd="0" destOrd="0" presId="urn:microsoft.com/office/officeart/2005/8/layout/hierarchy1"/>
    <dgm:cxn modelId="{3E886D20-5036-43A9-B7F7-D7D0B9EF89FA}" type="presParOf" srcId="{3A5563F5-2512-4B4B-BF46-70590DA01343}" destId="{B4C82D4B-38E3-4399-A50E-5033C31B8764}" srcOrd="0" destOrd="0" presId="urn:microsoft.com/office/officeart/2005/8/layout/hierarchy1"/>
    <dgm:cxn modelId="{FD4C04FE-795C-43A4-99AA-0B30FBF929E1}" type="presParOf" srcId="{3A5563F5-2512-4B4B-BF46-70590DA01343}" destId="{5DE68CD5-2230-40DE-BEDA-2472C2F458F4}" srcOrd="1" destOrd="0" presId="urn:microsoft.com/office/officeart/2005/8/layout/hierarchy1"/>
    <dgm:cxn modelId="{DACC3B1C-4F02-4652-8B78-486E44FA4123}" type="presParOf" srcId="{DA9D2561-82A5-4E3F-B01B-022B7BB5E5EA}" destId="{4E46D512-2CBB-4C81-8CC9-34D09093B45A}" srcOrd="1" destOrd="0" presId="urn:microsoft.com/office/officeart/2005/8/layout/hierarchy1"/>
    <dgm:cxn modelId="{51855FA1-0375-412A-9E57-0742B9E9D14F}" type="presParOf" srcId="{8A7D0E9A-C570-48CB-A65E-ADFCB1AF15BB}" destId="{AB0A4DFD-3661-4B11-ACD6-14613E42B207}" srcOrd="2" destOrd="0" presId="urn:microsoft.com/office/officeart/2005/8/layout/hierarchy1"/>
    <dgm:cxn modelId="{B50E70A0-CB23-4C49-9F5E-C377171BD2F1}" type="presParOf" srcId="{8A7D0E9A-C570-48CB-A65E-ADFCB1AF15BB}" destId="{B1CB2BE8-79A7-4EC3-A969-5050F1BC494F}" srcOrd="3" destOrd="0" presId="urn:microsoft.com/office/officeart/2005/8/layout/hierarchy1"/>
    <dgm:cxn modelId="{C96CB18B-DDEB-4114-B31D-874FE2180A2A}" type="presParOf" srcId="{B1CB2BE8-79A7-4EC3-A969-5050F1BC494F}" destId="{3D285FA3-B404-43DA-BF7D-A8D16800BAE7}" srcOrd="0" destOrd="0" presId="urn:microsoft.com/office/officeart/2005/8/layout/hierarchy1"/>
    <dgm:cxn modelId="{02A6CF3B-7DF1-47D7-95FE-D9500ED7A52A}" type="presParOf" srcId="{3D285FA3-B404-43DA-BF7D-A8D16800BAE7}" destId="{5C0117FB-140A-4C54-B090-0D17E3F65823}" srcOrd="0" destOrd="0" presId="urn:microsoft.com/office/officeart/2005/8/layout/hierarchy1"/>
    <dgm:cxn modelId="{8A1A4A19-7B9B-4B24-A02C-683EB6BDBC05}" type="presParOf" srcId="{3D285FA3-B404-43DA-BF7D-A8D16800BAE7}" destId="{04A29873-3D1A-4222-B9B9-26F9EBFE2874}" srcOrd="1" destOrd="0" presId="urn:microsoft.com/office/officeart/2005/8/layout/hierarchy1"/>
    <dgm:cxn modelId="{7E23DC4C-BEB8-486A-BD5D-3E33E4F05A2A}" type="presParOf" srcId="{B1CB2BE8-79A7-4EC3-A969-5050F1BC494F}" destId="{E254F58F-5331-44C6-A3C6-0E5B8A46AB75}" srcOrd="1" destOrd="0" presId="urn:microsoft.com/office/officeart/2005/8/layout/hierarchy1"/>
    <dgm:cxn modelId="{1628DB19-A375-4C51-A119-E508CC173B05}" type="presParOf" srcId="{94F0C22B-2FCB-4C65-929E-80F259F98D53}" destId="{22BB961D-0E1E-4F7F-BC2C-F2F33003F387}" srcOrd="2" destOrd="0" presId="urn:microsoft.com/office/officeart/2005/8/layout/hierarchy1"/>
    <dgm:cxn modelId="{EB3B0F24-36CD-4E6B-879C-E4CC0E77674C}" type="presParOf" srcId="{94F0C22B-2FCB-4C65-929E-80F259F98D53}" destId="{DD5F3514-2335-4E68-81BA-E34A178B3582}" srcOrd="3" destOrd="0" presId="urn:microsoft.com/office/officeart/2005/8/layout/hierarchy1"/>
    <dgm:cxn modelId="{E05BA1F4-B98F-4E68-8125-F7F903E4C22A}" type="presParOf" srcId="{DD5F3514-2335-4E68-81BA-E34A178B3582}" destId="{238F0B63-6B82-4A70-9878-D14FA199D9EC}" srcOrd="0" destOrd="0" presId="urn:microsoft.com/office/officeart/2005/8/layout/hierarchy1"/>
    <dgm:cxn modelId="{D23418F4-4A54-4FF1-8218-1B4E1EBE1E19}" type="presParOf" srcId="{238F0B63-6B82-4A70-9878-D14FA199D9EC}" destId="{FDA0338B-3FF7-4BDE-AFF2-7841EEF0382B}" srcOrd="0" destOrd="0" presId="urn:microsoft.com/office/officeart/2005/8/layout/hierarchy1"/>
    <dgm:cxn modelId="{DFE5BC7D-8936-45D1-939C-A29474053545}" type="presParOf" srcId="{238F0B63-6B82-4A70-9878-D14FA199D9EC}" destId="{C17AB4D3-3CA9-4D98-A328-632A4FBE7220}" srcOrd="1" destOrd="0" presId="urn:microsoft.com/office/officeart/2005/8/layout/hierarchy1"/>
    <dgm:cxn modelId="{3518A501-DDA6-4646-97D0-9B5EA7E4CAED}" type="presParOf" srcId="{DD5F3514-2335-4E68-81BA-E34A178B3582}" destId="{C8ADE43C-F8D2-44D4-BB08-CFCFABC40E24}" srcOrd="1" destOrd="0" presId="urn:microsoft.com/office/officeart/2005/8/layout/hierarchy1"/>
    <dgm:cxn modelId="{5F5085AA-C321-4A17-95EF-4509D513CC63}" type="presParOf" srcId="{C8ADE43C-F8D2-44D4-BB08-CFCFABC40E24}" destId="{4CB03DD2-01D7-4F51-919C-0296575E483F}" srcOrd="0" destOrd="0" presId="urn:microsoft.com/office/officeart/2005/8/layout/hierarchy1"/>
    <dgm:cxn modelId="{AF392F3F-97D1-4A12-BC38-71FC6B14ED8A}" type="presParOf" srcId="{C8ADE43C-F8D2-44D4-BB08-CFCFABC40E24}" destId="{456D7A6E-D2EF-49EA-BF37-B0A405FA3B47}" srcOrd="1" destOrd="0" presId="urn:microsoft.com/office/officeart/2005/8/layout/hierarchy1"/>
    <dgm:cxn modelId="{195F4A0D-256C-4C5C-8B0C-E11A89C708DC}" type="presParOf" srcId="{456D7A6E-D2EF-49EA-BF37-B0A405FA3B47}" destId="{547E23FF-B69F-46E8-8B4B-DF571A0CF802}" srcOrd="0" destOrd="0" presId="urn:microsoft.com/office/officeart/2005/8/layout/hierarchy1"/>
    <dgm:cxn modelId="{98A07A42-88BB-43A8-9FBC-34833D2F1E53}" type="presParOf" srcId="{547E23FF-B69F-46E8-8B4B-DF571A0CF802}" destId="{A95DBBCE-88D5-4953-B1F7-296A57E771CE}" srcOrd="0" destOrd="0" presId="urn:microsoft.com/office/officeart/2005/8/layout/hierarchy1"/>
    <dgm:cxn modelId="{A959865A-1214-49B1-AF8B-01796F49FB4D}" type="presParOf" srcId="{547E23FF-B69F-46E8-8B4B-DF571A0CF802}" destId="{34FFFA8F-C9FA-4FD5-8ECA-EF9CBFAB24DB}" srcOrd="1" destOrd="0" presId="urn:microsoft.com/office/officeart/2005/8/layout/hierarchy1"/>
    <dgm:cxn modelId="{8032EE01-B8BA-46C4-8FAC-4D5B5753D325}" type="presParOf" srcId="{456D7A6E-D2EF-49EA-BF37-B0A405FA3B47}" destId="{6B5A9D71-110E-4461-991E-768347DB7800}" srcOrd="1" destOrd="0" presId="urn:microsoft.com/office/officeart/2005/8/layout/hierarchy1"/>
    <dgm:cxn modelId="{35048B33-6FC7-4682-940E-75A321A981AA}" type="presParOf" srcId="{C8ADE43C-F8D2-44D4-BB08-CFCFABC40E24}" destId="{F95076A6-A9DD-4165-87BD-1D3BE06DF7B7}" srcOrd="2" destOrd="0" presId="urn:microsoft.com/office/officeart/2005/8/layout/hierarchy1"/>
    <dgm:cxn modelId="{4E9FF733-0E8E-415E-984E-022B519FC9B6}" type="presParOf" srcId="{C8ADE43C-F8D2-44D4-BB08-CFCFABC40E24}" destId="{7588CE74-BFA2-423B-A2AE-CD2A84F9055F}" srcOrd="3" destOrd="0" presId="urn:microsoft.com/office/officeart/2005/8/layout/hierarchy1"/>
    <dgm:cxn modelId="{786CACC7-4619-4C5F-9A0D-8DB17A8A9823}" type="presParOf" srcId="{7588CE74-BFA2-423B-A2AE-CD2A84F9055F}" destId="{47CB5255-FF14-4E9B-9527-95A1D1CA507A}" srcOrd="0" destOrd="0" presId="urn:microsoft.com/office/officeart/2005/8/layout/hierarchy1"/>
    <dgm:cxn modelId="{B273AF5C-3E36-4057-B123-2243724F4B1A}" type="presParOf" srcId="{47CB5255-FF14-4E9B-9527-95A1D1CA507A}" destId="{7BBD9076-E731-4F5E-AFD0-EE7359BED766}" srcOrd="0" destOrd="0" presId="urn:microsoft.com/office/officeart/2005/8/layout/hierarchy1"/>
    <dgm:cxn modelId="{A517D396-A269-4FAD-8015-3264723DCFE5}" type="presParOf" srcId="{47CB5255-FF14-4E9B-9527-95A1D1CA507A}" destId="{CFC11FD5-E9E9-4B73-908A-E439B49CD4FC}" srcOrd="1" destOrd="0" presId="urn:microsoft.com/office/officeart/2005/8/layout/hierarchy1"/>
    <dgm:cxn modelId="{F9B09A84-E375-4EB8-86D7-B92B2B3A617B}" type="presParOf" srcId="{7588CE74-BFA2-423B-A2AE-CD2A84F9055F}" destId="{FA690EB2-1553-4C23-9692-7BCACA65A0A8}" srcOrd="1" destOrd="0" presId="urn:microsoft.com/office/officeart/2005/8/layout/hierarchy1"/>
    <dgm:cxn modelId="{B2C1C053-76AD-4772-894A-1CEC8A1941F5}" type="presParOf" srcId="{94F0C22B-2FCB-4C65-929E-80F259F98D53}" destId="{6BAC23A2-4DD0-4F5F-9C34-02862E308DC4}" srcOrd="4" destOrd="0" presId="urn:microsoft.com/office/officeart/2005/8/layout/hierarchy1"/>
    <dgm:cxn modelId="{67734EDB-F6F1-4CEA-8785-9A3C9A85A8FE}" type="presParOf" srcId="{94F0C22B-2FCB-4C65-929E-80F259F98D53}" destId="{1E3A1C86-979C-4761-ABE6-DC4B6D831074}" srcOrd="5" destOrd="0" presId="urn:microsoft.com/office/officeart/2005/8/layout/hierarchy1"/>
    <dgm:cxn modelId="{5B4E17DB-5B93-40FD-A511-C9914E4546DB}" type="presParOf" srcId="{1E3A1C86-979C-4761-ABE6-DC4B6D831074}" destId="{21077709-EE61-43E3-B6E4-C485B7E91AED}" srcOrd="0" destOrd="0" presId="urn:microsoft.com/office/officeart/2005/8/layout/hierarchy1"/>
    <dgm:cxn modelId="{76142E36-4B6F-4A0A-95B7-562870F0B74A}" type="presParOf" srcId="{21077709-EE61-43E3-B6E4-C485B7E91AED}" destId="{D05851A2-5A76-40BC-B665-2B31DFDDA628}" srcOrd="0" destOrd="0" presId="urn:microsoft.com/office/officeart/2005/8/layout/hierarchy1"/>
    <dgm:cxn modelId="{5C1E8E74-D21E-4127-B47D-614FC53D11A2}" type="presParOf" srcId="{21077709-EE61-43E3-B6E4-C485B7E91AED}" destId="{0512CBD8-93AD-4F9F-9880-7BD18A682AB6}" srcOrd="1" destOrd="0" presId="urn:microsoft.com/office/officeart/2005/8/layout/hierarchy1"/>
    <dgm:cxn modelId="{FE627588-A651-498A-A3A7-786E52917EF7}" type="presParOf" srcId="{1E3A1C86-979C-4761-ABE6-DC4B6D831074}" destId="{65B65AE7-3364-4763-8F48-DE082F46B13E}" srcOrd="1" destOrd="0" presId="urn:microsoft.com/office/officeart/2005/8/layout/hierarchy1"/>
    <dgm:cxn modelId="{B62BD910-FD14-4558-AD6F-23C172BC144E}" type="presParOf" srcId="{65B65AE7-3364-4763-8F48-DE082F46B13E}" destId="{9171AAB8-731C-4C8B-BF41-1FACCDB16C28}" srcOrd="0" destOrd="0" presId="urn:microsoft.com/office/officeart/2005/8/layout/hierarchy1"/>
    <dgm:cxn modelId="{E1240540-3BA9-49E4-A0B7-76C6AD6EE8D5}" type="presParOf" srcId="{65B65AE7-3364-4763-8F48-DE082F46B13E}" destId="{B6B5B434-8B1E-43B0-9A3F-3D94BAC70A50}" srcOrd="1" destOrd="0" presId="urn:microsoft.com/office/officeart/2005/8/layout/hierarchy1"/>
    <dgm:cxn modelId="{90A323EE-7917-46F6-81C8-077220AFF397}" type="presParOf" srcId="{B6B5B434-8B1E-43B0-9A3F-3D94BAC70A50}" destId="{0D1F34B0-4553-4FC7-8716-A8902CC6FE64}" srcOrd="0" destOrd="0" presId="urn:microsoft.com/office/officeart/2005/8/layout/hierarchy1"/>
    <dgm:cxn modelId="{96A36C4C-E412-458F-AA40-17A50E3F3FCE}" type="presParOf" srcId="{0D1F34B0-4553-4FC7-8716-A8902CC6FE64}" destId="{C5446818-1FE1-477F-96AB-C640F7A7DBE1}" srcOrd="0" destOrd="0" presId="urn:microsoft.com/office/officeart/2005/8/layout/hierarchy1"/>
    <dgm:cxn modelId="{0E46C2AA-091B-4BC1-AC3B-67185D9062B7}" type="presParOf" srcId="{0D1F34B0-4553-4FC7-8716-A8902CC6FE64}" destId="{CBB2732F-3649-42D5-89E5-150C303D299D}" srcOrd="1" destOrd="0" presId="urn:microsoft.com/office/officeart/2005/8/layout/hierarchy1"/>
    <dgm:cxn modelId="{DF8CA3B9-BFEE-42EB-B34C-2F07D67B02DC}" type="presParOf" srcId="{B6B5B434-8B1E-43B0-9A3F-3D94BAC70A50}" destId="{9046EC7C-967A-4C9C-9398-A44164C18D8D}" srcOrd="1" destOrd="0" presId="urn:microsoft.com/office/officeart/2005/8/layout/hierarchy1"/>
    <dgm:cxn modelId="{F0402C59-B000-4D89-AF0F-DEB2C84AC6BC}" type="presParOf" srcId="{65B65AE7-3364-4763-8F48-DE082F46B13E}" destId="{CB894BC2-E5CB-4286-85A9-6762066F5148}" srcOrd="2" destOrd="0" presId="urn:microsoft.com/office/officeart/2005/8/layout/hierarchy1"/>
    <dgm:cxn modelId="{DF22A98F-F134-4D77-A9DD-FC3BDDFCE9F6}" type="presParOf" srcId="{65B65AE7-3364-4763-8F48-DE082F46B13E}" destId="{6533F15A-ADED-43B8-BAA9-8C28CE6F30BC}" srcOrd="3" destOrd="0" presId="urn:microsoft.com/office/officeart/2005/8/layout/hierarchy1"/>
    <dgm:cxn modelId="{048AEF8F-C177-4BEA-A8C6-5E86FF042D75}" type="presParOf" srcId="{6533F15A-ADED-43B8-BAA9-8C28CE6F30BC}" destId="{5D355490-D4E5-4103-B81B-7A05D5F9AC45}" srcOrd="0" destOrd="0" presId="urn:microsoft.com/office/officeart/2005/8/layout/hierarchy1"/>
    <dgm:cxn modelId="{0A1B9F0F-933E-4446-9806-2AFE0CF4903E}" type="presParOf" srcId="{5D355490-D4E5-4103-B81B-7A05D5F9AC45}" destId="{9C971225-5F41-4234-8B8F-C4B78A8208CE}" srcOrd="0" destOrd="0" presId="urn:microsoft.com/office/officeart/2005/8/layout/hierarchy1"/>
    <dgm:cxn modelId="{8D01008F-E9F6-44CF-9915-7176BA2AE930}" type="presParOf" srcId="{5D355490-D4E5-4103-B81B-7A05D5F9AC45}" destId="{B4D1EFF6-B576-4940-BE5A-34BD69155F3F}" srcOrd="1" destOrd="0" presId="urn:microsoft.com/office/officeart/2005/8/layout/hierarchy1"/>
    <dgm:cxn modelId="{2AB70FBD-4EA8-4275-B04F-A267928A1225}" type="presParOf" srcId="{6533F15A-ADED-43B8-BAA9-8C28CE6F30BC}" destId="{C722803C-0A8C-4E59-AAE5-4D19107831F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5298CC-9B1A-40B5-9502-487B4BA30E07}" type="doc">
      <dgm:prSet loTypeId="urn:microsoft.com/office/officeart/2005/8/layout/cycle6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2049D4F-8FE5-4B5B-823D-20CA704B884D}">
      <dgm:prSet phldrT="[Text]"/>
      <dgm:spPr/>
      <dgm:t>
        <a:bodyPr/>
        <a:lstStyle/>
        <a:p>
          <a:r>
            <a:rPr lang="en-US" dirty="0" smtClean="0"/>
            <a:t>Time-to-Digital Conversion</a:t>
          </a:r>
          <a:endParaRPr lang="en-US" dirty="0"/>
        </a:p>
      </dgm:t>
    </dgm:pt>
    <dgm:pt modelId="{F39E0978-2C25-433D-A70A-FACEDD8E918B}" type="parTrans" cxnId="{6F6DB950-3A67-4EF0-91A2-8EC73843C1E8}">
      <dgm:prSet/>
      <dgm:spPr/>
      <dgm:t>
        <a:bodyPr/>
        <a:lstStyle/>
        <a:p>
          <a:endParaRPr lang="en-US"/>
        </a:p>
      </dgm:t>
    </dgm:pt>
    <dgm:pt modelId="{5B1FE63C-B6DA-49E3-B77F-793F56747869}" type="sibTrans" cxnId="{6F6DB950-3A67-4EF0-91A2-8EC73843C1E8}">
      <dgm:prSet/>
      <dgm:spPr/>
      <dgm:t>
        <a:bodyPr/>
        <a:lstStyle/>
        <a:p>
          <a:endParaRPr lang="en-US"/>
        </a:p>
      </dgm:t>
    </dgm:pt>
    <dgm:pt modelId="{490E9DCF-CBF1-4846-8147-F5286E9677B6}">
      <dgm:prSet phldrT="[Text]"/>
      <dgm:spPr/>
      <dgm:t>
        <a:bodyPr/>
        <a:lstStyle/>
        <a:p>
          <a:r>
            <a:rPr lang="en-US" dirty="0" smtClean="0"/>
            <a:t>Single-Shot Spectrum Compression</a:t>
          </a:r>
          <a:endParaRPr lang="en-US" dirty="0"/>
        </a:p>
      </dgm:t>
    </dgm:pt>
    <dgm:pt modelId="{B3A030D6-9D7B-4505-9190-8A1BB6C8EBAA}" type="parTrans" cxnId="{36F01402-A815-4595-9F6E-D4EB7B7DCEF8}">
      <dgm:prSet/>
      <dgm:spPr/>
      <dgm:t>
        <a:bodyPr/>
        <a:lstStyle/>
        <a:p>
          <a:endParaRPr lang="en-US"/>
        </a:p>
      </dgm:t>
    </dgm:pt>
    <dgm:pt modelId="{9D805363-5B1F-4380-A1A4-D6EF10240563}" type="sibTrans" cxnId="{36F01402-A815-4595-9F6E-D4EB7B7DCEF8}">
      <dgm:prSet/>
      <dgm:spPr/>
      <dgm:t>
        <a:bodyPr/>
        <a:lstStyle/>
        <a:p>
          <a:endParaRPr lang="en-US"/>
        </a:p>
      </dgm:t>
    </dgm:pt>
    <dgm:pt modelId="{48258E76-798B-4EA8-8895-B3DAF40E33CB}">
      <dgm:prSet phldrT="[Text]"/>
      <dgm:spPr/>
      <dgm:t>
        <a:bodyPr/>
        <a:lstStyle/>
        <a:p>
          <a:r>
            <a:rPr lang="en-US" dirty="0" smtClean="0"/>
            <a:t>Pulse energy Detection</a:t>
          </a:r>
          <a:endParaRPr lang="en-US" dirty="0"/>
        </a:p>
      </dgm:t>
    </dgm:pt>
    <dgm:pt modelId="{13250DFF-75E7-409E-A3E5-CFB3B3620602}" type="parTrans" cxnId="{3F50BA5C-5327-4B91-9C4B-55A3E7E743CC}">
      <dgm:prSet/>
      <dgm:spPr/>
      <dgm:t>
        <a:bodyPr/>
        <a:lstStyle/>
        <a:p>
          <a:endParaRPr lang="en-US"/>
        </a:p>
      </dgm:t>
    </dgm:pt>
    <dgm:pt modelId="{74147A2A-2EF1-4C54-9395-173032E2AF68}" type="sibTrans" cxnId="{3F50BA5C-5327-4B91-9C4B-55A3E7E743CC}">
      <dgm:prSet/>
      <dgm:spPr/>
      <dgm:t>
        <a:bodyPr/>
        <a:lstStyle/>
        <a:p>
          <a:endParaRPr lang="en-US"/>
        </a:p>
      </dgm:t>
    </dgm:pt>
    <dgm:pt modelId="{B545C0A5-3B0A-42E9-82CD-E5D97332D49A}" type="pres">
      <dgm:prSet presAssocID="{565298CC-9B1A-40B5-9502-487B4BA30E07}" presName="cycle" presStyleCnt="0">
        <dgm:presLayoutVars>
          <dgm:dir/>
          <dgm:resizeHandles val="exact"/>
        </dgm:presLayoutVars>
      </dgm:prSet>
      <dgm:spPr/>
    </dgm:pt>
    <dgm:pt modelId="{C0004DD7-03F0-428E-8CBD-733369883831}" type="pres">
      <dgm:prSet presAssocID="{62049D4F-8FE5-4B5B-823D-20CA704B884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15D1A-9054-46E8-9628-53D187FC5F1A}" type="pres">
      <dgm:prSet presAssocID="{62049D4F-8FE5-4B5B-823D-20CA704B884D}" presName="spNode" presStyleCnt="0"/>
      <dgm:spPr/>
    </dgm:pt>
    <dgm:pt modelId="{048FA229-BD4B-46E4-8755-C56505FC87DB}" type="pres">
      <dgm:prSet presAssocID="{5B1FE63C-B6DA-49E3-B77F-793F56747869}" presName="sibTrans" presStyleLbl="sibTrans1D1" presStyleIdx="0" presStyleCnt="3"/>
      <dgm:spPr/>
    </dgm:pt>
    <dgm:pt modelId="{607B966A-89CD-4E50-8071-C301EED8BE91}" type="pres">
      <dgm:prSet presAssocID="{490E9DCF-CBF1-4846-8147-F5286E9677B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79E1E-CD34-4171-AB6F-7287604EBBE1}" type="pres">
      <dgm:prSet presAssocID="{490E9DCF-CBF1-4846-8147-F5286E9677B6}" presName="spNode" presStyleCnt="0"/>
      <dgm:spPr/>
    </dgm:pt>
    <dgm:pt modelId="{5507AEFD-AD07-4A26-9BE3-E51303DD0C19}" type="pres">
      <dgm:prSet presAssocID="{9D805363-5B1F-4380-A1A4-D6EF10240563}" presName="sibTrans" presStyleLbl="sibTrans1D1" presStyleIdx="1" presStyleCnt="3"/>
      <dgm:spPr/>
    </dgm:pt>
    <dgm:pt modelId="{5BFA04A2-306C-4058-B8A2-7CB5E5769686}" type="pres">
      <dgm:prSet presAssocID="{48258E76-798B-4EA8-8895-B3DAF40E33C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91CED-C679-4D84-B3B6-5E280841B742}" type="pres">
      <dgm:prSet presAssocID="{48258E76-798B-4EA8-8895-B3DAF40E33CB}" presName="spNode" presStyleCnt="0"/>
      <dgm:spPr/>
    </dgm:pt>
    <dgm:pt modelId="{31D0648B-2B3C-4AAD-944D-9940335DEE39}" type="pres">
      <dgm:prSet presAssocID="{74147A2A-2EF1-4C54-9395-173032E2AF68}" presName="sibTrans" presStyleLbl="sibTrans1D1" presStyleIdx="2" presStyleCnt="3"/>
      <dgm:spPr/>
    </dgm:pt>
  </dgm:ptLst>
  <dgm:cxnLst>
    <dgm:cxn modelId="{E3F46895-17B7-48F5-B176-60C41613C201}" type="presOf" srcId="{48258E76-798B-4EA8-8895-B3DAF40E33CB}" destId="{5BFA04A2-306C-4058-B8A2-7CB5E5769686}" srcOrd="0" destOrd="0" presId="urn:microsoft.com/office/officeart/2005/8/layout/cycle6"/>
    <dgm:cxn modelId="{36F01402-A815-4595-9F6E-D4EB7B7DCEF8}" srcId="{565298CC-9B1A-40B5-9502-487B4BA30E07}" destId="{490E9DCF-CBF1-4846-8147-F5286E9677B6}" srcOrd="1" destOrd="0" parTransId="{B3A030D6-9D7B-4505-9190-8A1BB6C8EBAA}" sibTransId="{9D805363-5B1F-4380-A1A4-D6EF10240563}"/>
    <dgm:cxn modelId="{CC452333-0F67-4CCF-8D47-AA830F452C20}" type="presOf" srcId="{9D805363-5B1F-4380-A1A4-D6EF10240563}" destId="{5507AEFD-AD07-4A26-9BE3-E51303DD0C19}" srcOrd="0" destOrd="0" presId="urn:microsoft.com/office/officeart/2005/8/layout/cycle6"/>
    <dgm:cxn modelId="{E1E5BBA5-5EA2-4959-B0F2-B8E775ADD4CB}" type="presOf" srcId="{74147A2A-2EF1-4C54-9395-173032E2AF68}" destId="{31D0648B-2B3C-4AAD-944D-9940335DEE39}" srcOrd="0" destOrd="0" presId="urn:microsoft.com/office/officeart/2005/8/layout/cycle6"/>
    <dgm:cxn modelId="{3F50BA5C-5327-4B91-9C4B-55A3E7E743CC}" srcId="{565298CC-9B1A-40B5-9502-487B4BA30E07}" destId="{48258E76-798B-4EA8-8895-B3DAF40E33CB}" srcOrd="2" destOrd="0" parTransId="{13250DFF-75E7-409E-A3E5-CFB3B3620602}" sibTransId="{74147A2A-2EF1-4C54-9395-173032E2AF68}"/>
    <dgm:cxn modelId="{6F6DB950-3A67-4EF0-91A2-8EC73843C1E8}" srcId="{565298CC-9B1A-40B5-9502-487B4BA30E07}" destId="{62049D4F-8FE5-4B5B-823D-20CA704B884D}" srcOrd="0" destOrd="0" parTransId="{F39E0978-2C25-433D-A70A-FACEDD8E918B}" sibTransId="{5B1FE63C-B6DA-49E3-B77F-793F56747869}"/>
    <dgm:cxn modelId="{CFD3FDB9-D595-445C-BDA9-1CFAA2E5C979}" type="presOf" srcId="{5B1FE63C-B6DA-49E3-B77F-793F56747869}" destId="{048FA229-BD4B-46E4-8755-C56505FC87DB}" srcOrd="0" destOrd="0" presId="urn:microsoft.com/office/officeart/2005/8/layout/cycle6"/>
    <dgm:cxn modelId="{80C4EB03-1E1F-4E35-A505-CB248653C8A6}" type="presOf" srcId="{490E9DCF-CBF1-4846-8147-F5286E9677B6}" destId="{607B966A-89CD-4E50-8071-C301EED8BE91}" srcOrd="0" destOrd="0" presId="urn:microsoft.com/office/officeart/2005/8/layout/cycle6"/>
    <dgm:cxn modelId="{2FDCF665-7747-4E5E-858D-C47BE620A3F7}" type="presOf" srcId="{62049D4F-8FE5-4B5B-823D-20CA704B884D}" destId="{C0004DD7-03F0-428E-8CBD-733369883831}" srcOrd="0" destOrd="0" presId="urn:microsoft.com/office/officeart/2005/8/layout/cycle6"/>
    <dgm:cxn modelId="{8A733F11-719F-4E7D-80BF-502C6E26A479}" type="presOf" srcId="{565298CC-9B1A-40B5-9502-487B4BA30E07}" destId="{B545C0A5-3B0A-42E9-82CD-E5D97332D49A}" srcOrd="0" destOrd="0" presId="urn:microsoft.com/office/officeart/2005/8/layout/cycle6"/>
    <dgm:cxn modelId="{4C308487-8D6F-4B22-9B04-A4C7C69EB378}" type="presParOf" srcId="{B545C0A5-3B0A-42E9-82CD-E5D97332D49A}" destId="{C0004DD7-03F0-428E-8CBD-733369883831}" srcOrd="0" destOrd="0" presId="urn:microsoft.com/office/officeart/2005/8/layout/cycle6"/>
    <dgm:cxn modelId="{4F07D093-2083-451E-A43F-5D9283B9010C}" type="presParOf" srcId="{B545C0A5-3B0A-42E9-82CD-E5D97332D49A}" destId="{64A15D1A-9054-46E8-9628-53D187FC5F1A}" srcOrd="1" destOrd="0" presId="urn:microsoft.com/office/officeart/2005/8/layout/cycle6"/>
    <dgm:cxn modelId="{1A29E842-CCE1-4839-B24D-3DBD23956D6B}" type="presParOf" srcId="{B545C0A5-3B0A-42E9-82CD-E5D97332D49A}" destId="{048FA229-BD4B-46E4-8755-C56505FC87DB}" srcOrd="2" destOrd="0" presId="urn:microsoft.com/office/officeart/2005/8/layout/cycle6"/>
    <dgm:cxn modelId="{C85F90C9-04C7-4FC7-B29B-B0B7A0C74DC9}" type="presParOf" srcId="{B545C0A5-3B0A-42E9-82CD-E5D97332D49A}" destId="{607B966A-89CD-4E50-8071-C301EED8BE91}" srcOrd="3" destOrd="0" presId="urn:microsoft.com/office/officeart/2005/8/layout/cycle6"/>
    <dgm:cxn modelId="{70993D14-0C50-422F-94C0-B57E8C795A50}" type="presParOf" srcId="{B545C0A5-3B0A-42E9-82CD-E5D97332D49A}" destId="{55779E1E-CD34-4171-AB6F-7287604EBBE1}" srcOrd="4" destOrd="0" presId="urn:microsoft.com/office/officeart/2005/8/layout/cycle6"/>
    <dgm:cxn modelId="{FD429ECD-5422-432E-8DF5-C0BDAF7065AB}" type="presParOf" srcId="{B545C0A5-3B0A-42E9-82CD-E5D97332D49A}" destId="{5507AEFD-AD07-4A26-9BE3-E51303DD0C19}" srcOrd="5" destOrd="0" presId="urn:microsoft.com/office/officeart/2005/8/layout/cycle6"/>
    <dgm:cxn modelId="{61063389-AB6E-4F55-B515-7F7049637C27}" type="presParOf" srcId="{B545C0A5-3B0A-42E9-82CD-E5D97332D49A}" destId="{5BFA04A2-306C-4058-B8A2-7CB5E5769686}" srcOrd="6" destOrd="0" presId="urn:microsoft.com/office/officeart/2005/8/layout/cycle6"/>
    <dgm:cxn modelId="{4EF3CE44-BA54-40F9-9E2D-B21032C7FCE6}" type="presParOf" srcId="{B545C0A5-3B0A-42E9-82CD-E5D97332D49A}" destId="{56891CED-C679-4D84-B3B6-5E280841B742}" srcOrd="7" destOrd="0" presId="urn:microsoft.com/office/officeart/2005/8/layout/cycle6"/>
    <dgm:cxn modelId="{4C238E96-3525-483B-AC4B-5FE868D87891}" type="presParOf" srcId="{B545C0A5-3B0A-42E9-82CD-E5D97332D49A}" destId="{31D0648B-2B3C-4AAD-944D-9940335DEE39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94BC2-E5CB-4286-85A9-6762066F5148}">
      <dsp:nvSpPr>
        <dsp:cNvPr id="0" name=""/>
        <dsp:cNvSpPr/>
      </dsp:nvSpPr>
      <dsp:spPr>
        <a:xfrm>
          <a:off x="6247907" y="2355898"/>
          <a:ext cx="636267" cy="302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353"/>
              </a:lnTo>
              <a:lnTo>
                <a:pt x="636267" y="206353"/>
              </a:lnTo>
              <a:lnTo>
                <a:pt x="636267" y="3028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1AAB8-731C-4C8B-BF41-1FACCDB16C28}">
      <dsp:nvSpPr>
        <dsp:cNvPr id="0" name=""/>
        <dsp:cNvSpPr/>
      </dsp:nvSpPr>
      <dsp:spPr>
        <a:xfrm>
          <a:off x="5611639" y="2355898"/>
          <a:ext cx="636267" cy="302805"/>
        </a:xfrm>
        <a:custGeom>
          <a:avLst/>
          <a:gdLst/>
          <a:ahLst/>
          <a:cxnLst/>
          <a:rect l="0" t="0" r="0" b="0"/>
          <a:pathLst>
            <a:path>
              <a:moveTo>
                <a:pt x="636267" y="0"/>
              </a:moveTo>
              <a:lnTo>
                <a:pt x="636267" y="206353"/>
              </a:lnTo>
              <a:lnTo>
                <a:pt x="0" y="206353"/>
              </a:lnTo>
              <a:lnTo>
                <a:pt x="0" y="3028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C23A2-4DD0-4F5F-9C34-02862E308DC4}">
      <dsp:nvSpPr>
        <dsp:cNvPr id="0" name=""/>
        <dsp:cNvSpPr/>
      </dsp:nvSpPr>
      <dsp:spPr>
        <a:xfrm>
          <a:off x="3702837" y="1391953"/>
          <a:ext cx="2545069" cy="302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353"/>
              </a:lnTo>
              <a:lnTo>
                <a:pt x="2545069" y="206353"/>
              </a:lnTo>
              <a:lnTo>
                <a:pt x="2545069" y="302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076A6-A9DD-4165-87BD-1D3BE06DF7B7}">
      <dsp:nvSpPr>
        <dsp:cNvPr id="0" name=""/>
        <dsp:cNvSpPr/>
      </dsp:nvSpPr>
      <dsp:spPr>
        <a:xfrm>
          <a:off x="3702837" y="2355898"/>
          <a:ext cx="636267" cy="302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353"/>
              </a:lnTo>
              <a:lnTo>
                <a:pt x="636267" y="206353"/>
              </a:lnTo>
              <a:lnTo>
                <a:pt x="636267" y="3028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03DD2-01D7-4F51-919C-0296575E483F}">
      <dsp:nvSpPr>
        <dsp:cNvPr id="0" name=""/>
        <dsp:cNvSpPr/>
      </dsp:nvSpPr>
      <dsp:spPr>
        <a:xfrm>
          <a:off x="3066570" y="2355898"/>
          <a:ext cx="636267" cy="302805"/>
        </a:xfrm>
        <a:custGeom>
          <a:avLst/>
          <a:gdLst/>
          <a:ahLst/>
          <a:cxnLst/>
          <a:rect l="0" t="0" r="0" b="0"/>
          <a:pathLst>
            <a:path>
              <a:moveTo>
                <a:pt x="636267" y="0"/>
              </a:moveTo>
              <a:lnTo>
                <a:pt x="636267" y="206353"/>
              </a:lnTo>
              <a:lnTo>
                <a:pt x="0" y="206353"/>
              </a:lnTo>
              <a:lnTo>
                <a:pt x="0" y="3028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B961D-0E1E-4F7F-BC2C-F2F33003F387}">
      <dsp:nvSpPr>
        <dsp:cNvPr id="0" name=""/>
        <dsp:cNvSpPr/>
      </dsp:nvSpPr>
      <dsp:spPr>
        <a:xfrm>
          <a:off x="3657117" y="1391953"/>
          <a:ext cx="91440" cy="3028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2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0A4DFD-3661-4B11-ACD6-14613E42B207}">
      <dsp:nvSpPr>
        <dsp:cNvPr id="0" name=""/>
        <dsp:cNvSpPr/>
      </dsp:nvSpPr>
      <dsp:spPr>
        <a:xfrm>
          <a:off x="1157767" y="2355898"/>
          <a:ext cx="636267" cy="302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353"/>
              </a:lnTo>
              <a:lnTo>
                <a:pt x="636267" y="206353"/>
              </a:lnTo>
              <a:lnTo>
                <a:pt x="636267" y="3028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FD189-3CB7-4161-8577-330EED51D285}">
      <dsp:nvSpPr>
        <dsp:cNvPr id="0" name=""/>
        <dsp:cNvSpPr/>
      </dsp:nvSpPr>
      <dsp:spPr>
        <a:xfrm>
          <a:off x="521500" y="2355898"/>
          <a:ext cx="636267" cy="302805"/>
        </a:xfrm>
        <a:custGeom>
          <a:avLst/>
          <a:gdLst/>
          <a:ahLst/>
          <a:cxnLst/>
          <a:rect l="0" t="0" r="0" b="0"/>
          <a:pathLst>
            <a:path>
              <a:moveTo>
                <a:pt x="636267" y="0"/>
              </a:moveTo>
              <a:lnTo>
                <a:pt x="636267" y="206353"/>
              </a:lnTo>
              <a:lnTo>
                <a:pt x="0" y="206353"/>
              </a:lnTo>
              <a:lnTo>
                <a:pt x="0" y="3028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6A077-93C7-4AF7-AEEB-FD03ABAAD786}">
      <dsp:nvSpPr>
        <dsp:cNvPr id="0" name=""/>
        <dsp:cNvSpPr/>
      </dsp:nvSpPr>
      <dsp:spPr>
        <a:xfrm>
          <a:off x="1157767" y="1391953"/>
          <a:ext cx="2545069" cy="302805"/>
        </a:xfrm>
        <a:custGeom>
          <a:avLst/>
          <a:gdLst/>
          <a:ahLst/>
          <a:cxnLst/>
          <a:rect l="0" t="0" r="0" b="0"/>
          <a:pathLst>
            <a:path>
              <a:moveTo>
                <a:pt x="2545069" y="0"/>
              </a:moveTo>
              <a:lnTo>
                <a:pt x="2545069" y="206353"/>
              </a:lnTo>
              <a:lnTo>
                <a:pt x="0" y="206353"/>
              </a:lnTo>
              <a:lnTo>
                <a:pt x="0" y="302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BFA23-EA5F-4B75-963B-CAE3A78D9D28}">
      <dsp:nvSpPr>
        <dsp:cNvPr id="0" name=""/>
        <dsp:cNvSpPr/>
      </dsp:nvSpPr>
      <dsp:spPr>
        <a:xfrm>
          <a:off x="2743466" y="730813"/>
          <a:ext cx="1918741" cy="661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6599B-DF89-485C-B6D9-AEBFF99073D3}">
      <dsp:nvSpPr>
        <dsp:cNvPr id="0" name=""/>
        <dsp:cNvSpPr/>
      </dsp:nvSpPr>
      <dsp:spPr>
        <a:xfrm>
          <a:off x="2859151" y="840714"/>
          <a:ext cx="1918741" cy="6611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Electronics for Experiments and DAQ</a:t>
          </a:r>
          <a:endParaRPr lang="en-US" sz="900" kern="1200" dirty="0"/>
        </a:p>
      </dsp:txBody>
      <dsp:txXfrm>
        <a:off x="2878515" y="860078"/>
        <a:ext cx="1880013" cy="622411"/>
      </dsp:txXfrm>
    </dsp:sp>
    <dsp:sp modelId="{E8CA3C00-B03B-4B1D-B9FA-858959C1610E}">
      <dsp:nvSpPr>
        <dsp:cNvPr id="0" name=""/>
        <dsp:cNvSpPr/>
      </dsp:nvSpPr>
      <dsp:spPr>
        <a:xfrm>
          <a:off x="637185" y="1694758"/>
          <a:ext cx="1041164" cy="661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F853D-4F00-4F33-8CC1-ACA284E5350C}">
      <dsp:nvSpPr>
        <dsp:cNvPr id="0" name=""/>
        <dsp:cNvSpPr/>
      </dsp:nvSpPr>
      <dsp:spPr>
        <a:xfrm>
          <a:off x="752870" y="1804659"/>
          <a:ext cx="1041164" cy="6611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Slow Control</a:t>
          </a:r>
          <a:endParaRPr lang="en-US" sz="900" kern="1200" dirty="0"/>
        </a:p>
      </dsp:txBody>
      <dsp:txXfrm>
        <a:off x="772234" y="1824023"/>
        <a:ext cx="1002436" cy="622411"/>
      </dsp:txXfrm>
    </dsp:sp>
    <dsp:sp modelId="{B4C82D4B-38E3-4399-A50E-5033C31B8764}">
      <dsp:nvSpPr>
        <dsp:cNvPr id="0" name=""/>
        <dsp:cNvSpPr/>
      </dsp:nvSpPr>
      <dsp:spPr>
        <a:xfrm>
          <a:off x="918" y="2658703"/>
          <a:ext cx="1041164" cy="661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68CD5-2230-40DE-BEDA-2472C2F458F4}">
      <dsp:nvSpPr>
        <dsp:cNvPr id="0" name=""/>
        <dsp:cNvSpPr/>
      </dsp:nvSpPr>
      <dsp:spPr>
        <a:xfrm>
          <a:off x="116603" y="2768604"/>
          <a:ext cx="1041164" cy="6611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Beckhoff</a:t>
          </a:r>
          <a:r>
            <a:rPr lang="en-US" sz="900" kern="1200" dirty="0" smtClean="0"/>
            <a:t> PLC</a:t>
          </a:r>
          <a:endParaRPr lang="en-US" sz="900" kern="1200" dirty="0"/>
        </a:p>
      </dsp:txBody>
      <dsp:txXfrm>
        <a:off x="135967" y="2787968"/>
        <a:ext cx="1002436" cy="622411"/>
      </dsp:txXfrm>
    </dsp:sp>
    <dsp:sp modelId="{5C0117FB-140A-4C54-B090-0D17E3F65823}">
      <dsp:nvSpPr>
        <dsp:cNvPr id="0" name=""/>
        <dsp:cNvSpPr/>
      </dsp:nvSpPr>
      <dsp:spPr>
        <a:xfrm>
          <a:off x="1273452" y="2658703"/>
          <a:ext cx="1041164" cy="661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29873-3D1A-4222-B9B9-26F9EBFE2874}">
      <dsp:nvSpPr>
        <dsp:cNvPr id="0" name=""/>
        <dsp:cNvSpPr/>
      </dsp:nvSpPr>
      <dsp:spPr>
        <a:xfrm>
          <a:off x="1389137" y="2768604"/>
          <a:ext cx="1041164" cy="6611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mtClean="0"/>
            <a:t>SCPI Devices</a:t>
          </a:r>
          <a:endParaRPr lang="en-US" sz="900" kern="1200" dirty="0"/>
        </a:p>
      </dsp:txBody>
      <dsp:txXfrm>
        <a:off x="1408501" y="2787968"/>
        <a:ext cx="1002436" cy="622411"/>
      </dsp:txXfrm>
    </dsp:sp>
    <dsp:sp modelId="{FDA0338B-3FF7-4BDE-AFF2-7841EEF0382B}">
      <dsp:nvSpPr>
        <dsp:cNvPr id="0" name=""/>
        <dsp:cNvSpPr/>
      </dsp:nvSpPr>
      <dsp:spPr>
        <a:xfrm>
          <a:off x="3182255" y="1694758"/>
          <a:ext cx="1041164" cy="661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AB4D3-3CA9-4D98-A328-632A4FBE7220}">
      <dsp:nvSpPr>
        <dsp:cNvPr id="0" name=""/>
        <dsp:cNvSpPr/>
      </dsp:nvSpPr>
      <dsp:spPr>
        <a:xfrm>
          <a:off x="3297940" y="1804659"/>
          <a:ext cx="1041164" cy="6611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Fast Electronics</a:t>
          </a:r>
          <a:endParaRPr lang="en-US" sz="900" kern="1200" dirty="0"/>
        </a:p>
      </dsp:txBody>
      <dsp:txXfrm>
        <a:off x="3317304" y="1824023"/>
        <a:ext cx="1002436" cy="622411"/>
      </dsp:txXfrm>
    </dsp:sp>
    <dsp:sp modelId="{A95DBBCE-88D5-4953-B1F7-296A57E771CE}">
      <dsp:nvSpPr>
        <dsp:cNvPr id="0" name=""/>
        <dsp:cNvSpPr/>
      </dsp:nvSpPr>
      <dsp:spPr>
        <a:xfrm>
          <a:off x="2545987" y="2658703"/>
          <a:ext cx="1041164" cy="661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FFA8F-C9FA-4FD5-8ECA-EF9CBFAB24DB}">
      <dsp:nvSpPr>
        <dsp:cNvPr id="0" name=""/>
        <dsp:cNvSpPr/>
      </dsp:nvSpPr>
      <dsp:spPr>
        <a:xfrm>
          <a:off x="2661672" y="2768604"/>
          <a:ext cx="1041164" cy="6611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MicroTCA</a:t>
          </a:r>
          <a:endParaRPr lang="en-US" sz="900" kern="1200" dirty="0"/>
        </a:p>
      </dsp:txBody>
      <dsp:txXfrm>
        <a:off x="2681036" y="2787968"/>
        <a:ext cx="1002436" cy="622411"/>
      </dsp:txXfrm>
    </dsp:sp>
    <dsp:sp modelId="{7BBD9076-E731-4F5E-AFD0-EE7359BED766}">
      <dsp:nvSpPr>
        <dsp:cNvPr id="0" name=""/>
        <dsp:cNvSpPr/>
      </dsp:nvSpPr>
      <dsp:spPr>
        <a:xfrm>
          <a:off x="3818522" y="2658703"/>
          <a:ext cx="1041164" cy="661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11FD5-E9E9-4B73-908A-E439B49CD4FC}">
      <dsp:nvSpPr>
        <dsp:cNvPr id="0" name=""/>
        <dsp:cNvSpPr/>
      </dsp:nvSpPr>
      <dsp:spPr>
        <a:xfrm>
          <a:off x="3934207" y="2768604"/>
          <a:ext cx="1041164" cy="6611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ATCA</a:t>
          </a:r>
          <a:endParaRPr lang="en-US" sz="900" kern="1200" dirty="0"/>
        </a:p>
      </dsp:txBody>
      <dsp:txXfrm>
        <a:off x="3953571" y="2787968"/>
        <a:ext cx="1002436" cy="622411"/>
      </dsp:txXfrm>
    </dsp:sp>
    <dsp:sp modelId="{D05851A2-5A76-40BC-B665-2B31DFDDA628}">
      <dsp:nvSpPr>
        <dsp:cNvPr id="0" name=""/>
        <dsp:cNvSpPr/>
      </dsp:nvSpPr>
      <dsp:spPr>
        <a:xfrm>
          <a:off x="5727324" y="1694758"/>
          <a:ext cx="1041164" cy="661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2CBD8-93AD-4F9F-9880-7BD18A682AB6}">
      <dsp:nvSpPr>
        <dsp:cNvPr id="0" name=""/>
        <dsp:cNvSpPr/>
      </dsp:nvSpPr>
      <dsp:spPr>
        <a:xfrm>
          <a:off x="5843009" y="1804659"/>
          <a:ext cx="1041164" cy="6611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Specialized Electronics</a:t>
          </a:r>
          <a:endParaRPr lang="en-US" sz="900" kern="1200" dirty="0"/>
        </a:p>
      </dsp:txBody>
      <dsp:txXfrm>
        <a:off x="5862373" y="1824023"/>
        <a:ext cx="1002436" cy="622411"/>
      </dsp:txXfrm>
    </dsp:sp>
    <dsp:sp modelId="{C5446818-1FE1-477F-96AB-C640F7A7DBE1}">
      <dsp:nvSpPr>
        <dsp:cNvPr id="0" name=""/>
        <dsp:cNvSpPr/>
      </dsp:nvSpPr>
      <dsp:spPr>
        <a:xfrm>
          <a:off x="5091057" y="2658703"/>
          <a:ext cx="1041164" cy="661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2732F-3649-42D5-89E5-150C303D299D}">
      <dsp:nvSpPr>
        <dsp:cNvPr id="0" name=""/>
        <dsp:cNvSpPr/>
      </dsp:nvSpPr>
      <dsp:spPr>
        <a:xfrm>
          <a:off x="5206742" y="2768604"/>
          <a:ext cx="1041164" cy="6611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Integrated Detectors</a:t>
          </a:r>
          <a:endParaRPr lang="en-US" sz="900" kern="1200" dirty="0"/>
        </a:p>
      </dsp:txBody>
      <dsp:txXfrm>
        <a:off x="5226106" y="2787968"/>
        <a:ext cx="1002436" cy="622411"/>
      </dsp:txXfrm>
    </dsp:sp>
    <dsp:sp modelId="{9C971225-5F41-4234-8B8F-C4B78A8208CE}">
      <dsp:nvSpPr>
        <dsp:cNvPr id="0" name=""/>
        <dsp:cNvSpPr/>
      </dsp:nvSpPr>
      <dsp:spPr>
        <a:xfrm>
          <a:off x="6363592" y="2658703"/>
          <a:ext cx="1041164" cy="661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D1EFF6-B576-4940-BE5A-34BD69155F3F}">
      <dsp:nvSpPr>
        <dsp:cNvPr id="0" name=""/>
        <dsp:cNvSpPr/>
      </dsp:nvSpPr>
      <dsp:spPr>
        <a:xfrm>
          <a:off x="6479277" y="2768604"/>
          <a:ext cx="1041164" cy="6611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Devices not available in </a:t>
          </a:r>
          <a:r>
            <a:rPr lang="en-US" sz="900" kern="1200" dirty="0" err="1" smtClean="0"/>
            <a:t>MicroTCA</a:t>
          </a:r>
          <a:r>
            <a:rPr lang="en-US" sz="900" kern="1200" dirty="0" smtClean="0"/>
            <a:t>/ATCA</a:t>
          </a:r>
          <a:endParaRPr lang="en-US" sz="900" kern="1200" dirty="0"/>
        </a:p>
      </dsp:txBody>
      <dsp:txXfrm>
        <a:off x="6498641" y="2787968"/>
        <a:ext cx="1002436" cy="6224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94BC2-E5CB-4286-85A9-6762066F5148}">
      <dsp:nvSpPr>
        <dsp:cNvPr id="0" name=""/>
        <dsp:cNvSpPr/>
      </dsp:nvSpPr>
      <dsp:spPr>
        <a:xfrm>
          <a:off x="6247907" y="2355898"/>
          <a:ext cx="636267" cy="302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353"/>
              </a:lnTo>
              <a:lnTo>
                <a:pt x="636267" y="206353"/>
              </a:lnTo>
              <a:lnTo>
                <a:pt x="636267" y="3028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1AAB8-731C-4C8B-BF41-1FACCDB16C28}">
      <dsp:nvSpPr>
        <dsp:cNvPr id="0" name=""/>
        <dsp:cNvSpPr/>
      </dsp:nvSpPr>
      <dsp:spPr>
        <a:xfrm>
          <a:off x="5611639" y="2355898"/>
          <a:ext cx="636267" cy="302805"/>
        </a:xfrm>
        <a:custGeom>
          <a:avLst/>
          <a:gdLst/>
          <a:ahLst/>
          <a:cxnLst/>
          <a:rect l="0" t="0" r="0" b="0"/>
          <a:pathLst>
            <a:path>
              <a:moveTo>
                <a:pt x="636267" y="0"/>
              </a:moveTo>
              <a:lnTo>
                <a:pt x="636267" y="206353"/>
              </a:lnTo>
              <a:lnTo>
                <a:pt x="0" y="206353"/>
              </a:lnTo>
              <a:lnTo>
                <a:pt x="0" y="3028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C23A2-4DD0-4F5F-9C34-02862E308DC4}">
      <dsp:nvSpPr>
        <dsp:cNvPr id="0" name=""/>
        <dsp:cNvSpPr/>
      </dsp:nvSpPr>
      <dsp:spPr>
        <a:xfrm>
          <a:off x="3702837" y="1391953"/>
          <a:ext cx="2545069" cy="302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353"/>
              </a:lnTo>
              <a:lnTo>
                <a:pt x="2545069" y="206353"/>
              </a:lnTo>
              <a:lnTo>
                <a:pt x="2545069" y="302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076A6-A9DD-4165-87BD-1D3BE06DF7B7}">
      <dsp:nvSpPr>
        <dsp:cNvPr id="0" name=""/>
        <dsp:cNvSpPr/>
      </dsp:nvSpPr>
      <dsp:spPr>
        <a:xfrm>
          <a:off x="3702837" y="2355898"/>
          <a:ext cx="636267" cy="302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353"/>
              </a:lnTo>
              <a:lnTo>
                <a:pt x="636267" y="206353"/>
              </a:lnTo>
              <a:lnTo>
                <a:pt x="636267" y="3028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03DD2-01D7-4F51-919C-0296575E483F}">
      <dsp:nvSpPr>
        <dsp:cNvPr id="0" name=""/>
        <dsp:cNvSpPr/>
      </dsp:nvSpPr>
      <dsp:spPr>
        <a:xfrm>
          <a:off x="3066570" y="2355898"/>
          <a:ext cx="636267" cy="302805"/>
        </a:xfrm>
        <a:custGeom>
          <a:avLst/>
          <a:gdLst/>
          <a:ahLst/>
          <a:cxnLst/>
          <a:rect l="0" t="0" r="0" b="0"/>
          <a:pathLst>
            <a:path>
              <a:moveTo>
                <a:pt x="636267" y="0"/>
              </a:moveTo>
              <a:lnTo>
                <a:pt x="636267" y="206353"/>
              </a:lnTo>
              <a:lnTo>
                <a:pt x="0" y="206353"/>
              </a:lnTo>
              <a:lnTo>
                <a:pt x="0" y="3028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B961D-0E1E-4F7F-BC2C-F2F33003F387}">
      <dsp:nvSpPr>
        <dsp:cNvPr id="0" name=""/>
        <dsp:cNvSpPr/>
      </dsp:nvSpPr>
      <dsp:spPr>
        <a:xfrm>
          <a:off x="3657117" y="1391953"/>
          <a:ext cx="91440" cy="3028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2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0A4DFD-3661-4B11-ACD6-14613E42B207}">
      <dsp:nvSpPr>
        <dsp:cNvPr id="0" name=""/>
        <dsp:cNvSpPr/>
      </dsp:nvSpPr>
      <dsp:spPr>
        <a:xfrm>
          <a:off x="1157767" y="2355898"/>
          <a:ext cx="636267" cy="302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353"/>
              </a:lnTo>
              <a:lnTo>
                <a:pt x="636267" y="206353"/>
              </a:lnTo>
              <a:lnTo>
                <a:pt x="636267" y="3028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FD189-3CB7-4161-8577-330EED51D285}">
      <dsp:nvSpPr>
        <dsp:cNvPr id="0" name=""/>
        <dsp:cNvSpPr/>
      </dsp:nvSpPr>
      <dsp:spPr>
        <a:xfrm>
          <a:off x="521500" y="2355898"/>
          <a:ext cx="636267" cy="302805"/>
        </a:xfrm>
        <a:custGeom>
          <a:avLst/>
          <a:gdLst/>
          <a:ahLst/>
          <a:cxnLst/>
          <a:rect l="0" t="0" r="0" b="0"/>
          <a:pathLst>
            <a:path>
              <a:moveTo>
                <a:pt x="636267" y="0"/>
              </a:moveTo>
              <a:lnTo>
                <a:pt x="636267" y="206353"/>
              </a:lnTo>
              <a:lnTo>
                <a:pt x="0" y="206353"/>
              </a:lnTo>
              <a:lnTo>
                <a:pt x="0" y="3028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6A077-93C7-4AF7-AEEB-FD03ABAAD786}">
      <dsp:nvSpPr>
        <dsp:cNvPr id="0" name=""/>
        <dsp:cNvSpPr/>
      </dsp:nvSpPr>
      <dsp:spPr>
        <a:xfrm>
          <a:off x="1157767" y="1391953"/>
          <a:ext cx="2545069" cy="302805"/>
        </a:xfrm>
        <a:custGeom>
          <a:avLst/>
          <a:gdLst/>
          <a:ahLst/>
          <a:cxnLst/>
          <a:rect l="0" t="0" r="0" b="0"/>
          <a:pathLst>
            <a:path>
              <a:moveTo>
                <a:pt x="2545069" y="0"/>
              </a:moveTo>
              <a:lnTo>
                <a:pt x="2545069" y="206353"/>
              </a:lnTo>
              <a:lnTo>
                <a:pt x="0" y="206353"/>
              </a:lnTo>
              <a:lnTo>
                <a:pt x="0" y="302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BFA23-EA5F-4B75-963B-CAE3A78D9D28}">
      <dsp:nvSpPr>
        <dsp:cNvPr id="0" name=""/>
        <dsp:cNvSpPr/>
      </dsp:nvSpPr>
      <dsp:spPr>
        <a:xfrm>
          <a:off x="2743466" y="730813"/>
          <a:ext cx="1918741" cy="661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6599B-DF89-485C-B6D9-AEBFF99073D3}">
      <dsp:nvSpPr>
        <dsp:cNvPr id="0" name=""/>
        <dsp:cNvSpPr/>
      </dsp:nvSpPr>
      <dsp:spPr>
        <a:xfrm>
          <a:off x="2859151" y="840714"/>
          <a:ext cx="1918741" cy="6611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Electronics for Experiments and DAQ</a:t>
          </a:r>
          <a:endParaRPr lang="en-US" sz="900" kern="1200" dirty="0"/>
        </a:p>
      </dsp:txBody>
      <dsp:txXfrm>
        <a:off x="2878515" y="860078"/>
        <a:ext cx="1880013" cy="622411"/>
      </dsp:txXfrm>
    </dsp:sp>
    <dsp:sp modelId="{E8CA3C00-B03B-4B1D-B9FA-858959C1610E}">
      <dsp:nvSpPr>
        <dsp:cNvPr id="0" name=""/>
        <dsp:cNvSpPr/>
      </dsp:nvSpPr>
      <dsp:spPr>
        <a:xfrm>
          <a:off x="637185" y="1694758"/>
          <a:ext cx="1041164" cy="661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F853D-4F00-4F33-8CC1-ACA284E5350C}">
      <dsp:nvSpPr>
        <dsp:cNvPr id="0" name=""/>
        <dsp:cNvSpPr/>
      </dsp:nvSpPr>
      <dsp:spPr>
        <a:xfrm>
          <a:off x="752870" y="1804659"/>
          <a:ext cx="1041164" cy="6611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Slow Control</a:t>
          </a:r>
          <a:endParaRPr lang="en-US" sz="900" kern="1200" dirty="0"/>
        </a:p>
      </dsp:txBody>
      <dsp:txXfrm>
        <a:off x="772234" y="1824023"/>
        <a:ext cx="1002436" cy="622411"/>
      </dsp:txXfrm>
    </dsp:sp>
    <dsp:sp modelId="{B4C82D4B-38E3-4399-A50E-5033C31B8764}">
      <dsp:nvSpPr>
        <dsp:cNvPr id="0" name=""/>
        <dsp:cNvSpPr/>
      </dsp:nvSpPr>
      <dsp:spPr>
        <a:xfrm>
          <a:off x="918" y="2658703"/>
          <a:ext cx="1041164" cy="661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68CD5-2230-40DE-BEDA-2472C2F458F4}">
      <dsp:nvSpPr>
        <dsp:cNvPr id="0" name=""/>
        <dsp:cNvSpPr/>
      </dsp:nvSpPr>
      <dsp:spPr>
        <a:xfrm>
          <a:off x="116603" y="2768604"/>
          <a:ext cx="1041164" cy="6611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Beckhoff</a:t>
          </a:r>
          <a:r>
            <a:rPr lang="en-US" sz="900" kern="1200" dirty="0" smtClean="0"/>
            <a:t> PLC</a:t>
          </a:r>
          <a:endParaRPr lang="en-US" sz="900" kern="1200" dirty="0"/>
        </a:p>
      </dsp:txBody>
      <dsp:txXfrm>
        <a:off x="135967" y="2787968"/>
        <a:ext cx="1002436" cy="622411"/>
      </dsp:txXfrm>
    </dsp:sp>
    <dsp:sp modelId="{5C0117FB-140A-4C54-B090-0D17E3F65823}">
      <dsp:nvSpPr>
        <dsp:cNvPr id="0" name=""/>
        <dsp:cNvSpPr/>
      </dsp:nvSpPr>
      <dsp:spPr>
        <a:xfrm>
          <a:off x="1273452" y="2658703"/>
          <a:ext cx="1041164" cy="661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29873-3D1A-4222-B9B9-26F9EBFE2874}">
      <dsp:nvSpPr>
        <dsp:cNvPr id="0" name=""/>
        <dsp:cNvSpPr/>
      </dsp:nvSpPr>
      <dsp:spPr>
        <a:xfrm>
          <a:off x="1389137" y="2768604"/>
          <a:ext cx="1041164" cy="6611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mtClean="0"/>
            <a:t>SCPI Devices</a:t>
          </a:r>
          <a:endParaRPr lang="en-US" sz="900" kern="1200" dirty="0"/>
        </a:p>
      </dsp:txBody>
      <dsp:txXfrm>
        <a:off x="1408501" y="2787968"/>
        <a:ext cx="1002436" cy="622411"/>
      </dsp:txXfrm>
    </dsp:sp>
    <dsp:sp modelId="{FDA0338B-3FF7-4BDE-AFF2-7841EEF0382B}">
      <dsp:nvSpPr>
        <dsp:cNvPr id="0" name=""/>
        <dsp:cNvSpPr/>
      </dsp:nvSpPr>
      <dsp:spPr>
        <a:xfrm>
          <a:off x="3182255" y="1694758"/>
          <a:ext cx="1041164" cy="661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AB4D3-3CA9-4D98-A328-632A4FBE7220}">
      <dsp:nvSpPr>
        <dsp:cNvPr id="0" name=""/>
        <dsp:cNvSpPr/>
      </dsp:nvSpPr>
      <dsp:spPr>
        <a:xfrm>
          <a:off x="3297940" y="1804659"/>
          <a:ext cx="1041164" cy="6611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Fast Electronics</a:t>
          </a:r>
          <a:endParaRPr lang="en-US" sz="900" kern="1200" dirty="0"/>
        </a:p>
      </dsp:txBody>
      <dsp:txXfrm>
        <a:off x="3317304" y="1824023"/>
        <a:ext cx="1002436" cy="622411"/>
      </dsp:txXfrm>
    </dsp:sp>
    <dsp:sp modelId="{A95DBBCE-88D5-4953-B1F7-296A57E771CE}">
      <dsp:nvSpPr>
        <dsp:cNvPr id="0" name=""/>
        <dsp:cNvSpPr/>
      </dsp:nvSpPr>
      <dsp:spPr>
        <a:xfrm>
          <a:off x="2545987" y="2658703"/>
          <a:ext cx="1041164" cy="661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FFA8F-C9FA-4FD5-8ECA-EF9CBFAB24DB}">
      <dsp:nvSpPr>
        <dsp:cNvPr id="0" name=""/>
        <dsp:cNvSpPr/>
      </dsp:nvSpPr>
      <dsp:spPr>
        <a:xfrm>
          <a:off x="2661672" y="2768604"/>
          <a:ext cx="1041164" cy="6611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MicroTCA</a:t>
          </a:r>
          <a:endParaRPr lang="en-US" sz="900" kern="1200" dirty="0"/>
        </a:p>
      </dsp:txBody>
      <dsp:txXfrm>
        <a:off x="2681036" y="2787968"/>
        <a:ext cx="1002436" cy="622411"/>
      </dsp:txXfrm>
    </dsp:sp>
    <dsp:sp modelId="{7BBD9076-E731-4F5E-AFD0-EE7359BED766}">
      <dsp:nvSpPr>
        <dsp:cNvPr id="0" name=""/>
        <dsp:cNvSpPr/>
      </dsp:nvSpPr>
      <dsp:spPr>
        <a:xfrm>
          <a:off x="3818522" y="2658703"/>
          <a:ext cx="1041164" cy="661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11FD5-E9E9-4B73-908A-E439B49CD4FC}">
      <dsp:nvSpPr>
        <dsp:cNvPr id="0" name=""/>
        <dsp:cNvSpPr/>
      </dsp:nvSpPr>
      <dsp:spPr>
        <a:xfrm>
          <a:off x="3934207" y="2768604"/>
          <a:ext cx="1041164" cy="6611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ATCA</a:t>
          </a:r>
          <a:endParaRPr lang="en-US" sz="900" kern="1200" dirty="0"/>
        </a:p>
      </dsp:txBody>
      <dsp:txXfrm>
        <a:off x="3953571" y="2787968"/>
        <a:ext cx="1002436" cy="622411"/>
      </dsp:txXfrm>
    </dsp:sp>
    <dsp:sp modelId="{D05851A2-5A76-40BC-B665-2B31DFDDA628}">
      <dsp:nvSpPr>
        <dsp:cNvPr id="0" name=""/>
        <dsp:cNvSpPr/>
      </dsp:nvSpPr>
      <dsp:spPr>
        <a:xfrm>
          <a:off x="5727324" y="1694758"/>
          <a:ext cx="1041164" cy="661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2CBD8-93AD-4F9F-9880-7BD18A682AB6}">
      <dsp:nvSpPr>
        <dsp:cNvPr id="0" name=""/>
        <dsp:cNvSpPr/>
      </dsp:nvSpPr>
      <dsp:spPr>
        <a:xfrm>
          <a:off x="5843009" y="1804659"/>
          <a:ext cx="1041164" cy="6611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Specialized Electronics</a:t>
          </a:r>
          <a:endParaRPr lang="en-US" sz="900" kern="1200" dirty="0"/>
        </a:p>
      </dsp:txBody>
      <dsp:txXfrm>
        <a:off x="5862373" y="1824023"/>
        <a:ext cx="1002436" cy="622411"/>
      </dsp:txXfrm>
    </dsp:sp>
    <dsp:sp modelId="{C5446818-1FE1-477F-96AB-C640F7A7DBE1}">
      <dsp:nvSpPr>
        <dsp:cNvPr id="0" name=""/>
        <dsp:cNvSpPr/>
      </dsp:nvSpPr>
      <dsp:spPr>
        <a:xfrm>
          <a:off x="5091057" y="2658703"/>
          <a:ext cx="1041164" cy="661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2732F-3649-42D5-89E5-150C303D299D}">
      <dsp:nvSpPr>
        <dsp:cNvPr id="0" name=""/>
        <dsp:cNvSpPr/>
      </dsp:nvSpPr>
      <dsp:spPr>
        <a:xfrm>
          <a:off x="5206742" y="2768604"/>
          <a:ext cx="1041164" cy="6611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Integrated Detectors</a:t>
          </a:r>
          <a:endParaRPr lang="en-US" sz="900" kern="1200" dirty="0"/>
        </a:p>
      </dsp:txBody>
      <dsp:txXfrm>
        <a:off x="5226106" y="2787968"/>
        <a:ext cx="1002436" cy="622411"/>
      </dsp:txXfrm>
    </dsp:sp>
    <dsp:sp modelId="{9C971225-5F41-4234-8B8F-C4B78A8208CE}">
      <dsp:nvSpPr>
        <dsp:cNvPr id="0" name=""/>
        <dsp:cNvSpPr/>
      </dsp:nvSpPr>
      <dsp:spPr>
        <a:xfrm>
          <a:off x="6363592" y="2658703"/>
          <a:ext cx="1041164" cy="661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D1EFF6-B576-4940-BE5A-34BD69155F3F}">
      <dsp:nvSpPr>
        <dsp:cNvPr id="0" name=""/>
        <dsp:cNvSpPr/>
      </dsp:nvSpPr>
      <dsp:spPr>
        <a:xfrm>
          <a:off x="6479277" y="2768604"/>
          <a:ext cx="1041164" cy="6611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Devices not available in </a:t>
          </a:r>
          <a:r>
            <a:rPr lang="en-US" sz="900" kern="1200" dirty="0" err="1" smtClean="0"/>
            <a:t>MicroTCA</a:t>
          </a:r>
          <a:r>
            <a:rPr lang="en-US" sz="900" kern="1200" dirty="0" smtClean="0"/>
            <a:t>/ATCA</a:t>
          </a:r>
          <a:endParaRPr lang="en-US" sz="900" kern="1200" dirty="0"/>
        </a:p>
      </dsp:txBody>
      <dsp:txXfrm>
        <a:off x="6498641" y="2787968"/>
        <a:ext cx="1002436" cy="6224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04DD7-03F0-428E-8CBD-733369883831}">
      <dsp:nvSpPr>
        <dsp:cNvPr id="0" name=""/>
        <dsp:cNvSpPr/>
      </dsp:nvSpPr>
      <dsp:spPr>
        <a:xfrm>
          <a:off x="1364981" y="348"/>
          <a:ext cx="1136541" cy="7387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Time-to-Digital Conversion</a:t>
          </a:r>
          <a:endParaRPr lang="en-US" sz="1200" kern="1200" dirty="0"/>
        </a:p>
      </dsp:txBody>
      <dsp:txXfrm>
        <a:off x="1401044" y="36411"/>
        <a:ext cx="1064415" cy="666625"/>
      </dsp:txXfrm>
    </dsp:sp>
    <dsp:sp modelId="{048FA229-BD4B-46E4-8755-C56505FC87DB}">
      <dsp:nvSpPr>
        <dsp:cNvPr id="0" name=""/>
        <dsp:cNvSpPr/>
      </dsp:nvSpPr>
      <dsp:spPr>
        <a:xfrm>
          <a:off x="946555" y="369724"/>
          <a:ext cx="1973394" cy="1973394"/>
        </a:xfrm>
        <a:custGeom>
          <a:avLst/>
          <a:gdLst/>
          <a:ahLst/>
          <a:cxnLst/>
          <a:rect l="0" t="0" r="0" b="0"/>
          <a:pathLst>
            <a:path>
              <a:moveTo>
                <a:pt x="1563252" y="185975"/>
              </a:moveTo>
              <a:arcTo wR="986697" hR="986697" stAng="18345335" swAng="365230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7B966A-89CD-4E50-8071-C301EED8BE91}">
      <dsp:nvSpPr>
        <dsp:cNvPr id="0" name=""/>
        <dsp:cNvSpPr/>
      </dsp:nvSpPr>
      <dsp:spPr>
        <a:xfrm>
          <a:off x="2219486" y="1480394"/>
          <a:ext cx="1136541" cy="7387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Single-Shot Spectrum Compression</a:t>
          </a:r>
          <a:endParaRPr lang="en-US" sz="1200" kern="1200" dirty="0"/>
        </a:p>
      </dsp:txBody>
      <dsp:txXfrm>
        <a:off x="2255549" y="1516457"/>
        <a:ext cx="1064415" cy="666625"/>
      </dsp:txXfrm>
    </dsp:sp>
    <dsp:sp modelId="{5507AEFD-AD07-4A26-9BE3-E51303DD0C19}">
      <dsp:nvSpPr>
        <dsp:cNvPr id="0" name=""/>
        <dsp:cNvSpPr/>
      </dsp:nvSpPr>
      <dsp:spPr>
        <a:xfrm>
          <a:off x="946555" y="369724"/>
          <a:ext cx="1973394" cy="1973394"/>
        </a:xfrm>
        <a:custGeom>
          <a:avLst/>
          <a:gdLst/>
          <a:ahLst/>
          <a:cxnLst/>
          <a:rect l="0" t="0" r="0" b="0"/>
          <a:pathLst>
            <a:path>
              <a:moveTo>
                <a:pt x="1457130" y="1854028"/>
              </a:moveTo>
              <a:arcTo wR="986697" hR="986697" stAng="3691496" swAng="341700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A04A2-306C-4058-B8A2-7CB5E5769686}">
      <dsp:nvSpPr>
        <dsp:cNvPr id="0" name=""/>
        <dsp:cNvSpPr/>
      </dsp:nvSpPr>
      <dsp:spPr>
        <a:xfrm>
          <a:off x="510477" y="1480394"/>
          <a:ext cx="1136541" cy="7387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Pulse energy Detection</a:t>
          </a:r>
          <a:endParaRPr lang="en-US" sz="1200" kern="1200" dirty="0"/>
        </a:p>
      </dsp:txBody>
      <dsp:txXfrm>
        <a:off x="546540" y="1516457"/>
        <a:ext cx="1064415" cy="666625"/>
      </dsp:txXfrm>
    </dsp:sp>
    <dsp:sp modelId="{31D0648B-2B3C-4AAD-944D-9940335DEE39}">
      <dsp:nvSpPr>
        <dsp:cNvPr id="0" name=""/>
        <dsp:cNvSpPr/>
      </dsp:nvSpPr>
      <dsp:spPr>
        <a:xfrm>
          <a:off x="946555" y="369724"/>
          <a:ext cx="1973394" cy="1973394"/>
        </a:xfrm>
        <a:custGeom>
          <a:avLst/>
          <a:gdLst/>
          <a:ahLst/>
          <a:cxnLst/>
          <a:rect l="0" t="0" r="0" b="0"/>
          <a:pathLst>
            <a:path>
              <a:moveTo>
                <a:pt x="6593" y="1100572"/>
              </a:moveTo>
              <a:arcTo wR="986697" hR="986697" stAng="10402361" swAng="365230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594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pPr>
              <a:defRPr/>
            </a:pPr>
            <a:fld id="{391DEF43-BDE6-45E0-AD52-317CC3D6B44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8670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804763" indent="-309524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238098" indent="-24762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733337" indent="-24762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228576" indent="-24762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723815" indent="-24762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3219054" indent="-24762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714293" indent="-24762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4209532" indent="-24762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9C85DA51-8276-40FA-A173-AA82929E4AE0}" type="slidenum">
              <a:rPr lang="de-DE" sz="1300"/>
              <a:pPr/>
              <a:t>1</a:t>
            </a:fld>
            <a:endParaRPr lang="de-DE" sz="1300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9048" tIns="49524" rIns="99048" bIns="49524"/>
          <a:lstStyle/>
          <a:p>
            <a:pPr marL="247620" indent="-247620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How to edit the title slide</a:t>
            </a:r>
          </a:p>
          <a:p>
            <a:pPr marL="247620" indent="-247620" eaLnBrk="1" hangingPunct="1">
              <a:spcBef>
                <a:spcPct val="0"/>
              </a:spcBef>
              <a:spcAft>
                <a:spcPct val="20000"/>
              </a:spcAft>
            </a:pPr>
            <a:endParaRPr lang="en-GB"/>
          </a:p>
          <a:p>
            <a:pPr marL="247620" indent="-24762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/>
              <a:t>  Upper area: </a:t>
            </a:r>
            <a:r>
              <a:rPr lang="en-GB" b="1"/>
              <a:t>Title</a:t>
            </a:r>
            <a:r>
              <a:rPr lang="en-GB"/>
              <a:t> of your talk, max. 2 rows of the defined size (55 pt)</a:t>
            </a:r>
          </a:p>
          <a:p>
            <a:pPr marL="247620" indent="-24762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/>
              <a:t>  Lower area </a:t>
            </a:r>
            <a:r>
              <a:rPr lang="en-GB" b="1"/>
              <a:t>(subtitle):</a:t>
            </a:r>
            <a:r>
              <a:rPr lang="en-GB"/>
              <a:t> Conference/meeting/workshop, location, date, </a:t>
            </a:r>
            <a:br>
              <a:rPr lang="en-GB"/>
            </a:br>
            <a:r>
              <a:rPr lang="en-GB"/>
              <a:t>  your name and affiliation, </a:t>
            </a:r>
            <a:br>
              <a:rPr lang="en-GB"/>
            </a:br>
            <a:r>
              <a:rPr lang="en-GB"/>
              <a:t>  max. 4 rows of the defined size (32 pt)</a:t>
            </a:r>
          </a:p>
          <a:p>
            <a:pPr marL="247620" indent="-24762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/>
              <a:t> Change the </a:t>
            </a:r>
            <a:r>
              <a:rPr lang="en-GB" b="1"/>
              <a:t>partner logos</a:t>
            </a:r>
            <a:r>
              <a:rPr lang="en-GB"/>
              <a:t> or add others in the last row.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4210329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FA2E9-BDCC-4824-B19C-D68BC41D77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8th April 2014 | 3rd XFEL Collaboration Meeting | Controls Session | Patrick Gessler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63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336B3-A919-4CA5-8CA8-6B79872342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8th April 2014 | 3rd XFEL Collaboration Meeting | Controls Session | Patrick Gessler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31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776AD-DE56-4CF6-8119-DE529B1CB6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8th April 2014 | 3rd XFEL Collaboration Meeting | Controls Session | Patrick Gessler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721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3F817-D6CE-4B05-A953-ED5D076651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8th April 2014 | 3rd XFEL Collaboration Meeting | Controls Session | Patrick Gessler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06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DA16C-90BC-4882-B118-3B1672BE27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8th April 2014 | 3rd XFEL Collaboration Meeting | Controls Session | Patrick Gessler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717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AB012-324F-43B9-89EC-C0088ACAA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8th April 2014 | 3rd XFEL Collaboration Meeting | Controls Session | Patrick Gessler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622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6E233-7969-4071-A589-C558B002A3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8th April 2014 | 3rd XFEL Collaboration Meeting | Controls Session | Patrick Gessler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045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3911A-5664-488A-B39C-EFB5B4A3E4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8th April 2014 | 3rd XFEL Collaboration Meeting | Controls Session | Patrick Gessler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22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5AE93-325C-470D-B7D9-F9A1216F25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8th April 2014 | 3rd XFEL Collaboration Meeting | Controls Session | Patrick Gessler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93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062A7-ABC0-43A4-BBA8-DBFF119C2E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8th April 2014 | 3rd XFEL Collaboration Meeting | Controls Session | Patrick Gessler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637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>
              <a:defRPr/>
            </a:pPr>
            <a:fld id="{AFB1581B-33CF-44BF-9943-4559837EA3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8th April 2014 | 3rd XFEL Collaboration Meeting | Controls Session | Patrick Gessler</a:t>
            </a:r>
            <a:endParaRPr lang="en-GB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1031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033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FPGA and electronics developments for experiment detector and DAQ systems</a:t>
            </a:r>
            <a:endParaRPr lang="en-GB" sz="1000" dirty="0" smtClean="0">
              <a:solidFill>
                <a:schemeClr val="bg1"/>
              </a:solidFill>
            </a:endParaRPr>
          </a:p>
        </p:txBody>
      </p:sp>
      <p:pic>
        <p:nvPicPr>
          <p:cNvPr id="1034" name="Picture 127" descr="logo-XFEL_rgb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3" name="Picture 9" descr="http://www.keele.ac.uk/media/keeleuniversity/graduateschool/images/fp7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0" y="6516688"/>
            <a:ext cx="335541" cy="26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7" descr="Helmholtz_Logo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438" y="6514978"/>
            <a:ext cx="584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726" y="651021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46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45.wmf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533400" y="1460731"/>
            <a:ext cx="8134138" cy="1844675"/>
          </a:xfrm>
        </p:spPr>
        <p:txBody>
          <a:bodyPr/>
          <a:lstStyle/>
          <a:p>
            <a:pPr eaLnBrk="1" hangingPunct="1"/>
            <a:r>
              <a:rPr lang="en-US" sz="3600" dirty="0"/>
              <a:t>FPGA and electronics developments for experiment detector and DAQ systems</a:t>
            </a:r>
            <a:endParaRPr lang="en-US" sz="3600" dirty="0" smtClean="0"/>
          </a:p>
        </p:txBody>
      </p:sp>
      <p:pic>
        <p:nvPicPr>
          <p:cNvPr id="7" name="Picture 121" descr="DESY-Logo-cyan-RGB_Hintergrund wei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1" descr="DESY-Logo-cyan-RGB_Hintergrund wei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http://www.keele.ac.uk/media/keeleuniversity/graduateschool/images/fp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0" y="6516688"/>
            <a:ext cx="335541" cy="26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7" descr="Helmholtz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438" y="6514978"/>
            <a:ext cx="584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1" descr="DESY-Logo-cyan-RGB_Hintergrund weis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726" y="651021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23400" y="4124335"/>
            <a:ext cx="72834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 sz="320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GB" sz="2800" dirty="0" smtClean="0"/>
              <a:t>Patrick Gessler</a:t>
            </a:r>
          </a:p>
          <a:p>
            <a:pPr eaLnBrk="1" hangingPunct="1"/>
            <a:endParaRPr lang="en-GB" sz="1800" dirty="0" smtClean="0"/>
          </a:p>
          <a:p>
            <a:pPr eaLnBrk="1" hangingPunct="1"/>
            <a:r>
              <a:rPr lang="en-GB" sz="1800" dirty="0" smtClean="0"/>
              <a:t>for</a:t>
            </a:r>
          </a:p>
          <a:p>
            <a:pPr eaLnBrk="1" hangingPunct="1"/>
            <a:r>
              <a:rPr lang="en-GB" sz="1800" dirty="0" smtClean="0"/>
              <a:t>Detector Developments (WP75) </a:t>
            </a:r>
            <a:r>
              <a:rPr lang="en-GB" sz="1800" dirty="0" smtClean="0"/>
              <a:t>and </a:t>
            </a:r>
            <a:r>
              <a:rPr lang="en-GB" sz="1800" dirty="0" smtClean="0"/>
              <a:t>Data Acquisition (WP76)</a:t>
            </a:r>
          </a:p>
          <a:p>
            <a:pPr eaLnBrk="1" hangingPunct="1"/>
            <a:r>
              <a:rPr lang="en-GB" sz="1800" dirty="0" smtClean="0"/>
              <a:t>European XFEL GmbH</a:t>
            </a:r>
          </a:p>
          <a:p>
            <a:pPr eaLnBrk="1" hangingPunct="1"/>
            <a:endParaRPr lang="en-GB" sz="2800" dirty="0" smtClean="0"/>
          </a:p>
          <a:p>
            <a:pPr eaLnBrk="1" hangingPunct="1"/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776AD-DE56-4CF6-8119-DE529B1CB6E8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8th April 2014 | 3rd XFEL Collaboration Meeting | Controls Session | Patrick Gessler</a:t>
            </a:r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69" y="1310806"/>
            <a:ext cx="2697235" cy="176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 bwMode="auto">
          <a:xfrm>
            <a:off x="2991917" y="1909267"/>
            <a:ext cx="482803" cy="534010"/>
          </a:xfrm>
          <a:prstGeom prst="rightArrow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" name="Folded Corner 7"/>
          <p:cNvSpPr/>
          <p:nvPr/>
        </p:nvSpPr>
        <p:spPr bwMode="auto">
          <a:xfrm>
            <a:off x="2720493" y="4149214"/>
            <a:ext cx="754227" cy="473992"/>
          </a:xfrm>
          <a:prstGeom prst="foldedCorner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XML</a:t>
            </a:r>
            <a:r>
              <a:rPr kumimoji="0" lang="en-US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FILES</a:t>
            </a:r>
          </a:p>
        </p:txBody>
      </p:sp>
      <p:sp>
        <p:nvSpPr>
          <p:cNvPr id="9" name="Folded Corner 8"/>
          <p:cNvSpPr/>
          <p:nvPr/>
        </p:nvSpPr>
        <p:spPr bwMode="auto">
          <a:xfrm>
            <a:off x="3774888" y="1939276"/>
            <a:ext cx="899525" cy="473992"/>
          </a:xfrm>
          <a:prstGeom prst="foldedCorner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Firmware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en-US" sz="1100" b="1" dirty="0" smtClean="0"/>
              <a:t>Image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094" y="1949499"/>
            <a:ext cx="11942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ight Arrow 10"/>
          <p:cNvSpPr/>
          <p:nvPr/>
        </p:nvSpPr>
        <p:spPr bwMode="auto">
          <a:xfrm>
            <a:off x="4929226" y="1909267"/>
            <a:ext cx="482803" cy="534010"/>
          </a:xfrm>
          <a:prstGeom prst="rightArrow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3074" name="Picture 2" descr="http://www.pantechsolutions.net/images/stories/k2-tutorials/xilinx-platform-cable-us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251" y="1922170"/>
            <a:ext cx="1070767" cy="52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eft-Right Arrow 11"/>
          <p:cNvSpPr/>
          <p:nvPr/>
        </p:nvSpPr>
        <p:spPr bwMode="auto">
          <a:xfrm>
            <a:off x="6561734" y="2152913"/>
            <a:ext cx="497434" cy="220788"/>
          </a:xfrm>
          <a:prstGeom prst="left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3" name="Bent-Up Arrow 12"/>
          <p:cNvSpPr/>
          <p:nvPr/>
        </p:nvSpPr>
        <p:spPr bwMode="auto">
          <a:xfrm rot="5400000">
            <a:off x="1184422" y="3517971"/>
            <a:ext cx="1325330" cy="885140"/>
          </a:xfrm>
          <a:prstGeom prst="bentUpArrow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15" name="Picture 6" descr="http://releaselogger.org/wp-content/uploads/2012/05/xilinx-ise-design-suite-v14-1-iso-tbe-linu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87" y="3074155"/>
            <a:ext cx="795617" cy="51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104791" y="1671129"/>
            <a:ext cx="20998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000" dirty="0" smtClean="0"/>
              <a:t>Programming Path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5236468" y="2786326"/>
            <a:ext cx="15434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000" dirty="0" smtClean="0"/>
              <a:t>Communication Path</a:t>
            </a:r>
          </a:p>
          <a:p>
            <a:pPr algn="ctr">
              <a:buNone/>
            </a:pPr>
            <a:r>
              <a:rPr lang="en-US" sz="1000" dirty="0" smtClean="0"/>
              <a:t>(e.g. </a:t>
            </a:r>
            <a:r>
              <a:rPr lang="en-US" sz="1000" dirty="0" err="1" smtClean="0"/>
              <a:t>PCIe</a:t>
            </a:r>
            <a:r>
              <a:rPr lang="en-US" sz="1000" dirty="0" smtClean="0"/>
              <a:t>, Ethernet,..)</a:t>
            </a:r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2093111" y="4739436"/>
            <a:ext cx="179760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 algn="ctr">
              <a:buNone/>
            </a:pPr>
            <a:r>
              <a:rPr lang="en-US" sz="1200" b="1" dirty="0" smtClean="0"/>
              <a:t>User Registers and Memories Description</a:t>
            </a:r>
          </a:p>
        </p:txBody>
      </p:sp>
      <p:pic>
        <p:nvPicPr>
          <p:cNvPr id="3075" name="Picture 3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1" y="3304888"/>
            <a:ext cx="1795462" cy="18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ight Arrow 20"/>
          <p:cNvSpPr/>
          <p:nvPr/>
        </p:nvSpPr>
        <p:spPr bwMode="auto">
          <a:xfrm>
            <a:off x="3774888" y="4105323"/>
            <a:ext cx="482803" cy="534010"/>
          </a:xfrm>
          <a:prstGeom prst="rightArrow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6" name="Left-Up Arrow 15"/>
          <p:cNvSpPr/>
          <p:nvPr/>
        </p:nvSpPr>
        <p:spPr bwMode="auto">
          <a:xfrm rot="10800000">
            <a:off x="4981651" y="2521000"/>
            <a:ext cx="1975104" cy="776876"/>
          </a:xfrm>
          <a:prstGeom prst="leftUpArrow">
            <a:avLst>
              <a:gd name="adj1" fmla="val 13701"/>
              <a:gd name="adj2" fmla="val 19350"/>
              <a:gd name="adj3" fmla="val 24058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13224" y="5138451"/>
            <a:ext cx="179760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 algn="ctr">
              <a:buNone/>
            </a:pPr>
            <a:r>
              <a:rPr lang="en-US" sz="1200" b="1" dirty="0" smtClean="0"/>
              <a:t>Control System Software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02183" y="5827621"/>
            <a:ext cx="6810451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This system allows </a:t>
            </a:r>
            <a:r>
              <a:rPr lang="en-US" b="1" dirty="0" smtClean="0"/>
              <a:t>automatic</a:t>
            </a:r>
            <a:r>
              <a:rPr lang="en-US" dirty="0" smtClean="0"/>
              <a:t> detection of installed firmware and loads </a:t>
            </a:r>
            <a:r>
              <a:rPr lang="en-US" b="1" dirty="0" smtClean="0"/>
              <a:t>correct</a:t>
            </a:r>
            <a:r>
              <a:rPr lang="en-US" dirty="0" smtClean="0"/>
              <a:t> XML files with Register und Memory descriptions</a:t>
            </a:r>
            <a:endParaRPr lang="en-US" dirty="0"/>
          </a:p>
        </p:txBody>
      </p:sp>
      <p:sp>
        <p:nvSpPr>
          <p:cNvPr id="24" name="Bent-Up Arrow 23"/>
          <p:cNvSpPr/>
          <p:nvPr/>
        </p:nvSpPr>
        <p:spPr bwMode="auto">
          <a:xfrm rot="5400000">
            <a:off x="3722797" y="2931409"/>
            <a:ext cx="1325330" cy="577902"/>
          </a:xfrm>
          <a:prstGeom prst="bentUpArrow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1576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instein field equ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334" y="1985010"/>
            <a:ext cx="2688850" cy="107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FPGA Algorithm Development</a:t>
            </a:r>
            <a:endParaRPr lang="en-US" dirty="0"/>
          </a:p>
        </p:txBody>
      </p:sp>
      <p:pic>
        <p:nvPicPr>
          <p:cNvPr id="3074" name="Picture 2" descr="http://www.teachers.ab.ca/SiteCollectionDocuments/ATA/Quick%20Links/Publications/The%20ATA%20News/Volume%2041/Number%2010/cartoon41-10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254" y="1237161"/>
            <a:ext cx="3490580" cy="239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ular Callout 7"/>
          <p:cNvSpPr/>
          <p:nvPr/>
        </p:nvSpPr>
        <p:spPr bwMode="auto">
          <a:xfrm>
            <a:off x="5348334" y="1325880"/>
            <a:ext cx="2515506" cy="1589442"/>
          </a:xfrm>
          <a:prstGeom prst="wedgeRectCallout">
            <a:avLst>
              <a:gd name="adj1" fmla="val -67695"/>
              <a:gd name="adj2" fmla="val -19490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The FPGA 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should bend time and space according to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944" y="3662917"/>
            <a:ext cx="801748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/>
            <a:r>
              <a:rPr lang="en-US" sz="2000" dirty="0"/>
              <a:t>FPGA programming is time intensive and requires </a:t>
            </a:r>
            <a:r>
              <a:rPr lang="en-US" sz="2000" dirty="0" smtClean="0"/>
              <a:t>specialists, however </a:t>
            </a:r>
            <a:r>
              <a:rPr lang="en-US" sz="2000" b="1" dirty="0"/>
              <a:t>most applications and algorithms are </a:t>
            </a:r>
            <a:r>
              <a:rPr lang="en-US" sz="2000" b="1" dirty="0" smtClean="0"/>
              <a:t>conceptualized by </a:t>
            </a:r>
            <a:r>
              <a:rPr lang="en-US" sz="2000" b="1" dirty="0"/>
              <a:t>users unfamiliar with FPGA </a:t>
            </a:r>
            <a:r>
              <a:rPr lang="en-US" sz="2000" b="1" dirty="0" smtClean="0"/>
              <a:t>programming</a:t>
            </a:r>
            <a:r>
              <a:rPr lang="en-US" sz="2000" dirty="0" smtClean="0"/>
              <a:t>. </a:t>
            </a:r>
          </a:p>
          <a:p>
            <a:pPr marL="342900" lvl="1" indent="-342900"/>
            <a:r>
              <a:rPr lang="en-US" sz="2000" dirty="0"/>
              <a:t>For the European XFEL, a high level FPGA </a:t>
            </a:r>
            <a:r>
              <a:rPr lang="en-US" sz="2000" dirty="0" smtClean="0"/>
              <a:t>framework is </a:t>
            </a:r>
            <a:r>
              <a:rPr lang="en-US" sz="2000" dirty="0"/>
              <a:t>being developed that allows for users with no prior </a:t>
            </a:r>
            <a:r>
              <a:rPr lang="en-US" sz="2000" dirty="0" smtClean="0"/>
              <a:t>HDL knowledge </a:t>
            </a:r>
            <a:r>
              <a:rPr lang="en-US" sz="2000" dirty="0"/>
              <a:t>to develop their algorithm modules which </a:t>
            </a:r>
            <a:r>
              <a:rPr lang="en-US" sz="2000" dirty="0" smtClean="0"/>
              <a:t>can be </a:t>
            </a:r>
            <a:r>
              <a:rPr lang="en-US" sz="2000" dirty="0"/>
              <a:t>integrated in a top VHDL project.</a:t>
            </a:r>
            <a:endParaRPr lang="en-US" sz="20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April 2014 | 3rd XFEL Collaboration Meeting | Controls Session | Patrick Gessler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D5843-27A7-4AD0-A208-81EC2649CC0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79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Simulink/</a:t>
            </a:r>
            <a:r>
              <a:rPr lang="en-US" dirty="0" err="1" smtClean="0"/>
              <a:t>SysGen</a:t>
            </a:r>
            <a:r>
              <a:rPr lang="en-US" dirty="0" smtClean="0"/>
              <a:t> based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776AD-DE56-4CF6-8119-DE529B1CB6E8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8th April 2014 | 3rd XFEL Collaboration Meeting | Controls Session | Patrick Gessler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76" y="1896471"/>
            <a:ext cx="5660168" cy="254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644" y="1107300"/>
            <a:ext cx="2162594" cy="2059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3591763" y="1989735"/>
            <a:ext cx="2531059" cy="1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677" y="4647859"/>
            <a:ext cx="2194561" cy="144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Arrow Connector 15"/>
          <p:cNvCxnSpPr/>
          <p:nvPr/>
        </p:nvCxnSpPr>
        <p:spPr bwMode="auto">
          <a:xfrm>
            <a:off x="4556150" y="4345229"/>
            <a:ext cx="1500836" cy="950976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76" y="4495229"/>
            <a:ext cx="1773022" cy="178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Arrow Connector 19"/>
          <p:cNvCxnSpPr/>
          <p:nvPr/>
        </p:nvCxnSpPr>
        <p:spPr bwMode="auto">
          <a:xfrm flipH="1">
            <a:off x="2327498" y="4345229"/>
            <a:ext cx="603458" cy="585216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97633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under test and development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988738"/>
              </p:ext>
            </p:extLst>
          </p:nvPr>
        </p:nvGraphicFramePr>
        <p:xfrm>
          <a:off x="2983919" y="1894421"/>
          <a:ext cx="3866505" cy="2479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776AD-DE56-4CF6-8119-DE529B1CB6E8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8th April 2014 | 3rd XFEL Collaboration Meeting | Controls Session | Patrick Gessler</a:t>
            </a:r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4483998"/>
            <a:ext cx="1775117" cy="120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87" y="4483998"/>
            <a:ext cx="3178389" cy="163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4265" y="6120364"/>
            <a:ext cx="3314700" cy="2308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Tests done at Petra III with XFEL </a:t>
            </a:r>
            <a:r>
              <a:rPr lang="en-US" dirty="0" smtClean="0"/>
              <a:t>WP81</a:t>
            </a:r>
            <a:r>
              <a:rPr lang="en-US" dirty="0" smtClean="0"/>
              <a:t>, </a:t>
            </a:r>
            <a:r>
              <a:rPr lang="en-US" dirty="0" smtClean="0"/>
              <a:t>P01 and P11 groups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847" y="3141775"/>
            <a:ext cx="2345091" cy="145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845" y="4563992"/>
            <a:ext cx="2345091" cy="145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56986" y="6009015"/>
            <a:ext cx="2967952" cy="397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/>
              <a:t>Measurements done </a:t>
            </a:r>
            <a:r>
              <a:rPr lang="en-US" dirty="0" smtClean="0"/>
              <a:t>at </a:t>
            </a:r>
            <a:r>
              <a:rPr lang="en-US" dirty="0" smtClean="0"/>
              <a:t>FLASH and </a:t>
            </a:r>
            <a:r>
              <a:rPr lang="en-US" dirty="0" err="1" smtClean="0"/>
              <a:t>Fermi@Elettra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with </a:t>
            </a:r>
            <a:r>
              <a:rPr lang="en-US" dirty="0" smtClean="0"/>
              <a:t>XFEL </a:t>
            </a:r>
            <a:r>
              <a:rPr lang="en-US" dirty="0" smtClean="0"/>
              <a:t>WP74, WP85 </a:t>
            </a:r>
            <a:r>
              <a:rPr lang="en-US" dirty="0" smtClean="0"/>
              <a:t>and </a:t>
            </a:r>
            <a:r>
              <a:rPr lang="en-US" dirty="0" smtClean="0"/>
              <a:t>Petra III P04 </a:t>
            </a:r>
            <a:r>
              <a:rPr lang="en-US" dirty="0" smtClean="0"/>
              <a:t>groups</a:t>
            </a:r>
            <a:endParaRPr lang="en-US" dirty="0"/>
          </a:p>
        </p:txBody>
      </p:sp>
      <p:pic>
        <p:nvPicPr>
          <p:cNvPr id="13" name="Picture 5" descr="C:\Users\gessler\Pictures\Photo Stream\My Photo Stream\IMG_054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420" y="1514246"/>
            <a:ext cx="2108572" cy="157492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196757"/>
            <a:ext cx="3039074" cy="2321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56032" y="3522318"/>
            <a:ext cx="289893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/>
              <a:t>Measurements done </a:t>
            </a:r>
            <a:r>
              <a:rPr lang="en-US" dirty="0" smtClean="0"/>
              <a:t>at </a:t>
            </a:r>
            <a:r>
              <a:rPr lang="en-US" dirty="0" smtClean="0"/>
              <a:t>Petra III with P01 group and C. </a:t>
            </a:r>
            <a:r>
              <a:rPr lang="en-US" dirty="0" err="1" smtClean="0"/>
              <a:t>Strohm</a:t>
            </a:r>
            <a:endParaRPr lang="en-US" dirty="0"/>
          </a:p>
        </p:txBody>
      </p:sp>
      <p:sp>
        <p:nvSpPr>
          <p:cNvPr id="14" name="Right Brace 13"/>
          <p:cNvSpPr/>
          <p:nvPr/>
        </p:nvSpPr>
        <p:spPr bwMode="auto">
          <a:xfrm>
            <a:off x="3247949" y="1196757"/>
            <a:ext cx="147766" cy="2775397"/>
          </a:xfrm>
          <a:prstGeom prst="rightBrace">
            <a:avLst>
              <a:gd name="adj1" fmla="val 8333"/>
              <a:gd name="adj2" fmla="val 37085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7" name="Right Brace 16"/>
          <p:cNvSpPr/>
          <p:nvPr/>
        </p:nvSpPr>
        <p:spPr bwMode="auto">
          <a:xfrm rot="16200000">
            <a:off x="2555532" y="1882151"/>
            <a:ext cx="137505" cy="5016789"/>
          </a:xfrm>
          <a:prstGeom prst="rightBrace">
            <a:avLst>
              <a:gd name="adj1" fmla="val 8333"/>
              <a:gd name="adj2" fmla="val 78642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8" name="Right Brace 17"/>
          <p:cNvSpPr/>
          <p:nvPr/>
        </p:nvSpPr>
        <p:spPr bwMode="auto">
          <a:xfrm rot="10800000">
            <a:off x="6487114" y="1514246"/>
            <a:ext cx="147767" cy="4402926"/>
          </a:xfrm>
          <a:prstGeom prst="rightBrace">
            <a:avLst>
              <a:gd name="adj1" fmla="val 8333"/>
              <a:gd name="adj2" fmla="val 4904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0283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259763" cy="4459287"/>
          </a:xfrm>
        </p:spPr>
        <p:txBody>
          <a:bodyPr/>
          <a:lstStyle/>
          <a:p>
            <a:r>
              <a:rPr lang="en-US" sz="2000" dirty="0" smtClean="0"/>
              <a:t>Electronic standards are defined and used in many applications</a:t>
            </a:r>
          </a:p>
          <a:p>
            <a:pPr lvl="1"/>
            <a:r>
              <a:rPr lang="en-US" sz="2000" dirty="0" smtClean="0"/>
              <a:t>MicroTCA.4 standard used as by the machine groups</a:t>
            </a:r>
          </a:p>
          <a:p>
            <a:r>
              <a:rPr lang="en-US" sz="2000" dirty="0" smtClean="0"/>
              <a:t>Firmware had been developed</a:t>
            </a:r>
          </a:p>
          <a:p>
            <a:pPr lvl="1"/>
            <a:r>
              <a:rPr lang="en-US" sz="2000" dirty="0" err="1" smtClean="0"/>
              <a:t>Beckhoff</a:t>
            </a:r>
            <a:r>
              <a:rPr lang="en-US" sz="2000" dirty="0" smtClean="0"/>
              <a:t> f/w Framework in place and further features and improvements under work</a:t>
            </a:r>
          </a:p>
          <a:p>
            <a:pPr lvl="1"/>
            <a:r>
              <a:rPr lang="en-US" sz="2000" dirty="0" smtClean="0"/>
              <a:t>Start-up projects for all used </a:t>
            </a:r>
            <a:r>
              <a:rPr lang="en-US" sz="2000" dirty="0" err="1" smtClean="0"/>
              <a:t>MicroTCA</a:t>
            </a:r>
            <a:r>
              <a:rPr lang="en-US" sz="2000" dirty="0" smtClean="0"/>
              <a:t> modules available</a:t>
            </a:r>
          </a:p>
          <a:p>
            <a:pPr lvl="1"/>
            <a:r>
              <a:rPr lang="en-US" sz="2000" dirty="0" smtClean="0"/>
              <a:t>Collaboration between DESY/XFEL related to f/w and s/w interfacing</a:t>
            </a:r>
          </a:p>
          <a:p>
            <a:r>
              <a:rPr lang="en-US" sz="2000" dirty="0" smtClean="0"/>
              <a:t>High-Level FPGA Programming based on Simulink/</a:t>
            </a:r>
            <a:r>
              <a:rPr lang="en-US" sz="2000" dirty="0" err="1" smtClean="0"/>
              <a:t>SysGen</a:t>
            </a:r>
            <a:endParaRPr lang="en-US" sz="2000" dirty="0" smtClean="0"/>
          </a:p>
          <a:p>
            <a:pPr lvl="1"/>
            <a:r>
              <a:rPr lang="en-US" sz="2000" dirty="0"/>
              <a:t>Many applications already </a:t>
            </a:r>
            <a:r>
              <a:rPr lang="en-US" sz="2000" dirty="0" smtClean="0"/>
              <a:t>implemented</a:t>
            </a:r>
          </a:p>
          <a:p>
            <a:pPr lvl="1"/>
            <a:r>
              <a:rPr lang="en-US" sz="2000" dirty="0" smtClean="0"/>
              <a:t>Release planned for late summer</a:t>
            </a:r>
          </a:p>
          <a:p>
            <a:pPr lvl="1"/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776AD-DE56-4CF6-8119-DE529B1CB6E8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8th April 2014 | 3rd XFEL Collaboration Meeting | Controls Session | Patrick Gessler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032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776AD-DE56-4CF6-8119-DE529B1CB6E8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8th April 2014 | 3rd XFEL Collaboration Meeting | Controls Session | Patrick Gessler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904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Spare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13F817-D6CE-4B05-A953-ED5D0766518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8th April 2014 | 3rd XFEL Collaboration Meeting | Controls Session | Patrick Gessler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990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into </a:t>
            </a:r>
            <a:r>
              <a:rPr lang="en-US" dirty="0" err="1" smtClean="0"/>
              <a:t>MicroTCA</a:t>
            </a:r>
            <a:r>
              <a:rPr lang="en-US" dirty="0" smtClean="0"/>
              <a:t> –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347788"/>
            <a:ext cx="8324850" cy="4459287"/>
          </a:xfrm>
        </p:spPr>
        <p:txBody>
          <a:bodyPr/>
          <a:lstStyle/>
          <a:p>
            <a:r>
              <a:rPr lang="en-US" dirty="0" smtClean="0"/>
              <a:t>Limitations on existing VME based solutions</a:t>
            </a:r>
          </a:p>
          <a:p>
            <a:pPr lvl="1"/>
            <a:r>
              <a:rPr lang="en-US" dirty="0" smtClean="0"/>
              <a:t>Bandwidth: only one parallel bus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 module replacement at run time (</a:t>
            </a:r>
            <a:r>
              <a:rPr lang="en-US" dirty="0" err="1" smtClean="0"/>
              <a:t>Hotswap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Remote control</a:t>
            </a:r>
          </a:p>
          <a:p>
            <a:pPr lvl="1"/>
            <a:r>
              <a:rPr lang="en-US" dirty="0" smtClean="0"/>
              <a:t>Health management</a:t>
            </a:r>
          </a:p>
          <a:p>
            <a:pPr lvl="1"/>
            <a:r>
              <a:rPr lang="en-US" dirty="0" smtClean="0"/>
              <a:t>Redundancy</a:t>
            </a:r>
          </a:p>
          <a:p>
            <a:pPr lvl="1"/>
            <a:r>
              <a:rPr lang="en-US" dirty="0" smtClean="0"/>
              <a:t>No in-crate timing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776AD-DE56-4CF6-8119-DE529B1CB6E8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8th April 2014 | 3rd XFEL Collaboration Meeting | Controls Session | Patrick Gessler</a:t>
            </a:r>
            <a:endParaRPr lang="en-GB"/>
          </a:p>
        </p:txBody>
      </p:sp>
      <p:sp>
        <p:nvSpPr>
          <p:cNvPr id="6" name="Left-Right Arrow 5"/>
          <p:cNvSpPr/>
          <p:nvPr/>
        </p:nvSpPr>
        <p:spPr bwMode="auto">
          <a:xfrm>
            <a:off x="1476375" y="2286000"/>
            <a:ext cx="5705475" cy="361950"/>
          </a:xfrm>
          <a:prstGeom prst="leftRightArrow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en-US" dirty="0" smtClean="0"/>
              <a:t>VME Bus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901825" y="2867026"/>
            <a:ext cx="876300" cy="3238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CPU</a:t>
            </a:r>
          </a:p>
        </p:txBody>
      </p:sp>
      <p:sp>
        <p:nvSpPr>
          <p:cNvPr id="8" name="Up-Down Arrow 7"/>
          <p:cNvSpPr/>
          <p:nvPr/>
        </p:nvSpPr>
        <p:spPr bwMode="auto">
          <a:xfrm>
            <a:off x="2266950" y="2562225"/>
            <a:ext cx="180975" cy="304801"/>
          </a:xfrm>
          <a:prstGeom prst="upDownArrow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965450" y="2857501"/>
            <a:ext cx="876300" cy="3238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ADC1</a:t>
            </a:r>
          </a:p>
        </p:txBody>
      </p:sp>
      <p:sp>
        <p:nvSpPr>
          <p:cNvPr id="10" name="Up-Down Arrow 9"/>
          <p:cNvSpPr/>
          <p:nvPr/>
        </p:nvSpPr>
        <p:spPr bwMode="auto">
          <a:xfrm>
            <a:off x="3330575" y="2552700"/>
            <a:ext cx="180975" cy="304801"/>
          </a:xfrm>
          <a:prstGeom prst="upDownArrow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006850" y="2857501"/>
            <a:ext cx="876300" cy="3238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ADC2</a:t>
            </a:r>
          </a:p>
        </p:txBody>
      </p:sp>
      <p:sp>
        <p:nvSpPr>
          <p:cNvPr id="12" name="Up-Down Arrow 11"/>
          <p:cNvSpPr/>
          <p:nvPr/>
        </p:nvSpPr>
        <p:spPr bwMode="auto">
          <a:xfrm>
            <a:off x="4371975" y="2552700"/>
            <a:ext cx="180975" cy="304801"/>
          </a:xfrm>
          <a:prstGeom prst="upDownArrow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054600" y="2867026"/>
            <a:ext cx="876300" cy="3238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TDC</a:t>
            </a:r>
          </a:p>
        </p:txBody>
      </p:sp>
      <p:sp>
        <p:nvSpPr>
          <p:cNvPr id="14" name="Up-Down Arrow 13"/>
          <p:cNvSpPr/>
          <p:nvPr/>
        </p:nvSpPr>
        <p:spPr bwMode="auto">
          <a:xfrm>
            <a:off x="5419725" y="2562225"/>
            <a:ext cx="180975" cy="304801"/>
          </a:xfrm>
          <a:prstGeom prst="upDownArrow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130925" y="2867026"/>
            <a:ext cx="876300" cy="3238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DAC</a:t>
            </a:r>
          </a:p>
        </p:txBody>
      </p:sp>
      <p:sp>
        <p:nvSpPr>
          <p:cNvPr id="16" name="Up-Down Arrow 15"/>
          <p:cNvSpPr/>
          <p:nvPr/>
        </p:nvSpPr>
        <p:spPr bwMode="auto">
          <a:xfrm>
            <a:off x="6496050" y="2562225"/>
            <a:ext cx="180975" cy="304801"/>
          </a:xfrm>
          <a:prstGeom prst="upDownArrow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989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into </a:t>
            </a:r>
            <a:r>
              <a:rPr lang="en-US" dirty="0" err="1" smtClean="0"/>
              <a:t>MicroTCA</a:t>
            </a:r>
            <a:r>
              <a:rPr lang="en-US" dirty="0" smtClean="0"/>
              <a:t> – ATCA and MTCA</a:t>
            </a:r>
            <a:endParaRPr lang="de-DE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9C0BA2D1-C142-4940-A383-1BD11C00392A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18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r>
              <a:rPr lang="en-US" sz="800" smtClean="0">
                <a:solidFill>
                  <a:srgbClr val="000000"/>
                </a:solidFill>
              </a:rPr>
              <a:t>8th April 2014 | 3rd XFEL Collaboration Meeting | Controls Session | Patrick Gessler</a:t>
            </a:r>
            <a:endParaRPr lang="en-GB" sz="800" smtClean="0">
              <a:solidFill>
                <a:srgbClr val="000000"/>
              </a:solidFill>
            </a:endParaRPr>
          </a:p>
        </p:txBody>
      </p:sp>
      <p:pic>
        <p:nvPicPr>
          <p:cNvPr id="26631" name="Picture 7" descr="http://www.novapower.com/images/novaimages/Sunct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83" y="2674939"/>
            <a:ext cx="4679917" cy="369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332131" cy="2300403"/>
          </a:xfrm>
        </p:spPr>
        <p:txBody>
          <a:bodyPr/>
          <a:lstStyle/>
          <a:p>
            <a:r>
              <a:rPr lang="de-DE" sz="2000" dirty="0" err="1" smtClean="0"/>
              <a:t>Advanced</a:t>
            </a:r>
            <a:r>
              <a:rPr lang="de-DE" sz="2000" dirty="0" smtClean="0"/>
              <a:t> </a:t>
            </a:r>
            <a:r>
              <a:rPr lang="de-DE" sz="2000" dirty="0" err="1" smtClean="0"/>
              <a:t>Telecommunication</a:t>
            </a:r>
            <a:r>
              <a:rPr lang="de-DE" sz="2000" dirty="0" smtClean="0"/>
              <a:t> Computing </a:t>
            </a:r>
            <a:r>
              <a:rPr lang="de-DE" sz="2000" dirty="0" err="1" smtClean="0"/>
              <a:t>Architecture</a:t>
            </a:r>
            <a:r>
              <a:rPr lang="de-DE" sz="2000" dirty="0" smtClean="0"/>
              <a:t> (ATCA)</a:t>
            </a:r>
          </a:p>
          <a:p>
            <a:r>
              <a:rPr lang="de-DE" sz="2000" dirty="0" err="1" smtClean="0"/>
              <a:t>Advanced</a:t>
            </a:r>
            <a:r>
              <a:rPr lang="de-DE" sz="2000" dirty="0" smtClean="0"/>
              <a:t> Mezzanine Card (AMC)</a:t>
            </a:r>
          </a:p>
          <a:p>
            <a:r>
              <a:rPr lang="de-DE" sz="2000" dirty="0" err="1" smtClean="0"/>
              <a:t>Micro</a:t>
            </a:r>
            <a:r>
              <a:rPr lang="de-DE" sz="2000" dirty="0" smtClean="0"/>
              <a:t> </a:t>
            </a:r>
            <a:r>
              <a:rPr lang="de-DE" sz="2000" dirty="0" err="1" smtClean="0"/>
              <a:t>Telecommunication</a:t>
            </a:r>
            <a:r>
              <a:rPr lang="de-DE" sz="2000" dirty="0" smtClean="0"/>
              <a:t> Computing </a:t>
            </a:r>
            <a:r>
              <a:rPr lang="de-DE" sz="2000" dirty="0" err="1" smtClean="0"/>
              <a:t>Architecture</a:t>
            </a:r>
            <a:r>
              <a:rPr lang="de-DE" sz="2000" dirty="0" smtClean="0"/>
              <a:t> (µTCA)</a:t>
            </a:r>
          </a:p>
        </p:txBody>
      </p:sp>
      <p:pic>
        <p:nvPicPr>
          <p:cNvPr id="26633" name="Picture 9" descr="http://www.adlinktech.com/PD/photo/display/aTCA-3150/aTCA-3150_bimg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935" y="3094324"/>
            <a:ext cx="2049728" cy="227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2305067" y="3255182"/>
            <a:ext cx="533858" cy="131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90796" y="6142469"/>
            <a:ext cx="12444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ATCA Crate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05727" y="5311717"/>
            <a:ext cx="1310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ATCA Blade / Module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29088" y="4231923"/>
            <a:ext cx="131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/>
              <a:t>Advanced Mezzanine Card (AMC)</a:t>
            </a:r>
            <a:endParaRPr lang="en-US" dirty="0"/>
          </a:p>
        </p:txBody>
      </p:sp>
      <p:pic>
        <p:nvPicPr>
          <p:cNvPr id="64514" name="Picture 2" descr="http://www.bressner.de/webdocs/ADV%20MTCA%20STARTER%20KI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84" y="4430654"/>
            <a:ext cx="184785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9984" y="6003969"/>
            <a:ext cx="1310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/>
              <a:t>µ</a:t>
            </a:r>
            <a:r>
              <a:rPr lang="en-US" dirty="0" smtClean="0"/>
              <a:t>TCA Crate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55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into </a:t>
            </a:r>
            <a:r>
              <a:rPr lang="en-US" dirty="0" err="1" smtClean="0"/>
              <a:t>MicroTCA</a:t>
            </a:r>
            <a:r>
              <a:rPr lang="en-US" dirty="0" smtClean="0"/>
              <a:t> </a:t>
            </a:r>
            <a:r>
              <a:rPr lang="de-DE" dirty="0" smtClean="0"/>
              <a:t>– In-</a:t>
            </a:r>
            <a:r>
              <a:rPr lang="de-DE" dirty="0" err="1" smtClean="0"/>
              <a:t>crate</a:t>
            </a:r>
            <a:r>
              <a:rPr lang="de-DE" dirty="0" smtClean="0"/>
              <a:t> Timing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776AD-DE56-4CF6-8119-DE529B1CB6E8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8th April 2014 | 3rd XFEL Collaboration Meeting | Controls Session | Patrick Gessler</a:t>
            </a:r>
            <a:endParaRPr lang="en-GB"/>
          </a:p>
        </p:txBody>
      </p:sp>
      <p:sp>
        <p:nvSpPr>
          <p:cNvPr id="6" name="Rechteck 5"/>
          <p:cNvSpPr/>
          <p:nvPr/>
        </p:nvSpPr>
        <p:spPr bwMode="auto">
          <a:xfrm>
            <a:off x="1199922" y="2258894"/>
            <a:ext cx="7441748" cy="2116801"/>
          </a:xfrm>
          <a:prstGeom prst="rect">
            <a:avLst/>
          </a:prstGeom>
          <a:solidFill>
            <a:srgbClr val="67AB6E">
              <a:alpha val="7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Left" fov="2700000">
              <a:rot lat="0" lon="1200000" rev="0"/>
            </a:camera>
            <a:lightRig rig="soft" dir="t">
              <a:rot lat="0" lon="0" rev="13080000"/>
            </a:lightRig>
          </a:scene3d>
          <a:sp3d>
            <a:bevelT w="82550"/>
          </a:sp3d>
        </p:spPr>
        <p:txBody>
          <a:bodyPr/>
          <a:lstStyle/>
          <a:p>
            <a:pPr algn="r">
              <a:defRPr/>
            </a:pPr>
            <a:endParaRPr lang="en-US" dirty="0">
              <a:solidFill>
                <a:srgbClr val="000000"/>
              </a:solidFill>
              <a:ea typeface="+mn-ea"/>
            </a:endParaRPr>
          </a:p>
        </p:txBody>
      </p:sp>
      <p:cxnSp>
        <p:nvCxnSpPr>
          <p:cNvPr id="7" name="Gerade Verbindung 6"/>
          <p:cNvCxnSpPr>
            <a:cxnSpLocks noChangeShapeType="1"/>
          </p:cNvCxnSpPr>
          <p:nvPr/>
        </p:nvCxnSpPr>
        <p:spPr bwMode="auto">
          <a:xfrm rot="10800000" flipV="1">
            <a:off x="1997075" y="3538538"/>
            <a:ext cx="6262688" cy="25400"/>
          </a:xfrm>
          <a:prstGeom prst="line">
            <a:avLst/>
          </a:prstGeom>
          <a:noFill/>
          <a:ln w="25400">
            <a:solidFill>
              <a:srgbClr val="22228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Gerade Verbindung 7"/>
          <p:cNvCxnSpPr>
            <a:cxnSpLocks noChangeShapeType="1"/>
          </p:cNvCxnSpPr>
          <p:nvPr/>
        </p:nvCxnSpPr>
        <p:spPr bwMode="auto">
          <a:xfrm rot="10800000" flipV="1">
            <a:off x="1993900" y="3468688"/>
            <a:ext cx="4079875" cy="20637"/>
          </a:xfrm>
          <a:prstGeom prst="line">
            <a:avLst/>
          </a:prstGeom>
          <a:noFill/>
          <a:ln w="25400">
            <a:solidFill>
              <a:srgbClr val="22228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Gerade Verbindung 8"/>
          <p:cNvCxnSpPr>
            <a:cxnSpLocks noChangeShapeType="1"/>
          </p:cNvCxnSpPr>
          <p:nvPr/>
        </p:nvCxnSpPr>
        <p:spPr bwMode="auto">
          <a:xfrm rot="10800000" flipV="1">
            <a:off x="1993900" y="3390900"/>
            <a:ext cx="1730375" cy="9525"/>
          </a:xfrm>
          <a:prstGeom prst="line">
            <a:avLst/>
          </a:prstGeom>
          <a:noFill/>
          <a:ln w="25400">
            <a:solidFill>
              <a:srgbClr val="22228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" name="Gruppierung 18"/>
          <p:cNvGrpSpPr>
            <a:grpSpLocks/>
          </p:cNvGrpSpPr>
          <p:nvPr/>
        </p:nvGrpSpPr>
        <p:grpSpPr bwMode="auto">
          <a:xfrm>
            <a:off x="3489325" y="3794125"/>
            <a:ext cx="5027613" cy="433388"/>
            <a:chOff x="3657600" y="3581400"/>
            <a:chExt cx="4953000" cy="533400"/>
          </a:xfrm>
        </p:grpSpPr>
        <p:cxnSp>
          <p:nvCxnSpPr>
            <p:cNvPr id="11" name="Gerade Verbindung 7"/>
            <p:cNvCxnSpPr>
              <a:cxnSpLocks noChangeShapeType="1"/>
            </p:cNvCxnSpPr>
            <p:nvPr/>
          </p:nvCxnSpPr>
          <p:spPr bwMode="auto">
            <a:xfrm>
              <a:off x="3657600" y="3581400"/>
              <a:ext cx="4953000" cy="1588"/>
            </a:xfrm>
            <a:prstGeom prst="line">
              <a:avLst/>
            </a:prstGeom>
            <a:noFill/>
            <a:ln w="22225">
              <a:solidFill>
                <a:srgbClr val="9E08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Gerade Verbindung 8"/>
            <p:cNvCxnSpPr>
              <a:cxnSpLocks noChangeShapeType="1"/>
            </p:cNvCxnSpPr>
            <p:nvPr/>
          </p:nvCxnSpPr>
          <p:spPr bwMode="auto">
            <a:xfrm>
              <a:off x="3657600" y="3657600"/>
              <a:ext cx="4953000" cy="1588"/>
            </a:xfrm>
            <a:prstGeom prst="line">
              <a:avLst/>
            </a:prstGeom>
            <a:noFill/>
            <a:ln w="22225">
              <a:solidFill>
                <a:srgbClr val="9E08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Gerade Verbindung 9"/>
            <p:cNvCxnSpPr>
              <a:cxnSpLocks noChangeShapeType="1"/>
            </p:cNvCxnSpPr>
            <p:nvPr/>
          </p:nvCxnSpPr>
          <p:spPr bwMode="auto">
            <a:xfrm>
              <a:off x="3657600" y="3733800"/>
              <a:ext cx="4953000" cy="1588"/>
            </a:xfrm>
            <a:prstGeom prst="line">
              <a:avLst/>
            </a:prstGeom>
            <a:noFill/>
            <a:ln w="22225">
              <a:solidFill>
                <a:srgbClr val="9E08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Gerade Verbindung 10"/>
            <p:cNvCxnSpPr>
              <a:cxnSpLocks noChangeShapeType="1"/>
            </p:cNvCxnSpPr>
            <p:nvPr/>
          </p:nvCxnSpPr>
          <p:spPr bwMode="auto">
            <a:xfrm>
              <a:off x="3657600" y="3808412"/>
              <a:ext cx="4953000" cy="1588"/>
            </a:xfrm>
            <a:prstGeom prst="line">
              <a:avLst/>
            </a:prstGeom>
            <a:noFill/>
            <a:ln w="22225">
              <a:solidFill>
                <a:srgbClr val="9E08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Gerade Verbindung 12"/>
            <p:cNvCxnSpPr>
              <a:cxnSpLocks noChangeShapeType="1"/>
            </p:cNvCxnSpPr>
            <p:nvPr/>
          </p:nvCxnSpPr>
          <p:spPr bwMode="auto">
            <a:xfrm>
              <a:off x="3657600" y="3886200"/>
              <a:ext cx="4953000" cy="1588"/>
            </a:xfrm>
            <a:prstGeom prst="line">
              <a:avLst/>
            </a:prstGeom>
            <a:noFill/>
            <a:ln w="22225">
              <a:solidFill>
                <a:srgbClr val="9E08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Gerade Verbindung 13"/>
            <p:cNvCxnSpPr>
              <a:cxnSpLocks noChangeShapeType="1"/>
            </p:cNvCxnSpPr>
            <p:nvPr/>
          </p:nvCxnSpPr>
          <p:spPr bwMode="auto">
            <a:xfrm>
              <a:off x="3657600" y="3962400"/>
              <a:ext cx="4953000" cy="1588"/>
            </a:xfrm>
            <a:prstGeom prst="line">
              <a:avLst/>
            </a:prstGeom>
            <a:noFill/>
            <a:ln w="22225">
              <a:solidFill>
                <a:srgbClr val="9E08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Gerade Verbindung 14"/>
            <p:cNvCxnSpPr>
              <a:cxnSpLocks noChangeShapeType="1"/>
            </p:cNvCxnSpPr>
            <p:nvPr/>
          </p:nvCxnSpPr>
          <p:spPr bwMode="auto">
            <a:xfrm>
              <a:off x="3657600" y="4038600"/>
              <a:ext cx="4953000" cy="1588"/>
            </a:xfrm>
            <a:prstGeom prst="line">
              <a:avLst/>
            </a:prstGeom>
            <a:noFill/>
            <a:ln w="22225">
              <a:solidFill>
                <a:srgbClr val="9E08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Gerade Verbindung 15"/>
            <p:cNvCxnSpPr>
              <a:cxnSpLocks noChangeShapeType="1"/>
            </p:cNvCxnSpPr>
            <p:nvPr/>
          </p:nvCxnSpPr>
          <p:spPr bwMode="auto">
            <a:xfrm>
              <a:off x="3657600" y="4113212"/>
              <a:ext cx="4953000" cy="1588"/>
            </a:xfrm>
            <a:prstGeom prst="line">
              <a:avLst/>
            </a:prstGeom>
            <a:noFill/>
            <a:ln w="22225">
              <a:solidFill>
                <a:srgbClr val="9E08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Pfeil nach rechts 18"/>
          <p:cNvSpPr/>
          <p:nvPr/>
        </p:nvSpPr>
        <p:spPr bwMode="auto">
          <a:xfrm>
            <a:off x="2674915" y="3917542"/>
            <a:ext cx="1489529" cy="186191"/>
          </a:xfrm>
          <a:prstGeom prst="rightArrow">
            <a:avLst>
              <a:gd name="adj1" fmla="val 20415"/>
              <a:gd name="adj2" fmla="val 63149"/>
            </a:avLst>
          </a:prstGeom>
          <a:solidFill>
            <a:srgbClr val="00B8FF"/>
          </a:solidFill>
          <a:ln w="9525" cap="flat" cmpd="sng" algn="ctr">
            <a:solidFill>
              <a:srgbClr val="9E08B2">
                <a:alpha val="4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2Right">
              <a:rot lat="1080000" lon="17760000" rev="0"/>
            </a:camera>
            <a:lightRig rig="threePt" dir="t"/>
          </a:scene3d>
          <a:sp3d>
            <a:bevelT w="0" h="88900"/>
          </a:sp3d>
        </p:spPr>
        <p:txBody>
          <a:bodyPr anchor="b" anchorCtr="1"/>
          <a:lstStyle/>
          <a:p>
            <a:pPr>
              <a:buNone/>
              <a:defRPr/>
            </a:pPr>
            <a:r>
              <a:rPr lang="en-US" sz="2000" b="1" dirty="0" err="1">
                <a:solidFill>
                  <a:srgbClr val="000000"/>
                </a:solidFill>
                <a:ea typeface="+mn-ea"/>
              </a:rPr>
              <a:t>Enc.Clock</a:t>
            </a:r>
            <a:endParaRPr lang="en-US" sz="2000" b="1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0" name="Pfeil nach rechts 19"/>
          <p:cNvSpPr/>
          <p:nvPr/>
        </p:nvSpPr>
        <p:spPr bwMode="auto">
          <a:xfrm>
            <a:off x="2683555" y="4165797"/>
            <a:ext cx="1489529" cy="186191"/>
          </a:xfrm>
          <a:prstGeom prst="rightArrow">
            <a:avLst>
              <a:gd name="adj1" fmla="val 20415"/>
              <a:gd name="adj2" fmla="val 69724"/>
            </a:avLst>
          </a:prstGeom>
          <a:solidFill>
            <a:srgbClr val="00B8FF"/>
          </a:solidFill>
          <a:ln w="9525" cap="flat" cmpd="sng" algn="ctr">
            <a:solidFill>
              <a:srgbClr val="9E08B2">
                <a:alpha val="4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2Right">
              <a:rot lat="1080000" lon="17760000" rev="0"/>
            </a:camera>
            <a:lightRig rig="threePt" dir="t"/>
          </a:scene3d>
          <a:sp3d>
            <a:bevelT w="0" h="88900"/>
          </a:sp3d>
        </p:spPr>
        <p:txBody>
          <a:bodyPr anchor="b" anchorCtr="1"/>
          <a:lstStyle/>
          <a:p>
            <a:pPr>
              <a:buNone/>
              <a:defRPr/>
            </a:pPr>
            <a:r>
              <a:rPr lang="en-US" sz="2000" b="1" dirty="0">
                <a:solidFill>
                  <a:srgbClr val="000000"/>
                </a:solidFill>
                <a:ea typeface="+mn-ea"/>
              </a:rPr>
              <a:t>Trigger</a:t>
            </a:r>
          </a:p>
        </p:txBody>
      </p:sp>
      <p:sp>
        <p:nvSpPr>
          <p:cNvPr id="21" name="Pfeil nach rechts 20"/>
          <p:cNvSpPr/>
          <p:nvPr/>
        </p:nvSpPr>
        <p:spPr bwMode="auto">
          <a:xfrm flipH="1">
            <a:off x="5041975" y="3917542"/>
            <a:ext cx="1489529" cy="186191"/>
          </a:xfrm>
          <a:prstGeom prst="rightArrow">
            <a:avLst>
              <a:gd name="adj1" fmla="val 20415"/>
              <a:gd name="adj2" fmla="val 63149"/>
            </a:avLst>
          </a:prstGeom>
          <a:solidFill>
            <a:srgbClr val="00B8FF"/>
          </a:solidFill>
          <a:ln w="9525" cap="flat" cmpd="sng" algn="ctr">
            <a:solidFill>
              <a:srgbClr val="9E08B2">
                <a:alpha val="4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2Right">
              <a:rot lat="1080000" lon="17760000" rev="0"/>
            </a:camera>
            <a:lightRig rig="threePt" dir="t"/>
          </a:scene3d>
          <a:sp3d>
            <a:bevelT w="0" h="88900"/>
          </a:sp3d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2" name="Pfeil nach rechts 21"/>
          <p:cNvSpPr/>
          <p:nvPr/>
        </p:nvSpPr>
        <p:spPr bwMode="auto">
          <a:xfrm flipH="1">
            <a:off x="5041975" y="4165797"/>
            <a:ext cx="1489529" cy="186191"/>
          </a:xfrm>
          <a:prstGeom prst="rightArrow">
            <a:avLst>
              <a:gd name="adj1" fmla="val 20415"/>
              <a:gd name="adj2" fmla="val 69724"/>
            </a:avLst>
          </a:prstGeom>
          <a:solidFill>
            <a:srgbClr val="00B8FF"/>
          </a:solidFill>
          <a:ln w="9525" cap="flat" cmpd="sng" algn="ctr">
            <a:solidFill>
              <a:srgbClr val="9E08B2">
                <a:alpha val="4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2Right">
              <a:rot lat="1080000" lon="17760000" rev="0"/>
            </a:camera>
            <a:lightRig rig="threePt" dir="t"/>
          </a:scene3d>
          <a:sp3d>
            <a:bevelT w="0" h="88900"/>
          </a:sp3d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3" name="Pfeil nach rechts 22"/>
          <p:cNvSpPr/>
          <p:nvPr/>
        </p:nvSpPr>
        <p:spPr bwMode="auto">
          <a:xfrm flipH="1">
            <a:off x="7214205" y="3917542"/>
            <a:ext cx="1489529" cy="186191"/>
          </a:xfrm>
          <a:prstGeom prst="rightArrow">
            <a:avLst>
              <a:gd name="adj1" fmla="val 20415"/>
              <a:gd name="adj2" fmla="val 63149"/>
            </a:avLst>
          </a:prstGeom>
          <a:solidFill>
            <a:srgbClr val="00B8FF"/>
          </a:solidFill>
          <a:ln w="9525" cap="flat" cmpd="sng" algn="ctr">
            <a:solidFill>
              <a:srgbClr val="9E08B2">
                <a:alpha val="4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2Right">
              <a:rot lat="1080000" lon="17760000" rev="0"/>
            </a:camera>
            <a:lightRig rig="threePt" dir="t"/>
          </a:scene3d>
          <a:sp3d>
            <a:bevelT w="0" h="88900"/>
          </a:sp3d>
        </p:spPr>
        <p:txBody>
          <a:bodyPr anchor="b" anchorCtr="1"/>
          <a:lstStyle/>
          <a:p>
            <a:pPr>
              <a:buNone/>
              <a:defRPr/>
            </a:pPr>
            <a:r>
              <a:rPr lang="en-US" sz="1800" b="1" dirty="0" err="1">
                <a:solidFill>
                  <a:srgbClr val="000000"/>
                </a:solidFill>
                <a:ea typeface="+mn-ea"/>
              </a:rPr>
              <a:t>Enc.Clock</a:t>
            </a:r>
            <a:endParaRPr lang="en-US" sz="1800" b="1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4" name="Pfeil nach rechts 23"/>
          <p:cNvSpPr/>
          <p:nvPr/>
        </p:nvSpPr>
        <p:spPr bwMode="auto">
          <a:xfrm flipH="1">
            <a:off x="7214205" y="4165797"/>
            <a:ext cx="1489529" cy="186191"/>
          </a:xfrm>
          <a:prstGeom prst="rightArrow">
            <a:avLst>
              <a:gd name="adj1" fmla="val 20415"/>
              <a:gd name="adj2" fmla="val 69724"/>
            </a:avLst>
          </a:prstGeom>
          <a:solidFill>
            <a:srgbClr val="00B8FF"/>
          </a:solidFill>
          <a:ln w="9525" cap="flat" cmpd="sng" algn="ctr">
            <a:solidFill>
              <a:srgbClr val="9E08B2">
                <a:alpha val="4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2Right">
              <a:rot lat="1080000" lon="17760000" rev="0"/>
            </a:camera>
            <a:lightRig rig="threePt" dir="t"/>
          </a:scene3d>
          <a:sp3d>
            <a:bevelT w="0" h="88900"/>
          </a:sp3d>
        </p:spPr>
        <p:txBody>
          <a:bodyPr anchor="b" anchorCtr="1"/>
          <a:lstStyle/>
          <a:p>
            <a:pPr>
              <a:buNone/>
              <a:defRPr/>
            </a:pPr>
            <a:r>
              <a:rPr lang="en-US" sz="1600" b="1" dirty="0">
                <a:solidFill>
                  <a:srgbClr val="000000"/>
                </a:solidFill>
                <a:ea typeface="+mn-ea"/>
              </a:rPr>
              <a:t>Trigger</a:t>
            </a:r>
          </a:p>
        </p:txBody>
      </p:sp>
      <p:sp>
        <p:nvSpPr>
          <p:cNvPr id="25" name="Pfeil nach rechts 24"/>
          <p:cNvSpPr/>
          <p:nvPr/>
        </p:nvSpPr>
        <p:spPr bwMode="auto">
          <a:xfrm>
            <a:off x="5041975" y="4351988"/>
            <a:ext cx="1489529" cy="186191"/>
          </a:xfrm>
          <a:prstGeom prst="rightArrow">
            <a:avLst>
              <a:gd name="adj1" fmla="val 20415"/>
              <a:gd name="adj2" fmla="val 69724"/>
            </a:avLst>
          </a:prstGeom>
          <a:solidFill>
            <a:srgbClr val="00B8FF"/>
          </a:solidFill>
          <a:ln w="9525" cap="flat" cmpd="sng" algn="ctr">
            <a:solidFill>
              <a:srgbClr val="9E08B2">
                <a:alpha val="4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2Right">
              <a:rot lat="1080000" lon="17760000" rev="0"/>
            </a:camera>
            <a:lightRig rig="threePt" dir="t"/>
          </a:scene3d>
          <a:sp3d>
            <a:bevelT w="0" h="88900"/>
          </a:sp3d>
        </p:spPr>
        <p:txBody>
          <a:bodyPr/>
          <a:lstStyle/>
          <a:p>
            <a:pPr>
              <a:buNone/>
              <a:defRPr/>
            </a:pPr>
            <a:r>
              <a:rPr lang="en-US" sz="1600" b="1" dirty="0">
                <a:solidFill>
                  <a:srgbClr val="000000"/>
                </a:solidFill>
                <a:ea typeface="+mn-ea"/>
              </a:rPr>
              <a:t>Interlock</a:t>
            </a:r>
          </a:p>
        </p:txBody>
      </p:sp>
      <p:sp>
        <p:nvSpPr>
          <p:cNvPr id="26" name="Abgerundetes Rechteck 26"/>
          <p:cNvSpPr/>
          <p:nvPr/>
        </p:nvSpPr>
        <p:spPr bwMode="auto">
          <a:xfrm>
            <a:off x="6283249" y="2881462"/>
            <a:ext cx="1861911" cy="2448000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innerShdw blurRad="114300">
              <a:srgbClr val="000000"/>
            </a:innerShdw>
          </a:effectLst>
          <a:scene3d>
            <a:camera prst="isometricOffAxis2Right">
              <a:rot lat="1080000" lon="17760000" rev="0"/>
            </a:camera>
            <a:lightRig rig="threePt" dir="t"/>
          </a:scene3d>
          <a:sp3d extrusionH="12700">
            <a:bevelT w="19050" h="177800"/>
            <a:bevelB/>
            <a:contourClr>
              <a:srgbClr val="0000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  <a:defRPr/>
            </a:pPr>
            <a:r>
              <a:rPr lang="en-US" dirty="0"/>
              <a:t>AMC</a:t>
            </a:r>
          </a:p>
          <a:p>
            <a:pPr>
              <a:buNone/>
              <a:defRPr/>
            </a:pPr>
            <a:r>
              <a:rPr lang="en-US" sz="3200" b="1" dirty="0"/>
              <a:t>ADC</a:t>
            </a:r>
          </a:p>
        </p:txBody>
      </p:sp>
      <p:sp>
        <p:nvSpPr>
          <p:cNvPr id="27" name="Abgerundetes Rechteck 27"/>
          <p:cNvSpPr/>
          <p:nvPr/>
        </p:nvSpPr>
        <p:spPr bwMode="auto">
          <a:xfrm>
            <a:off x="4111020" y="2881462"/>
            <a:ext cx="1861911" cy="2448000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innerShdw blurRad="114300">
              <a:srgbClr val="000000"/>
            </a:innerShdw>
          </a:effectLst>
          <a:scene3d>
            <a:camera prst="isometricOffAxis2Right">
              <a:rot lat="1080000" lon="17760000" rev="0"/>
            </a:camera>
            <a:lightRig rig="threePt" dir="t">
              <a:rot lat="0" lon="0" rev="19140000"/>
            </a:lightRig>
          </a:scene3d>
          <a:sp3d extrusionH="12700">
            <a:bevelT w="19050" h="177800"/>
            <a:bevelB w="63500"/>
            <a:contourClr>
              <a:schemeClr val="accent2">
                <a:lumMod val="75000"/>
              </a:schemeClr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  <a:defRPr/>
            </a:pPr>
            <a:r>
              <a:rPr lang="en-US" dirty="0"/>
              <a:t>AMC</a:t>
            </a:r>
          </a:p>
          <a:p>
            <a:pPr>
              <a:buNone/>
              <a:defRPr/>
            </a:pPr>
            <a:r>
              <a:rPr lang="en-US" sz="3200" b="1" dirty="0"/>
              <a:t>ADC</a:t>
            </a:r>
          </a:p>
        </p:txBody>
      </p:sp>
      <p:sp>
        <p:nvSpPr>
          <p:cNvPr id="28" name="Textfeld 32"/>
          <p:cNvSpPr txBox="1">
            <a:spLocks noChangeArrowheads="1"/>
          </p:cNvSpPr>
          <p:nvPr/>
        </p:nvSpPr>
        <p:spPr bwMode="auto">
          <a:xfrm>
            <a:off x="6606599" y="5486806"/>
            <a:ext cx="23189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None/>
            </a:pPr>
            <a:r>
              <a:rPr lang="de-DE" sz="1200" dirty="0" err="1" smtClean="0">
                <a:solidFill>
                  <a:schemeClr val="tx2"/>
                </a:solidFill>
              </a:rPr>
              <a:t>Curtsey</a:t>
            </a:r>
            <a:r>
              <a:rPr lang="de-DE" sz="1200" dirty="0" smtClean="0">
                <a:solidFill>
                  <a:schemeClr val="tx2"/>
                </a:solidFill>
              </a:rPr>
              <a:t>: Kay Rehlich (DESY)</a:t>
            </a:r>
            <a:endParaRPr lang="de-DE" sz="1200" dirty="0">
              <a:solidFill>
                <a:schemeClr val="tx2"/>
              </a:solidFill>
            </a:endParaRPr>
          </a:p>
        </p:txBody>
      </p:sp>
      <p:sp>
        <p:nvSpPr>
          <p:cNvPr id="29" name="Abgerundetes Rechteck 29"/>
          <p:cNvSpPr/>
          <p:nvPr/>
        </p:nvSpPr>
        <p:spPr bwMode="auto">
          <a:xfrm>
            <a:off x="233308" y="2833578"/>
            <a:ext cx="1861911" cy="2448000"/>
          </a:xfrm>
          <a:prstGeom prst="roundRect">
            <a:avLst/>
          </a:prstGeom>
          <a:solidFill>
            <a:srgbClr val="0080FF"/>
          </a:solidFill>
          <a:ln>
            <a:solidFill>
              <a:srgbClr val="4F81BD"/>
            </a:solidFill>
            <a:headEnd type="none" w="med" len="med"/>
            <a:tailEnd type="none" w="med" len="med"/>
          </a:ln>
          <a:effectLst>
            <a:innerShdw blurRad="114300">
              <a:srgbClr val="000000"/>
            </a:innerShdw>
          </a:effectLst>
          <a:scene3d>
            <a:camera prst="isometricOffAxis2Right">
              <a:rot lat="1080000" lon="17760000" rev="0"/>
            </a:camera>
            <a:lightRig rig="threePt" dir="t"/>
          </a:scene3d>
          <a:sp3d extrusionH="12700">
            <a:bevelT w="19050" h="177800"/>
            <a:bevelB/>
            <a:contourClr>
              <a:srgbClr val="0000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buNone/>
              <a:defRPr/>
            </a:pPr>
            <a:r>
              <a:rPr lang="en-US" sz="3200" b="1" dirty="0"/>
              <a:t>MCH</a:t>
            </a:r>
          </a:p>
        </p:txBody>
      </p:sp>
      <p:sp>
        <p:nvSpPr>
          <p:cNvPr id="30" name="Zwölfeck 30"/>
          <p:cNvSpPr/>
          <p:nvPr/>
        </p:nvSpPr>
        <p:spPr bwMode="auto">
          <a:xfrm>
            <a:off x="786705" y="2910753"/>
            <a:ext cx="916953" cy="916953"/>
          </a:xfrm>
          <a:prstGeom prst="dodecagon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OffAxis2Left">
              <a:rot lat="1080000" lon="18354000" rev="0"/>
            </a:camera>
            <a:lightRig rig="threePt" dir="t"/>
          </a:scene3d>
        </p:spPr>
        <p:txBody>
          <a:bodyPr lIns="0" tIns="0" rIns="0" anchor="ctr"/>
          <a:lstStyle/>
          <a:p>
            <a:pPr algn="ctr">
              <a:lnSpc>
                <a:spcPts val="1240"/>
              </a:lnSpc>
              <a:spcAft>
                <a:spcPts val="0"/>
              </a:spcAft>
              <a:buNone/>
              <a:defRPr/>
            </a:pPr>
            <a:r>
              <a:rPr lang="en-US" sz="1400" b="1" dirty="0">
                <a:solidFill>
                  <a:srgbClr val="000000"/>
                </a:solidFill>
                <a:ea typeface="+mn-ea"/>
              </a:rPr>
              <a:t>Cross-</a:t>
            </a:r>
          </a:p>
          <a:p>
            <a:pPr algn="ctr">
              <a:lnSpc>
                <a:spcPts val="1240"/>
              </a:lnSpc>
              <a:spcAft>
                <a:spcPts val="0"/>
              </a:spcAft>
              <a:buNone/>
              <a:defRPr/>
            </a:pPr>
            <a:r>
              <a:rPr lang="en-US" sz="1400" b="1" dirty="0">
                <a:solidFill>
                  <a:srgbClr val="000000"/>
                </a:solidFill>
                <a:ea typeface="+mn-ea"/>
              </a:rPr>
              <a:t>Point-Switch</a:t>
            </a:r>
          </a:p>
        </p:txBody>
      </p:sp>
      <p:cxnSp>
        <p:nvCxnSpPr>
          <p:cNvPr id="31" name="Gerade Verbindung 35"/>
          <p:cNvCxnSpPr>
            <a:cxnSpLocks noChangeShapeType="1"/>
          </p:cNvCxnSpPr>
          <p:nvPr/>
        </p:nvCxnSpPr>
        <p:spPr bwMode="auto">
          <a:xfrm rot="10800000" flipV="1">
            <a:off x="1368425" y="2452688"/>
            <a:ext cx="733425" cy="544512"/>
          </a:xfrm>
          <a:prstGeom prst="line">
            <a:avLst/>
          </a:prstGeom>
          <a:noFill/>
          <a:ln w="34925">
            <a:solidFill>
              <a:srgbClr val="9F0B97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Gerade Verbindung 32"/>
          <p:cNvCxnSpPr>
            <a:cxnSpLocks noChangeShapeType="1"/>
          </p:cNvCxnSpPr>
          <p:nvPr/>
        </p:nvCxnSpPr>
        <p:spPr bwMode="auto">
          <a:xfrm flipV="1">
            <a:off x="2093913" y="2398713"/>
            <a:ext cx="6218237" cy="77787"/>
          </a:xfrm>
          <a:prstGeom prst="line">
            <a:avLst/>
          </a:prstGeom>
          <a:noFill/>
          <a:ln w="25400">
            <a:solidFill>
              <a:srgbClr val="9F0B9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Gerade Verbindung 33"/>
          <p:cNvCxnSpPr>
            <a:cxnSpLocks noChangeShapeType="1"/>
          </p:cNvCxnSpPr>
          <p:nvPr/>
        </p:nvCxnSpPr>
        <p:spPr bwMode="auto">
          <a:xfrm rot="5400000" flipH="1" flipV="1">
            <a:off x="8171656" y="2510632"/>
            <a:ext cx="252413" cy="6350"/>
          </a:xfrm>
          <a:prstGeom prst="line">
            <a:avLst/>
          </a:prstGeom>
          <a:noFill/>
          <a:ln w="25400">
            <a:solidFill>
              <a:srgbClr val="9F0B9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Gerade Verbindung 38"/>
          <p:cNvCxnSpPr>
            <a:cxnSpLocks noChangeShapeType="1"/>
          </p:cNvCxnSpPr>
          <p:nvPr/>
        </p:nvCxnSpPr>
        <p:spPr bwMode="auto">
          <a:xfrm rot="10800000" flipV="1">
            <a:off x="5414963" y="2692400"/>
            <a:ext cx="660400" cy="346075"/>
          </a:xfrm>
          <a:prstGeom prst="line">
            <a:avLst/>
          </a:prstGeom>
          <a:noFill/>
          <a:ln w="34925">
            <a:solidFill>
              <a:srgbClr val="9F0B97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Gerade Verbindung 35"/>
          <p:cNvCxnSpPr>
            <a:cxnSpLocks noChangeShapeType="1"/>
          </p:cNvCxnSpPr>
          <p:nvPr/>
        </p:nvCxnSpPr>
        <p:spPr bwMode="auto">
          <a:xfrm rot="10800000" flipV="1">
            <a:off x="1470025" y="2608263"/>
            <a:ext cx="627063" cy="473075"/>
          </a:xfrm>
          <a:prstGeom prst="line">
            <a:avLst/>
          </a:prstGeom>
          <a:noFill/>
          <a:ln w="34925">
            <a:solidFill>
              <a:srgbClr val="9F0B97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Gerade Verbindung 36"/>
          <p:cNvCxnSpPr>
            <a:cxnSpLocks noChangeShapeType="1"/>
          </p:cNvCxnSpPr>
          <p:nvPr/>
        </p:nvCxnSpPr>
        <p:spPr bwMode="auto">
          <a:xfrm flipV="1">
            <a:off x="2095500" y="2562225"/>
            <a:ext cx="3968750" cy="46038"/>
          </a:xfrm>
          <a:prstGeom prst="line">
            <a:avLst/>
          </a:prstGeom>
          <a:noFill/>
          <a:ln w="25400">
            <a:solidFill>
              <a:srgbClr val="9F0B9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Gerade Verbindung 37"/>
          <p:cNvCxnSpPr>
            <a:cxnSpLocks noChangeShapeType="1"/>
          </p:cNvCxnSpPr>
          <p:nvPr/>
        </p:nvCxnSpPr>
        <p:spPr bwMode="auto">
          <a:xfrm rot="5400000" flipH="1" flipV="1">
            <a:off x="6005513" y="2622550"/>
            <a:ext cx="139700" cy="0"/>
          </a:xfrm>
          <a:prstGeom prst="line">
            <a:avLst/>
          </a:prstGeom>
          <a:noFill/>
          <a:ln w="25400">
            <a:solidFill>
              <a:srgbClr val="9F0B9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Gerade Verbindung 38"/>
          <p:cNvCxnSpPr>
            <a:cxnSpLocks noChangeShapeType="1"/>
          </p:cNvCxnSpPr>
          <p:nvPr/>
        </p:nvCxnSpPr>
        <p:spPr bwMode="auto">
          <a:xfrm rot="10800000" flipV="1">
            <a:off x="7597775" y="2638425"/>
            <a:ext cx="714375" cy="366713"/>
          </a:xfrm>
          <a:prstGeom prst="line">
            <a:avLst/>
          </a:prstGeom>
          <a:noFill/>
          <a:ln w="34925">
            <a:solidFill>
              <a:srgbClr val="9F0B97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Gerade Verbindung 35"/>
          <p:cNvCxnSpPr>
            <a:cxnSpLocks noChangeShapeType="1"/>
          </p:cNvCxnSpPr>
          <p:nvPr/>
        </p:nvCxnSpPr>
        <p:spPr bwMode="auto">
          <a:xfrm flipV="1">
            <a:off x="1504950" y="2759075"/>
            <a:ext cx="579438" cy="476250"/>
          </a:xfrm>
          <a:prstGeom prst="line">
            <a:avLst/>
          </a:prstGeom>
          <a:noFill/>
          <a:ln w="34925">
            <a:solidFill>
              <a:srgbClr val="9F0B97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Gerade Verbindung 40"/>
          <p:cNvCxnSpPr>
            <a:cxnSpLocks noChangeShapeType="1"/>
          </p:cNvCxnSpPr>
          <p:nvPr/>
        </p:nvCxnSpPr>
        <p:spPr bwMode="auto">
          <a:xfrm flipV="1">
            <a:off x="2084388" y="2735263"/>
            <a:ext cx="1624012" cy="23812"/>
          </a:xfrm>
          <a:prstGeom prst="line">
            <a:avLst/>
          </a:prstGeom>
          <a:noFill/>
          <a:ln w="25400">
            <a:solidFill>
              <a:srgbClr val="9F0B9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Gerade Verbindung 41"/>
          <p:cNvCxnSpPr>
            <a:cxnSpLocks noChangeShapeType="1"/>
          </p:cNvCxnSpPr>
          <p:nvPr/>
        </p:nvCxnSpPr>
        <p:spPr bwMode="auto">
          <a:xfrm rot="5400000" flipH="1" flipV="1">
            <a:off x="3641725" y="2800350"/>
            <a:ext cx="107950" cy="0"/>
          </a:xfrm>
          <a:prstGeom prst="line">
            <a:avLst/>
          </a:prstGeom>
          <a:noFill/>
          <a:ln w="25400">
            <a:solidFill>
              <a:srgbClr val="9F0B9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Gerade Verbindung 38"/>
          <p:cNvCxnSpPr>
            <a:cxnSpLocks noChangeShapeType="1"/>
          </p:cNvCxnSpPr>
          <p:nvPr/>
        </p:nvCxnSpPr>
        <p:spPr bwMode="auto">
          <a:xfrm flipV="1">
            <a:off x="3068638" y="2832100"/>
            <a:ext cx="628650" cy="336550"/>
          </a:xfrm>
          <a:prstGeom prst="line">
            <a:avLst/>
          </a:prstGeom>
          <a:noFill/>
          <a:ln w="34925">
            <a:solidFill>
              <a:srgbClr val="9F0B97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Abgerundetes Rechteck 43"/>
          <p:cNvSpPr/>
          <p:nvPr/>
        </p:nvSpPr>
        <p:spPr bwMode="auto">
          <a:xfrm>
            <a:off x="1752600" y="2819400"/>
            <a:ext cx="1861911" cy="2448000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innerShdw blurRad="114300">
              <a:srgbClr val="000000"/>
            </a:innerShdw>
          </a:effectLst>
          <a:scene3d>
            <a:camera prst="isometricOffAxis2Right">
              <a:rot lat="1080000" lon="17760000" rev="0"/>
            </a:camera>
            <a:lightRig rig="threePt" dir="t"/>
          </a:scene3d>
          <a:sp3d extrusionH="12700">
            <a:bevelT w="19050" h="177800"/>
            <a:bevelB/>
            <a:contourClr>
              <a:srgbClr val="0000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  <a:defRPr/>
            </a:pPr>
            <a:r>
              <a:rPr lang="en-US" sz="800" dirty="0"/>
              <a:t>AMC</a:t>
            </a:r>
          </a:p>
          <a:p>
            <a:pPr>
              <a:buNone/>
              <a:defRPr/>
            </a:pPr>
            <a:r>
              <a:rPr lang="en-US" sz="3200" b="1" dirty="0"/>
              <a:t>Timing</a:t>
            </a:r>
            <a:endParaRPr lang="en-US" sz="2800" b="1" dirty="0"/>
          </a:p>
        </p:txBody>
      </p:sp>
      <p:sp>
        <p:nvSpPr>
          <p:cNvPr id="44" name="Abgerundete rechteckige Legende 45"/>
          <p:cNvSpPr>
            <a:spLocks noChangeArrowheads="1"/>
          </p:cNvSpPr>
          <p:nvPr/>
        </p:nvSpPr>
        <p:spPr bwMode="auto">
          <a:xfrm>
            <a:off x="1717675" y="1390650"/>
            <a:ext cx="3016250" cy="498475"/>
          </a:xfrm>
          <a:prstGeom prst="wedgeRoundRectCallout">
            <a:avLst>
              <a:gd name="adj1" fmla="val -8801"/>
              <a:gd name="adj2" fmla="val 167907"/>
              <a:gd name="adj3" fmla="val 16667"/>
            </a:avLst>
          </a:prstGeom>
          <a:solidFill>
            <a:srgbClr val="FFFF8D">
              <a:alpha val="59999"/>
            </a:srgbClr>
          </a:soli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Font typeface="Wingdings" charset="2"/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</a:rPr>
              <a:t>2 radial clocks per AMC,</a:t>
            </a:r>
          </a:p>
          <a:p>
            <a:pPr algn="ctr">
              <a:buFont typeface="Wingdings" charset="2"/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</a:rPr>
              <a:t>Low jitter, configurable direction</a:t>
            </a:r>
          </a:p>
        </p:txBody>
      </p:sp>
      <p:sp>
        <p:nvSpPr>
          <p:cNvPr id="45" name="Abgerundete rechteckige Legende 46"/>
          <p:cNvSpPr>
            <a:spLocks noChangeArrowheads="1"/>
          </p:cNvSpPr>
          <p:nvPr/>
        </p:nvSpPr>
        <p:spPr bwMode="auto">
          <a:xfrm>
            <a:off x="5765800" y="1347788"/>
            <a:ext cx="2965450" cy="498475"/>
          </a:xfrm>
          <a:prstGeom prst="wedgeRoundRectCallout">
            <a:avLst>
              <a:gd name="adj1" fmla="val 40380"/>
              <a:gd name="adj2" fmla="val 444657"/>
              <a:gd name="adj3" fmla="val 16667"/>
            </a:avLst>
          </a:prstGeom>
          <a:solidFill>
            <a:srgbClr val="FFFF8D">
              <a:alpha val="58823"/>
            </a:srgbClr>
          </a:soli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Font typeface="Wingdings" charset="2"/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</a:rPr>
              <a:t>8 bussed M-LVDS lines,</a:t>
            </a:r>
          </a:p>
          <a:p>
            <a:pPr algn="ctr">
              <a:buFont typeface="Wingdings" charset="2"/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</a:rPr>
              <a:t>For triggers, clocks and interlocks</a:t>
            </a:r>
          </a:p>
        </p:txBody>
      </p:sp>
      <p:sp>
        <p:nvSpPr>
          <p:cNvPr id="46" name="Textfeld 47"/>
          <p:cNvSpPr txBox="1">
            <a:spLocks noChangeArrowheads="1"/>
          </p:cNvSpPr>
          <p:nvPr/>
        </p:nvSpPr>
        <p:spPr bwMode="auto">
          <a:xfrm>
            <a:off x="6143625" y="2428875"/>
            <a:ext cx="1082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charset="2"/>
              <a:buNone/>
            </a:pPr>
            <a:r>
              <a:rPr lang="de-DE" sz="1400" b="1"/>
              <a:t>Backplane</a:t>
            </a:r>
          </a:p>
        </p:txBody>
      </p:sp>
      <p:sp>
        <p:nvSpPr>
          <p:cNvPr id="47" name="Zwölfeck 48"/>
          <p:cNvSpPr/>
          <p:nvPr/>
        </p:nvSpPr>
        <p:spPr bwMode="auto">
          <a:xfrm>
            <a:off x="783592" y="4160433"/>
            <a:ext cx="916953" cy="916953"/>
          </a:xfrm>
          <a:prstGeom prst="dodecagon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OffAxis2Left">
              <a:rot lat="1080000" lon="18354000" rev="0"/>
            </a:camera>
            <a:lightRig rig="threePt" dir="t"/>
          </a:scene3d>
        </p:spPr>
        <p:txBody>
          <a:bodyPr lIns="0" tIns="0" rIns="0" anchor="ctr"/>
          <a:lstStyle/>
          <a:p>
            <a:pPr algn="ctr">
              <a:lnSpc>
                <a:spcPts val="1240"/>
              </a:lnSpc>
              <a:spcAft>
                <a:spcPts val="0"/>
              </a:spcAft>
              <a:buNone/>
              <a:defRPr/>
            </a:pPr>
            <a:r>
              <a:rPr lang="en-US" sz="1200" b="1" dirty="0">
                <a:solidFill>
                  <a:srgbClr val="000000"/>
                </a:solidFill>
                <a:ea typeface="+mn-ea"/>
              </a:rPr>
              <a:t>Cross-</a:t>
            </a:r>
          </a:p>
          <a:p>
            <a:pPr algn="ctr">
              <a:lnSpc>
                <a:spcPts val="1240"/>
              </a:lnSpc>
              <a:spcAft>
                <a:spcPts val="0"/>
              </a:spcAft>
              <a:buNone/>
              <a:defRPr/>
            </a:pPr>
            <a:r>
              <a:rPr lang="en-US" sz="1200" b="1" dirty="0">
                <a:solidFill>
                  <a:srgbClr val="000000"/>
                </a:solidFill>
                <a:ea typeface="+mn-ea"/>
              </a:rPr>
              <a:t>Point-Switch</a:t>
            </a:r>
          </a:p>
        </p:txBody>
      </p:sp>
      <p:cxnSp>
        <p:nvCxnSpPr>
          <p:cNvPr id="48" name="Gerade Verbindung 49"/>
          <p:cNvCxnSpPr>
            <a:cxnSpLocks noChangeShapeType="1"/>
          </p:cNvCxnSpPr>
          <p:nvPr/>
        </p:nvCxnSpPr>
        <p:spPr bwMode="auto">
          <a:xfrm rot="5400000" flipH="1" flipV="1">
            <a:off x="1355725" y="3703638"/>
            <a:ext cx="781050" cy="501650"/>
          </a:xfrm>
          <a:prstGeom prst="line">
            <a:avLst/>
          </a:prstGeom>
          <a:noFill/>
          <a:ln w="25400">
            <a:solidFill>
              <a:srgbClr val="22228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Gerade Verbindung 50"/>
          <p:cNvCxnSpPr>
            <a:cxnSpLocks noChangeShapeType="1"/>
          </p:cNvCxnSpPr>
          <p:nvPr/>
        </p:nvCxnSpPr>
        <p:spPr bwMode="auto">
          <a:xfrm rot="10800000" flipV="1">
            <a:off x="7604125" y="3538538"/>
            <a:ext cx="647700" cy="311150"/>
          </a:xfrm>
          <a:prstGeom prst="line">
            <a:avLst/>
          </a:prstGeom>
          <a:noFill/>
          <a:ln w="25400">
            <a:solidFill>
              <a:srgbClr val="22228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Gerade Verbindung 51"/>
          <p:cNvCxnSpPr>
            <a:cxnSpLocks noChangeShapeType="1"/>
          </p:cNvCxnSpPr>
          <p:nvPr/>
        </p:nvCxnSpPr>
        <p:spPr bwMode="auto">
          <a:xfrm rot="5400000" flipH="1" flipV="1">
            <a:off x="1336675" y="3622676"/>
            <a:ext cx="782637" cy="525462"/>
          </a:xfrm>
          <a:prstGeom prst="line">
            <a:avLst/>
          </a:prstGeom>
          <a:noFill/>
          <a:ln w="25400">
            <a:solidFill>
              <a:srgbClr val="22228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Gerade Verbindung 52"/>
          <p:cNvCxnSpPr>
            <a:cxnSpLocks noChangeShapeType="1"/>
          </p:cNvCxnSpPr>
          <p:nvPr/>
        </p:nvCxnSpPr>
        <p:spPr bwMode="auto">
          <a:xfrm rot="10800000" flipV="1">
            <a:off x="5432425" y="3465513"/>
            <a:ext cx="647700" cy="311150"/>
          </a:xfrm>
          <a:prstGeom prst="line">
            <a:avLst/>
          </a:prstGeom>
          <a:noFill/>
          <a:ln w="25400">
            <a:solidFill>
              <a:srgbClr val="22228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Gerade Verbindung 53"/>
          <p:cNvCxnSpPr>
            <a:cxnSpLocks noChangeShapeType="1"/>
          </p:cNvCxnSpPr>
          <p:nvPr/>
        </p:nvCxnSpPr>
        <p:spPr bwMode="auto">
          <a:xfrm rot="5400000" flipH="1" flipV="1">
            <a:off x="1298575" y="3525838"/>
            <a:ext cx="833437" cy="566738"/>
          </a:xfrm>
          <a:prstGeom prst="line">
            <a:avLst/>
          </a:prstGeom>
          <a:noFill/>
          <a:ln w="25400">
            <a:solidFill>
              <a:srgbClr val="22228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Gerade Verbindung 54"/>
          <p:cNvCxnSpPr>
            <a:cxnSpLocks noChangeShapeType="1"/>
          </p:cNvCxnSpPr>
          <p:nvPr/>
        </p:nvCxnSpPr>
        <p:spPr bwMode="auto">
          <a:xfrm rot="10800000" flipV="1">
            <a:off x="3073400" y="3387725"/>
            <a:ext cx="647700" cy="311150"/>
          </a:xfrm>
          <a:prstGeom prst="line">
            <a:avLst/>
          </a:prstGeom>
          <a:noFill/>
          <a:ln w="25400">
            <a:solidFill>
              <a:srgbClr val="22228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Abgerundete rechteckige Legende 55"/>
          <p:cNvSpPr>
            <a:spLocks noChangeArrowheads="1"/>
          </p:cNvSpPr>
          <p:nvPr/>
        </p:nvSpPr>
        <p:spPr bwMode="auto">
          <a:xfrm>
            <a:off x="338138" y="5375275"/>
            <a:ext cx="923925" cy="500063"/>
          </a:xfrm>
          <a:prstGeom prst="wedgeRoundRectCallout">
            <a:avLst>
              <a:gd name="adj1" fmla="val 39176"/>
              <a:gd name="adj2" fmla="val -136704"/>
              <a:gd name="adj3" fmla="val 16667"/>
            </a:avLst>
          </a:prstGeom>
          <a:solidFill>
            <a:srgbClr val="FFFF8D">
              <a:alpha val="59999"/>
            </a:srgbClr>
          </a:soli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Font typeface="Wingdings" charset="2"/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</a:rPr>
              <a:t>Ethernet </a:t>
            </a:r>
            <a:br>
              <a:rPr lang="en-US" sz="1400" dirty="0">
                <a:solidFill>
                  <a:schemeClr val="tx1"/>
                </a:solidFill>
                <a:latin typeface="+mn-lt"/>
                <a:ea typeface="+mn-ea"/>
              </a:rPr>
            </a:br>
            <a:r>
              <a:rPr lang="en-US" sz="1400" dirty="0" err="1">
                <a:solidFill>
                  <a:schemeClr val="tx1"/>
                </a:solidFill>
                <a:latin typeface="+mn-lt"/>
                <a:ea typeface="+mn-ea"/>
              </a:rPr>
              <a:t>PCIe</a:t>
            </a:r>
            <a:endParaRPr lang="en-US" sz="14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55" name="Pfeil nach rechts 25"/>
          <p:cNvSpPr/>
          <p:nvPr/>
        </p:nvSpPr>
        <p:spPr bwMode="auto">
          <a:xfrm>
            <a:off x="7214205" y="4351988"/>
            <a:ext cx="1489529" cy="186191"/>
          </a:xfrm>
          <a:prstGeom prst="rightArrow">
            <a:avLst>
              <a:gd name="adj1" fmla="val 20415"/>
              <a:gd name="adj2" fmla="val 69724"/>
            </a:avLst>
          </a:prstGeom>
          <a:solidFill>
            <a:srgbClr val="00B8FF"/>
          </a:solidFill>
          <a:ln w="9525" cap="flat" cmpd="sng" algn="ctr">
            <a:solidFill>
              <a:srgbClr val="9E08B2">
                <a:alpha val="4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2Right">
              <a:rot lat="1080000" lon="17760000" rev="0"/>
            </a:camera>
            <a:lightRig rig="threePt" dir="t"/>
          </a:scene3d>
          <a:sp3d>
            <a:bevelT w="0" h="88900"/>
          </a:sp3d>
        </p:spPr>
        <p:txBody>
          <a:bodyPr/>
          <a:lstStyle/>
          <a:p>
            <a:pPr>
              <a:buNone/>
              <a:defRPr/>
            </a:pPr>
            <a:r>
              <a:rPr lang="en-US" sz="1600" b="1" dirty="0">
                <a:solidFill>
                  <a:srgbClr val="000000"/>
                </a:solidFill>
                <a:ea typeface="+mn-ea"/>
              </a:rPr>
              <a:t>Interlock</a:t>
            </a:r>
          </a:p>
        </p:txBody>
      </p:sp>
    </p:spTree>
    <p:extLst>
      <p:ext uri="{BB962C8B-B14F-4D97-AF65-F5344CB8AC3E}">
        <p14:creationId xmlns:p14="http://schemas.microsoft.com/office/powerpoint/2010/main" val="3962394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354776"/>
              </p:ext>
            </p:extLst>
          </p:nvPr>
        </p:nvGraphicFramePr>
        <p:xfrm>
          <a:off x="621792" y="1208393"/>
          <a:ext cx="7521360" cy="4160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776AD-DE56-4CF6-8119-DE529B1CB6E8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8th April 2014 | 3rd XFEL Collaboration Meeting | Controls Session | Patrick Gessler</a:t>
            </a:r>
            <a:endParaRPr lang="en-GB"/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4917092" y="3078421"/>
            <a:ext cx="299923" cy="3676995"/>
          </a:xfrm>
          <a:prstGeom prst="leftBrac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386938" y="5215738"/>
            <a:ext cx="3416198" cy="58521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</a:rPr>
              <a:t>FPGA Developments are required for</a:t>
            </a:r>
          </a:p>
          <a:p>
            <a:pPr marL="171450" indent="-171450"/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Online processing and data reduction</a:t>
            </a:r>
          </a:p>
          <a:p>
            <a:pPr marL="171450" indent="-171450"/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</a:rPr>
              <a:t>Real-time feed-back and VETO based rejection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19379" y="5215738"/>
            <a:ext cx="1455725" cy="58521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</a:rPr>
              <a:t>Firmware Framework Development required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0" name="Left Brace 9"/>
          <p:cNvSpPr/>
          <p:nvPr/>
        </p:nvSpPr>
        <p:spPr bwMode="auto">
          <a:xfrm rot="16200000">
            <a:off x="1097281" y="4362965"/>
            <a:ext cx="299923" cy="1119226"/>
          </a:xfrm>
          <a:prstGeom prst="leftBrac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5096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Introduction into FPGAs -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776AD-DE56-4CF6-8119-DE529B1CB6E8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8th April 2014 | 3rd XFEL Collaboration Meeting | Controls Session | Patrick Gessler</a:t>
            </a:r>
            <a:endParaRPr lang="en-GB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59258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168148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177038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185928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316230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325120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>
            <a:off x="334010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>
            <a:off x="342900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>
            <a:off x="473202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>
            <a:off x="482092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490982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>
            <a:off x="499872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 bwMode="auto">
          <a:xfrm>
            <a:off x="3566160" y="1813560"/>
            <a:ext cx="1051560" cy="82296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Configurable Logic Block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3566160" y="2729865"/>
            <a:ext cx="1051560" cy="82296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pitchFamily="112" charset="-128"/>
              </a:rPr>
              <a:t>Configurable Logic Block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566160" y="4105275"/>
            <a:ext cx="1051560" cy="82296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Configurable Logic Block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566160" y="5021580"/>
            <a:ext cx="1051560" cy="82296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Configurable Logic Block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1981200" y="1813560"/>
            <a:ext cx="1051560" cy="82296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Configurable Logic Block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981200" y="2729865"/>
            <a:ext cx="1051560" cy="82296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Configurable Logic Block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1981200" y="4105275"/>
            <a:ext cx="1051560" cy="82296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Configurable Logic Block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981200" y="5021580"/>
            <a:ext cx="1051560" cy="82296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Configurable Logic Block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478280" y="1295400"/>
            <a:ext cx="495300" cy="2819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</a:rPr>
              <a:t>I/O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070860" y="1295400"/>
            <a:ext cx="495300" cy="2819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</a:rPr>
              <a:t>I/O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617720" y="1295400"/>
            <a:ext cx="495300" cy="2819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</a:rPr>
              <a:t>I/O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478280" y="6073140"/>
            <a:ext cx="495300" cy="2819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</a:rPr>
              <a:t>I/O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040380" y="6073140"/>
            <a:ext cx="495300" cy="2819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</a:rPr>
              <a:t>I/O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610100" y="6073140"/>
            <a:ext cx="495300" cy="2819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</a:rPr>
              <a:t>I/O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flipH="1">
            <a:off x="1396365" y="3695700"/>
            <a:ext cx="384048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 bwMode="auto">
          <a:xfrm flipH="1">
            <a:off x="1396365" y="3774652"/>
            <a:ext cx="384048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 flipH="1">
            <a:off x="1396365" y="3932555"/>
            <a:ext cx="384048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 bwMode="auto">
          <a:xfrm flipH="1">
            <a:off x="1396365" y="3853604"/>
            <a:ext cx="384048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 flipH="1">
            <a:off x="3032760" y="431292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 bwMode="auto">
          <a:xfrm flipH="1">
            <a:off x="3040380" y="468630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 bwMode="auto">
          <a:xfrm flipH="1">
            <a:off x="3035300" y="523494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 bwMode="auto">
          <a:xfrm flipH="1">
            <a:off x="3042920" y="560832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 flipH="1">
            <a:off x="3025140" y="202692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 bwMode="auto">
          <a:xfrm flipH="1">
            <a:off x="3032760" y="240030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 bwMode="auto">
          <a:xfrm flipH="1">
            <a:off x="3042920" y="297180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 bwMode="auto">
          <a:xfrm flipH="1">
            <a:off x="3050540" y="334518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 bwMode="auto">
          <a:xfrm flipH="1">
            <a:off x="4618197" y="203454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 bwMode="auto">
          <a:xfrm flipH="1">
            <a:off x="4625817" y="240792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 bwMode="auto">
          <a:xfrm flipH="1">
            <a:off x="4610100" y="297180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 bwMode="auto">
          <a:xfrm flipH="1">
            <a:off x="4617720" y="334518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 bwMode="auto">
          <a:xfrm flipH="1">
            <a:off x="4617720" y="432816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 bwMode="auto">
          <a:xfrm flipH="1">
            <a:off x="4625340" y="470154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 bwMode="auto">
          <a:xfrm flipH="1">
            <a:off x="4610100" y="523494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 bwMode="auto">
          <a:xfrm flipH="1">
            <a:off x="4617720" y="560832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 bwMode="auto">
          <a:xfrm flipH="1">
            <a:off x="1509237" y="195072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 bwMode="auto">
          <a:xfrm flipH="1">
            <a:off x="1516857" y="232410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 bwMode="auto">
          <a:xfrm flipH="1">
            <a:off x="1516857" y="212598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 bwMode="auto">
          <a:xfrm flipH="1">
            <a:off x="1524477" y="249936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 bwMode="auto">
          <a:xfrm flipH="1">
            <a:off x="1509237" y="425958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 bwMode="auto">
          <a:xfrm flipH="1">
            <a:off x="1516857" y="463296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 bwMode="auto">
          <a:xfrm flipH="1">
            <a:off x="1516857" y="443484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 bwMode="auto">
          <a:xfrm flipH="1">
            <a:off x="1524477" y="480822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 bwMode="auto">
          <a:xfrm flipH="1">
            <a:off x="1523207" y="517398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 bwMode="auto">
          <a:xfrm flipH="1">
            <a:off x="1530827" y="554736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 bwMode="auto">
          <a:xfrm flipH="1">
            <a:off x="1530827" y="534924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 bwMode="auto">
          <a:xfrm flipH="1">
            <a:off x="1538447" y="572262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 bwMode="auto">
          <a:xfrm flipH="1">
            <a:off x="3092927" y="192786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 bwMode="auto">
          <a:xfrm flipH="1">
            <a:off x="3100547" y="230124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 bwMode="auto">
          <a:xfrm flipH="1">
            <a:off x="3100547" y="210312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 bwMode="auto">
          <a:xfrm flipH="1">
            <a:off x="3108167" y="247650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 bwMode="auto">
          <a:xfrm flipH="1">
            <a:off x="3092927" y="288798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 bwMode="auto">
          <a:xfrm flipH="1">
            <a:off x="3100547" y="326136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 bwMode="auto">
          <a:xfrm flipH="1">
            <a:off x="3100547" y="306324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 bwMode="auto">
          <a:xfrm flipH="1">
            <a:off x="3108167" y="343662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 bwMode="auto">
          <a:xfrm flipH="1">
            <a:off x="3087054" y="422910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 bwMode="auto">
          <a:xfrm flipH="1">
            <a:off x="3094674" y="460248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 bwMode="auto">
          <a:xfrm flipH="1">
            <a:off x="3094674" y="440436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 bwMode="auto">
          <a:xfrm flipH="1">
            <a:off x="3102294" y="477774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 bwMode="auto">
          <a:xfrm flipH="1">
            <a:off x="3094197" y="514350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 bwMode="auto">
          <a:xfrm flipH="1">
            <a:off x="3101817" y="551688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 bwMode="auto">
          <a:xfrm flipH="1">
            <a:off x="3101817" y="531876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 bwMode="auto">
          <a:xfrm flipH="1">
            <a:off x="3109437" y="569214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 bwMode="auto">
          <a:xfrm flipH="1">
            <a:off x="1509237" y="288798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 bwMode="auto">
          <a:xfrm flipH="1">
            <a:off x="1516857" y="326136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 bwMode="auto">
          <a:xfrm flipH="1">
            <a:off x="1516857" y="306324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 bwMode="auto">
          <a:xfrm flipH="1">
            <a:off x="1524477" y="343662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04447" y="1398588"/>
            <a:ext cx="2672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/>
              <a:t>Defined Program: </a:t>
            </a:r>
            <a:r>
              <a:rPr lang="en-US" sz="1200" b="1" dirty="0" smtClean="0"/>
              <a:t>Q = A and B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8389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Introduction into FPGAs -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776AD-DE56-4CF6-8119-DE529B1CB6E8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8th April 2014 | 3rd XFEL Collaboration Meeting | Controls Session | Patrick Gessler</a:t>
            </a:r>
            <a:endParaRPr lang="en-GB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59258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168148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177038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185928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316230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325120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>
            <a:off x="334010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>
            <a:off x="342900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>
            <a:off x="473202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>
            <a:off x="482092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490982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>
            <a:off x="499872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 bwMode="auto">
          <a:xfrm>
            <a:off x="3566160" y="1813560"/>
            <a:ext cx="1051560" cy="82296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Configurable Logic Block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3566160" y="2729865"/>
            <a:ext cx="1051560" cy="82296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pitchFamily="112" charset="-128"/>
              </a:rPr>
              <a:t>Configurable Logic Block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566160" y="4105275"/>
            <a:ext cx="1051560" cy="82296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Configurable Logic Block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566160" y="5021580"/>
            <a:ext cx="1051560" cy="82296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Configurable Logic Block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1981200" y="1813560"/>
            <a:ext cx="1051560" cy="82296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Configurable Logic Block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981200" y="2729865"/>
            <a:ext cx="1051560" cy="82296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Configurable Logic Block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1981200" y="4105275"/>
            <a:ext cx="1051560" cy="82296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Configurable Logic Block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981200" y="5021580"/>
            <a:ext cx="1051560" cy="82296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Configurable Logic Block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478280" y="1295400"/>
            <a:ext cx="495300" cy="2819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</a:rPr>
              <a:t>I/O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070860" y="1295400"/>
            <a:ext cx="495300" cy="2819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</a:rPr>
              <a:t>I/O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617720" y="1295400"/>
            <a:ext cx="495300" cy="2819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</a:rPr>
              <a:t>I/O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478280" y="6073140"/>
            <a:ext cx="495300" cy="2819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</a:rPr>
              <a:t>I/O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040380" y="6073140"/>
            <a:ext cx="495300" cy="2819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</a:rPr>
              <a:t>I/O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610100" y="6073140"/>
            <a:ext cx="495300" cy="2819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</a:rPr>
              <a:t>I/O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flipH="1">
            <a:off x="1396365" y="3695700"/>
            <a:ext cx="384048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 bwMode="auto">
          <a:xfrm flipH="1">
            <a:off x="1396365" y="3774652"/>
            <a:ext cx="384048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 flipH="1">
            <a:off x="1396365" y="3932555"/>
            <a:ext cx="384048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 bwMode="auto">
          <a:xfrm flipH="1">
            <a:off x="1396365" y="3853604"/>
            <a:ext cx="384048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 flipH="1">
            <a:off x="3032760" y="431292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 bwMode="auto">
          <a:xfrm flipH="1">
            <a:off x="3040380" y="468630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 bwMode="auto">
          <a:xfrm flipH="1">
            <a:off x="3035300" y="523494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 bwMode="auto">
          <a:xfrm flipH="1">
            <a:off x="3042920" y="560832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 flipH="1">
            <a:off x="3025140" y="202692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 bwMode="auto">
          <a:xfrm flipH="1">
            <a:off x="3032760" y="240030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 bwMode="auto">
          <a:xfrm flipH="1">
            <a:off x="3042920" y="297180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 bwMode="auto">
          <a:xfrm flipH="1">
            <a:off x="3050540" y="334518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 bwMode="auto">
          <a:xfrm flipH="1">
            <a:off x="4618197" y="203454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 bwMode="auto">
          <a:xfrm flipH="1">
            <a:off x="4625817" y="240792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 bwMode="auto">
          <a:xfrm flipH="1">
            <a:off x="4610100" y="297180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 bwMode="auto">
          <a:xfrm flipH="1">
            <a:off x="4617720" y="334518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 bwMode="auto">
          <a:xfrm flipH="1">
            <a:off x="4617720" y="432816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 bwMode="auto">
          <a:xfrm flipH="1">
            <a:off x="4625340" y="470154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 bwMode="auto">
          <a:xfrm flipH="1">
            <a:off x="4610100" y="523494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 bwMode="auto">
          <a:xfrm flipH="1">
            <a:off x="4617720" y="560832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 bwMode="auto">
          <a:xfrm flipH="1">
            <a:off x="1509237" y="195072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 bwMode="auto">
          <a:xfrm flipH="1">
            <a:off x="1516857" y="232410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 bwMode="auto">
          <a:xfrm flipH="1">
            <a:off x="1516857" y="212598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 bwMode="auto">
          <a:xfrm flipH="1">
            <a:off x="1524477" y="249936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 bwMode="auto">
          <a:xfrm flipH="1">
            <a:off x="1509237" y="425958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 bwMode="auto">
          <a:xfrm flipH="1">
            <a:off x="1516857" y="463296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 bwMode="auto">
          <a:xfrm flipH="1">
            <a:off x="1516857" y="443484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 bwMode="auto">
          <a:xfrm flipH="1">
            <a:off x="1524477" y="480822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 bwMode="auto">
          <a:xfrm flipH="1">
            <a:off x="1523207" y="517398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 bwMode="auto">
          <a:xfrm flipH="1">
            <a:off x="1530827" y="554736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 bwMode="auto">
          <a:xfrm flipH="1">
            <a:off x="1530827" y="534924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 bwMode="auto">
          <a:xfrm flipH="1">
            <a:off x="1538447" y="572262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 bwMode="auto">
          <a:xfrm flipH="1">
            <a:off x="3092927" y="192786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 bwMode="auto">
          <a:xfrm flipH="1">
            <a:off x="3100547" y="230124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 bwMode="auto">
          <a:xfrm flipH="1">
            <a:off x="3100547" y="210312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 bwMode="auto">
          <a:xfrm flipH="1">
            <a:off x="3108167" y="247650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 bwMode="auto">
          <a:xfrm flipH="1">
            <a:off x="3092927" y="288798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 bwMode="auto">
          <a:xfrm flipH="1">
            <a:off x="3100547" y="326136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 bwMode="auto">
          <a:xfrm flipH="1">
            <a:off x="3100547" y="306324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 bwMode="auto">
          <a:xfrm flipH="1">
            <a:off x="3108167" y="343662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 bwMode="auto">
          <a:xfrm flipH="1">
            <a:off x="3087054" y="422910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 bwMode="auto">
          <a:xfrm flipH="1">
            <a:off x="3094674" y="460248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 bwMode="auto">
          <a:xfrm flipH="1">
            <a:off x="3094674" y="440436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 bwMode="auto">
          <a:xfrm flipH="1">
            <a:off x="3102294" y="477774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 bwMode="auto">
          <a:xfrm flipH="1">
            <a:off x="3094197" y="514350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 bwMode="auto">
          <a:xfrm flipH="1">
            <a:off x="3101817" y="551688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 bwMode="auto">
          <a:xfrm flipH="1">
            <a:off x="3101817" y="531876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 bwMode="auto">
          <a:xfrm flipH="1">
            <a:off x="3109437" y="569214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 bwMode="auto">
          <a:xfrm flipH="1">
            <a:off x="1509237" y="288798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 bwMode="auto">
          <a:xfrm flipH="1">
            <a:off x="1516857" y="326136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 bwMode="auto">
          <a:xfrm flipH="1">
            <a:off x="1516857" y="306324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 bwMode="auto">
          <a:xfrm flipH="1">
            <a:off x="1524477" y="343662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04447" y="1398588"/>
            <a:ext cx="2672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/>
              <a:t>Defined Program: </a:t>
            </a:r>
            <a:r>
              <a:rPr lang="en-US" sz="1200" b="1" dirty="0" smtClean="0"/>
              <a:t>Q = A and B</a:t>
            </a:r>
            <a:endParaRPr 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88855" y="1813560"/>
            <a:ext cx="23844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Step 1: Translate and Map</a:t>
            </a:r>
            <a:endParaRPr lang="en-US" dirty="0"/>
          </a:p>
        </p:txBody>
      </p:sp>
      <p:sp>
        <p:nvSpPr>
          <p:cNvPr id="96" name="Rectangle 95"/>
          <p:cNvSpPr/>
          <p:nvPr/>
        </p:nvSpPr>
        <p:spPr bwMode="auto">
          <a:xfrm>
            <a:off x="6571516" y="2301240"/>
            <a:ext cx="409576" cy="662940"/>
          </a:xfrm>
          <a:prstGeom prst="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LUT</a:t>
            </a:r>
          </a:p>
        </p:txBody>
      </p:sp>
      <p:cxnSp>
        <p:nvCxnSpPr>
          <p:cNvPr id="97" name="Straight Connector 96"/>
          <p:cNvCxnSpPr/>
          <p:nvPr/>
        </p:nvCxnSpPr>
        <p:spPr bwMode="auto">
          <a:xfrm flipH="1">
            <a:off x="6411337" y="2915529"/>
            <a:ext cx="151764" cy="0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8" name="Straight Connector 97"/>
          <p:cNvCxnSpPr/>
          <p:nvPr/>
        </p:nvCxnSpPr>
        <p:spPr bwMode="auto">
          <a:xfrm flipH="1">
            <a:off x="6400225" y="2743200"/>
            <a:ext cx="151764" cy="0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9" name="Straight Connector 98"/>
          <p:cNvCxnSpPr/>
          <p:nvPr/>
        </p:nvCxnSpPr>
        <p:spPr bwMode="auto">
          <a:xfrm>
            <a:off x="6981092" y="2453640"/>
            <a:ext cx="457200" cy="0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0" name="Straight Connector 99"/>
          <p:cNvCxnSpPr/>
          <p:nvPr/>
        </p:nvCxnSpPr>
        <p:spPr bwMode="auto">
          <a:xfrm flipH="1">
            <a:off x="6401495" y="2545080"/>
            <a:ext cx="151764" cy="0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1" name="Straight Connector 100"/>
          <p:cNvCxnSpPr/>
          <p:nvPr/>
        </p:nvCxnSpPr>
        <p:spPr bwMode="auto">
          <a:xfrm flipH="1">
            <a:off x="6406148" y="2379198"/>
            <a:ext cx="151764" cy="0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H="1">
            <a:off x="7040841" y="1675587"/>
            <a:ext cx="513510" cy="549453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40329" y="2800113"/>
            <a:ext cx="24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6140329" y="2627784"/>
            <a:ext cx="24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B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438292" y="2338224"/>
            <a:ext cx="24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63603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Introduction into FPGAs -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776AD-DE56-4CF6-8119-DE529B1CB6E8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8th April 2014 | 3rd XFEL Collaboration Meeting | Controls Session | Patrick Gessler</a:t>
            </a:r>
            <a:endParaRPr lang="en-GB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59258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168148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177038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185928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316230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325120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>
            <a:off x="334010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>
            <a:off x="342900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>
            <a:off x="473202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>
            <a:off x="482092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490982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>
            <a:off x="499872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 bwMode="auto">
          <a:xfrm>
            <a:off x="3566160" y="1813560"/>
            <a:ext cx="1051560" cy="82296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Configurable Logic Block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3566160" y="2729865"/>
            <a:ext cx="1051560" cy="82296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566160" y="4105275"/>
            <a:ext cx="1051560" cy="82296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Configurable Logic Block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566160" y="5021580"/>
            <a:ext cx="1051560" cy="82296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Configurable Logic Block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1981200" y="1813560"/>
            <a:ext cx="1051560" cy="82296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Configurable Logic Block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981200" y="2729865"/>
            <a:ext cx="1051560" cy="82296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Configurable Logic Block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1981200" y="4105275"/>
            <a:ext cx="1051560" cy="82296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Configurable Logic Block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981200" y="5021580"/>
            <a:ext cx="1051560" cy="82296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Configurable Logic Block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478280" y="1295400"/>
            <a:ext cx="495300" cy="2819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</a:rPr>
              <a:t>I/O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070860" y="1295400"/>
            <a:ext cx="495300" cy="2819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</a:rPr>
              <a:t>I/O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617720" y="1295400"/>
            <a:ext cx="495300" cy="2819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</a:rPr>
              <a:t>I/O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478280" y="6073140"/>
            <a:ext cx="495300" cy="2819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</a:rPr>
              <a:t>I/O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040380" y="6073140"/>
            <a:ext cx="495300" cy="2819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</a:rPr>
              <a:t>I/O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610100" y="6073140"/>
            <a:ext cx="495300" cy="2819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</a:rPr>
              <a:t>I/O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46053" y="1062336"/>
            <a:ext cx="5486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/>
              <a:t>A (IN)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042920" y="1062336"/>
            <a:ext cx="5486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/>
              <a:t>B</a:t>
            </a:r>
            <a:r>
              <a:rPr lang="en-US" dirty="0" smtClean="0"/>
              <a:t> (IN)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518660" y="1064568"/>
            <a:ext cx="6934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/>
              <a:t>Q</a:t>
            </a:r>
            <a:r>
              <a:rPr lang="en-US" dirty="0" smtClean="0"/>
              <a:t> (OUT)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 bwMode="auto">
          <a:xfrm flipH="1">
            <a:off x="1396365" y="3695700"/>
            <a:ext cx="384048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 bwMode="auto">
          <a:xfrm flipH="1">
            <a:off x="1396365" y="3774652"/>
            <a:ext cx="384048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 flipH="1">
            <a:off x="1396365" y="3932555"/>
            <a:ext cx="384048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 bwMode="auto">
          <a:xfrm flipH="1">
            <a:off x="1396365" y="3853604"/>
            <a:ext cx="384048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 flipH="1">
            <a:off x="3032760" y="431292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 bwMode="auto">
          <a:xfrm flipH="1">
            <a:off x="3040380" y="468630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 bwMode="auto">
          <a:xfrm flipH="1">
            <a:off x="3035300" y="523494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 bwMode="auto">
          <a:xfrm flipH="1">
            <a:off x="3042920" y="560832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 flipH="1">
            <a:off x="3025140" y="202692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 bwMode="auto">
          <a:xfrm flipH="1">
            <a:off x="3032760" y="240030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 bwMode="auto">
          <a:xfrm flipH="1">
            <a:off x="3042920" y="297180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 bwMode="auto">
          <a:xfrm flipH="1">
            <a:off x="3050540" y="334518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 bwMode="auto">
          <a:xfrm flipH="1">
            <a:off x="4618197" y="203454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 bwMode="auto">
          <a:xfrm flipH="1">
            <a:off x="4625817" y="240792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 bwMode="auto">
          <a:xfrm flipH="1">
            <a:off x="4610100" y="297180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 bwMode="auto">
          <a:xfrm flipH="1">
            <a:off x="4617720" y="334518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 bwMode="auto">
          <a:xfrm flipH="1">
            <a:off x="4617720" y="432816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 bwMode="auto">
          <a:xfrm flipH="1">
            <a:off x="4625340" y="470154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 bwMode="auto">
          <a:xfrm flipH="1">
            <a:off x="4610100" y="523494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 bwMode="auto">
          <a:xfrm flipH="1">
            <a:off x="4617720" y="560832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 bwMode="auto">
          <a:xfrm flipH="1">
            <a:off x="1509237" y="195072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 bwMode="auto">
          <a:xfrm flipH="1">
            <a:off x="1516857" y="232410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 bwMode="auto">
          <a:xfrm flipH="1">
            <a:off x="1516857" y="212598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 bwMode="auto">
          <a:xfrm flipH="1">
            <a:off x="1524477" y="249936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 bwMode="auto">
          <a:xfrm flipH="1">
            <a:off x="1509237" y="425958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 bwMode="auto">
          <a:xfrm flipH="1">
            <a:off x="1516857" y="463296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 bwMode="auto">
          <a:xfrm flipH="1">
            <a:off x="1516857" y="443484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 bwMode="auto">
          <a:xfrm flipH="1">
            <a:off x="1524477" y="480822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 bwMode="auto">
          <a:xfrm flipH="1">
            <a:off x="1523207" y="517398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 bwMode="auto">
          <a:xfrm flipH="1">
            <a:off x="1530827" y="554736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 bwMode="auto">
          <a:xfrm flipH="1">
            <a:off x="1530827" y="534924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 bwMode="auto">
          <a:xfrm flipH="1">
            <a:off x="1538447" y="572262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 bwMode="auto">
          <a:xfrm flipH="1">
            <a:off x="3092927" y="192786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 bwMode="auto">
          <a:xfrm flipH="1">
            <a:off x="3100547" y="230124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 bwMode="auto">
          <a:xfrm flipH="1">
            <a:off x="3100547" y="210312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 bwMode="auto">
          <a:xfrm flipH="1">
            <a:off x="3108167" y="247650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 bwMode="auto">
          <a:xfrm flipH="1">
            <a:off x="3092927" y="288798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 bwMode="auto">
          <a:xfrm flipH="1">
            <a:off x="3100547" y="326136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 bwMode="auto">
          <a:xfrm flipH="1">
            <a:off x="3100547" y="306324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 bwMode="auto">
          <a:xfrm flipH="1">
            <a:off x="3108167" y="343662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 bwMode="auto">
          <a:xfrm flipH="1">
            <a:off x="3087054" y="422910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 bwMode="auto">
          <a:xfrm flipH="1">
            <a:off x="3094674" y="460248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 bwMode="auto">
          <a:xfrm flipH="1">
            <a:off x="3094674" y="440436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 bwMode="auto">
          <a:xfrm flipH="1">
            <a:off x="3102294" y="477774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 bwMode="auto">
          <a:xfrm flipH="1">
            <a:off x="3094197" y="514350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 bwMode="auto">
          <a:xfrm flipH="1">
            <a:off x="3101817" y="551688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 bwMode="auto">
          <a:xfrm flipH="1">
            <a:off x="3101817" y="531876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 bwMode="auto">
          <a:xfrm flipH="1">
            <a:off x="3109437" y="569214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 bwMode="auto">
          <a:xfrm flipH="1">
            <a:off x="1509237" y="288798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 bwMode="auto">
          <a:xfrm flipH="1">
            <a:off x="1516857" y="326136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 bwMode="auto">
          <a:xfrm flipH="1">
            <a:off x="1516857" y="306324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 bwMode="auto">
          <a:xfrm flipH="1">
            <a:off x="1524477" y="343662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 bwMode="auto">
          <a:xfrm>
            <a:off x="3743324" y="2819400"/>
            <a:ext cx="409576" cy="662940"/>
          </a:xfrm>
          <a:prstGeom prst="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LUT</a:t>
            </a:r>
          </a:p>
        </p:txBody>
      </p:sp>
      <p:cxnSp>
        <p:nvCxnSpPr>
          <p:cNvPr id="132" name="Straight Connector 131"/>
          <p:cNvCxnSpPr/>
          <p:nvPr/>
        </p:nvCxnSpPr>
        <p:spPr bwMode="auto">
          <a:xfrm flipH="1">
            <a:off x="3583145" y="3433689"/>
            <a:ext cx="151764" cy="0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/>
          <p:nvPr/>
        </p:nvCxnSpPr>
        <p:spPr bwMode="auto">
          <a:xfrm flipH="1">
            <a:off x="3572033" y="3261360"/>
            <a:ext cx="151764" cy="0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/>
          <p:nvPr/>
        </p:nvCxnSpPr>
        <p:spPr bwMode="auto">
          <a:xfrm>
            <a:off x="4152900" y="2971800"/>
            <a:ext cx="457200" cy="0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/>
          <p:nvPr/>
        </p:nvCxnSpPr>
        <p:spPr bwMode="auto">
          <a:xfrm flipH="1">
            <a:off x="3573303" y="3063240"/>
            <a:ext cx="151764" cy="0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4" name="Straight Connector 103"/>
          <p:cNvCxnSpPr/>
          <p:nvPr/>
        </p:nvCxnSpPr>
        <p:spPr bwMode="auto">
          <a:xfrm flipH="1">
            <a:off x="3577956" y="2897358"/>
            <a:ext cx="151764" cy="0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6" name="TextBox 105"/>
          <p:cNvSpPr txBox="1"/>
          <p:nvPr/>
        </p:nvSpPr>
        <p:spPr>
          <a:xfrm>
            <a:off x="5704447" y="1398588"/>
            <a:ext cx="2672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/>
              <a:t>Defined Program: </a:t>
            </a:r>
            <a:r>
              <a:rPr lang="en-US" sz="1200" b="1" dirty="0" smtClean="0"/>
              <a:t>Q = A and B</a:t>
            </a:r>
            <a:endParaRPr lang="en-US" sz="1200" b="1" dirty="0"/>
          </a:p>
        </p:txBody>
      </p:sp>
      <p:sp>
        <p:nvSpPr>
          <p:cNvPr id="116" name="TextBox 115"/>
          <p:cNvSpPr txBox="1"/>
          <p:nvPr/>
        </p:nvSpPr>
        <p:spPr>
          <a:xfrm>
            <a:off x="5788855" y="1813560"/>
            <a:ext cx="2384474" cy="156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Step 1: Translate and Map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Step 2: Place</a:t>
            </a:r>
            <a:endParaRPr lang="en-US" dirty="0"/>
          </a:p>
        </p:txBody>
      </p:sp>
      <p:sp>
        <p:nvSpPr>
          <p:cNvPr id="118" name="Rectangle 117"/>
          <p:cNvSpPr/>
          <p:nvPr/>
        </p:nvSpPr>
        <p:spPr bwMode="auto">
          <a:xfrm>
            <a:off x="6571516" y="2301240"/>
            <a:ext cx="409576" cy="662940"/>
          </a:xfrm>
          <a:prstGeom prst="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LUT</a:t>
            </a:r>
          </a:p>
        </p:txBody>
      </p:sp>
      <p:cxnSp>
        <p:nvCxnSpPr>
          <p:cNvPr id="119" name="Straight Connector 118"/>
          <p:cNvCxnSpPr/>
          <p:nvPr/>
        </p:nvCxnSpPr>
        <p:spPr bwMode="auto">
          <a:xfrm flipH="1">
            <a:off x="6411337" y="2915529"/>
            <a:ext cx="151764" cy="0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/>
          <p:nvPr/>
        </p:nvCxnSpPr>
        <p:spPr bwMode="auto">
          <a:xfrm flipH="1">
            <a:off x="6400225" y="2743200"/>
            <a:ext cx="151764" cy="0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/>
          <p:nvPr/>
        </p:nvCxnSpPr>
        <p:spPr bwMode="auto">
          <a:xfrm>
            <a:off x="6981092" y="2453640"/>
            <a:ext cx="457200" cy="0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/>
          <p:nvPr/>
        </p:nvCxnSpPr>
        <p:spPr bwMode="auto">
          <a:xfrm flipH="1">
            <a:off x="6401495" y="2545080"/>
            <a:ext cx="151764" cy="0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/>
          <p:nvPr/>
        </p:nvCxnSpPr>
        <p:spPr bwMode="auto">
          <a:xfrm flipH="1">
            <a:off x="6406148" y="2379198"/>
            <a:ext cx="151764" cy="0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28" name="TextBox 127"/>
          <p:cNvSpPr txBox="1"/>
          <p:nvPr/>
        </p:nvSpPr>
        <p:spPr>
          <a:xfrm>
            <a:off x="6140329" y="2800113"/>
            <a:ext cx="24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6140329" y="2627784"/>
            <a:ext cx="24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B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7438292" y="2338224"/>
            <a:ext cx="24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Q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4381500" y="2636520"/>
            <a:ext cx="1695743" cy="504825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 bwMode="auto">
          <a:xfrm flipH="1">
            <a:off x="5212080" y="1177752"/>
            <a:ext cx="471267" cy="2232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 bwMode="auto">
          <a:xfrm flipH="1">
            <a:off x="3659027" y="1171473"/>
            <a:ext cx="471267" cy="2232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 bwMode="auto">
          <a:xfrm flipH="1">
            <a:off x="2035713" y="1169241"/>
            <a:ext cx="471267" cy="2232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36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Introduction into FPGAs -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776AD-DE56-4CF6-8119-DE529B1CB6E8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8th April 2014 | 3rd XFEL Collaboration Meeting | Controls Session | Patrick Gessler</a:t>
            </a:r>
            <a:endParaRPr lang="en-GB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59258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168148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177038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185928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316230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325120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>
            <a:off x="334010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>
            <a:off x="342900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>
            <a:off x="473202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>
            <a:off x="482092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490982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>
            <a:off x="4998720" y="1577340"/>
            <a:ext cx="0" cy="448818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 bwMode="auto">
          <a:xfrm>
            <a:off x="3566160" y="1813560"/>
            <a:ext cx="1051560" cy="82296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Configurable Logic Block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3566160" y="2729865"/>
            <a:ext cx="1051560" cy="82296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566160" y="4105275"/>
            <a:ext cx="1051560" cy="82296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Configurable Logic Block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566160" y="5021580"/>
            <a:ext cx="1051560" cy="82296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Configurable Logic Block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1981200" y="1813560"/>
            <a:ext cx="1051560" cy="82296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Configurable Logic Block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981200" y="2729865"/>
            <a:ext cx="1051560" cy="82296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Configurable Logic Block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1981200" y="4105275"/>
            <a:ext cx="1051560" cy="82296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Configurable Logic Block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981200" y="5021580"/>
            <a:ext cx="1051560" cy="82296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Configurable Logic Block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478280" y="1295400"/>
            <a:ext cx="495300" cy="2819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</a:rPr>
              <a:t>I/O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070860" y="1295400"/>
            <a:ext cx="495300" cy="2819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</a:rPr>
              <a:t>I/O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617720" y="1295400"/>
            <a:ext cx="495300" cy="2819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</a:rPr>
              <a:t>I/O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478280" y="6073140"/>
            <a:ext cx="495300" cy="2819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</a:rPr>
              <a:t>I/O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040380" y="6073140"/>
            <a:ext cx="495300" cy="2819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</a:rPr>
              <a:t>I/O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610100" y="6073140"/>
            <a:ext cx="495300" cy="2819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</a:rPr>
              <a:t>I/O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46053" y="1062336"/>
            <a:ext cx="5486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/>
              <a:t>A (IN)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042920" y="1062336"/>
            <a:ext cx="5486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/>
              <a:t>B</a:t>
            </a:r>
            <a:r>
              <a:rPr lang="en-US" dirty="0" smtClean="0"/>
              <a:t> (IN)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518660" y="1064568"/>
            <a:ext cx="6934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/>
              <a:t>Q</a:t>
            </a:r>
            <a:r>
              <a:rPr lang="en-US" dirty="0" smtClean="0"/>
              <a:t> (OUT)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 bwMode="auto">
          <a:xfrm flipH="1">
            <a:off x="1396365" y="3695700"/>
            <a:ext cx="384048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 bwMode="auto">
          <a:xfrm flipH="1">
            <a:off x="1396365" y="3774652"/>
            <a:ext cx="384048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 flipH="1">
            <a:off x="1396365" y="3932555"/>
            <a:ext cx="384048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 bwMode="auto">
          <a:xfrm flipH="1">
            <a:off x="1396365" y="3853604"/>
            <a:ext cx="384048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 flipH="1">
            <a:off x="3032760" y="431292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 bwMode="auto">
          <a:xfrm flipH="1">
            <a:off x="3040380" y="468630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 bwMode="auto">
          <a:xfrm flipH="1">
            <a:off x="3035300" y="523494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 bwMode="auto">
          <a:xfrm flipH="1">
            <a:off x="3042920" y="560832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 flipH="1">
            <a:off x="3025140" y="202692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 bwMode="auto">
          <a:xfrm flipH="1">
            <a:off x="3032760" y="240030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 bwMode="auto">
          <a:xfrm flipH="1">
            <a:off x="3042920" y="297180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 bwMode="auto">
          <a:xfrm flipH="1">
            <a:off x="3050540" y="334518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 bwMode="auto">
          <a:xfrm flipH="1">
            <a:off x="4618197" y="203454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 bwMode="auto">
          <a:xfrm flipH="1">
            <a:off x="4625817" y="240792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 bwMode="auto">
          <a:xfrm flipH="1">
            <a:off x="4610100" y="297180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 bwMode="auto">
          <a:xfrm flipH="1">
            <a:off x="4617720" y="334518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 bwMode="auto">
          <a:xfrm flipH="1">
            <a:off x="4617720" y="432816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 bwMode="auto">
          <a:xfrm flipH="1">
            <a:off x="4625340" y="470154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 bwMode="auto">
          <a:xfrm flipH="1">
            <a:off x="4610100" y="523494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 bwMode="auto">
          <a:xfrm flipH="1">
            <a:off x="4617720" y="560832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 bwMode="auto">
          <a:xfrm flipH="1">
            <a:off x="1509237" y="195072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 bwMode="auto">
          <a:xfrm flipH="1">
            <a:off x="1516857" y="232410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 bwMode="auto">
          <a:xfrm flipH="1">
            <a:off x="1516857" y="212598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 bwMode="auto">
          <a:xfrm flipH="1">
            <a:off x="1524477" y="249936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 bwMode="auto">
          <a:xfrm flipH="1">
            <a:off x="1509237" y="425958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 bwMode="auto">
          <a:xfrm flipH="1">
            <a:off x="1516857" y="463296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 bwMode="auto">
          <a:xfrm flipH="1">
            <a:off x="1516857" y="443484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 bwMode="auto">
          <a:xfrm flipH="1">
            <a:off x="1524477" y="480822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 bwMode="auto">
          <a:xfrm flipH="1">
            <a:off x="1523207" y="517398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 bwMode="auto">
          <a:xfrm flipH="1">
            <a:off x="1530827" y="554736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 bwMode="auto">
          <a:xfrm flipH="1">
            <a:off x="1530827" y="534924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 bwMode="auto">
          <a:xfrm flipH="1">
            <a:off x="1538447" y="572262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 bwMode="auto">
          <a:xfrm flipH="1">
            <a:off x="3092927" y="192786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 bwMode="auto">
          <a:xfrm flipH="1">
            <a:off x="3100547" y="230124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 bwMode="auto">
          <a:xfrm flipH="1">
            <a:off x="3100547" y="210312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 bwMode="auto">
          <a:xfrm flipH="1">
            <a:off x="3108167" y="247650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 bwMode="auto">
          <a:xfrm flipH="1">
            <a:off x="3092927" y="288798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 bwMode="auto">
          <a:xfrm flipH="1">
            <a:off x="3100547" y="326136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 bwMode="auto">
          <a:xfrm flipH="1">
            <a:off x="3100547" y="306324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 bwMode="auto">
          <a:xfrm flipH="1">
            <a:off x="3108167" y="343662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 bwMode="auto">
          <a:xfrm flipH="1">
            <a:off x="3087054" y="422910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 bwMode="auto">
          <a:xfrm flipH="1">
            <a:off x="3094674" y="460248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 bwMode="auto">
          <a:xfrm flipH="1">
            <a:off x="3094674" y="440436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 bwMode="auto">
          <a:xfrm flipH="1">
            <a:off x="3102294" y="477774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 bwMode="auto">
          <a:xfrm flipH="1">
            <a:off x="3094197" y="514350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 bwMode="auto">
          <a:xfrm flipH="1">
            <a:off x="3101817" y="551688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 bwMode="auto">
          <a:xfrm flipH="1">
            <a:off x="3101817" y="531876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 bwMode="auto">
          <a:xfrm flipH="1">
            <a:off x="3109437" y="569214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 bwMode="auto">
          <a:xfrm flipH="1">
            <a:off x="1509237" y="288798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 bwMode="auto">
          <a:xfrm flipH="1">
            <a:off x="1516857" y="326136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 bwMode="auto">
          <a:xfrm flipH="1">
            <a:off x="1516857" y="306324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 bwMode="auto">
          <a:xfrm flipH="1">
            <a:off x="1524477" y="3436620"/>
            <a:ext cx="46386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 bwMode="auto">
          <a:xfrm>
            <a:off x="3383280" y="3390900"/>
            <a:ext cx="91440" cy="9144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3383280" y="3649980"/>
            <a:ext cx="91440" cy="9144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1724660" y="3649980"/>
            <a:ext cx="91440" cy="9144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3205480" y="3215640"/>
            <a:ext cx="91440" cy="9144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4865370" y="2926080"/>
            <a:ext cx="91440" cy="9144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05" name="Straight Connector 104"/>
          <p:cNvCxnSpPr>
            <a:endCxn id="99" idx="0"/>
          </p:cNvCxnSpPr>
          <p:nvPr/>
        </p:nvCxnSpPr>
        <p:spPr bwMode="auto">
          <a:xfrm>
            <a:off x="1770380" y="1609725"/>
            <a:ext cx="0" cy="2040255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8" name="Straight Connector 107"/>
          <p:cNvCxnSpPr>
            <a:stCxn id="98" idx="2"/>
            <a:endCxn id="99" idx="6"/>
          </p:cNvCxnSpPr>
          <p:nvPr/>
        </p:nvCxnSpPr>
        <p:spPr bwMode="auto">
          <a:xfrm flipH="1">
            <a:off x="1816100" y="3695700"/>
            <a:ext cx="1567180" cy="0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1" name="Straight Connector 110"/>
          <p:cNvCxnSpPr>
            <a:stCxn id="97" idx="4"/>
            <a:endCxn id="98" idx="0"/>
          </p:cNvCxnSpPr>
          <p:nvPr/>
        </p:nvCxnSpPr>
        <p:spPr bwMode="auto">
          <a:xfrm>
            <a:off x="3429000" y="3482340"/>
            <a:ext cx="0" cy="167640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4" name="Straight Connector 113"/>
          <p:cNvCxnSpPr>
            <a:endCxn id="97" idx="6"/>
          </p:cNvCxnSpPr>
          <p:nvPr/>
        </p:nvCxnSpPr>
        <p:spPr bwMode="auto">
          <a:xfrm flipH="1">
            <a:off x="3474720" y="3436620"/>
            <a:ext cx="97314" cy="0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7" name="Straight Connector 116"/>
          <p:cNvCxnSpPr>
            <a:stCxn id="100" idx="0"/>
          </p:cNvCxnSpPr>
          <p:nvPr/>
        </p:nvCxnSpPr>
        <p:spPr bwMode="auto">
          <a:xfrm flipV="1">
            <a:off x="3251200" y="1609725"/>
            <a:ext cx="0" cy="1605915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endCxn id="100" idx="6"/>
          </p:cNvCxnSpPr>
          <p:nvPr/>
        </p:nvCxnSpPr>
        <p:spPr bwMode="auto">
          <a:xfrm flipH="1">
            <a:off x="3296920" y="3261360"/>
            <a:ext cx="254000" cy="0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endCxn id="101" idx="0"/>
          </p:cNvCxnSpPr>
          <p:nvPr/>
        </p:nvCxnSpPr>
        <p:spPr bwMode="auto">
          <a:xfrm>
            <a:off x="4911090" y="1609725"/>
            <a:ext cx="0" cy="1316355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7" name="Straight Connector 126"/>
          <p:cNvCxnSpPr>
            <a:stCxn id="101" idx="2"/>
          </p:cNvCxnSpPr>
          <p:nvPr/>
        </p:nvCxnSpPr>
        <p:spPr bwMode="auto">
          <a:xfrm flipH="1">
            <a:off x="4625340" y="2971800"/>
            <a:ext cx="240030" cy="0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0" name="Rectangle 129"/>
          <p:cNvSpPr/>
          <p:nvPr/>
        </p:nvSpPr>
        <p:spPr bwMode="auto">
          <a:xfrm>
            <a:off x="3743324" y="2819400"/>
            <a:ext cx="409576" cy="662940"/>
          </a:xfrm>
          <a:prstGeom prst="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LUT</a:t>
            </a:r>
          </a:p>
        </p:txBody>
      </p:sp>
      <p:cxnSp>
        <p:nvCxnSpPr>
          <p:cNvPr id="137" name="Straight Connector 136"/>
          <p:cNvCxnSpPr/>
          <p:nvPr/>
        </p:nvCxnSpPr>
        <p:spPr bwMode="auto">
          <a:xfrm>
            <a:off x="4152900" y="2971800"/>
            <a:ext cx="457200" cy="0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/>
          <p:nvPr/>
        </p:nvCxnSpPr>
        <p:spPr bwMode="auto">
          <a:xfrm flipH="1">
            <a:off x="3583145" y="3433689"/>
            <a:ext cx="151764" cy="0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4" name="Straight Connector 103"/>
          <p:cNvCxnSpPr/>
          <p:nvPr/>
        </p:nvCxnSpPr>
        <p:spPr bwMode="auto">
          <a:xfrm flipH="1">
            <a:off x="3572033" y="3261360"/>
            <a:ext cx="151764" cy="0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6" name="Straight Connector 105"/>
          <p:cNvCxnSpPr/>
          <p:nvPr/>
        </p:nvCxnSpPr>
        <p:spPr bwMode="auto">
          <a:xfrm flipH="1">
            <a:off x="3573303" y="3063240"/>
            <a:ext cx="151764" cy="0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7" name="Straight Connector 106"/>
          <p:cNvCxnSpPr/>
          <p:nvPr/>
        </p:nvCxnSpPr>
        <p:spPr bwMode="auto">
          <a:xfrm flipH="1">
            <a:off x="3577956" y="2897358"/>
            <a:ext cx="151764" cy="0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9" name="TextBox 108"/>
          <p:cNvSpPr txBox="1"/>
          <p:nvPr/>
        </p:nvSpPr>
        <p:spPr>
          <a:xfrm>
            <a:off x="5704447" y="1398588"/>
            <a:ext cx="2672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/>
              <a:t>Defined Program: </a:t>
            </a:r>
            <a:r>
              <a:rPr lang="en-US" sz="1200" b="1" dirty="0" smtClean="0"/>
              <a:t>Q = A and B</a:t>
            </a:r>
            <a:endParaRPr lang="en-US" sz="1200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5788855" y="1813560"/>
            <a:ext cx="2384474" cy="1726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Step 1: Translate and Map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Step 2: Place</a:t>
            </a:r>
          </a:p>
          <a:p>
            <a:pPr>
              <a:buNone/>
            </a:pPr>
            <a:r>
              <a:rPr lang="en-US" dirty="0" smtClean="0"/>
              <a:t>Step 3: Route</a:t>
            </a:r>
            <a:endParaRPr lang="en-US" dirty="0"/>
          </a:p>
        </p:txBody>
      </p:sp>
      <p:sp>
        <p:nvSpPr>
          <p:cNvPr id="112" name="Rectangle 111"/>
          <p:cNvSpPr/>
          <p:nvPr/>
        </p:nvSpPr>
        <p:spPr bwMode="auto">
          <a:xfrm>
            <a:off x="6571516" y="2301240"/>
            <a:ext cx="409576" cy="662940"/>
          </a:xfrm>
          <a:prstGeom prst="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LUT</a:t>
            </a:r>
          </a:p>
        </p:txBody>
      </p:sp>
      <p:cxnSp>
        <p:nvCxnSpPr>
          <p:cNvPr id="113" name="Straight Connector 112"/>
          <p:cNvCxnSpPr/>
          <p:nvPr/>
        </p:nvCxnSpPr>
        <p:spPr bwMode="auto">
          <a:xfrm flipH="1">
            <a:off x="6411337" y="2915529"/>
            <a:ext cx="151764" cy="0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5" name="Straight Connector 114"/>
          <p:cNvCxnSpPr/>
          <p:nvPr/>
        </p:nvCxnSpPr>
        <p:spPr bwMode="auto">
          <a:xfrm flipH="1">
            <a:off x="6400225" y="2743200"/>
            <a:ext cx="151764" cy="0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6" name="Straight Connector 115"/>
          <p:cNvCxnSpPr/>
          <p:nvPr/>
        </p:nvCxnSpPr>
        <p:spPr bwMode="auto">
          <a:xfrm>
            <a:off x="6981092" y="2453640"/>
            <a:ext cx="457200" cy="0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/>
          <p:nvPr/>
        </p:nvCxnSpPr>
        <p:spPr bwMode="auto">
          <a:xfrm flipH="1">
            <a:off x="6401495" y="2545080"/>
            <a:ext cx="151764" cy="0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" name="Straight Connector 118"/>
          <p:cNvCxnSpPr/>
          <p:nvPr/>
        </p:nvCxnSpPr>
        <p:spPr bwMode="auto">
          <a:xfrm flipH="1">
            <a:off x="6406148" y="2379198"/>
            <a:ext cx="151764" cy="0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20" name="TextBox 119"/>
          <p:cNvSpPr txBox="1"/>
          <p:nvPr/>
        </p:nvSpPr>
        <p:spPr>
          <a:xfrm>
            <a:off x="6140329" y="2800113"/>
            <a:ext cx="24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6140329" y="2627784"/>
            <a:ext cx="24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B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7438292" y="2338224"/>
            <a:ext cx="24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53636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99923" y="1258214"/>
            <a:ext cx="4125773" cy="42062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VHDL Programming basic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entity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myAND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is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port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std_logic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std_logic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out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std_logic</a:t>
            </a: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myAND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architecture RTL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of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myAND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is</a:t>
            </a: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&lt;=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and B;</a:t>
            </a: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end;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776AD-DE56-4CF6-8119-DE529B1CB6E8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8th April 2014 | 3rd XFEL Collaboration Meeting | Controls Session | Patrick Gessler</a:t>
            </a:r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811" y="1398588"/>
            <a:ext cx="3363503" cy="219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17811" y="3708806"/>
            <a:ext cx="34214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/>
              <a:t>Xilinx ISE is one tool for VHDL Programming for the FPGA </a:t>
            </a:r>
            <a:endParaRPr lang="en-US" dirty="0"/>
          </a:p>
        </p:txBody>
      </p:sp>
      <p:pic>
        <p:nvPicPr>
          <p:cNvPr id="10" name="Picture 6" descr="http://releaselogger.org/wp-content/uploads/2012/05/xilinx-ise-design-suite-v14-1-iso-tbe-linu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580" y="3939638"/>
            <a:ext cx="925963" cy="60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2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XFEL </a:t>
            </a:r>
            <a:r>
              <a:rPr lang="en-US" dirty="0"/>
              <a:t>Simulink Library – </a:t>
            </a:r>
            <a:r>
              <a:rPr lang="en-US" dirty="0" smtClean="0"/>
              <a:t>BUS Block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" y="3176304"/>
            <a:ext cx="3800475" cy="249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033" y="1465733"/>
            <a:ext cx="3297947" cy="447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6818" y="1826180"/>
            <a:ext cx="4956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/>
            <a:r>
              <a:rPr lang="en-US" sz="2000" dirty="0"/>
              <a:t>BUS block allows for users to define registers </a:t>
            </a:r>
            <a:r>
              <a:rPr lang="en-US" sz="2000" dirty="0" smtClean="0"/>
              <a:t>and memories </a:t>
            </a:r>
            <a:r>
              <a:rPr lang="en-US" sz="2000" dirty="0"/>
              <a:t>which are later accessible by the chosen </a:t>
            </a:r>
            <a:r>
              <a:rPr lang="en-US" sz="2000" dirty="0" smtClean="0"/>
              <a:t>protocol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April 2014 | 3rd XFEL Collaboration Meeting | Controls Session | Patrick Gessler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D5843-27A7-4AD0-A208-81EC2649CC0E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09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XFEL </a:t>
            </a:r>
            <a:r>
              <a:rPr lang="en-US" dirty="0"/>
              <a:t>Simulink Library – </a:t>
            </a:r>
            <a:r>
              <a:rPr lang="en-US" dirty="0" smtClean="0"/>
              <a:t>Board Specific block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005" y="1782515"/>
            <a:ext cx="2175532" cy="212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1309466"/>
            <a:ext cx="4230370" cy="271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rved Up Arrow 4"/>
          <p:cNvSpPr/>
          <p:nvPr/>
        </p:nvSpPr>
        <p:spPr bwMode="auto">
          <a:xfrm>
            <a:off x="2125990" y="3768900"/>
            <a:ext cx="3214359" cy="831452"/>
          </a:xfrm>
          <a:prstGeom prst="curvedUpArrow">
            <a:avLst>
              <a:gd name="adj1" fmla="val 14174"/>
              <a:gd name="adj2" fmla="val 50000"/>
              <a:gd name="adj3" fmla="val 25000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8680" y="4714654"/>
            <a:ext cx="7703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/>
            <a:r>
              <a:rPr lang="en-US" sz="2000" dirty="0"/>
              <a:t>Specific blocks are available on the library which </a:t>
            </a:r>
            <a:r>
              <a:rPr lang="en-US" sz="2000" dirty="0" smtClean="0"/>
              <a:t>will accurately </a:t>
            </a:r>
            <a:r>
              <a:rPr lang="en-US" sz="2000" dirty="0"/>
              <a:t>simulate the behavior of features available </a:t>
            </a:r>
            <a:r>
              <a:rPr lang="en-US" sz="2000" dirty="0" smtClean="0"/>
              <a:t>on the board;</a:t>
            </a:r>
          </a:p>
          <a:p>
            <a:pPr marL="342900" lvl="1" indent="-342900"/>
            <a:r>
              <a:rPr lang="en-US" sz="2000" dirty="0"/>
              <a:t>In </a:t>
            </a:r>
            <a:r>
              <a:rPr lang="en-US" sz="2000" dirty="0" smtClean="0"/>
              <a:t>Hardware</a:t>
            </a:r>
            <a:r>
              <a:rPr lang="en-US" sz="2000" dirty="0"/>
              <a:t>, the block is replaced with the real </a:t>
            </a:r>
            <a:r>
              <a:rPr lang="en-US" sz="2000" dirty="0" smtClean="0"/>
              <a:t>implementation.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April 2014 | 3rd XFEL Collaboration Meeting | Controls Session | Patrick Gessler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D5843-27A7-4AD0-A208-81EC2649CC0E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52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XFEL Simulink Library – </a:t>
            </a:r>
            <a:r>
              <a:rPr lang="en-US" dirty="0" smtClean="0"/>
              <a:t>Application Integration</a:t>
            </a:r>
            <a:endParaRPr lang="en-US" dirty="0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9" y="1298441"/>
            <a:ext cx="3459923" cy="175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366" y="3239876"/>
            <a:ext cx="2494071" cy="74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 descr="http://releaselogger.org/wp-content/uploads/2012/05/xilinx-ise-design-suite-v14-1-iso-tbe-linu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151" y="3283661"/>
            <a:ext cx="1269365" cy="82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0" y="4486054"/>
            <a:ext cx="9144000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/>
            <a:r>
              <a:rPr lang="en-US" sz="1800" dirty="0" smtClean="0"/>
              <a:t>The final Algorithm is processed to integrate the top level FPGA Project:</a:t>
            </a:r>
          </a:p>
          <a:p>
            <a:pPr marL="800100" lvl="2" indent="-342900"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 smtClean="0"/>
              <a:t>Generate Final Design with bus interface logic </a:t>
            </a:r>
            <a:r>
              <a:rPr lang="en-US" sz="1800" u="sng" dirty="0" smtClean="0"/>
              <a:t>based on defined user registers and chosen protocol</a:t>
            </a:r>
            <a:r>
              <a:rPr lang="en-US" sz="1800" dirty="0" smtClean="0"/>
              <a:t>;</a:t>
            </a:r>
          </a:p>
          <a:p>
            <a:pPr marL="800100" lvl="2" indent="-342900"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 err="1" smtClean="0"/>
              <a:t>Netlist</a:t>
            </a:r>
            <a:r>
              <a:rPr lang="en-US" sz="1800" dirty="0" smtClean="0"/>
              <a:t> file of final design inserted in ISE project;</a:t>
            </a:r>
          </a:p>
          <a:p>
            <a:pPr marL="800100" lvl="2" indent="-342900"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 smtClean="0"/>
              <a:t>Standalone Module of User application to share and distribute</a:t>
            </a:r>
          </a:p>
          <a:p>
            <a:pPr marL="800100" lvl="2" indent="-342900"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 smtClean="0"/>
              <a:t>XML file with register information similar to the VHDL developed applications.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09366" y="3954613"/>
            <a:ext cx="1356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 smtClean="0"/>
              <a:t>Final Design</a:t>
            </a:r>
            <a:endParaRPr lang="en-US" sz="1400" b="1" dirty="0"/>
          </a:p>
        </p:txBody>
      </p:sp>
      <p:sp>
        <p:nvSpPr>
          <p:cNvPr id="17" name="Down Arrow 16"/>
          <p:cNvSpPr/>
          <p:nvPr/>
        </p:nvSpPr>
        <p:spPr bwMode="auto">
          <a:xfrm rot="16200000">
            <a:off x="4034253" y="2389893"/>
            <a:ext cx="382134" cy="462068"/>
          </a:xfrm>
          <a:prstGeom prst="downArrow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0" name="Bent-Up Arrow 19"/>
          <p:cNvSpPr/>
          <p:nvPr/>
        </p:nvSpPr>
        <p:spPr bwMode="auto">
          <a:xfrm rot="5400000">
            <a:off x="981163" y="2900997"/>
            <a:ext cx="734923" cy="1017500"/>
          </a:xfrm>
          <a:prstGeom prst="bentUpArrow">
            <a:avLst>
              <a:gd name="adj1" fmla="val 25000"/>
              <a:gd name="adj2" fmla="val 25984"/>
              <a:gd name="adj3" fmla="val 35292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" name="Flowchart: Internal Storage 8"/>
          <p:cNvSpPr/>
          <p:nvPr/>
        </p:nvSpPr>
        <p:spPr bwMode="auto">
          <a:xfrm>
            <a:off x="7670101" y="2315153"/>
            <a:ext cx="991926" cy="611546"/>
          </a:xfrm>
          <a:prstGeom prst="flowChartInternalStorage">
            <a:avLst/>
          </a:prstGeom>
          <a:noFill/>
          <a:ln w="2857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Software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en-US" sz="1200" b="1" dirty="0" smtClean="0"/>
              <a:t>(</a:t>
            </a:r>
            <a:r>
              <a:rPr lang="en-US" sz="1200" b="1" dirty="0" err="1" smtClean="0"/>
              <a:t>Karabo</a:t>
            </a:r>
            <a:r>
              <a:rPr lang="en-US" sz="1200" b="1" dirty="0" smtClean="0"/>
              <a:t>)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April 2014 | 3rd XFEL Collaboration Meeting | Controls Session | Patrick Gessler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D5843-27A7-4AD0-A208-81EC2649CC0E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344019" y="1031470"/>
            <a:ext cx="1651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 smtClean="0"/>
              <a:t>User Application</a:t>
            </a:r>
            <a:endParaRPr lang="en-US" sz="14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4616136" y="2377778"/>
            <a:ext cx="2370389" cy="473992"/>
            <a:chOff x="4440573" y="2442215"/>
            <a:chExt cx="2370389" cy="473992"/>
          </a:xfrm>
        </p:grpSpPr>
        <p:sp>
          <p:nvSpPr>
            <p:cNvPr id="16" name="Folded Corner 15"/>
            <p:cNvSpPr/>
            <p:nvPr/>
          </p:nvSpPr>
          <p:spPr bwMode="auto">
            <a:xfrm>
              <a:off x="4440573" y="2442215"/>
              <a:ext cx="542847" cy="473992"/>
            </a:xfrm>
            <a:prstGeom prst="foldedCorner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rPr>
                <a:t>XML</a:t>
              </a:r>
              <a:r>
                <a:rPr kumimoji="0" lang="en-US" sz="11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rPr>
                <a:t> </a:t>
              </a: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rPr>
                <a:t>FILE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13353" y="2448379"/>
              <a:ext cx="1797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buNone/>
              </a:pPr>
              <a:r>
                <a:rPr lang="en-US" sz="1200" b="1" dirty="0" smtClean="0"/>
                <a:t>User Registers and Memories Description</a:t>
              </a:r>
            </a:p>
          </p:txBody>
        </p:sp>
      </p:grpSp>
      <p:sp>
        <p:nvSpPr>
          <p:cNvPr id="32" name="Down Arrow 31"/>
          <p:cNvSpPr/>
          <p:nvPr/>
        </p:nvSpPr>
        <p:spPr bwMode="auto">
          <a:xfrm rot="16200000">
            <a:off x="7063343" y="2389893"/>
            <a:ext cx="382134" cy="462068"/>
          </a:xfrm>
          <a:prstGeom prst="downArrow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4" name="Folded Corner 33"/>
          <p:cNvSpPr/>
          <p:nvPr/>
        </p:nvSpPr>
        <p:spPr bwMode="auto">
          <a:xfrm>
            <a:off x="5257627" y="3388379"/>
            <a:ext cx="542847" cy="473992"/>
          </a:xfrm>
          <a:prstGeom prst="foldedCorner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NGCFILE</a:t>
            </a:r>
          </a:p>
        </p:txBody>
      </p:sp>
      <p:sp>
        <p:nvSpPr>
          <p:cNvPr id="36" name="Down Arrow 35"/>
          <p:cNvSpPr/>
          <p:nvPr/>
        </p:nvSpPr>
        <p:spPr bwMode="auto">
          <a:xfrm rot="16200000">
            <a:off x="4648721" y="3394341"/>
            <a:ext cx="382134" cy="462068"/>
          </a:xfrm>
          <a:prstGeom prst="downArrow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6" name="Elbow Connector 5"/>
          <p:cNvCxnSpPr>
            <a:stCxn id="15" idx="4"/>
            <a:endCxn id="37" idx="1"/>
          </p:cNvCxnSpPr>
          <p:nvPr/>
        </p:nvCxnSpPr>
        <p:spPr bwMode="auto">
          <a:xfrm rot="16200000" flipH="1">
            <a:off x="4223228" y="3850973"/>
            <a:ext cx="444645" cy="346268"/>
          </a:xfrm>
          <a:prstGeom prst="bentConnector2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4618684" y="4015597"/>
            <a:ext cx="2021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None/>
            </a:pPr>
            <a:r>
              <a:rPr lang="en-US" sz="1200" b="1" dirty="0" smtClean="0"/>
              <a:t>Bus protocol logic generated automatically</a:t>
            </a:r>
          </a:p>
        </p:txBody>
      </p:sp>
      <p:sp>
        <p:nvSpPr>
          <p:cNvPr id="38" name="Down Arrow 37"/>
          <p:cNvSpPr/>
          <p:nvPr/>
        </p:nvSpPr>
        <p:spPr bwMode="auto">
          <a:xfrm rot="16200000">
            <a:off x="6027246" y="3394339"/>
            <a:ext cx="382134" cy="462068"/>
          </a:xfrm>
          <a:prstGeom prst="downArrow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9" name="Down Arrow 38"/>
          <p:cNvSpPr/>
          <p:nvPr/>
        </p:nvSpPr>
        <p:spPr bwMode="auto">
          <a:xfrm rot="16200000">
            <a:off x="4034253" y="1431366"/>
            <a:ext cx="382134" cy="462068"/>
          </a:xfrm>
          <a:prstGeom prst="downArrow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41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743" y="1339247"/>
            <a:ext cx="910288" cy="64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5457971" y="1431567"/>
            <a:ext cx="2021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None/>
            </a:pPr>
            <a:r>
              <a:rPr lang="en-US" sz="1200" b="1" dirty="0" smtClean="0"/>
              <a:t>Standalone Module of User Application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4233469" y="3714609"/>
            <a:ext cx="77893" cy="87176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937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Low-Latency data transmission:</a:t>
            </a:r>
            <a:br>
              <a:rPr lang="en-US" sz="1800" dirty="0" smtClean="0"/>
            </a:br>
            <a:r>
              <a:rPr lang="en-US" sz="1800" dirty="0" smtClean="0"/>
              <a:t>VETO System for data reduction and memory optimization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200150"/>
            <a:ext cx="8750300" cy="4606925"/>
          </a:xfrm>
        </p:spPr>
        <p:txBody>
          <a:bodyPr/>
          <a:lstStyle/>
          <a:p>
            <a:r>
              <a:rPr lang="en-US" sz="1400" dirty="0" smtClean="0"/>
              <a:t>Optimize picture quality of 2D detectors</a:t>
            </a:r>
          </a:p>
          <a:p>
            <a:pPr lvl="1"/>
            <a:r>
              <a:rPr lang="en-US" sz="1400" dirty="0" smtClean="0"/>
              <a:t>Limited frame capacity in ASICs (~300-700 frames)</a:t>
            </a:r>
          </a:p>
          <a:p>
            <a:pPr lvl="1"/>
            <a:r>
              <a:rPr lang="en-US" sz="1400" dirty="0" smtClean="0"/>
              <a:t>Replace bad frames with new ones in ASIC before read out and transmission</a:t>
            </a:r>
          </a:p>
          <a:p>
            <a:r>
              <a:rPr lang="en-US" sz="1400" dirty="0" smtClean="0"/>
              <a:t>Data reduction</a:t>
            </a:r>
          </a:p>
          <a:p>
            <a:pPr lvl="1"/>
            <a:r>
              <a:rPr lang="en-US" sz="1400" dirty="0" smtClean="0"/>
              <a:t>Discard useless data before transmission</a:t>
            </a:r>
          </a:p>
          <a:p>
            <a:r>
              <a:rPr lang="en-US" sz="1400" dirty="0" smtClean="0"/>
              <a:t>Implementation</a:t>
            </a:r>
          </a:p>
          <a:p>
            <a:pPr lvl="1"/>
            <a:r>
              <a:rPr lang="en-US" sz="1400" dirty="0" smtClean="0"/>
              <a:t>FPGAs of diagnostics and detectors provide bunch information with low-latency</a:t>
            </a:r>
          </a:p>
          <a:p>
            <a:pPr lvl="1"/>
            <a:r>
              <a:rPr lang="en-US" sz="1400" dirty="0" smtClean="0"/>
              <a:t>Configurable central VETO unit per experiment decides on bunch quality</a:t>
            </a:r>
          </a:p>
          <a:p>
            <a:pPr lvl="1"/>
            <a:r>
              <a:rPr lang="en-US" sz="1400" dirty="0" smtClean="0"/>
              <a:t>FPGAs of detectors (maybe also diagnostics) receive the decision and react on it</a:t>
            </a:r>
          </a:p>
          <a:p>
            <a:pPr lvl="1"/>
            <a:r>
              <a:rPr lang="en-US" sz="1400" dirty="0" smtClean="0"/>
              <a:t>Using a common protocol with beam based feedback system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776AD-DE56-4CF6-8119-DE529B1CB6E8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8th April 2014 | 3rd XFEL Collaboration Meeting | Controls Session | Patrick Gessler</a:t>
            </a:r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447176" y="3912812"/>
            <a:ext cx="8117784" cy="2431966"/>
            <a:chOff x="447176" y="3817562"/>
            <a:chExt cx="8117784" cy="2431966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2316187" y="4615504"/>
              <a:ext cx="1343246" cy="938571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None/>
                <a:tabLst/>
              </a:pPr>
              <a:r>
                <a:rPr lang="en-US" dirty="0" smtClean="0"/>
                <a:t>VETO Unit</a:t>
              </a:r>
            </a:p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None/>
                <a:tabLst/>
              </a:pPr>
              <a:r>
                <a:rPr lang="en-US" b="0" dirty="0" smtClean="0"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rPr>
                <a:t>Configurable decision </a:t>
              </a: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rPr>
                <a:t>matrix</a:t>
              </a: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447176" y="3817562"/>
              <a:ext cx="1423816" cy="457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None/>
                <a:tabLst/>
              </a:pPr>
              <a:r>
                <a:rPr lang="en-US" dirty="0" smtClean="0"/>
                <a:t>VETO Source</a:t>
              </a:r>
            </a:p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None/>
                <a:tabLst/>
              </a:pPr>
              <a:r>
                <a:rPr lang="en-US" dirty="0" smtClean="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rPr>
                <a:t>Avalanche Photo Diode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447176" y="5785885"/>
              <a:ext cx="1423816" cy="457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None/>
                <a:tabLst/>
              </a:pPr>
              <a:r>
                <a:rPr lang="en-US" dirty="0" smtClean="0"/>
                <a:t>VETO Sources</a:t>
              </a:r>
            </a:p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None/>
                <a:tabLst/>
              </a:pPr>
              <a:r>
                <a:rPr lang="en-US" dirty="0" smtClean="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rPr>
                <a:t>TPS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10" name="Straight Arrow Connector 9"/>
            <p:cNvCxnSpPr>
              <a:stCxn id="8" idx="3"/>
              <a:endCxn id="7" idx="1"/>
            </p:cNvCxnSpPr>
            <p:nvPr/>
          </p:nvCxnSpPr>
          <p:spPr bwMode="auto">
            <a:xfrm>
              <a:off x="1870992" y="4046162"/>
              <a:ext cx="445195" cy="1038628"/>
            </a:xfrm>
            <a:prstGeom prst="straightConnector1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>
              <a:stCxn id="9" idx="3"/>
              <a:endCxn id="7" idx="1"/>
            </p:cNvCxnSpPr>
            <p:nvPr/>
          </p:nvCxnSpPr>
          <p:spPr bwMode="auto">
            <a:xfrm flipV="1">
              <a:off x="1870992" y="5084790"/>
              <a:ext cx="445195" cy="929695"/>
            </a:xfrm>
            <a:prstGeom prst="straightConnector1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2" name="TextBox 11"/>
            <p:cNvSpPr txBox="1"/>
            <p:nvPr/>
          </p:nvSpPr>
          <p:spPr>
            <a:xfrm>
              <a:off x="927820" y="5098344"/>
              <a:ext cx="4625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600" dirty="0" smtClean="0"/>
                <a:t>…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70992" y="5606892"/>
              <a:ext cx="162766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800" dirty="0" smtClean="0"/>
                <a:t>Optical - 2.5Gb/s low-latency</a:t>
              </a:r>
              <a:endParaRPr lang="en-US" sz="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56851" y="5348736"/>
              <a:ext cx="41114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600" dirty="0" smtClean="0"/>
                <a:t>UCL</a:t>
              </a:r>
              <a:endParaRPr lang="en-US" sz="600" dirty="0"/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4195564" y="3871488"/>
              <a:ext cx="1423816" cy="457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None/>
                <a:tabLst/>
              </a:pPr>
              <a:r>
                <a:rPr lang="en-US" dirty="0" smtClean="0"/>
                <a:t>VETO User</a:t>
              </a:r>
            </a:p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None/>
                <a:tabLst/>
              </a:pPr>
              <a:r>
                <a:rPr lang="en-US" dirty="0" smtClean="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rPr>
                <a:t>e.g. Digitizer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4195564" y="5785885"/>
              <a:ext cx="1423816" cy="457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None/>
                <a:tabLst/>
              </a:pPr>
              <a:r>
                <a:rPr lang="en-US" dirty="0" smtClean="0"/>
                <a:t>Clock and Control</a:t>
              </a:r>
            </a:p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None/>
                <a:tabLst/>
              </a:pPr>
              <a:r>
                <a:rPr lang="en-US" dirty="0" smtClean="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rPr>
                <a:t>2D detector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76208" y="4910228"/>
              <a:ext cx="4625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600" dirty="0" smtClean="0"/>
                <a:t>…</a:t>
              </a:r>
              <a:endParaRPr lang="en-US" sz="16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08238" y="6057823"/>
              <a:ext cx="41114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600" dirty="0" smtClean="0"/>
                <a:t>UCL</a:t>
              </a:r>
              <a:endParaRPr lang="en-US" sz="600" dirty="0"/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5950699" y="5820852"/>
              <a:ext cx="1421463" cy="387265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None/>
                <a:tabLst/>
              </a:pPr>
              <a:r>
                <a:rPr lang="en-US" dirty="0" smtClean="0"/>
                <a:t>Front-end electronics</a:t>
              </a:r>
            </a:p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rPr>
                <a:t>FEEs</a:t>
              </a: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7718379" y="5873967"/>
              <a:ext cx="846581" cy="27618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None/>
                <a:tabLst/>
              </a:pPr>
              <a:r>
                <a:rPr lang="en-US" dirty="0" smtClean="0"/>
                <a:t>Detector Head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21" name="Straight Arrow Connector 20"/>
            <p:cNvCxnSpPr>
              <a:stCxn id="7" idx="3"/>
              <a:endCxn id="15" idx="1"/>
            </p:cNvCxnSpPr>
            <p:nvPr/>
          </p:nvCxnSpPr>
          <p:spPr bwMode="auto">
            <a:xfrm flipV="1">
              <a:off x="3659433" y="4100088"/>
              <a:ext cx="536131" cy="984702"/>
            </a:xfrm>
            <a:prstGeom prst="straightConnector1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>
              <a:stCxn id="7" idx="3"/>
              <a:endCxn id="16" idx="1"/>
            </p:cNvCxnSpPr>
            <p:nvPr/>
          </p:nvCxnSpPr>
          <p:spPr bwMode="auto">
            <a:xfrm>
              <a:off x="3659433" y="5084790"/>
              <a:ext cx="536131" cy="929695"/>
            </a:xfrm>
            <a:prstGeom prst="straightConnector1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>
              <a:stCxn id="16" idx="3"/>
              <a:endCxn id="19" idx="1"/>
            </p:cNvCxnSpPr>
            <p:nvPr/>
          </p:nvCxnSpPr>
          <p:spPr bwMode="auto">
            <a:xfrm>
              <a:off x="5619380" y="6014485"/>
              <a:ext cx="331319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>
              <a:stCxn id="19" idx="3"/>
              <a:endCxn id="20" idx="1"/>
            </p:cNvCxnSpPr>
            <p:nvPr/>
          </p:nvCxnSpPr>
          <p:spPr bwMode="auto">
            <a:xfrm flipV="1">
              <a:off x="7372162" y="6012062"/>
              <a:ext cx="346217" cy="2423"/>
            </a:xfrm>
            <a:prstGeom prst="straightConnector1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5" name="TextBox 24"/>
            <p:cNvSpPr txBox="1"/>
            <p:nvPr/>
          </p:nvSpPr>
          <p:spPr>
            <a:xfrm>
              <a:off x="2567898" y="4333961"/>
              <a:ext cx="162766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800" dirty="0" smtClean="0"/>
                <a:t>Optical - 2.5Gb/s low-latency</a:t>
              </a:r>
              <a:endParaRPr lang="en-US" sz="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71679" y="4102486"/>
              <a:ext cx="39931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600" dirty="0" smtClean="0"/>
                <a:t>XFEL</a:t>
              </a:r>
              <a:endParaRPr lang="en-US" sz="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71679" y="6064862"/>
              <a:ext cx="39931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600" dirty="0" smtClean="0"/>
                <a:t>DESY</a:t>
              </a:r>
              <a:endParaRPr lang="en-US" sz="600" dirty="0"/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447176" y="4376986"/>
              <a:ext cx="1423816" cy="457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None/>
                <a:tabLst/>
              </a:pPr>
              <a:r>
                <a:rPr lang="en-US" dirty="0" smtClean="0"/>
                <a:t>VETO Source</a:t>
              </a:r>
            </a:p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None/>
                <a:tabLst/>
              </a:pPr>
              <a:r>
                <a:rPr lang="en-US" dirty="0" smtClean="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rPr>
                <a:t>PES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71678" y="4649520"/>
              <a:ext cx="39931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600" dirty="0" smtClean="0"/>
                <a:t>XFEL</a:t>
              </a:r>
              <a:endParaRPr lang="en-US" sz="600" dirty="0"/>
            </a:p>
          </p:txBody>
        </p:sp>
        <p:cxnSp>
          <p:nvCxnSpPr>
            <p:cNvPr id="30" name="Straight Arrow Connector 29"/>
            <p:cNvCxnSpPr>
              <a:stCxn id="28" idx="3"/>
              <a:endCxn id="7" idx="1"/>
            </p:cNvCxnSpPr>
            <p:nvPr/>
          </p:nvCxnSpPr>
          <p:spPr bwMode="auto">
            <a:xfrm>
              <a:off x="1870992" y="4605586"/>
              <a:ext cx="445195" cy="479204"/>
            </a:xfrm>
            <a:prstGeom prst="straightConnector1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60234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466038"/>
              </p:ext>
            </p:extLst>
          </p:nvPr>
        </p:nvGraphicFramePr>
        <p:xfrm>
          <a:off x="621792" y="1208393"/>
          <a:ext cx="7521360" cy="4160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776AD-DE56-4CF6-8119-DE529B1CB6E8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8th April 2014 | 3rd XFEL Collaboration Meeting | Controls Session | Patrick Gessler</a:t>
            </a:r>
            <a:endParaRPr lang="en-GB"/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4917092" y="3078421"/>
            <a:ext cx="299923" cy="3676995"/>
          </a:xfrm>
          <a:prstGeom prst="leftBrac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386938" y="5215738"/>
            <a:ext cx="3416198" cy="58521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</a:rPr>
              <a:t>FPGA Developments are required for</a:t>
            </a:r>
          </a:p>
          <a:p>
            <a:pPr marL="171450" indent="-171450"/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Online processing and data reduction</a:t>
            </a:r>
          </a:p>
          <a:p>
            <a:pPr marL="171450" indent="-171450"/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</a:rPr>
              <a:t>Real-time feed-back and VETO based rejection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687629" y="3895344"/>
            <a:ext cx="1119226" cy="87161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959255" y="3883025"/>
            <a:ext cx="1119226" cy="87161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228556" y="3895344"/>
            <a:ext cx="1119226" cy="87161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228556" y="5072540"/>
            <a:ext cx="3417418" cy="87161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19379" y="5215738"/>
            <a:ext cx="1455725" cy="58521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</a:rPr>
              <a:t>Firmware Framework Development required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3" name="Left Brace 12"/>
          <p:cNvSpPr/>
          <p:nvPr/>
        </p:nvSpPr>
        <p:spPr bwMode="auto">
          <a:xfrm rot="16200000">
            <a:off x="1097281" y="4362965"/>
            <a:ext cx="299923" cy="1119226"/>
          </a:xfrm>
          <a:prstGeom prst="leftBrac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535424" y="3883025"/>
            <a:ext cx="1119226" cy="87161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9911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and beam line Slow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F7CF3-9ECE-42FE-834C-A66730F86D05}" type="slidenum">
              <a:rPr lang="en-GB" smtClean="0"/>
              <a:pPr/>
              <a:t>4</a:t>
            </a:fld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444408" y="1470410"/>
            <a:ext cx="3051868" cy="4446873"/>
            <a:chOff x="404563" y="1792551"/>
            <a:chExt cx="3051868" cy="4446873"/>
          </a:xfrm>
        </p:grpSpPr>
        <p:grpSp>
          <p:nvGrpSpPr>
            <p:cNvPr id="7" name="Group 6"/>
            <p:cNvGrpSpPr/>
            <p:nvPr/>
          </p:nvGrpSpPr>
          <p:grpSpPr>
            <a:xfrm>
              <a:off x="404563" y="1795775"/>
              <a:ext cx="2108698" cy="4311422"/>
              <a:chOff x="2879406" y="1136482"/>
              <a:chExt cx="2108698" cy="431142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911188" y="1136482"/>
                <a:ext cx="2076916" cy="27699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200" dirty="0" smtClean="0">
                    <a:effectLst/>
                  </a:rPr>
                  <a:t>    s/w – f/w connectivity</a:t>
                </a:r>
                <a:endParaRPr lang="en-US" sz="1200" dirty="0">
                  <a:effectLst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2997751" y="1752649"/>
                <a:ext cx="440861" cy="283651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None/>
                  <a:tabLst/>
                </a:pPr>
                <a:endPara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965548" y="1779057"/>
                <a:ext cx="50526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>
                    <a:effectLst/>
                  </a:rPr>
                  <a:t>Motor</a:t>
                </a:r>
                <a:endParaRPr lang="en-US" dirty="0">
                  <a:effectLst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3716008" y="1745565"/>
                <a:ext cx="440861" cy="283651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None/>
                  <a:tabLst/>
                </a:pPr>
                <a:endPara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708255" y="1771976"/>
                <a:ext cx="53973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>
                    <a:effectLst/>
                  </a:rPr>
                  <a:t>Pump</a:t>
                </a:r>
                <a:endParaRPr lang="en-US" dirty="0">
                  <a:effectLst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4460536" y="1752649"/>
                <a:ext cx="440861" cy="283651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None/>
                  <a:tabLst/>
                </a:pPr>
                <a:endPara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411100" y="1779059"/>
                <a:ext cx="53973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>
                    <a:effectLst/>
                  </a:rPr>
                  <a:t>Gauge</a:t>
                </a:r>
                <a:endParaRPr lang="en-US" dirty="0">
                  <a:effectLst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3482696" y="2435410"/>
                <a:ext cx="907487" cy="283651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None/>
                  <a:tabLst/>
                </a:pPr>
                <a:endPara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482696" y="2461819"/>
                <a:ext cx="111101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>
                    <a:effectLst/>
                  </a:rPr>
                  <a:t>BeckhoffCom</a:t>
                </a:r>
                <a:endParaRPr lang="en-US" dirty="0">
                  <a:effectLst/>
                </a:endParaRPr>
              </a:p>
            </p:txBody>
          </p:sp>
          <p:cxnSp>
            <p:nvCxnSpPr>
              <p:cNvPr id="17" name="Straight Connector 16"/>
              <p:cNvCxnSpPr>
                <a:stCxn id="9" idx="5"/>
                <a:endCxn id="15" idx="1"/>
              </p:cNvCxnSpPr>
              <p:nvPr/>
            </p:nvCxnSpPr>
            <p:spPr bwMode="auto">
              <a:xfrm>
                <a:off x="3374049" y="1994760"/>
                <a:ext cx="241545" cy="48219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Connector 17"/>
              <p:cNvCxnSpPr>
                <a:stCxn id="11" idx="4"/>
                <a:endCxn id="15" idx="0"/>
              </p:cNvCxnSpPr>
              <p:nvPr/>
            </p:nvCxnSpPr>
            <p:spPr bwMode="auto">
              <a:xfrm>
                <a:off x="3936439" y="2029216"/>
                <a:ext cx="1" cy="406194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Straight Connector 18"/>
              <p:cNvCxnSpPr>
                <a:stCxn id="13" idx="3"/>
                <a:endCxn id="15" idx="7"/>
              </p:cNvCxnSpPr>
              <p:nvPr/>
            </p:nvCxnSpPr>
            <p:spPr bwMode="auto">
              <a:xfrm flipH="1">
                <a:off x="4257285" y="1994760"/>
                <a:ext cx="267814" cy="48219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20" name="Rectangle 19"/>
              <p:cNvSpPr/>
              <p:nvPr/>
            </p:nvSpPr>
            <p:spPr bwMode="auto">
              <a:xfrm>
                <a:off x="2903294" y="1411915"/>
                <a:ext cx="2079961" cy="1413803"/>
              </a:xfrm>
              <a:prstGeom prst="rect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68" charset="-128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900632" y="1411010"/>
                <a:ext cx="126989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000" b="0" dirty="0" err="1">
                    <a:effectLst/>
                  </a:rPr>
                  <a:t>k</a:t>
                </a:r>
                <a:r>
                  <a:rPr lang="en-US" sz="1000" b="0" dirty="0" err="1" smtClean="0">
                    <a:effectLst/>
                  </a:rPr>
                  <a:t>arabo</a:t>
                </a:r>
                <a:r>
                  <a:rPr lang="en-US" sz="1000" b="0" dirty="0" smtClean="0">
                    <a:effectLst/>
                  </a:rPr>
                  <a:t> s/w devices</a:t>
                </a:r>
                <a:endParaRPr lang="en-US" sz="1000" b="0" dirty="0">
                  <a:effectLst/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 bwMode="auto">
              <a:xfrm>
                <a:off x="3944403" y="2825718"/>
                <a:ext cx="0" cy="337623"/>
              </a:xfrm>
              <a:prstGeom prst="straightConnector1">
                <a:avLst/>
              </a:prstGeom>
              <a:noFill/>
              <a:ln w="15875" cap="flat" cmpd="sng" algn="ctr">
                <a:solidFill>
                  <a:schemeClr val="tx2"/>
                </a:solidFill>
                <a:prstDash val="solid"/>
                <a:round/>
                <a:headEnd type="arrow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23" name="TextBox 22"/>
              <p:cNvSpPr txBox="1"/>
              <p:nvPr/>
            </p:nvSpPr>
            <p:spPr>
              <a:xfrm>
                <a:off x="3945840" y="2874951"/>
                <a:ext cx="59663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000" b="0" dirty="0" smtClean="0">
                    <a:effectLst/>
                  </a:rPr>
                  <a:t>TCP/IP</a:t>
                </a:r>
                <a:endParaRPr lang="en-US" sz="1000" b="0" dirty="0">
                  <a:effectLst/>
                </a:endParaRP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2879406" y="5142574"/>
                <a:ext cx="2108698" cy="305330"/>
                <a:chOff x="5172687" y="5768396"/>
                <a:chExt cx="2108698" cy="305330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5172687" y="5768396"/>
                  <a:ext cx="539012" cy="305330"/>
                  <a:chOff x="5172687" y="5768396"/>
                  <a:chExt cx="539012" cy="305330"/>
                </a:xfrm>
              </p:grpSpPr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5301656" y="5883812"/>
                    <a:ext cx="410043" cy="189914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68" charset="-128"/>
                    </a:endParaRP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 bwMode="auto">
                  <a:xfrm>
                    <a:off x="5250446" y="5836333"/>
                    <a:ext cx="410043" cy="189914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68" charset="-128"/>
                    </a:endParaRP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 bwMode="auto">
                  <a:xfrm>
                    <a:off x="5199236" y="5788855"/>
                    <a:ext cx="410043" cy="189914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68" charset="-128"/>
                    </a:endParaRPr>
                  </a:p>
                </p:txBody>
              </p:sp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5172687" y="5768396"/>
                    <a:ext cx="505267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buNone/>
                    </a:pPr>
                    <a:r>
                      <a:rPr lang="en-US" dirty="0" smtClean="0">
                        <a:effectLst/>
                      </a:rPr>
                      <a:t>Motor</a:t>
                    </a:r>
                    <a:endParaRPr lang="en-US" dirty="0">
                      <a:effectLst/>
                    </a:endParaRPr>
                  </a:p>
                </p:txBody>
              </p: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5881048" y="5768396"/>
                  <a:ext cx="539012" cy="305330"/>
                  <a:chOff x="5172687" y="5768396"/>
                  <a:chExt cx="539012" cy="305330"/>
                </a:xfrm>
              </p:grpSpPr>
              <p:sp>
                <p:nvSpPr>
                  <p:cNvPr id="58" name="Rectangle 57"/>
                  <p:cNvSpPr/>
                  <p:nvPr/>
                </p:nvSpPr>
                <p:spPr bwMode="auto">
                  <a:xfrm>
                    <a:off x="5301656" y="5883812"/>
                    <a:ext cx="410043" cy="189914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68" charset="-128"/>
                    </a:endParaRPr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 bwMode="auto">
                  <a:xfrm>
                    <a:off x="5250446" y="5836333"/>
                    <a:ext cx="410043" cy="189914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68" charset="-128"/>
                    </a:endParaRPr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 bwMode="auto">
                  <a:xfrm>
                    <a:off x="5199236" y="5788855"/>
                    <a:ext cx="410043" cy="189914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68" charset="-128"/>
                    </a:endParaRPr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5172687" y="5768396"/>
                    <a:ext cx="505267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buNone/>
                    </a:pPr>
                    <a:r>
                      <a:rPr lang="en-US" dirty="0" smtClean="0">
                        <a:effectLst/>
                      </a:rPr>
                      <a:t>Pump</a:t>
                    </a:r>
                    <a:endParaRPr lang="en-US" dirty="0">
                      <a:effectLst/>
                    </a:endParaRPr>
                  </a:p>
                </p:txBody>
              </p:sp>
            </p:grpSp>
            <p:grpSp>
              <p:nvGrpSpPr>
                <p:cNvPr id="53" name="Group 52"/>
                <p:cNvGrpSpPr/>
                <p:nvPr/>
              </p:nvGrpSpPr>
              <p:grpSpPr>
                <a:xfrm>
                  <a:off x="6715005" y="5768396"/>
                  <a:ext cx="566380" cy="305330"/>
                  <a:chOff x="5145319" y="5768396"/>
                  <a:chExt cx="566380" cy="305330"/>
                </a:xfrm>
              </p:grpSpPr>
              <p:sp>
                <p:nvSpPr>
                  <p:cNvPr id="54" name="Rectangle 53"/>
                  <p:cNvSpPr/>
                  <p:nvPr/>
                </p:nvSpPr>
                <p:spPr bwMode="auto">
                  <a:xfrm>
                    <a:off x="5301656" y="5883812"/>
                    <a:ext cx="410043" cy="189914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68" charset="-128"/>
                    </a:endParaRPr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 bwMode="auto">
                  <a:xfrm>
                    <a:off x="5250446" y="5836333"/>
                    <a:ext cx="410043" cy="189914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68" charset="-128"/>
                    </a:endParaRPr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 bwMode="auto">
                  <a:xfrm>
                    <a:off x="5199236" y="5788855"/>
                    <a:ext cx="410043" cy="189914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68" charset="-128"/>
                    </a:endParaRP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5145319" y="5768396"/>
                    <a:ext cx="543739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buNone/>
                    </a:pPr>
                    <a:r>
                      <a:rPr lang="en-US" dirty="0" smtClean="0">
                        <a:effectLst/>
                      </a:rPr>
                      <a:t>Gauge</a:t>
                    </a:r>
                    <a:endParaRPr lang="en-US" dirty="0">
                      <a:effectLst/>
                    </a:endParaRPr>
                  </a:p>
                </p:txBody>
              </p:sp>
            </p:grpSp>
          </p:grpSp>
          <p:cxnSp>
            <p:nvCxnSpPr>
              <p:cNvPr id="26" name="Elbow Connector 25"/>
              <p:cNvCxnSpPr>
                <a:stCxn id="47" idx="2"/>
                <a:endCxn id="64" idx="0"/>
              </p:cNvCxnSpPr>
              <p:nvPr/>
            </p:nvCxnSpPr>
            <p:spPr bwMode="auto">
              <a:xfrm rot="5400000">
                <a:off x="2871456" y="4726452"/>
                <a:ext cx="676102" cy="197060"/>
              </a:xfrm>
              <a:prstGeom prst="bentConnector3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Elbow Connector 26"/>
              <p:cNvCxnSpPr>
                <a:stCxn id="47" idx="2"/>
                <a:endCxn id="60" idx="0"/>
              </p:cNvCxnSpPr>
              <p:nvPr/>
            </p:nvCxnSpPr>
            <p:spPr bwMode="auto">
              <a:xfrm rot="16200000" flipH="1">
                <a:off x="3225636" y="4569331"/>
                <a:ext cx="676102" cy="511301"/>
              </a:xfrm>
              <a:prstGeom prst="bentConnector3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Elbow Connector 27"/>
              <p:cNvCxnSpPr>
                <a:stCxn id="43" idx="2"/>
                <a:endCxn id="56" idx="0"/>
              </p:cNvCxnSpPr>
              <p:nvPr/>
            </p:nvCxnSpPr>
            <p:spPr bwMode="auto">
              <a:xfrm rot="16200000" flipH="1">
                <a:off x="4292870" y="4775240"/>
                <a:ext cx="676102" cy="99483"/>
              </a:xfrm>
              <a:prstGeom prst="bentConnector3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29" name="TextBox 28"/>
              <p:cNvSpPr txBox="1"/>
              <p:nvPr/>
            </p:nvSpPr>
            <p:spPr>
              <a:xfrm>
                <a:off x="3863525" y="4698691"/>
                <a:ext cx="74571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000" b="0" dirty="0" err="1" smtClean="0">
                    <a:effectLst/>
                  </a:rPr>
                  <a:t>EtherCAT</a:t>
                </a:r>
                <a:endParaRPr lang="en-US" sz="1000" b="0" dirty="0">
                  <a:effectLst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2906340" y="4640450"/>
                <a:ext cx="2076915" cy="34684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68" charset="-128"/>
                </a:endParaRPr>
              </a:p>
            </p:txBody>
          </p:sp>
          <p:cxnSp>
            <p:nvCxnSpPr>
              <p:cNvPr id="31" name="Straight Arrow Connector 30"/>
              <p:cNvCxnSpPr/>
              <p:nvPr/>
            </p:nvCxnSpPr>
            <p:spPr bwMode="auto">
              <a:xfrm>
                <a:off x="3944403" y="4645057"/>
                <a:ext cx="0" cy="337623"/>
              </a:xfrm>
              <a:prstGeom prst="straightConnector1">
                <a:avLst/>
              </a:prstGeom>
              <a:noFill/>
              <a:ln w="15875" cap="flat" cmpd="sng" algn="ctr">
                <a:solidFill>
                  <a:schemeClr val="tx2"/>
                </a:solidFill>
                <a:prstDash val="solid"/>
                <a:round/>
                <a:headEnd type="arrow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32" name="Rectangle 31"/>
              <p:cNvSpPr/>
              <p:nvPr/>
            </p:nvSpPr>
            <p:spPr bwMode="auto">
              <a:xfrm>
                <a:off x="2903294" y="3163341"/>
                <a:ext cx="2079961" cy="1477109"/>
              </a:xfrm>
              <a:prstGeom prst="rect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68" charset="-128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906339" y="3163342"/>
                <a:ext cx="6319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000" b="0" dirty="0" smtClean="0">
                    <a:effectLst/>
                  </a:rPr>
                  <a:t>PLC f/w</a:t>
                </a:r>
                <a:endParaRPr lang="en-US" sz="1000" b="0" dirty="0">
                  <a:effectLst/>
                </a:endParaRPr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3413092" y="3472832"/>
                <a:ext cx="1086487" cy="267286"/>
                <a:chOff x="5714335" y="4346917"/>
                <a:chExt cx="1086487" cy="267286"/>
              </a:xfrm>
            </p:grpSpPr>
            <p:sp>
              <p:nvSpPr>
                <p:cNvPr id="49" name="Rounded Rectangle 48"/>
                <p:cNvSpPr/>
                <p:nvPr/>
              </p:nvSpPr>
              <p:spPr bwMode="auto">
                <a:xfrm>
                  <a:off x="5714335" y="4346917"/>
                  <a:ext cx="1086487" cy="267286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68" charset="-128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5821102" y="4365144"/>
                  <a:ext cx="838481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:r>
                    <a:rPr lang="en-US" dirty="0" smtClean="0">
                      <a:effectLst/>
                    </a:rPr>
                    <a:t>TCP server</a:t>
                  </a:r>
                  <a:endParaRPr lang="en-US" dirty="0">
                    <a:effectLst/>
                  </a:endParaRPr>
                </a:p>
              </p:txBody>
            </p:sp>
          </p:grpSp>
          <p:sp>
            <p:nvSpPr>
              <p:cNvPr id="35" name="Rectangle 34"/>
              <p:cNvSpPr/>
              <p:nvPr/>
            </p:nvSpPr>
            <p:spPr bwMode="auto">
              <a:xfrm>
                <a:off x="2957165" y="3873833"/>
                <a:ext cx="1948071" cy="69162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68" charset="-128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909853" y="3873834"/>
                <a:ext cx="103105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000" b="0" dirty="0" smtClean="0">
                    <a:effectLst/>
                  </a:rPr>
                  <a:t> Device drivers</a:t>
                </a:r>
                <a:endParaRPr lang="en-US" sz="1000" b="0" dirty="0">
                  <a:effectLst/>
                </a:endParaRP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3075013" y="4219645"/>
                <a:ext cx="543243" cy="267286"/>
                <a:chOff x="5376256" y="5339163"/>
                <a:chExt cx="543243" cy="267286"/>
              </a:xfrm>
            </p:grpSpPr>
            <p:sp>
              <p:nvSpPr>
                <p:cNvPr id="47" name="Rounded Rectangle 46"/>
                <p:cNvSpPr/>
                <p:nvPr/>
              </p:nvSpPr>
              <p:spPr bwMode="auto">
                <a:xfrm>
                  <a:off x="5376256" y="5339163"/>
                  <a:ext cx="466047" cy="267286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68" charset="-128"/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5376256" y="5357390"/>
                  <a:ext cx="543243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:r>
                    <a:rPr lang="en-US" dirty="0" smtClean="0">
                      <a:effectLst/>
                    </a:rPr>
                    <a:t>Serial</a:t>
                  </a:r>
                  <a:endParaRPr lang="en-US" dirty="0">
                    <a:effectLst/>
                  </a:endParaRPr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3575902" y="4219645"/>
                <a:ext cx="634363" cy="267286"/>
                <a:chOff x="5877145" y="5339163"/>
                <a:chExt cx="634363" cy="267286"/>
              </a:xfrm>
            </p:grpSpPr>
            <p:sp>
              <p:nvSpPr>
                <p:cNvPr id="45" name="Rounded Rectangle 44"/>
                <p:cNvSpPr/>
                <p:nvPr/>
              </p:nvSpPr>
              <p:spPr bwMode="auto">
                <a:xfrm>
                  <a:off x="5917531" y="5339163"/>
                  <a:ext cx="466047" cy="267286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68" charset="-128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5877145" y="5357390"/>
                  <a:ext cx="634363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:r>
                    <a:rPr lang="en-US" dirty="0" smtClean="0">
                      <a:effectLst/>
                    </a:rPr>
                    <a:t>Digital</a:t>
                  </a:r>
                  <a:endParaRPr lang="en-US" dirty="0">
                    <a:effectLst/>
                  </a:endParaRPr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4295982" y="4219645"/>
                <a:ext cx="631452" cy="267286"/>
                <a:chOff x="6597225" y="5339163"/>
                <a:chExt cx="631452" cy="267286"/>
              </a:xfrm>
            </p:grpSpPr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6649399" y="5339163"/>
                  <a:ext cx="466047" cy="267286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68" charset="-128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6597225" y="5357390"/>
                  <a:ext cx="631452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:r>
                    <a:rPr lang="en-US" dirty="0" smtClean="0">
                      <a:effectLst/>
                    </a:rPr>
                    <a:t>Analog</a:t>
                  </a:r>
                  <a:endParaRPr lang="en-US" dirty="0">
                    <a:effectLst/>
                  </a:endParaRPr>
                </a:p>
              </p:txBody>
            </p:sp>
          </p:grpSp>
          <p:cxnSp>
            <p:nvCxnSpPr>
              <p:cNvPr id="40" name="Elbow Connector 39"/>
              <p:cNvCxnSpPr>
                <a:stCxn id="49" idx="2"/>
                <a:endCxn id="43" idx="0"/>
              </p:cNvCxnSpPr>
              <p:nvPr/>
            </p:nvCxnSpPr>
            <p:spPr bwMode="auto">
              <a:xfrm rot="16200000" flipH="1">
                <a:off x="4028995" y="3667459"/>
                <a:ext cx="479527" cy="624844"/>
              </a:xfrm>
              <a:prstGeom prst="bentConnector3">
                <a:avLst>
                  <a:gd name="adj1" fmla="val 76403"/>
                </a:avLst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Elbow Connector 40"/>
              <p:cNvCxnSpPr>
                <a:stCxn id="49" idx="2"/>
                <a:endCxn id="45" idx="0"/>
              </p:cNvCxnSpPr>
              <p:nvPr/>
            </p:nvCxnSpPr>
            <p:spPr bwMode="auto">
              <a:xfrm rot="5400000">
                <a:off x="3663061" y="3926369"/>
                <a:ext cx="479527" cy="107024"/>
              </a:xfrm>
              <a:prstGeom prst="bentConnector3">
                <a:avLst>
                  <a:gd name="adj1" fmla="val 76403"/>
                </a:avLst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Elbow Connector 41"/>
              <p:cNvCxnSpPr>
                <a:stCxn id="49" idx="2"/>
                <a:endCxn id="47" idx="0"/>
              </p:cNvCxnSpPr>
              <p:nvPr/>
            </p:nvCxnSpPr>
            <p:spPr bwMode="auto">
              <a:xfrm rot="5400000">
                <a:off x="3392424" y="3655732"/>
                <a:ext cx="479527" cy="648299"/>
              </a:xfrm>
              <a:prstGeom prst="bentConnector3">
                <a:avLst>
                  <a:gd name="adj1" fmla="val 76403"/>
                </a:avLst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68" name="Picture 6" descr="http://www.aeonity.com/images/store/free-desktop-pc-compaq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40" t="17619" r="76630" b="19523"/>
            <a:stretch/>
          </p:blipFill>
          <p:spPr bwMode="auto">
            <a:xfrm flipH="1">
              <a:off x="2770701" y="2396014"/>
              <a:ext cx="476031" cy="1257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6" descr="http://www.aeonity.com/images/store/free-desktop-pc-compaq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38" t="17619" r="13045" b="19523"/>
            <a:stretch/>
          </p:blipFill>
          <p:spPr bwMode="auto">
            <a:xfrm flipH="1">
              <a:off x="2610308" y="1792551"/>
              <a:ext cx="808836" cy="801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4" descr="http://www.windowsfordevices.com/files/misc/beckhoff_c692x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" r="58478" b="2498"/>
            <a:stretch/>
          </p:blipFill>
          <p:spPr bwMode="auto">
            <a:xfrm>
              <a:off x="2649801" y="3896196"/>
              <a:ext cx="717833" cy="1305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Rectangle 68"/>
            <p:cNvSpPr/>
            <p:nvPr/>
          </p:nvSpPr>
          <p:spPr bwMode="auto">
            <a:xfrm>
              <a:off x="431496" y="1795775"/>
              <a:ext cx="2076916" cy="4432611"/>
            </a:xfrm>
            <a:prstGeom prst="rect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68" charset="-128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2567014" y="1795775"/>
              <a:ext cx="883410" cy="1689236"/>
            </a:xfrm>
            <a:prstGeom prst="rect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68" charset="-128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2573021" y="3816366"/>
              <a:ext cx="883410" cy="1483377"/>
            </a:xfrm>
            <a:prstGeom prst="rect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68" charset="-128"/>
              </a:endParaRPr>
            </a:p>
          </p:txBody>
        </p:sp>
        <p:pic>
          <p:nvPicPr>
            <p:cNvPr id="7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05" t="28070" r="33697" b="36437"/>
            <a:stretch/>
          </p:blipFill>
          <p:spPr bwMode="auto">
            <a:xfrm>
              <a:off x="2627144" y="5714282"/>
              <a:ext cx="792000" cy="50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3" name="Rectangle 72"/>
            <p:cNvSpPr/>
            <p:nvPr/>
          </p:nvSpPr>
          <p:spPr bwMode="auto">
            <a:xfrm>
              <a:off x="2573021" y="5647002"/>
              <a:ext cx="883410" cy="592422"/>
            </a:xfrm>
            <a:prstGeom prst="rect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68" charset="-128"/>
              </a:endParaRPr>
            </a:p>
          </p:txBody>
        </p:sp>
      </p:grpSp>
      <p:sp>
        <p:nvSpPr>
          <p:cNvPr id="74" name="Rectangle 3"/>
          <p:cNvSpPr txBox="1">
            <a:spLocks noChangeAspect="1" noChangeArrowheads="1"/>
          </p:cNvSpPr>
          <p:nvPr/>
        </p:nvSpPr>
        <p:spPr bwMode="auto">
          <a:xfrm rot="16200000">
            <a:off x="-562494" y="2190873"/>
            <a:ext cx="1738470" cy="303992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  <a:extLst/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000" dirty="0">
                <a:effectLst/>
              </a:rPr>
              <a:t> 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Karabo</a:t>
            </a:r>
            <a:r>
              <a:rPr lang="en-US" sz="2000" dirty="0" smtClean="0">
                <a:effectLst/>
              </a:rPr>
              <a:t>  </a:t>
            </a:r>
            <a:endParaRPr lang="en-US" sz="2000" b="0" dirty="0">
              <a:effectLst/>
            </a:endParaRPr>
          </a:p>
          <a:p>
            <a:endParaRPr lang="en-US" sz="1400" b="0" dirty="0">
              <a:effectLst/>
            </a:endParaRPr>
          </a:p>
        </p:txBody>
      </p:sp>
      <p:sp>
        <p:nvSpPr>
          <p:cNvPr id="75" name="Rectangle 3"/>
          <p:cNvSpPr txBox="1">
            <a:spLocks noChangeAspect="1" noChangeArrowheads="1"/>
          </p:cNvSpPr>
          <p:nvPr/>
        </p:nvSpPr>
        <p:spPr bwMode="auto">
          <a:xfrm>
            <a:off x="3582832" y="1151339"/>
            <a:ext cx="5129064" cy="299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000" dirty="0" err="1" smtClean="0">
                <a:effectLst/>
              </a:rPr>
              <a:t>Beckhoff</a:t>
            </a:r>
            <a:r>
              <a:rPr lang="en-US" sz="2000" dirty="0" smtClean="0">
                <a:effectLst/>
              </a:rPr>
              <a:t> rail PLC and terminals </a:t>
            </a:r>
            <a:endParaRPr lang="en-US" sz="1400" dirty="0" smtClean="0">
              <a:effectLst/>
            </a:endParaRPr>
          </a:p>
          <a:p>
            <a:pPr marL="288000" indent="-288000"/>
            <a:r>
              <a:rPr lang="en-US" sz="1800" b="0" dirty="0" smtClean="0">
                <a:effectLst/>
              </a:rPr>
              <a:t>Commercial widely used and cost effective</a:t>
            </a:r>
          </a:p>
          <a:p>
            <a:pPr marL="288000" indent="-288000"/>
            <a:r>
              <a:rPr lang="en-US" sz="1800" b="0" dirty="0" smtClean="0">
                <a:effectLst/>
              </a:rPr>
              <a:t>PLC based solution</a:t>
            </a:r>
          </a:p>
          <a:p>
            <a:pPr marL="548350" lvl="1" indent="-288000"/>
            <a:r>
              <a:rPr lang="en-US" sz="1800" b="0" dirty="0" smtClean="0">
                <a:effectLst/>
              </a:rPr>
              <a:t>deterministic: </a:t>
            </a:r>
            <a:r>
              <a:rPr lang="en-US" sz="1800" b="0" dirty="0" err="1" smtClean="0">
                <a:effectLst/>
              </a:rPr>
              <a:t>EtherCAT</a:t>
            </a:r>
            <a:r>
              <a:rPr lang="en-US" sz="1800" b="0" dirty="0" smtClean="0">
                <a:effectLst/>
              </a:rPr>
              <a:t>, </a:t>
            </a:r>
            <a:r>
              <a:rPr lang="en-US" sz="1800" b="0" dirty="0" smtClean="0">
                <a:effectLst/>
              </a:rPr>
              <a:t>1ms cycle time </a:t>
            </a:r>
          </a:p>
          <a:p>
            <a:pPr marL="548350" lvl="1" indent="-288000"/>
            <a:r>
              <a:rPr lang="en-US" sz="1800" b="0" dirty="0" smtClean="0">
                <a:effectLst/>
              </a:rPr>
              <a:t>f/w framework written, supports Interlocks, f/w block reuse, etc.</a:t>
            </a:r>
          </a:p>
          <a:p>
            <a:pPr marL="288000" indent="-288000"/>
            <a:r>
              <a:rPr lang="en-US" sz="1800" b="0" dirty="0" smtClean="0">
                <a:effectLst/>
              </a:rPr>
              <a:t>Used to control –  monitor: </a:t>
            </a:r>
          </a:p>
          <a:p>
            <a:pPr marL="548350" lvl="1" indent="-288000"/>
            <a:r>
              <a:rPr lang="en-US" sz="1800" b="0" dirty="0" smtClean="0">
                <a:effectLst/>
              </a:rPr>
              <a:t>motors, pumps, valves, chillers…</a:t>
            </a:r>
          </a:p>
          <a:p>
            <a:pPr marL="548350" lvl="1" indent="-288000"/>
            <a:r>
              <a:rPr lang="en-US" sz="1800" b="0" dirty="0">
                <a:effectLst/>
              </a:rPr>
              <a:t>g</a:t>
            </a:r>
            <a:r>
              <a:rPr lang="en-US" sz="1800" b="0" dirty="0" smtClean="0">
                <a:effectLst/>
              </a:rPr>
              <a:t>auges, temperature sensors, ADC&amp;DAC</a:t>
            </a:r>
            <a:endParaRPr lang="en-US" sz="1800" b="0" dirty="0">
              <a:effectLst/>
            </a:endParaRPr>
          </a:p>
        </p:txBody>
      </p:sp>
      <p:sp>
        <p:nvSpPr>
          <p:cNvPr id="76" name="Rectangle 3"/>
          <p:cNvSpPr txBox="1">
            <a:spLocks noChangeAspect="1" noChangeArrowheads="1"/>
          </p:cNvSpPr>
          <p:nvPr/>
        </p:nvSpPr>
        <p:spPr bwMode="auto">
          <a:xfrm rot="16200000">
            <a:off x="-905882" y="4545848"/>
            <a:ext cx="2394477" cy="306106"/>
          </a:xfrm>
          <a:prstGeom prst="rect">
            <a:avLst/>
          </a:prstGeom>
          <a:solidFill>
            <a:srgbClr val="99CCFF"/>
          </a:solidFill>
          <a:ln>
            <a:noFill/>
          </a:ln>
          <a:extLst/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000" dirty="0">
                <a:effectLst/>
              </a:rPr>
              <a:t> 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Beckhoff</a:t>
            </a:r>
            <a:r>
              <a:rPr lang="en-US" sz="2000" dirty="0" smtClean="0">
                <a:effectLst/>
              </a:rPr>
              <a:t>  PLC  </a:t>
            </a:r>
            <a:endParaRPr lang="en-US" sz="2000" b="0" dirty="0">
              <a:effectLst/>
            </a:endParaRPr>
          </a:p>
          <a:p>
            <a:endParaRPr lang="en-US" sz="1400" b="0" dirty="0">
              <a:effectLst/>
            </a:endParaRPr>
          </a:p>
        </p:txBody>
      </p:sp>
      <p:sp>
        <p:nvSpPr>
          <p:cNvPr id="79" name="Rectangle 3"/>
          <p:cNvSpPr txBox="1">
            <a:spLocks noChangeAspect="1" noChangeArrowheads="1"/>
          </p:cNvSpPr>
          <p:nvPr/>
        </p:nvSpPr>
        <p:spPr bwMode="auto">
          <a:xfrm>
            <a:off x="3582832" y="4143197"/>
            <a:ext cx="5129064" cy="229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effectLst/>
              </a:rPr>
              <a:t>SCPI </a:t>
            </a:r>
            <a:endParaRPr lang="en-US" sz="1400" dirty="0" smtClean="0">
              <a:effectLst/>
            </a:endParaRPr>
          </a:p>
          <a:p>
            <a:pPr marL="288000" indent="-288000"/>
            <a:r>
              <a:rPr lang="en-US" sz="1800" b="0" dirty="0" smtClean="0">
                <a:effectLst/>
              </a:rPr>
              <a:t>Commercial bus API: Standard Commands for Programmable Instruments</a:t>
            </a:r>
          </a:p>
          <a:p>
            <a:pPr marL="548350" lvl="1" indent="-288000"/>
            <a:r>
              <a:rPr lang="en-US" sz="1800" b="0" dirty="0" err="1" smtClean="0">
                <a:effectLst/>
              </a:rPr>
              <a:t>Karabo</a:t>
            </a:r>
            <a:r>
              <a:rPr lang="en-US" sz="1800" b="0" dirty="0" smtClean="0">
                <a:effectLst/>
              </a:rPr>
              <a:t> to device interface via TCP/IP </a:t>
            </a:r>
          </a:p>
          <a:p>
            <a:pPr marL="288000" indent="-288000"/>
            <a:r>
              <a:rPr lang="en-US" sz="1800" b="0" dirty="0" smtClean="0">
                <a:effectLst/>
              </a:rPr>
              <a:t>Used to control –  monitor: </a:t>
            </a:r>
          </a:p>
          <a:p>
            <a:pPr marL="548350" lvl="1" indent="-288000"/>
            <a:r>
              <a:rPr lang="en-US" sz="1800" b="0" dirty="0" smtClean="0">
                <a:effectLst/>
              </a:rPr>
              <a:t>Scopes, heaters, etc.</a:t>
            </a:r>
          </a:p>
          <a:p>
            <a:pPr marL="288000" indent="-288000"/>
            <a:r>
              <a:rPr lang="en-US" sz="1800" b="0" dirty="0" smtClean="0">
                <a:effectLst/>
              </a:rPr>
              <a:t>Integration with PLC via relays, if needed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8th April 2014 | 3rd XFEL Collaboration Meeting | Controls Session | Patrick Gessler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60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Beckhoff</a:t>
            </a:r>
            <a:r>
              <a:rPr lang="en-US" dirty="0" smtClean="0"/>
              <a:t> project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F7CF3-9ECE-42FE-834C-A66730F86D0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Rectangle 3"/>
          <p:cNvSpPr txBox="1">
            <a:spLocks noChangeAspect="1" noChangeArrowheads="1"/>
          </p:cNvSpPr>
          <p:nvPr/>
        </p:nvSpPr>
        <p:spPr bwMode="auto">
          <a:xfrm>
            <a:off x="0" y="1118332"/>
            <a:ext cx="5807780" cy="212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effectLst/>
              </a:rPr>
              <a:t>Large variety of end user systems</a:t>
            </a:r>
          </a:p>
          <a:p>
            <a:pPr marL="288000" indent="-288000"/>
            <a:r>
              <a:rPr lang="en-US" sz="1600" dirty="0" smtClean="0">
                <a:effectLst/>
              </a:rPr>
              <a:t>Experiment</a:t>
            </a:r>
            <a:r>
              <a:rPr lang="en-US" sz="1600" b="0" dirty="0" smtClean="0">
                <a:effectLst/>
              </a:rPr>
              <a:t>: vacuum and  motion control, sample injection</a:t>
            </a:r>
            <a:endParaRPr lang="en-US" sz="1600" b="0" dirty="0" smtClean="0">
              <a:solidFill>
                <a:srgbClr val="00B050"/>
              </a:solidFill>
              <a:effectLst/>
            </a:endParaRPr>
          </a:p>
          <a:p>
            <a:pPr marL="288000" indent="-288000"/>
            <a:r>
              <a:rPr lang="en-US" sz="1600" dirty="0" err="1" smtClean="0">
                <a:effectLst/>
              </a:rPr>
              <a:t>Beamline</a:t>
            </a:r>
            <a:r>
              <a:rPr lang="en-US" sz="1600" b="0" dirty="0" smtClean="0">
                <a:effectLst/>
              </a:rPr>
              <a:t>: pump cart, ion and differential pumping sections, gas attenuator, slit control</a:t>
            </a:r>
          </a:p>
          <a:p>
            <a:pPr marL="288000" indent="-288000"/>
            <a:r>
              <a:rPr lang="en-US" sz="1600" dirty="0" smtClean="0">
                <a:effectLst/>
              </a:rPr>
              <a:t>Diagnostic</a:t>
            </a:r>
            <a:r>
              <a:rPr lang="en-US" sz="1600" b="0" dirty="0" smtClean="0">
                <a:effectLst/>
              </a:rPr>
              <a:t>: screen camera stations,</a:t>
            </a:r>
            <a:r>
              <a:rPr lang="en-US" sz="1600" b="0" dirty="0">
                <a:effectLst/>
              </a:rPr>
              <a:t> beam loss and slit </a:t>
            </a:r>
            <a:r>
              <a:rPr lang="en-US" sz="1600" b="0" dirty="0" smtClean="0">
                <a:effectLst/>
              </a:rPr>
              <a:t>monitoring cameras… </a:t>
            </a:r>
          </a:p>
          <a:p>
            <a:pPr marL="288000" indent="-288000"/>
            <a:r>
              <a:rPr lang="en-US" sz="1600" dirty="0" smtClean="0">
                <a:effectLst/>
              </a:rPr>
              <a:t>Laser</a:t>
            </a:r>
            <a:r>
              <a:rPr lang="en-US" sz="1600" b="0" dirty="0" smtClean="0">
                <a:effectLst/>
              </a:rPr>
              <a:t>: PID controlled optical delay… </a:t>
            </a:r>
            <a:endParaRPr lang="en-US" sz="1600" b="0" dirty="0">
              <a:solidFill>
                <a:srgbClr val="0070C0"/>
              </a:solidFill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347" y="1248725"/>
            <a:ext cx="3179299" cy="1829661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spect="1" noChangeArrowheads="1"/>
          </p:cNvSpPr>
          <p:nvPr/>
        </p:nvSpPr>
        <p:spPr bwMode="auto">
          <a:xfrm>
            <a:off x="6344395" y="3075970"/>
            <a:ext cx="1857202" cy="28848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200" b="0" dirty="0" smtClean="0">
                <a:effectLst/>
              </a:rPr>
              <a:t> Test stand crate</a:t>
            </a:r>
            <a:endParaRPr lang="en-US" sz="1200" b="0" dirty="0">
              <a:effectLst/>
            </a:endParaRPr>
          </a:p>
          <a:p>
            <a:endParaRPr lang="en-US" sz="1400" b="0" dirty="0">
              <a:effectLst/>
            </a:endParaRPr>
          </a:p>
        </p:txBody>
      </p:sp>
      <p:sp>
        <p:nvSpPr>
          <p:cNvPr id="12" name="Rectangle 3"/>
          <p:cNvSpPr txBox="1">
            <a:spLocks noChangeAspect="1" noChangeArrowheads="1"/>
          </p:cNvSpPr>
          <p:nvPr/>
        </p:nvSpPr>
        <p:spPr bwMode="auto">
          <a:xfrm>
            <a:off x="0" y="3390656"/>
            <a:ext cx="8862646" cy="172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effectLst/>
              </a:rPr>
              <a:t>Electronic design and documentation using </a:t>
            </a:r>
            <a:r>
              <a:rPr lang="en-US" sz="2000" dirty="0" err="1" smtClean="0">
                <a:effectLst/>
              </a:rPr>
              <a:t>ePlan</a:t>
            </a:r>
            <a:r>
              <a:rPr lang="en-US" sz="2000" dirty="0" smtClean="0">
                <a:effectLst/>
              </a:rPr>
              <a:t>, gives</a:t>
            </a:r>
          </a:p>
          <a:p>
            <a:pPr marL="288000" indent="-288000"/>
            <a:r>
              <a:rPr lang="en-US" sz="1600" b="0" dirty="0" smtClean="0">
                <a:effectLst/>
              </a:rPr>
              <a:t>Wiring schematics of </a:t>
            </a:r>
            <a:r>
              <a:rPr lang="en-US" sz="1600" b="0" dirty="0" err="1" smtClean="0">
                <a:effectLst/>
              </a:rPr>
              <a:t>Beckhoff</a:t>
            </a:r>
            <a:r>
              <a:rPr lang="en-US" sz="1600" b="0" dirty="0" smtClean="0">
                <a:effectLst/>
              </a:rPr>
              <a:t> crates and </a:t>
            </a:r>
            <a:r>
              <a:rPr lang="en-US" sz="1600" b="0" dirty="0" err="1" smtClean="0">
                <a:effectLst/>
              </a:rPr>
              <a:t>TwinCat</a:t>
            </a:r>
            <a:r>
              <a:rPr lang="en-US" sz="1600" b="0" dirty="0" smtClean="0">
                <a:effectLst/>
              </a:rPr>
              <a:t> pin assignment  which allows outsourced production</a:t>
            </a:r>
          </a:p>
          <a:p>
            <a:pPr marL="288000" indent="-288000"/>
            <a:r>
              <a:rPr lang="en-US" sz="1600" b="0" dirty="0" smtClean="0">
                <a:effectLst/>
              </a:rPr>
              <a:t>Crate to patch-panel to device cabling (routing and ~lengths based on 2.5D)</a:t>
            </a:r>
          </a:p>
          <a:p>
            <a:pPr marL="288000" indent="-288000"/>
            <a:r>
              <a:rPr lang="en-US" sz="1600" b="0" dirty="0" smtClean="0">
                <a:effectLst/>
              </a:rPr>
              <a:t>Cable labeling and </a:t>
            </a:r>
            <a:r>
              <a:rPr lang="en-US" sz="1600" b="0" dirty="0" err="1" smtClean="0">
                <a:effectLst/>
              </a:rPr>
              <a:t>colour</a:t>
            </a:r>
            <a:r>
              <a:rPr lang="en-US" sz="1600" b="0" dirty="0" smtClean="0">
                <a:effectLst/>
              </a:rPr>
              <a:t> coding</a:t>
            </a:r>
          </a:p>
          <a:p>
            <a:pPr marL="288000" indent="-288000"/>
            <a:r>
              <a:rPr lang="en-US" sz="1600" b="0" dirty="0" smtClean="0">
                <a:effectLst/>
              </a:rPr>
              <a:t>Allows production of &gt;200 crates required by external companies </a:t>
            </a:r>
          </a:p>
        </p:txBody>
      </p:sp>
      <p:sp>
        <p:nvSpPr>
          <p:cNvPr id="14" name="Rectangle 3"/>
          <p:cNvSpPr txBox="1">
            <a:spLocks noChangeAspect="1" noChangeArrowheads="1"/>
          </p:cNvSpPr>
          <p:nvPr/>
        </p:nvSpPr>
        <p:spPr bwMode="auto">
          <a:xfrm>
            <a:off x="0" y="5263538"/>
            <a:ext cx="8862646" cy="12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effectLst/>
              </a:rPr>
              <a:t>Conclusions</a:t>
            </a:r>
          </a:p>
          <a:p>
            <a:pPr marL="288000" indent="-288000"/>
            <a:r>
              <a:rPr lang="en-US" sz="1600" b="0" dirty="0" smtClean="0">
                <a:effectLst/>
              </a:rPr>
              <a:t>s/w and f/w framework in an advanced state</a:t>
            </a:r>
          </a:p>
          <a:p>
            <a:pPr marL="288000" indent="-288000"/>
            <a:r>
              <a:rPr lang="en-US" sz="1600" b="0" dirty="0" smtClean="0">
                <a:effectLst/>
              </a:rPr>
              <a:t>Preparation of </a:t>
            </a:r>
            <a:r>
              <a:rPr lang="en-US" sz="1600" b="0" dirty="0" err="1" smtClean="0">
                <a:effectLst/>
              </a:rPr>
              <a:t>Eplan</a:t>
            </a:r>
            <a:r>
              <a:rPr lang="en-US" sz="1600" b="0" dirty="0" smtClean="0">
                <a:effectLst/>
              </a:rPr>
              <a:t> usage almost complete, after which large scale production can start</a:t>
            </a:r>
          </a:p>
          <a:p>
            <a:pPr marL="288000" indent="-288000"/>
            <a:r>
              <a:rPr lang="en-US" sz="1600" b="0" dirty="0" smtClean="0">
                <a:effectLst/>
              </a:rPr>
              <a:t>No show stoppers, just a lot of work </a:t>
            </a:r>
            <a:endParaRPr lang="en-US" sz="1600" b="0" dirty="0">
              <a:effectLst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8th April 2014 | 3rd XFEL Collaboration Meeting | Controls Session | Patrick Gessler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6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MicroTCA</a:t>
            </a:r>
            <a:r>
              <a:rPr lang="en-US" dirty="0" smtClean="0"/>
              <a:t> and ATCA </a:t>
            </a:r>
            <a:r>
              <a:rPr lang="en-US" dirty="0" smtClean="0"/>
              <a:t>building blocks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F7CF3-9ECE-42FE-834C-A66730F86D0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April 2014 | 3rd XFEL Collaboration Meeting | Controls Session | Patrick Gessler</a:t>
            </a:r>
            <a:endParaRPr lang="en-US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2" t="3911" r="4066" b="3383"/>
          <a:stretch/>
        </p:blipFill>
        <p:spPr>
          <a:xfrm rot="10800000">
            <a:off x="1631478" y="2398637"/>
            <a:ext cx="1156291" cy="9453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" t="26483" r="969" b="18655"/>
          <a:stretch/>
        </p:blipFill>
        <p:spPr>
          <a:xfrm>
            <a:off x="3194851" y="2387788"/>
            <a:ext cx="2426299" cy="9670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9" y="1195031"/>
            <a:ext cx="1019536" cy="880705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497" y="3944352"/>
            <a:ext cx="1488259" cy="1134165"/>
          </a:xfrm>
          <a:prstGeom prst="rect">
            <a:avLst/>
          </a:prstGeom>
        </p:spPr>
      </p:pic>
      <p:pic>
        <p:nvPicPr>
          <p:cNvPr id="20" name="Picture 7" descr="http://www.novapower.com/images/novaimages/Sunct90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8" r="13703"/>
          <a:stretch/>
        </p:blipFill>
        <p:spPr bwMode="auto">
          <a:xfrm>
            <a:off x="7394143" y="4233165"/>
            <a:ext cx="1548000" cy="169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94" y="5276417"/>
            <a:ext cx="2232581" cy="84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7" descr="SIS8300 photograp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621" y="3888249"/>
            <a:ext cx="861128" cy="124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518" y="1419158"/>
            <a:ext cx="1462659" cy="155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5" y="2340376"/>
            <a:ext cx="1361571" cy="101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7" descr="http://tesla.desy.de/doocs/MTCA/12slotWithA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45869" y="5237721"/>
            <a:ext cx="958568" cy="91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spect="1" noChangeArrowheads="1"/>
          </p:cNvSpPr>
          <p:nvPr/>
        </p:nvSpPr>
        <p:spPr bwMode="auto">
          <a:xfrm>
            <a:off x="2868134" y="1253629"/>
            <a:ext cx="3744508" cy="71534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400" dirty="0" smtClean="0">
                <a:effectLst/>
              </a:rPr>
              <a:t>All necessary building blocks for test and final systems identified and in f/w and/or s/w integration phase</a:t>
            </a:r>
            <a:endParaRPr lang="en-US" sz="1400" b="0" dirty="0">
              <a:effectLst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75690" y="1053738"/>
            <a:ext cx="2188540" cy="1115122"/>
          </a:xfrm>
          <a:prstGeom prst="round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1457760" y="2289657"/>
            <a:ext cx="2892978" cy="1400563"/>
          </a:xfrm>
          <a:prstGeom prst="round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155542" y="3811387"/>
            <a:ext cx="6142738" cy="1334199"/>
          </a:xfrm>
          <a:prstGeom prst="round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71634" y="4312918"/>
            <a:ext cx="726481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tx2"/>
                </a:solidFill>
                <a:effectLst/>
              </a:rPr>
              <a:t>Fast </a:t>
            </a:r>
            <a:r>
              <a:rPr lang="en-US" dirty="0" smtClean="0">
                <a:solidFill>
                  <a:schemeClr val="tx2"/>
                </a:solidFill>
                <a:effectLst/>
              </a:rPr>
              <a:t>ADC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effectLst/>
              </a:rPr>
              <a:t>SIS3800</a:t>
            </a:r>
            <a:endParaRPr lang="de-DE" dirty="0">
              <a:solidFill>
                <a:schemeClr val="tx2"/>
              </a:solidFill>
              <a:effectLst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95885" y="4312919"/>
            <a:ext cx="813043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effectLst/>
              </a:rPr>
              <a:t>Digitizer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effectLst/>
              </a:rPr>
              <a:t>SP-Devices</a:t>
            </a:r>
            <a:endParaRPr lang="de-DE" dirty="0">
              <a:solidFill>
                <a:schemeClr val="tx2"/>
              </a:solidFill>
              <a:effectLst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95" y="3950882"/>
            <a:ext cx="935572" cy="108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357896" y="4295079"/>
            <a:ext cx="800219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effectLst/>
              </a:rPr>
              <a:t>RTM signal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effectLst/>
              </a:rPr>
              <a:t>shapers</a:t>
            </a:r>
            <a:endParaRPr lang="de-DE" dirty="0">
              <a:solidFill>
                <a:schemeClr val="tx2"/>
              </a:solidFill>
              <a:effectLst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5429" y="3331260"/>
            <a:ext cx="1031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effectLst/>
              </a:rPr>
              <a:t>DESY (X2) timing board</a:t>
            </a:r>
            <a:endParaRPr lang="de-DE" dirty="0">
              <a:solidFill>
                <a:schemeClr val="tx2"/>
              </a:solidFill>
              <a:effectLst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27855" y="3325475"/>
            <a:ext cx="1176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effectLst/>
              </a:rPr>
              <a:t>External (ETA) Timing Adapter</a:t>
            </a:r>
            <a:endParaRPr lang="de-DE" dirty="0">
              <a:solidFill>
                <a:schemeClr val="tx2"/>
              </a:solidFill>
              <a:effectLst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64410" y="3331521"/>
            <a:ext cx="1241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effectLst/>
              </a:rPr>
              <a:t>UCL 2D clock  </a:t>
            </a:r>
            <a:r>
              <a:rPr lang="en-US" dirty="0">
                <a:solidFill>
                  <a:schemeClr val="tx2"/>
                </a:solidFill>
                <a:effectLst/>
              </a:rPr>
              <a:t>&amp;</a:t>
            </a:r>
            <a:r>
              <a:rPr lang="en-US" dirty="0" smtClean="0">
                <a:solidFill>
                  <a:schemeClr val="tx2"/>
                </a:solidFill>
                <a:effectLst/>
              </a:rPr>
              <a:t> control</a:t>
            </a:r>
            <a:endParaRPr lang="de-DE" dirty="0">
              <a:solidFill>
                <a:schemeClr val="tx2"/>
              </a:solidFill>
              <a:effectLst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32494" y="1450717"/>
            <a:ext cx="1031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effectLst/>
              </a:rPr>
              <a:t>Dual 10GE FMC interface</a:t>
            </a:r>
            <a:endParaRPr lang="de-DE" dirty="0">
              <a:solidFill>
                <a:schemeClr val="tx2"/>
              </a:solidFill>
              <a:effectLst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233553" y="1190253"/>
            <a:ext cx="1708590" cy="2886315"/>
          </a:xfrm>
          <a:prstGeom prst="round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93905" y="2979088"/>
            <a:ext cx="126737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effectLst/>
              </a:rPr>
              <a:t>STFC Train Builder</a:t>
            </a:r>
            <a:endParaRPr lang="de-DE" dirty="0">
              <a:solidFill>
                <a:schemeClr val="tx2"/>
              </a:solidFill>
              <a:effectLst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26911" y="5497905"/>
            <a:ext cx="986167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effectLst/>
              </a:rPr>
              <a:t>6 to 12 slot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effectLst/>
              </a:rPr>
              <a:t>MTCA.4 crates</a:t>
            </a:r>
            <a:endParaRPr lang="de-DE" dirty="0">
              <a:solidFill>
                <a:schemeClr val="tx2"/>
              </a:solidFill>
              <a:effectLst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761621" y="5808453"/>
            <a:ext cx="81304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effectLst/>
              </a:rPr>
              <a:t>ATCA crate</a:t>
            </a:r>
            <a:endParaRPr lang="de-DE" dirty="0">
              <a:solidFill>
                <a:schemeClr val="tx2"/>
              </a:solidFill>
              <a:effectLst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452106" y="3337342"/>
            <a:ext cx="1169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effectLst/>
              </a:rPr>
              <a:t>DESY (DAMC2) Digital board</a:t>
            </a:r>
            <a:endParaRPr lang="de-DE" dirty="0">
              <a:solidFill>
                <a:schemeClr val="tx2"/>
              </a:solidFill>
              <a:effectLst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3" t="26483" r="4507" b="18655"/>
          <a:stretch/>
        </p:blipFill>
        <p:spPr>
          <a:xfrm>
            <a:off x="5886313" y="2410886"/>
            <a:ext cx="1152000" cy="967031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5861667" y="3337342"/>
            <a:ext cx="1142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effectLst/>
              </a:rPr>
              <a:t>DESY (LLRF) as VETO unit </a:t>
            </a:r>
            <a:endParaRPr lang="de-DE" dirty="0">
              <a:solidFill>
                <a:schemeClr val="tx2"/>
              </a:soli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456" y="2340377"/>
            <a:ext cx="1335413" cy="104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975603" y="6177434"/>
            <a:ext cx="4118543" cy="2308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/>
              <a:t>If you are interested in </a:t>
            </a:r>
            <a:r>
              <a:rPr lang="en-US" dirty="0" err="1" smtClean="0"/>
              <a:t>MicroTCA</a:t>
            </a:r>
            <a:r>
              <a:rPr lang="en-US" dirty="0" smtClean="0"/>
              <a:t>, </a:t>
            </a:r>
            <a:r>
              <a:rPr lang="en-US" dirty="0" smtClean="0"/>
              <a:t>please </a:t>
            </a:r>
            <a:r>
              <a:rPr lang="en-US" dirty="0" smtClean="0"/>
              <a:t>visit </a:t>
            </a:r>
            <a:r>
              <a:rPr lang="en-US" dirty="0" smtClean="0"/>
              <a:t>http://</a:t>
            </a:r>
            <a:r>
              <a:rPr lang="en-US" dirty="0" smtClean="0"/>
              <a:t>mtca.desy.de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17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</a:t>
            </a:r>
            <a:r>
              <a:rPr lang="en-US" dirty="0" err="1" smtClean="0"/>
              <a:t>MicroTCA</a:t>
            </a:r>
            <a:r>
              <a:rPr lang="en-US" dirty="0" smtClean="0"/>
              <a:t> Acquisition 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776AD-DE56-4CF6-8119-DE529B1CB6E8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8th April 2014 | 3rd XFEL Collaboration Meeting | Controls Session | Patrick Gessler</a:t>
            </a:r>
            <a:endParaRPr lang="en-GB"/>
          </a:p>
        </p:txBody>
      </p:sp>
      <p:pic>
        <p:nvPicPr>
          <p:cNvPr id="6" name="Picture 55" descr="SIS8300 photograp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743" y="1076719"/>
            <a:ext cx="1643565" cy="237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72219" y="1076719"/>
            <a:ext cx="1571625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700" dirty="0" smtClean="0"/>
              <a:t>SIS8300</a:t>
            </a:r>
          </a:p>
          <a:p>
            <a:pPr algn="ctr">
              <a:buNone/>
            </a:pPr>
            <a:r>
              <a:rPr lang="en-US" sz="700" dirty="0" smtClean="0"/>
              <a:t>Struck Innovative Systems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438" y="1135325"/>
            <a:ext cx="1657838" cy="215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40651" y="1076719"/>
            <a:ext cx="1571625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700" dirty="0" smtClean="0"/>
              <a:t>Pulse Stretcher RTM</a:t>
            </a:r>
          </a:p>
          <a:p>
            <a:pPr algn="ctr">
              <a:buNone/>
            </a:pPr>
            <a:r>
              <a:rPr lang="en-US" sz="700" dirty="0" smtClean="0"/>
              <a:t>European XFEL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651" y="3094033"/>
            <a:ext cx="3545770" cy="106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4720483" y="4216058"/>
            <a:ext cx="4293590" cy="222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900" dirty="0" smtClean="0"/>
              <a:t>ADC</a:t>
            </a:r>
          </a:p>
          <a:p>
            <a:pPr lvl="1"/>
            <a:r>
              <a:rPr lang="en-US" sz="900" dirty="0" smtClean="0"/>
              <a:t>10 Channels, 125MSPS, 16 bits</a:t>
            </a:r>
          </a:p>
          <a:p>
            <a:r>
              <a:rPr lang="en-US" sz="900" dirty="0" smtClean="0"/>
              <a:t>Concept</a:t>
            </a:r>
          </a:p>
          <a:p>
            <a:pPr lvl="1"/>
            <a:r>
              <a:rPr lang="en-US" sz="900" dirty="0" smtClean="0"/>
              <a:t>To sample all important properties with limited sampling speed</a:t>
            </a:r>
          </a:p>
          <a:p>
            <a:pPr lvl="1"/>
            <a:r>
              <a:rPr lang="en-US" sz="900" dirty="0" smtClean="0"/>
              <a:t>To reduce noise by oversampling and later averaging</a:t>
            </a:r>
          </a:p>
          <a:p>
            <a:pPr lvl="1"/>
            <a:r>
              <a:rPr lang="en-US" sz="900" dirty="0" smtClean="0"/>
              <a:t>To reduce jitter based effects (sampling time fluctuations)</a:t>
            </a:r>
          </a:p>
          <a:p>
            <a:pPr lvl="1"/>
            <a:r>
              <a:rPr lang="en-US" sz="900" dirty="0" smtClean="0"/>
              <a:t>Negative:</a:t>
            </a:r>
          </a:p>
          <a:p>
            <a:pPr lvl="2"/>
            <a:r>
              <a:rPr lang="en-US" sz="900" dirty="0" smtClean="0"/>
              <a:t>Fast signal properties are lost</a:t>
            </a:r>
          </a:p>
          <a:p>
            <a:r>
              <a:rPr lang="en-US" sz="900" dirty="0" smtClean="0"/>
              <a:t>Applications</a:t>
            </a:r>
          </a:p>
          <a:p>
            <a:pPr lvl="1"/>
            <a:r>
              <a:rPr lang="en-US" sz="900" dirty="0" smtClean="0"/>
              <a:t>Avalanche Photo Diode Detection (with WP81)</a:t>
            </a:r>
          </a:p>
          <a:p>
            <a:pPr lvl="1"/>
            <a:r>
              <a:rPr lang="en-US" sz="900" dirty="0" smtClean="0"/>
              <a:t>Diamond detector (with WP74)</a:t>
            </a:r>
          </a:p>
          <a:p>
            <a:pPr lvl="1"/>
            <a:r>
              <a:rPr lang="en-US" sz="900" dirty="0" smtClean="0"/>
              <a:t>MCP detector (with WP74)</a:t>
            </a:r>
          </a:p>
          <a:p>
            <a:pPr lvl="1"/>
            <a:r>
              <a:rPr lang="en-US" sz="900" dirty="0" smtClean="0"/>
              <a:t>MCP Detector (with WP86)</a:t>
            </a:r>
          </a:p>
          <a:p>
            <a:pPr lvl="1"/>
            <a:r>
              <a:rPr lang="en-US" sz="900" dirty="0" smtClean="0"/>
              <a:t>…</a:t>
            </a:r>
            <a:endParaRPr lang="en-US" sz="900" dirty="0" smtClean="0"/>
          </a:p>
        </p:txBody>
      </p:sp>
      <p:pic>
        <p:nvPicPr>
          <p:cNvPr id="34" name="Picture 3" descr="V:\Sites\electronicDevelopments\documentLibrary\MicroTCA\AMCs\Digitizers\ADQDSP\Pictures\Prototype_top_small_cu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79" y="1280820"/>
            <a:ext cx="2638874" cy="201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168247" y="1492905"/>
            <a:ext cx="1001417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700" dirty="0" smtClean="0"/>
              <a:t>ADQ412</a:t>
            </a:r>
          </a:p>
          <a:p>
            <a:pPr algn="ctr">
              <a:buNone/>
            </a:pPr>
            <a:r>
              <a:rPr lang="en-US" sz="700" dirty="0" smtClean="0"/>
              <a:t>SP Devices</a:t>
            </a:r>
            <a:endParaRPr lang="en-US" sz="700" dirty="0" smtClean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227731" y="4208743"/>
            <a:ext cx="4293590" cy="222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900" dirty="0" smtClean="0"/>
              <a:t>ADC</a:t>
            </a:r>
          </a:p>
          <a:p>
            <a:pPr lvl="1"/>
            <a:r>
              <a:rPr lang="en-US" sz="900" dirty="0" smtClean="0"/>
              <a:t>4 Channels / 2GSPS, 2 Channels / 4 GSPS, 12 bits</a:t>
            </a:r>
          </a:p>
          <a:p>
            <a:pPr lvl="1"/>
            <a:r>
              <a:rPr lang="en-US" sz="900" dirty="0" smtClean="0"/>
              <a:t>1 Channel / 7 GSPS, 8 bits</a:t>
            </a:r>
          </a:p>
          <a:p>
            <a:pPr lvl="1"/>
            <a:r>
              <a:rPr lang="en-US" sz="900" dirty="0" smtClean="0"/>
              <a:t>And others</a:t>
            </a:r>
          </a:p>
          <a:p>
            <a:r>
              <a:rPr lang="en-US" sz="900" dirty="0" smtClean="0"/>
              <a:t>Concept</a:t>
            </a:r>
          </a:p>
          <a:p>
            <a:pPr lvl="1"/>
            <a:r>
              <a:rPr lang="en-US" sz="900" dirty="0" smtClean="0"/>
              <a:t>High resolution sampling of the signal trace</a:t>
            </a:r>
          </a:p>
          <a:p>
            <a:pPr lvl="1"/>
            <a:r>
              <a:rPr lang="en-US" sz="900" dirty="0" smtClean="0"/>
              <a:t>FPGA processing for noise reduction and signal property detection</a:t>
            </a:r>
          </a:p>
          <a:p>
            <a:pPr lvl="1"/>
            <a:r>
              <a:rPr lang="en-US" sz="900" dirty="0" smtClean="0"/>
              <a:t>Negative:</a:t>
            </a:r>
          </a:p>
          <a:p>
            <a:pPr lvl="2"/>
            <a:r>
              <a:rPr lang="en-US" sz="900" dirty="0" smtClean="0"/>
              <a:t>Higher costs and less vertical resolution</a:t>
            </a:r>
          </a:p>
          <a:p>
            <a:r>
              <a:rPr lang="en-US" sz="900" dirty="0" smtClean="0"/>
              <a:t>Applications</a:t>
            </a:r>
          </a:p>
          <a:p>
            <a:pPr lvl="1"/>
            <a:r>
              <a:rPr lang="en-US" sz="900" dirty="0" smtClean="0"/>
              <a:t>Avalanche Photo Diode Detection (with WP81)</a:t>
            </a:r>
          </a:p>
          <a:p>
            <a:pPr lvl="1"/>
            <a:r>
              <a:rPr lang="en-US" sz="900" dirty="0" smtClean="0"/>
              <a:t>PES  (with WP74)</a:t>
            </a:r>
          </a:p>
          <a:p>
            <a:pPr lvl="1"/>
            <a:r>
              <a:rPr lang="en-US" sz="900" dirty="0" smtClean="0"/>
              <a:t>MCP detector and </a:t>
            </a:r>
            <a:r>
              <a:rPr lang="en-US" sz="900" dirty="0" err="1" smtClean="0"/>
              <a:t>iToF</a:t>
            </a:r>
            <a:r>
              <a:rPr lang="en-US" sz="900" dirty="0" smtClean="0"/>
              <a:t> spectrometer (with WP75)</a:t>
            </a:r>
          </a:p>
          <a:p>
            <a:pPr lvl="1"/>
            <a:r>
              <a:rPr lang="en-US" sz="900" dirty="0" smtClean="0"/>
              <a:t>…</a:t>
            </a:r>
            <a:endParaRPr lang="en-US" sz="900" dirty="0" smtClean="0"/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4521321" y="1135325"/>
            <a:ext cx="0" cy="5144825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047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introduction into FPGAs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6745289" cy="4459287"/>
          </a:xfrm>
        </p:spPr>
        <p:txBody>
          <a:bodyPr/>
          <a:lstStyle/>
          <a:p>
            <a:r>
              <a:rPr lang="en-US" dirty="0" smtClean="0"/>
              <a:t>Field Programmable Gate Array (FPGA)</a:t>
            </a:r>
          </a:p>
          <a:p>
            <a:pPr lvl="1"/>
            <a:r>
              <a:rPr lang="en-US" dirty="0" smtClean="0"/>
              <a:t>Flexible inner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776AD-DE56-4CF6-8119-DE529B1CB6E8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8th April 2014 | 3rd XFEL Collaboration Meeting | Controls Session | Patrick Gessler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1495425"/>
            <a:ext cx="11942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959" y="3400425"/>
            <a:ext cx="148389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rved Right Arrow 5"/>
          <p:cNvSpPr/>
          <p:nvPr/>
        </p:nvSpPr>
        <p:spPr bwMode="auto">
          <a:xfrm flipH="1">
            <a:off x="8201854" y="2238374"/>
            <a:ext cx="542925" cy="1762125"/>
          </a:xfrm>
          <a:prstGeom prst="curved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34150" y="4924425"/>
            <a:ext cx="1939166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/>
              <a:t>“Only” 665 pins.</a:t>
            </a:r>
          </a:p>
          <a:p>
            <a:pPr algn="ctr">
              <a:buNone/>
            </a:pPr>
            <a:r>
              <a:rPr lang="en-US" dirty="0" smtClean="0"/>
              <a:t>Largest one has 1760 pins</a:t>
            </a:r>
          </a:p>
          <a:p>
            <a:pPr algn="ctr">
              <a:buNone/>
            </a:pPr>
            <a:r>
              <a:rPr lang="en-US" sz="700" dirty="0" smtClean="0"/>
              <a:t>(source: Xilinx)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9" name="Picture 5" descr="http://www.ni.com/cms/images/devzone/tut/figure3-%20fpga_400x2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2276473"/>
            <a:ext cx="38100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60600" y="4162425"/>
            <a:ext cx="1657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800" dirty="0"/>
              <a:t>(source: </a:t>
            </a:r>
            <a:r>
              <a:rPr lang="en-US" sz="800" dirty="0" smtClean="0"/>
              <a:t>National Instruments)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624840" y="4924425"/>
            <a:ext cx="895350" cy="10668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</a:rPr>
              <a:t>Look-Up Table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(LUT)</a:t>
            </a:r>
          </a:p>
        </p:txBody>
      </p:sp>
      <p:sp>
        <p:nvSpPr>
          <p:cNvPr id="10" name="Trapezoid 9"/>
          <p:cNvSpPr/>
          <p:nvPr/>
        </p:nvSpPr>
        <p:spPr bwMode="auto">
          <a:xfrm rot="5400000">
            <a:off x="1660843" y="4889650"/>
            <a:ext cx="673100" cy="281615"/>
          </a:xfrm>
          <a:prstGeom prst="trapezoid">
            <a:avLst>
              <a:gd name="adj" fmla="val 48676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pitchFamily="112" charset="-128"/>
              </a:rPr>
              <a:t>M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UX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539364" y="4924425"/>
            <a:ext cx="630555" cy="5334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FlipFlop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pitchFamily="112" charset="-128"/>
              </a:rPr>
              <a:t>(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FF)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05740" y="5191125"/>
            <a:ext cx="419100" cy="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205740" y="5386058"/>
            <a:ext cx="419100" cy="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205740" y="5581650"/>
            <a:ext cx="419100" cy="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205740" y="5772150"/>
            <a:ext cx="419100" cy="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205740" y="4848225"/>
            <a:ext cx="1650845" cy="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520190" y="5191125"/>
            <a:ext cx="336395" cy="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2138201" y="5030457"/>
            <a:ext cx="419100" cy="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6" name="Isosceles Triangle 15"/>
          <p:cNvSpPr/>
          <p:nvPr/>
        </p:nvSpPr>
        <p:spPr bwMode="auto">
          <a:xfrm rot="5400000">
            <a:off x="2540952" y="5319383"/>
            <a:ext cx="92075" cy="95250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23" name="Straight Arrow Connector 22"/>
          <p:cNvCxnSpPr>
            <a:endCxn id="16" idx="3"/>
          </p:cNvCxnSpPr>
          <p:nvPr/>
        </p:nvCxnSpPr>
        <p:spPr bwMode="auto">
          <a:xfrm>
            <a:off x="2215515" y="5367008"/>
            <a:ext cx="323850" cy="1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1520190" y="5772150"/>
            <a:ext cx="1855470" cy="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11" idx="3"/>
          </p:cNvCxnSpPr>
          <p:nvPr/>
        </p:nvCxnSpPr>
        <p:spPr bwMode="auto">
          <a:xfrm>
            <a:off x="3169919" y="5191125"/>
            <a:ext cx="205741" cy="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0" name="Rectangle 29"/>
          <p:cNvSpPr/>
          <p:nvPr/>
        </p:nvSpPr>
        <p:spPr bwMode="auto">
          <a:xfrm>
            <a:off x="205740" y="4625341"/>
            <a:ext cx="3169920" cy="1501140"/>
          </a:xfrm>
          <a:prstGeom prst="rect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030" name="Down Arrow 1029"/>
          <p:cNvSpPr/>
          <p:nvPr/>
        </p:nvSpPr>
        <p:spPr bwMode="auto">
          <a:xfrm>
            <a:off x="1552575" y="3883025"/>
            <a:ext cx="222885" cy="681355"/>
          </a:xfrm>
          <a:prstGeom prst="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graphicFrame>
        <p:nvGraphicFramePr>
          <p:cNvPr id="1031" name="Table 10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379647"/>
              </p:ext>
            </p:extLst>
          </p:nvPr>
        </p:nvGraphicFramePr>
        <p:xfrm>
          <a:off x="3661752" y="4628972"/>
          <a:ext cx="2800008" cy="138399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6668"/>
                <a:gridCol w="466668"/>
                <a:gridCol w="466668"/>
                <a:gridCol w="419180"/>
                <a:gridCol w="514156"/>
                <a:gridCol w="466668"/>
              </a:tblGrid>
              <a:tr h="276799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A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AND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OR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NAND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XOR</a:t>
                      </a:r>
                      <a:endParaRPr lang="en-US" sz="900" dirty="0"/>
                    </a:p>
                  </a:txBody>
                  <a:tcPr anchor="ctr"/>
                </a:tc>
              </a:tr>
              <a:tr h="276799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 anchor="ctr"/>
                </a:tc>
              </a:tr>
              <a:tr h="276799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 anchor="ctr"/>
                </a:tc>
              </a:tr>
              <a:tr h="276799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 anchor="ctr"/>
                </a:tc>
              </a:tr>
              <a:tr h="276799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32" name="TextBox 1031"/>
          <p:cNvSpPr txBox="1"/>
          <p:nvPr/>
        </p:nvSpPr>
        <p:spPr>
          <a:xfrm>
            <a:off x="3657600" y="6126481"/>
            <a:ext cx="2804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Look-Up Table (LUT) examples with 2 inputs only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25157" y="6179493"/>
            <a:ext cx="23310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Simplified Configurable Logic Block (CLB)</a:t>
            </a:r>
            <a:endParaRPr lang="en-US" dirty="0"/>
          </a:p>
        </p:txBody>
      </p:sp>
      <p:sp>
        <p:nvSpPr>
          <p:cNvPr id="1033" name="TextBox 1032"/>
          <p:cNvSpPr txBox="1"/>
          <p:nvPr/>
        </p:nvSpPr>
        <p:spPr>
          <a:xfrm>
            <a:off x="5141912" y="2436659"/>
            <a:ext cx="1392238" cy="16989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Not shown here:</a:t>
            </a:r>
          </a:p>
          <a:p>
            <a:pPr marL="171450" indent="-171450"/>
            <a:r>
              <a:rPr lang="en-US" dirty="0" smtClean="0"/>
              <a:t>RAM</a:t>
            </a:r>
          </a:p>
          <a:p>
            <a:pPr marL="171450" indent="-171450"/>
            <a:r>
              <a:rPr lang="en-US" dirty="0" smtClean="0"/>
              <a:t>Clock Modules</a:t>
            </a:r>
          </a:p>
          <a:p>
            <a:pPr marL="171450" indent="-171450"/>
            <a:r>
              <a:rPr lang="en-US" dirty="0" smtClean="0"/>
              <a:t>Gigabit Transceivers for</a:t>
            </a:r>
          </a:p>
          <a:p>
            <a:pPr marL="628650" lvl="1" indent="-171450"/>
            <a:r>
              <a:rPr lang="en-US" dirty="0" err="1" smtClean="0"/>
              <a:t>PCIe</a:t>
            </a:r>
            <a:endParaRPr lang="en-US" dirty="0" smtClean="0"/>
          </a:p>
          <a:p>
            <a:pPr marL="628650" lvl="1" indent="-171450"/>
            <a:r>
              <a:rPr lang="en-US" dirty="0" smtClean="0"/>
              <a:t>10GbE</a:t>
            </a:r>
          </a:p>
          <a:p>
            <a:pPr marL="171450" indent="-171450"/>
            <a:r>
              <a:rPr lang="en-US" dirty="0" smtClean="0"/>
              <a:t>DDR interfaces</a:t>
            </a:r>
          </a:p>
          <a:p>
            <a:pPr marL="171450" indent="-171450"/>
            <a:r>
              <a:rPr lang="en-US" dirty="0"/>
              <a:t>CPUs</a:t>
            </a:r>
          </a:p>
          <a:p>
            <a:pPr marL="171450" indent="-171450"/>
            <a:r>
              <a:rPr lang="en-US" dirty="0" smtClean="0"/>
              <a:t>DSPs</a:t>
            </a:r>
          </a:p>
        </p:txBody>
      </p:sp>
      <p:cxnSp>
        <p:nvCxnSpPr>
          <p:cNvPr id="14" name="Elbow Connector 13"/>
          <p:cNvCxnSpPr/>
          <p:nvPr/>
        </p:nvCxnSpPr>
        <p:spPr bwMode="auto">
          <a:xfrm flipV="1">
            <a:off x="2260600" y="4762500"/>
            <a:ext cx="1115060" cy="267957"/>
          </a:xfrm>
          <a:prstGeom prst="bentConnector3">
            <a:avLst>
              <a:gd name="adj1" fmla="val -569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>
            <a:endCxn id="10" idx="3"/>
          </p:cNvCxnSpPr>
          <p:nvPr/>
        </p:nvCxnSpPr>
        <p:spPr bwMode="auto">
          <a:xfrm flipV="1">
            <a:off x="1997393" y="5298469"/>
            <a:ext cx="0" cy="283181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5592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776AD-DE56-4CF6-8119-DE529B1CB6E8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8th April 2014 | 3rd XFEL Collaboration Meeting | Controls Session | Patrick Gessler</a:t>
            </a:r>
            <a:endParaRPr lang="en-GB"/>
          </a:p>
        </p:txBody>
      </p:sp>
      <p:pic>
        <p:nvPicPr>
          <p:cNvPr id="6" name="Picture 3" descr="V:\Sites\electronicDevelopments\documentLibrary\MicroTCA\AMCs\Digitizers\ADQDSP\Pictures\Prototype_top_small_c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507725"/>
            <a:ext cx="2638874" cy="201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3043687" y="1794165"/>
            <a:ext cx="5739899" cy="2993904"/>
            <a:chOff x="-18453" y="1298576"/>
            <a:chExt cx="8465541" cy="4407260"/>
          </a:xfrm>
        </p:grpSpPr>
        <p:sp>
          <p:nvSpPr>
            <p:cNvPr id="26" name="Rounded Rectangle 25"/>
            <p:cNvSpPr/>
            <p:nvPr/>
          </p:nvSpPr>
          <p:spPr bwMode="auto">
            <a:xfrm>
              <a:off x="1901825" y="1298576"/>
              <a:ext cx="6545263" cy="440726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marL="342900" indent="-342900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2278752" y="2005446"/>
              <a:ext cx="2330398" cy="253538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sz="1200" b="1" dirty="0" smtClean="0">
                  <a:solidFill>
                    <a:schemeClr val="tx1"/>
                  </a:solidFill>
                </a:rPr>
                <a:t>Board/Hardware </a:t>
              </a:r>
              <a:r>
                <a:rPr lang="en-US" sz="1200" b="1" dirty="0">
                  <a:solidFill>
                    <a:schemeClr val="tx1"/>
                  </a:solidFill>
                </a:rPr>
                <a:t>related </a:t>
              </a:r>
              <a:r>
                <a:rPr lang="en-US" sz="1200" b="1" dirty="0" smtClean="0">
                  <a:solidFill>
                    <a:schemeClr val="tx1"/>
                  </a:solidFill>
                </a:rPr>
                <a:t>Modules</a:t>
              </a:r>
            </a:p>
            <a:p>
              <a:pPr algn="ctr">
                <a:buFont typeface="Wingdings" pitchFamily="2" charset="2"/>
                <a:buNone/>
                <a:defRPr/>
              </a:pPr>
              <a:r>
                <a:rPr lang="en-US" sz="1200" dirty="0" smtClean="0">
                  <a:solidFill>
                    <a:schemeClr val="tx1"/>
                  </a:solidFill>
                </a:rPr>
                <a:t>(e.g. clock, triggering, ADC readout, switches,…)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5786264" y="2005446"/>
              <a:ext cx="2497278" cy="346017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Application related </a:t>
              </a:r>
              <a:r>
                <a:rPr lang="en-US" sz="1200" b="1" dirty="0" smtClean="0">
                  <a:solidFill>
                    <a:schemeClr val="tx1"/>
                  </a:solidFill>
                </a:rPr>
                <a:t>Modules</a:t>
              </a:r>
            </a:p>
            <a:p>
              <a:pPr algn="ctr">
                <a:buFont typeface="Wingdings" pitchFamily="2" charset="2"/>
                <a:buNone/>
                <a:defRPr/>
              </a:pPr>
              <a:r>
                <a:rPr lang="en-US" sz="1200" dirty="0" smtClean="0">
                  <a:solidFill>
                    <a:schemeClr val="tx1"/>
                  </a:solidFill>
                </a:rPr>
                <a:t>(e.g. Algorithms, special interfaces, formatting…)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3443950" y="1423988"/>
              <a:ext cx="3452442" cy="407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sz="1200" dirty="0"/>
                <a:t>Top </a:t>
              </a:r>
              <a:r>
                <a:rPr lang="en-US" sz="1200" dirty="0" smtClean="0"/>
                <a:t>Level FPGA Project Design</a:t>
              </a:r>
              <a:endParaRPr lang="en-US" sz="1200" dirty="0"/>
            </a:p>
          </p:txBody>
        </p:sp>
        <p:sp>
          <p:nvSpPr>
            <p:cNvPr id="30" name="Left-Right Arrow 29"/>
            <p:cNvSpPr/>
            <p:nvPr/>
          </p:nvSpPr>
          <p:spPr bwMode="auto">
            <a:xfrm>
              <a:off x="4654550" y="2836863"/>
              <a:ext cx="1077913" cy="695325"/>
            </a:xfrm>
            <a:prstGeom prst="leftRightArrow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342900" indent="-342900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Left-Right Arrow 31"/>
            <p:cNvSpPr/>
            <p:nvPr/>
          </p:nvSpPr>
          <p:spPr bwMode="auto">
            <a:xfrm>
              <a:off x="929723" y="2925763"/>
              <a:ext cx="1309687" cy="519112"/>
            </a:xfrm>
            <a:prstGeom prst="leftRightArrow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342900" indent="-342900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-18453" y="3015416"/>
              <a:ext cx="1579562" cy="339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dirty="0" smtClean="0"/>
                <a:t>Hardware</a:t>
              </a:r>
              <a:endParaRPr lang="en-US" dirty="0"/>
            </a:p>
          </p:txBody>
        </p:sp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4609152" y="3536950"/>
              <a:ext cx="1177114" cy="58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dirty="0" smtClean="0"/>
                <a:t>Defined</a:t>
              </a:r>
            </a:p>
            <a:p>
              <a:pPr algn="ctr" eaLnBrk="1" hangingPunct="1">
                <a:buFont typeface="Wingdings" pitchFamily="2" charset="2"/>
                <a:buNone/>
              </a:pPr>
              <a:r>
                <a:rPr lang="en-US" dirty="0" smtClean="0"/>
                <a:t>Interface</a:t>
              </a:r>
              <a:endParaRPr lang="en-US" dirty="0"/>
            </a:p>
          </p:txBody>
        </p:sp>
      </p:grpSp>
      <p:sp>
        <p:nvSpPr>
          <p:cNvPr id="36" name="Rectangle 35"/>
          <p:cNvSpPr/>
          <p:nvPr/>
        </p:nvSpPr>
        <p:spPr bwMode="auto">
          <a:xfrm>
            <a:off x="7205270" y="3673441"/>
            <a:ext cx="1237056" cy="15585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Register A (e.g. Offset)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7205268" y="3932897"/>
            <a:ext cx="1237057" cy="15585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Register B (e.g. Window Size)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7205268" y="4185739"/>
            <a:ext cx="1237057" cy="15585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Memory C (e.g. Filter </a:t>
            </a:r>
            <a:r>
              <a:rPr kumimoji="0" lang="en-US" sz="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Coeff</a:t>
            </a:r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.)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>
            <a:off x="2157984" y="2274350"/>
            <a:ext cx="204826" cy="410328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2" name="TextBox 41"/>
          <p:cNvSpPr txBox="1"/>
          <p:nvPr/>
        </p:nvSpPr>
        <p:spPr>
          <a:xfrm>
            <a:off x="2195124" y="2043518"/>
            <a:ext cx="9729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10GbE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 bwMode="auto">
          <a:xfrm flipH="1">
            <a:off x="2681585" y="2375544"/>
            <a:ext cx="362102" cy="523988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2808751" y="2043518"/>
            <a:ext cx="1251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VETO/Feed-back connection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54591" y="4894378"/>
            <a:ext cx="1251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 smtClean="0"/>
              <a:t>PCIe</a:t>
            </a:r>
            <a:r>
              <a:rPr lang="en-US" dirty="0" smtClean="0"/>
              <a:t> Communication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 bwMode="auto">
          <a:xfrm flipV="1">
            <a:off x="507226" y="3829296"/>
            <a:ext cx="0" cy="1065082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787380" y="4603402"/>
            <a:ext cx="1251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Timing interface (Trigger and Data)</a:t>
            </a:r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 bwMode="auto">
          <a:xfrm flipH="1" flipV="1">
            <a:off x="688768" y="4293353"/>
            <a:ext cx="204826" cy="353939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2038565" y="4116416"/>
            <a:ext cx="221832" cy="625794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5" name="TextBox 54"/>
          <p:cNvSpPr txBox="1"/>
          <p:nvPr/>
        </p:nvSpPr>
        <p:spPr>
          <a:xfrm>
            <a:off x="2080080" y="4755802"/>
            <a:ext cx="1087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ADC Readout and configuration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 bwMode="auto">
          <a:xfrm flipH="1">
            <a:off x="880184" y="2274350"/>
            <a:ext cx="268302" cy="1040369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9" name="TextBox 58"/>
          <p:cNvSpPr txBox="1"/>
          <p:nvPr/>
        </p:nvSpPr>
        <p:spPr>
          <a:xfrm>
            <a:off x="787379" y="1888032"/>
            <a:ext cx="1251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Clock distribution and PLLs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788987" y="1510027"/>
            <a:ext cx="147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Memory Management and DMA</a:t>
            </a:r>
            <a:endParaRPr lang="en-US" dirty="0"/>
          </a:p>
        </p:txBody>
      </p:sp>
      <p:cxnSp>
        <p:nvCxnSpPr>
          <p:cNvPr id="61" name="Straight Arrow Connector 60"/>
          <p:cNvCxnSpPr/>
          <p:nvPr/>
        </p:nvCxnSpPr>
        <p:spPr bwMode="auto">
          <a:xfrm flipH="1">
            <a:off x="1408360" y="1888032"/>
            <a:ext cx="671720" cy="1426687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94105414"/>
      </p:ext>
    </p:extLst>
  </p:cSld>
  <p:clrMapOvr>
    <a:masterClrMapping/>
  </p:clrMapOvr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2192</Words>
  <Application>Microsoft Office PowerPoint</Application>
  <PresentationFormat>On-screen Show (4:3)</PresentationFormat>
  <Paragraphs>527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DESY European XFEL</vt:lpstr>
      <vt:lpstr>FPGA and electronics developments for experiment detector and DAQ systems</vt:lpstr>
      <vt:lpstr>Overview</vt:lpstr>
      <vt:lpstr>Overview</vt:lpstr>
      <vt:lpstr>Experiment and beam line Slow Control</vt:lpstr>
      <vt:lpstr>Beckhoff project status</vt:lpstr>
      <vt:lpstr>MicroTCA and ATCA building blocks</vt:lpstr>
      <vt:lpstr>Important MicroTCA Acquisition solutions</vt:lpstr>
      <vt:lpstr>Brief introduction into FPGAs</vt:lpstr>
      <vt:lpstr>PowerPoint Presentation</vt:lpstr>
      <vt:lpstr>Workflow example</vt:lpstr>
      <vt:lpstr>High Level FPGA Algorithm Development</vt:lpstr>
      <vt:lpstr>Simulink/SysGen based Framework</vt:lpstr>
      <vt:lpstr>Algorithms under test and development</vt:lpstr>
      <vt:lpstr>Conclusion</vt:lpstr>
      <vt:lpstr>PowerPoint Presentation</vt:lpstr>
      <vt:lpstr>PowerPoint Presentation</vt:lpstr>
      <vt:lpstr>Introduction into MicroTCA – Motivation</vt:lpstr>
      <vt:lpstr>Introduction into MicroTCA – ATCA and MTCA</vt:lpstr>
      <vt:lpstr>Introduction into MicroTCA – In-crate Timing</vt:lpstr>
      <vt:lpstr>Brief Introduction into FPGAs - Example</vt:lpstr>
      <vt:lpstr>Brief Introduction into FPGAs - Example</vt:lpstr>
      <vt:lpstr>Brief Introduction into FPGAs - Example</vt:lpstr>
      <vt:lpstr>Brief Introduction into FPGAs - Example</vt:lpstr>
      <vt:lpstr>VHDL Programming basic example</vt:lpstr>
      <vt:lpstr>XFEL Simulink Library – BUS Block</vt:lpstr>
      <vt:lpstr>XFEL Simulink Library – Board Specific block</vt:lpstr>
      <vt:lpstr>XFEL Simulink Library – Application Integration</vt:lpstr>
      <vt:lpstr>Low-Latency data transmission: VETO System for data reduction and memory optimization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Gessler, Patrick</cp:lastModifiedBy>
  <cp:revision>554</cp:revision>
  <cp:lastPrinted>2011-10-04T11:50:09Z</cp:lastPrinted>
  <dcterms:created xsi:type="dcterms:W3CDTF">2008-08-31T12:56:32Z</dcterms:created>
  <dcterms:modified xsi:type="dcterms:W3CDTF">2014-04-08T11:23:10Z</dcterms:modified>
</cp:coreProperties>
</file>